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notesSlides/notesSlide19.xml" ContentType="application/vnd.openxmlformats-officedocument.presentationml.notes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91ADA1-3C4E-F04E-CC54-CA8A64A811A7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32D348-D01A-14EC-82BC-81259B68FC05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FE28833-BDB7-207D-CA44-55BAAD94999B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F662E0-3BEE-F4CD-0408-96B9697D1B66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833BCF-9591-6B58-3A09-1F91C1B6CA0D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FD6239-DF31-8B21-5D04-FA02395BE69D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24BBF1-5681-867C-8BA4-0C586BA516CB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05F431-5552-9616-37A2-0BDA76429FAF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B0D7B6-0CE8-FAFB-4DBF-F9FEAD1AF88A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5E9D7A-DBA5-3D27-FD55-C7964374A024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4F27B5-6281-A4D5-0ACB-BB263C9AFC0F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0DC4AE-887E-DF50-CEB6-1D362BE12741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CEE887-8593-60B5-AE44-84603B0AC70C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71A147-C6BA-DD85-458B-CBE3856E343F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0AD854-10C0-14B5-E970-99EDE471AE20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C5DB56-7C74-D92A-EC8B-A04A94907AF7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1C16CB2-9BA9-6F38-6278-2B0B804E8E69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2283D9-9DB3-BC04-5AD4-F52ECD18C46A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14A4A0D-FC41-41B8-08F6-44FC333AD96F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AFEAD9-4A60-3085-5E80-1F249AFE913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u83bkqaUi2s" TargetMode="External"/><Relationship Id="rId4" Type="http://schemas.openxmlformats.org/officeDocument/2006/relationships/hyperlink" Target="https://www.youtube.com/watch?v=G25lvArCR20" TargetMode="External"/><Relationship Id="rId5" Type="http://schemas.openxmlformats.org/officeDocument/2006/relationships/hyperlink" Target="https://www.youtube.com/watch?v=yJhwkw8BsGo" TargetMode="External"/><Relationship Id="rId6" Type="http://schemas.openxmlformats.org/officeDocument/2006/relationships/hyperlink" Target="https://www.youtube.com/watch?v=BNt6cuR_Lwo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SORGINKERIA ETA SORGINAK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BRUJERÍA Y BRUJAS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306996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BRUJA EN EUSKERA: SORGIN</a:t>
            </a:r>
            <a:endParaRPr/>
          </a:p>
        </p:txBody>
      </p:sp>
      <p:sp>
        <p:nvSpPr>
          <p:cNvPr id="201775703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GB"/>
              <a:t>ETIMOLOGÍA:</a:t>
            </a:r>
            <a:endParaRPr lang="en-GB"/>
          </a:p>
          <a:p>
            <a:pPr>
              <a:buFont typeface="Arial"/>
              <a:buChar char="–"/>
              <a:defRPr/>
            </a:pPr>
            <a:r>
              <a:rPr lang="en-GB"/>
              <a:t>SOR(TU)+(E)GIN: nacer o crear. Comadrona o creadora </a:t>
            </a:r>
            <a:endParaRPr lang="en-GB"/>
          </a:p>
          <a:p>
            <a:pPr>
              <a:buFont typeface="Arial"/>
              <a:buChar char="–"/>
              <a:defRPr/>
            </a:pPr>
            <a:r>
              <a:rPr lang="en-GB"/>
              <a:t>SOR(T)+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(E)GIN:</a:t>
            </a:r>
            <a:r>
              <a:rPr lang="en-GB"/>
              <a:t> suerte. Creadora de suerte.</a:t>
            </a:r>
            <a:endParaRPr lang="en-GB"/>
          </a:p>
        </p:txBody>
      </p:sp>
      <p:pic>
        <p:nvPicPr>
          <p:cNvPr id="29122646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29615" y="3223846"/>
            <a:ext cx="2286000" cy="3562349"/>
          </a:xfrm>
          <a:prstGeom prst="rect">
            <a:avLst/>
          </a:prstGeom>
        </p:spPr>
      </p:pic>
      <p:pic>
        <p:nvPicPr>
          <p:cNvPr id="167718446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499" y="3639038"/>
            <a:ext cx="1600200" cy="2857500"/>
          </a:xfrm>
          <a:prstGeom prst="rect">
            <a:avLst/>
          </a:prstGeom>
        </p:spPr>
      </p:pic>
      <p:pic>
        <p:nvPicPr>
          <p:cNvPr id="132435852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279422" y="3429000"/>
            <a:ext cx="5633153" cy="317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7789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UNGÜENTO</a:t>
            </a:r>
            <a:endParaRPr/>
          </a:p>
        </p:txBody>
      </p:sp>
      <p:sp>
        <p:nvSpPr>
          <p:cNvPr id="122321807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44806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108528" y="620529"/>
            <a:ext cx="4970636" cy="3380763"/>
          </a:xfrm>
          <a:prstGeom prst="rect">
            <a:avLst/>
          </a:prstGeom>
        </p:spPr>
      </p:pic>
      <p:pic>
        <p:nvPicPr>
          <p:cNvPr id="129558707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79807" y="3079483"/>
            <a:ext cx="7301250" cy="3674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40725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ESCOBA</a:t>
            </a:r>
            <a:endParaRPr/>
          </a:p>
        </p:txBody>
      </p:sp>
      <p:sp>
        <p:nvSpPr>
          <p:cNvPr id="94013867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296988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02115" y="244230"/>
            <a:ext cx="6095999" cy="6838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84264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CONJUROS</a:t>
            </a:r>
            <a:endParaRPr/>
          </a:p>
        </p:txBody>
      </p:sp>
      <p:sp>
        <p:nvSpPr>
          <p:cNvPr id="55905263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“SASI GUZTIEN GAINETIK ETA HODEI GUZTIEN AZPITIK”</a:t>
            </a:r>
            <a:endParaRPr lang="en-GB"/>
          </a:p>
          <a:p>
            <a:pPr>
              <a:defRPr/>
            </a:pPr>
            <a:r>
              <a:rPr lang="en-GB" sz="2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www.youtube.com/watch?v=u83bkqaUi2s"/>
              </a:rPr>
              <a:t>https://www.youtube.com/watch?v=u83bkqaUi2s</a:t>
            </a:r>
            <a:endParaRPr lang="en-GB"/>
          </a:p>
          <a:p>
            <a:pPr>
              <a:defRPr/>
            </a:pPr>
            <a:r>
              <a:rPr lang="en-GB" sz="2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https://www.youtube.com/watch?v=G25lvArCR20"/>
              </a:rPr>
              <a:t>https://www.youtube.com/watch?v=G25lvArCR20</a:t>
            </a:r>
            <a:endParaRPr lang="en-GB"/>
          </a:p>
          <a:p>
            <a:pPr>
              <a:defRPr/>
            </a:pPr>
            <a:r>
              <a:rPr lang="en-GB" sz="2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5" tooltip="https://www.youtube.com/watch?v=yJhwkw8BsGo"/>
              </a:rPr>
              <a:t>https://www.youtube.com/watch?v=yJhwkw8BsGo</a:t>
            </a:r>
            <a:endParaRPr lang="en-GB"/>
          </a:p>
          <a:p>
            <a:pPr>
              <a:defRPr/>
            </a:pPr>
            <a:r>
              <a:rPr lang="en-GB" sz="2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6" tooltip="https://www.youtube.com/watch?v=BNt6cuR_Lwo"/>
              </a:rPr>
              <a:t>https://www.youtube.com/watch?v=BNt6cuR_Lwo</a:t>
            </a: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540946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LA INQUISICIÓN</a:t>
            </a:r>
            <a:endParaRPr/>
          </a:p>
        </p:txBody>
      </p:sp>
      <p:sp>
        <p:nvSpPr>
          <p:cNvPr id="29095520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3443667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95249" y="2298455"/>
            <a:ext cx="5774700" cy="3248269"/>
          </a:xfrm>
          <a:prstGeom prst="rect">
            <a:avLst/>
          </a:prstGeom>
        </p:spPr>
      </p:pic>
      <p:pic>
        <p:nvPicPr>
          <p:cNvPr id="143252790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24903" y="2222499"/>
            <a:ext cx="5905499" cy="3324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101101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097477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224506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269" y="73269"/>
            <a:ext cx="7619999" cy="3809999"/>
          </a:xfrm>
          <a:prstGeom prst="rect">
            <a:avLst/>
          </a:prstGeom>
        </p:spPr>
      </p:pic>
      <p:pic>
        <p:nvPicPr>
          <p:cNvPr id="6002735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07303" y="2863361"/>
            <a:ext cx="7619999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6937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DEMONIZAR LA OTREDAD</a:t>
            </a:r>
            <a:endParaRPr/>
          </a:p>
        </p:txBody>
      </p:sp>
      <p:sp>
        <p:nvSpPr>
          <p:cNvPr id="204042175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972632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224586" y="1690687"/>
            <a:ext cx="7285759" cy="498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59865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397044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043875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2115" y="365124"/>
            <a:ext cx="6095999" cy="6095999"/>
          </a:xfrm>
          <a:prstGeom prst="rect">
            <a:avLst/>
          </a:prstGeom>
        </p:spPr>
      </p:pic>
      <p:pic>
        <p:nvPicPr>
          <p:cNvPr id="73299191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108365" y="562524"/>
            <a:ext cx="3754927" cy="6154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769255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5483150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3554369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778653" y="459167"/>
            <a:ext cx="4170211" cy="6096762"/>
          </a:xfrm>
          <a:prstGeom prst="rect">
            <a:avLst/>
          </a:prstGeom>
        </p:spPr>
      </p:pic>
      <p:pic>
        <p:nvPicPr>
          <p:cNvPr id="14423409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8199" y="365124"/>
            <a:ext cx="4784480" cy="6379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82365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RITOS AFRICANOS</a:t>
            </a:r>
            <a:endParaRPr/>
          </a:p>
        </p:txBody>
      </p:sp>
      <p:sp>
        <p:nvSpPr>
          <p:cNvPr id="154315631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747187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52115" y="1575948"/>
            <a:ext cx="7522307" cy="505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253467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BRUJA</a:t>
            </a:r>
            <a:endParaRPr/>
          </a:p>
        </p:txBody>
      </p:sp>
      <p:sp>
        <p:nvSpPr>
          <p:cNvPr id="193524277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3285617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798259" y="1825624"/>
            <a:ext cx="6595480" cy="4800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440528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RITO MODERNO DE ENCUENTRO</a:t>
            </a:r>
            <a:endParaRPr/>
          </a:p>
        </p:txBody>
      </p:sp>
      <p:sp>
        <p:nvSpPr>
          <p:cNvPr id="32044778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4189093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9807" y="2161442"/>
            <a:ext cx="5143500" cy="3429000"/>
          </a:xfrm>
          <a:prstGeom prst="rect">
            <a:avLst/>
          </a:prstGeom>
        </p:spPr>
      </p:pic>
      <p:pic>
        <p:nvPicPr>
          <p:cNvPr id="204226228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690576" y="1872090"/>
            <a:ext cx="6387611" cy="4258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95121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ADAPTACIONES CINEMATOGRÁFICAS</a:t>
            </a:r>
            <a:endParaRPr/>
          </a:p>
        </p:txBody>
      </p:sp>
      <p:sp>
        <p:nvSpPr>
          <p:cNvPr id="112865988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6362691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360199" y="280865"/>
            <a:ext cx="4104908" cy="6081346"/>
          </a:xfrm>
          <a:prstGeom prst="rect">
            <a:avLst/>
          </a:prstGeom>
        </p:spPr>
      </p:pic>
      <p:pic>
        <p:nvPicPr>
          <p:cNvPr id="5997928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-517245" y="2244847"/>
            <a:ext cx="7021634" cy="393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66157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BRUJERÍA</a:t>
            </a:r>
            <a:endParaRPr/>
          </a:p>
        </p:txBody>
      </p:sp>
      <p:sp>
        <p:nvSpPr>
          <p:cNvPr id="146138636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687252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35288" y="1880576"/>
            <a:ext cx="9071922" cy="4535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52586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AQUELARRE</a:t>
            </a:r>
            <a:endParaRPr/>
          </a:p>
        </p:txBody>
      </p:sp>
      <p:sp>
        <p:nvSpPr>
          <p:cNvPr id="127662364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4242862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419319" y="1690687"/>
            <a:ext cx="7353360" cy="5199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18572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AKELARRE</a:t>
            </a:r>
            <a:endParaRPr/>
          </a:p>
        </p:txBody>
      </p:sp>
      <p:sp>
        <p:nvSpPr>
          <p:cNvPr id="106847948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8971522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73557" y="1690687"/>
            <a:ext cx="3398442" cy="4861249"/>
          </a:xfrm>
          <a:prstGeom prst="rect">
            <a:avLst/>
          </a:prstGeom>
        </p:spPr>
      </p:pic>
      <p:pic>
        <p:nvPicPr>
          <p:cNvPr id="24460730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619903" y="252974"/>
            <a:ext cx="5012807" cy="635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76914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ETIMOLOGÍA</a:t>
            </a:r>
            <a:endParaRPr/>
          </a:p>
        </p:txBody>
      </p:sp>
      <p:sp>
        <p:nvSpPr>
          <p:cNvPr id="37227432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AKER+LARRE (CAMPO, PRADERA)</a:t>
            </a:r>
            <a:endParaRPr/>
          </a:p>
        </p:txBody>
      </p:sp>
      <p:pic>
        <p:nvPicPr>
          <p:cNvPr id="160126183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77564" y="2430096"/>
            <a:ext cx="6252958" cy="4689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853085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AKER(RA)</a:t>
            </a:r>
            <a:endParaRPr/>
          </a:p>
        </p:txBody>
      </p:sp>
      <p:sp>
        <p:nvSpPr>
          <p:cNvPr id="127655656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6437102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0480" y="2491153"/>
            <a:ext cx="5011777" cy="3822211"/>
          </a:xfrm>
          <a:prstGeom prst="rect">
            <a:avLst/>
          </a:prstGeom>
        </p:spPr>
      </p:pic>
      <p:pic>
        <p:nvPicPr>
          <p:cNvPr id="496111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97115" y="2142655"/>
            <a:ext cx="5713749" cy="428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25388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SATÁN/DIABLO/BELCEBÚ</a:t>
            </a:r>
            <a:endParaRPr/>
          </a:p>
        </p:txBody>
      </p:sp>
      <p:sp>
        <p:nvSpPr>
          <p:cNvPr id="40887890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8931789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03243" y="1442976"/>
            <a:ext cx="3949402" cy="5116634"/>
          </a:xfrm>
          <a:prstGeom prst="rect">
            <a:avLst/>
          </a:prstGeom>
        </p:spPr>
      </p:pic>
      <p:pic>
        <p:nvPicPr>
          <p:cNvPr id="7951527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705384" y="1308649"/>
            <a:ext cx="5239942" cy="5239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736761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SITIOS DE ENCUENTRO</a:t>
            </a:r>
            <a:endParaRPr/>
          </a:p>
        </p:txBody>
      </p:sp>
      <p:sp>
        <p:nvSpPr>
          <p:cNvPr id="7841706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957427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5576" y="2112107"/>
            <a:ext cx="5767968" cy="4325976"/>
          </a:xfrm>
          <a:prstGeom prst="rect">
            <a:avLst/>
          </a:prstGeom>
        </p:spPr>
      </p:pic>
      <p:pic>
        <p:nvPicPr>
          <p:cNvPr id="147965787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277980" y="1914688"/>
            <a:ext cx="5564280" cy="417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ONLYOFFICE/8.1.1.27</Application>
  <DocSecurity>0</DocSecurity>
  <PresentationFormat>Widescreen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modified xsi:type="dcterms:W3CDTF">2024-10-03T20:44:08Z</dcterms:modified>
  <cp:category/>
  <cp:contentStatus/>
  <cp:version/>
</cp:coreProperties>
</file>