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55"/>
  </p:notesMasterIdLst>
  <p:sldIdLst>
    <p:sldId id="256" r:id="rId5"/>
    <p:sldId id="257" r:id="rId6"/>
    <p:sldId id="258" r:id="rId7"/>
    <p:sldId id="259" r:id="rId8"/>
    <p:sldId id="260" r:id="rId9"/>
    <p:sldId id="261" r:id="rId10"/>
    <p:sldId id="262" r:id="rId11"/>
    <p:sldId id="263" r:id="rId12"/>
    <p:sldId id="264" r:id="rId13"/>
    <p:sldId id="268" r:id="rId14"/>
    <p:sldId id="266" r:id="rId15"/>
    <p:sldId id="270" r:id="rId16"/>
    <p:sldId id="267" r:id="rId17"/>
    <p:sldId id="271" r:id="rId18"/>
    <p:sldId id="272" r:id="rId19"/>
    <p:sldId id="269" r:id="rId20"/>
    <p:sldId id="274" r:id="rId21"/>
    <p:sldId id="275" r:id="rId22"/>
    <p:sldId id="276" r:id="rId23"/>
    <p:sldId id="277" r:id="rId24"/>
    <p:sldId id="278" r:id="rId25"/>
    <p:sldId id="279" r:id="rId26"/>
    <p:sldId id="280" r:id="rId27"/>
    <p:sldId id="273" r:id="rId28"/>
    <p:sldId id="282"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1" r:id="rId45"/>
    <p:sldId id="302" r:id="rId46"/>
    <p:sldId id="303" r:id="rId47"/>
    <p:sldId id="304" r:id="rId48"/>
    <p:sldId id="298" r:id="rId49"/>
    <p:sldId id="300" r:id="rId50"/>
    <p:sldId id="307" r:id="rId51"/>
    <p:sldId id="308" r:id="rId52"/>
    <p:sldId id="305" r:id="rId53"/>
    <p:sldId id="306"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49555-32CE-4116-97F4-AD3C91FAA266}" v="149" dt="2024-08-08T15:45:42.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78" d="100"/>
          <a:sy n="78" d="100"/>
        </p:scale>
        <p:origin x="88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FFE21-54F0-4AB0-A8EC-D45C7BFA6191}" type="datetimeFigureOut">
              <a:rPr lang="es-ES" smtClean="0"/>
              <a:t>24/10/2024</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DE02A-EDE8-47F4-8A64-D02B4545DDED}" type="slidenum">
              <a:rPr lang="es-ES" smtClean="0"/>
              <a:t>‹#›</a:t>
            </a:fld>
            <a:endParaRPr lang="es-ES"/>
          </a:p>
        </p:txBody>
      </p:sp>
    </p:spTree>
    <p:extLst>
      <p:ext uri="{BB962C8B-B14F-4D97-AF65-F5344CB8AC3E}">
        <p14:creationId xmlns:p14="http://schemas.microsoft.com/office/powerpoint/2010/main" val="362312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62DDE02A-EDE8-47F4-8A64-D02B4545DDED}" type="slidenum">
              <a:rPr lang="es-ES" smtClean="0"/>
              <a:t>4</a:t>
            </a:fld>
            <a:endParaRPr lang="es-ES"/>
          </a:p>
        </p:txBody>
      </p:sp>
    </p:spTree>
    <p:extLst>
      <p:ext uri="{BB962C8B-B14F-4D97-AF65-F5344CB8AC3E}">
        <p14:creationId xmlns:p14="http://schemas.microsoft.com/office/powerpoint/2010/main" val="30368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199A-6B10-970C-9E0F-BFD790DA7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7323AA70-B506-517C-5937-EEFAD26959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ABB1CD16-B3AD-F515-7648-EF331D9491C7}"/>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5" name="Footer Placeholder 4">
            <a:extLst>
              <a:ext uri="{FF2B5EF4-FFF2-40B4-BE49-F238E27FC236}">
                <a16:creationId xmlns:a16="http://schemas.microsoft.com/office/drawing/2014/main" id="{7D091351-FEE6-9439-243E-2940DA9BB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AF759-4639-4707-2A30-3D6D24E35F8B}"/>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05939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41C3-5FAF-9369-655C-275D6CA75C8C}"/>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8954B4EE-F69F-AF92-F915-060311D5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F97B9091-7226-7EC3-CA64-6A3F51BFF68B}"/>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5" name="Footer Placeholder 4">
            <a:extLst>
              <a:ext uri="{FF2B5EF4-FFF2-40B4-BE49-F238E27FC236}">
                <a16:creationId xmlns:a16="http://schemas.microsoft.com/office/drawing/2014/main" id="{90CBD938-740B-2CA0-F667-D35087E45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DBAA2-BCCA-D84F-81B1-3F4299986E0D}"/>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42650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5715BE-5CA7-7867-F26A-17257026B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EAA5E227-E904-D284-8867-012EE9D2E6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4EE4F2DC-C738-29F6-8C9E-9B3C5A50A1EE}"/>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5" name="Footer Placeholder 4">
            <a:extLst>
              <a:ext uri="{FF2B5EF4-FFF2-40B4-BE49-F238E27FC236}">
                <a16:creationId xmlns:a16="http://schemas.microsoft.com/office/drawing/2014/main" id="{8D260C0A-F855-AC0E-EC7D-D3E115350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F8699-8A5F-8FBA-472D-AB0C49F742D7}"/>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086620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5062-91F3-CEEE-A6E0-91ADAFAE0BCB}"/>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A378A6A6-B410-F4CB-A7C4-6D37DAD1CE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261D1291-8422-5482-4881-49E835AF0BF8}"/>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5" name="Footer Placeholder 4">
            <a:extLst>
              <a:ext uri="{FF2B5EF4-FFF2-40B4-BE49-F238E27FC236}">
                <a16:creationId xmlns:a16="http://schemas.microsoft.com/office/drawing/2014/main" id="{8ACED50C-4CC8-C26F-D0A8-DA121276C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46CC6-23B5-6991-4E21-96B78DE99A56}"/>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94992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DD93-3F93-00A2-9BD1-1B1A638B35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977296E6-6AF4-DEEC-6997-953E38D98B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31F9D2-7710-A6AB-D93F-AEF32B16541D}"/>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5" name="Footer Placeholder 4">
            <a:extLst>
              <a:ext uri="{FF2B5EF4-FFF2-40B4-BE49-F238E27FC236}">
                <a16:creationId xmlns:a16="http://schemas.microsoft.com/office/drawing/2014/main" id="{3284D85F-3E1B-6F3F-5DC2-19416CD40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F9250-0F84-0DCE-4A1B-B3E5EB4FE0B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08496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DA14-C053-0271-0BE7-399D5346C414}"/>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A90AD927-4751-E505-E41A-D4BAC502E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94F91B11-2FBE-9297-B049-63FA185BD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39BEB82A-17A5-487C-F654-AA33B41C3C16}"/>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6" name="Footer Placeholder 5">
            <a:extLst>
              <a:ext uri="{FF2B5EF4-FFF2-40B4-BE49-F238E27FC236}">
                <a16:creationId xmlns:a16="http://schemas.microsoft.com/office/drawing/2014/main" id="{838397D4-FC49-D010-A09C-C6CACA61B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F5A15-0718-0CE4-81BD-0D3EDD53FBA6}"/>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18388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615D-5BA7-079A-C0DA-04D144DF9A7B}"/>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2108CF39-74E1-6046-5AB6-7E52829766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F34ED-E3D6-A15D-CD7E-F67AEE5A9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241EC2A1-88E7-62DB-1861-FC53161F3F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E260BD-65E7-18CE-C41B-ECAAD7320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06F1E609-3411-8379-BBEF-9D5101BC3CD7}"/>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8" name="Footer Placeholder 7">
            <a:extLst>
              <a:ext uri="{FF2B5EF4-FFF2-40B4-BE49-F238E27FC236}">
                <a16:creationId xmlns:a16="http://schemas.microsoft.com/office/drawing/2014/main" id="{D7CD66CD-A47A-3CB1-B80C-ADB92A17B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1C407-8367-3A87-12C0-CC5F3DFD167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7327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FB6B-2891-699A-03BE-0FE0D1300CF1}"/>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4DE56367-1EE2-EB24-2566-AE34E369E875}"/>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4" name="Footer Placeholder 3">
            <a:extLst>
              <a:ext uri="{FF2B5EF4-FFF2-40B4-BE49-F238E27FC236}">
                <a16:creationId xmlns:a16="http://schemas.microsoft.com/office/drawing/2014/main" id="{25B4F2D0-4C79-3B51-1B25-E7BDF80735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2F2F2-2B29-0B01-516F-BC2342CB83E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533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4E2FDE-76D0-3913-3F00-38C67566E36E}"/>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3" name="Footer Placeholder 2">
            <a:extLst>
              <a:ext uri="{FF2B5EF4-FFF2-40B4-BE49-F238E27FC236}">
                <a16:creationId xmlns:a16="http://schemas.microsoft.com/office/drawing/2014/main" id="{9E0A9563-5923-E451-02DB-D0BD4A7D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908BC-FA9E-E2EE-F3B5-D69068785A5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8712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743A-5AEA-B131-1A9B-6D5645E67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B8C27BD8-0DDB-5142-D321-C2251586D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5D80F04E-6D7D-D8AA-9EDE-F8ABAECEA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C19BB-B895-27AE-3365-AB5846D50167}"/>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6" name="Footer Placeholder 5">
            <a:extLst>
              <a:ext uri="{FF2B5EF4-FFF2-40B4-BE49-F238E27FC236}">
                <a16:creationId xmlns:a16="http://schemas.microsoft.com/office/drawing/2014/main" id="{6CF472AF-D101-110B-4C0E-C8ECC1E227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82411-80DC-0D45-F486-353601207611}"/>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128107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8438-3614-DD2F-A377-B63AD16D4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885CB65F-58CA-4C94-E808-09B70B873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0745C140-5218-6E9E-6E9C-64F86FB8E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9FE46-D4B4-3B03-10C6-FB6154763383}"/>
              </a:ext>
            </a:extLst>
          </p:cNvPr>
          <p:cNvSpPr>
            <a:spLocks noGrp="1"/>
          </p:cNvSpPr>
          <p:nvPr>
            <p:ph type="dt" sz="half" idx="10"/>
          </p:nvPr>
        </p:nvSpPr>
        <p:spPr/>
        <p:txBody>
          <a:bodyPr/>
          <a:lstStyle/>
          <a:p>
            <a:fld id="{3CADBD16-5BFB-4D9F-9646-C75D1B53BBB6}" type="datetimeFigureOut">
              <a:rPr lang="en-US" smtClean="0"/>
              <a:t>10/24/2024</a:t>
            </a:fld>
            <a:endParaRPr lang="en-US"/>
          </a:p>
        </p:txBody>
      </p:sp>
      <p:sp>
        <p:nvSpPr>
          <p:cNvPr id="6" name="Footer Placeholder 5">
            <a:extLst>
              <a:ext uri="{FF2B5EF4-FFF2-40B4-BE49-F238E27FC236}">
                <a16:creationId xmlns:a16="http://schemas.microsoft.com/office/drawing/2014/main" id="{5EFB0612-6E19-DC8D-949B-CA53A491B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1C3C0-C37C-CEBB-5CC0-A19A0D83E7D1}"/>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85927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1914F-94C1-E4B2-AFF9-E73E67652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CC597CBD-8B6E-56D2-CE3F-03F96E769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98274AA3-EBDE-C0CB-C369-EE9AAABBB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ADBD16-5BFB-4D9F-9646-C75D1B53BBB6}" type="datetimeFigureOut">
              <a:rPr lang="en-US" smtClean="0"/>
              <a:pPr/>
              <a:t>10/24/2024</a:t>
            </a:fld>
            <a:endParaRPr lang="en-US" dirty="0"/>
          </a:p>
        </p:txBody>
      </p:sp>
      <p:sp>
        <p:nvSpPr>
          <p:cNvPr id="5" name="Footer Placeholder 4">
            <a:extLst>
              <a:ext uri="{FF2B5EF4-FFF2-40B4-BE49-F238E27FC236}">
                <a16:creationId xmlns:a16="http://schemas.microsoft.com/office/drawing/2014/main" id="{61B41487-AD33-5F35-32E6-8F77B6368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024EEC6-70B2-E6A1-CE8B-7248A73B8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340096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ith long hair and birds around her body&#10;&#10;Description automatically generated">
            <a:extLst>
              <a:ext uri="{FF2B5EF4-FFF2-40B4-BE49-F238E27FC236}">
                <a16:creationId xmlns:a16="http://schemas.microsoft.com/office/drawing/2014/main" id="{BC1D422A-4CFE-F0E6-033B-B5CCFE432C5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 b="1721"/>
          <a:stretch/>
        </p:blipFill>
        <p:spPr>
          <a:xfrm>
            <a:off x="20" y="10"/>
            <a:ext cx="12188931" cy="6857990"/>
          </a:xfrm>
          <a:prstGeom prst="rect">
            <a:avLst/>
          </a:prstGeom>
        </p:spPr>
      </p:pic>
      <p:sp>
        <p:nvSpPr>
          <p:cNvPr id="11" name="Rectangle 10">
            <a:extLst>
              <a:ext uri="{FF2B5EF4-FFF2-40B4-BE49-F238E27FC236}">
                <a16:creationId xmlns:a16="http://schemas.microsoft.com/office/drawing/2014/main" id="{D848B793-4C4D-8E40-22EB-6AA53799AC93}"/>
              </a:ext>
            </a:extLst>
          </p:cNvPr>
          <p:cNvSpPr/>
          <p:nvPr/>
        </p:nvSpPr>
        <p:spPr>
          <a:xfrm>
            <a:off x="838200" y="720953"/>
            <a:ext cx="10515600" cy="5416094"/>
          </a:xfrm>
          <a:prstGeom prst="rect">
            <a:avLst/>
          </a:prstGeom>
          <a:solidFill>
            <a:schemeClr val="dk1">
              <a:alpha val="5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0A1479A0-89E5-5672-4E6E-EE22F9167CE8}"/>
              </a:ext>
            </a:extLst>
          </p:cNvPr>
          <p:cNvSpPr>
            <a:spLocks noGrp="1"/>
          </p:cNvSpPr>
          <p:nvPr>
            <p:ph type="ctrTitle"/>
          </p:nvPr>
        </p:nvSpPr>
        <p:spPr>
          <a:xfrm>
            <a:off x="1527048" y="1124712"/>
            <a:ext cx="9144000" cy="3063240"/>
          </a:xfrm>
        </p:spPr>
        <p:txBody>
          <a:bodyPr>
            <a:normAutofit/>
          </a:bodyPr>
          <a:lstStyle/>
          <a:p>
            <a:r>
              <a:rPr lang="es-ES" sz="6600" u="sng" dirty="0" err="1">
                <a:solidFill>
                  <a:schemeClr val="bg1"/>
                </a:solidFill>
                <a:latin typeface="Times New Roman" panose="02020603050405020304" pitchFamily="18" charset="0"/>
                <a:cs typeface="Times New Roman" panose="02020603050405020304" pitchFamily="18" charset="0"/>
              </a:rPr>
              <a:t>Euskal</a:t>
            </a:r>
            <a:r>
              <a:rPr lang="es-ES" sz="6600" u="sng" dirty="0">
                <a:solidFill>
                  <a:schemeClr val="bg1"/>
                </a:solidFill>
                <a:latin typeface="Times New Roman" panose="02020603050405020304" pitchFamily="18" charset="0"/>
                <a:cs typeface="Times New Roman" panose="02020603050405020304" pitchFamily="18" charset="0"/>
              </a:rPr>
              <a:t> </a:t>
            </a:r>
            <a:r>
              <a:rPr lang="es-ES" sz="6600" u="sng" dirty="0" err="1">
                <a:solidFill>
                  <a:schemeClr val="bg1"/>
                </a:solidFill>
                <a:latin typeface="Times New Roman" panose="02020603050405020304" pitchFamily="18" charset="0"/>
                <a:cs typeface="Times New Roman" panose="02020603050405020304" pitchFamily="18" charset="0"/>
              </a:rPr>
              <a:t>Mitologia</a:t>
            </a:r>
            <a:r>
              <a:rPr lang="es-ES" sz="6600" u="sng" dirty="0">
                <a:solidFill>
                  <a:schemeClr val="bg1"/>
                </a:solidFill>
                <a:latin typeface="Times New Roman" panose="02020603050405020304" pitchFamily="18" charset="0"/>
                <a:cs typeface="Times New Roman" panose="02020603050405020304" pitchFamily="18" charset="0"/>
              </a:rPr>
              <a:t> </a:t>
            </a:r>
            <a:br>
              <a:rPr lang="es-ES" sz="6600" dirty="0">
                <a:solidFill>
                  <a:schemeClr val="bg1"/>
                </a:solidFill>
                <a:latin typeface="Times New Roman" panose="02020603050405020304" pitchFamily="18" charset="0"/>
                <a:cs typeface="Times New Roman" panose="02020603050405020304" pitchFamily="18" charset="0"/>
              </a:rPr>
            </a:br>
            <a:r>
              <a:rPr lang="es-ES" sz="4800" dirty="0">
                <a:solidFill>
                  <a:schemeClr val="bg1"/>
                </a:solidFill>
                <a:latin typeface="Times New Roman" panose="02020603050405020304" pitchFamily="18" charset="0"/>
                <a:cs typeface="Times New Roman" panose="02020603050405020304" pitchFamily="18" charset="0"/>
              </a:rPr>
              <a:t>Mitología Vasca</a:t>
            </a:r>
            <a:endParaRPr lang="es-ES" sz="6600"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9491B48-46A3-66DC-4205-D6D6D7575C4B}"/>
              </a:ext>
            </a:extLst>
          </p:cNvPr>
          <p:cNvSpPr>
            <a:spLocks noGrp="1"/>
          </p:cNvSpPr>
          <p:nvPr>
            <p:ph type="subTitle" idx="1"/>
          </p:nvPr>
        </p:nvSpPr>
        <p:spPr>
          <a:xfrm>
            <a:off x="1527048" y="4599432"/>
            <a:ext cx="9144000" cy="1227520"/>
          </a:xfrm>
        </p:spPr>
        <p:txBody>
          <a:bodyPr>
            <a:normAutofit/>
          </a:bodyPr>
          <a:lstStyle/>
          <a:p>
            <a:r>
              <a:rPr lang="es-ES" dirty="0">
                <a:solidFill>
                  <a:schemeClr val="bg1"/>
                </a:solidFill>
                <a:latin typeface="Times New Roman" panose="02020603050405020304" pitchFamily="18" charset="0"/>
                <a:cs typeface="Times New Roman" panose="02020603050405020304" pitchFamily="18" charset="0"/>
              </a:rPr>
              <a:t>Diego Rojas-Berrios</a:t>
            </a:r>
          </a:p>
        </p:txBody>
      </p:sp>
      <p:sp>
        <p:nvSpPr>
          <p:cNvPr id="29"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and green shield with a white cross&#10;&#10;Description automatically generated">
            <a:extLst>
              <a:ext uri="{FF2B5EF4-FFF2-40B4-BE49-F238E27FC236}">
                <a16:creationId xmlns:a16="http://schemas.microsoft.com/office/drawing/2014/main" id="{BDED34B2-98A3-A73D-8D14-959FAE184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720953"/>
            <a:ext cx="1762125" cy="1428750"/>
          </a:xfrm>
          <a:prstGeom prst="rect">
            <a:avLst/>
          </a:prstGeom>
        </p:spPr>
      </p:pic>
    </p:spTree>
    <p:extLst>
      <p:ext uri="{BB962C8B-B14F-4D97-AF65-F5344CB8AC3E}">
        <p14:creationId xmlns:p14="http://schemas.microsoft.com/office/powerpoint/2010/main" val="3278912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Tártalo</a:t>
            </a:r>
            <a:r>
              <a:rPr lang="es-ES" dirty="0">
                <a:solidFill>
                  <a:schemeClr val="bg1"/>
                </a:solidFill>
                <a:latin typeface="Times New Roman" panose="02020603050405020304" pitchFamily="18" charset="0"/>
                <a:cs typeface="Times New Roman" panose="02020603050405020304" pitchFamily="18" charset="0"/>
              </a:rPr>
              <a:t> / </a:t>
            </a:r>
            <a:r>
              <a:rPr lang="es-ES" dirty="0" err="1">
                <a:solidFill>
                  <a:schemeClr val="bg1"/>
                </a:solidFill>
                <a:latin typeface="Times New Roman" panose="02020603050405020304" pitchFamily="18" charset="0"/>
                <a:cs typeface="Times New Roman" panose="02020603050405020304" pitchFamily="18" charset="0"/>
              </a:rPr>
              <a:t>Tartaloa</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1126247" y="2436164"/>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Tártalo</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E0F0F246-E1D5-C6D3-026B-1B5069606EF7}"/>
              </a:ext>
            </a:extLst>
          </p:cNvPr>
          <p:cNvSpPr txBox="1">
            <a:spLocks/>
          </p:cNvSpPr>
          <p:nvPr/>
        </p:nvSpPr>
        <p:spPr>
          <a:xfrm>
            <a:off x="6350024" y="2443538"/>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Polifemo</a:t>
            </a:r>
          </a:p>
        </p:txBody>
      </p:sp>
      <p:pic>
        <p:nvPicPr>
          <p:cNvPr id="6" name="Picture 5" descr="A cartoon of a person holding a staff&#10;&#10;Description automatically generated">
            <a:extLst>
              <a:ext uri="{FF2B5EF4-FFF2-40B4-BE49-F238E27FC236}">
                <a16:creationId xmlns:a16="http://schemas.microsoft.com/office/drawing/2014/main" id="{F13AA1D9-DB80-7941-408E-D967BFAB2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954" y="3065571"/>
            <a:ext cx="1825917" cy="3294228"/>
          </a:xfrm>
          <a:prstGeom prst="rect">
            <a:avLst/>
          </a:prstGeom>
          <a:ln>
            <a:noFill/>
          </a:ln>
          <a:effectLst>
            <a:softEdge rad="112500"/>
          </a:effectLst>
        </p:spPr>
      </p:pic>
      <p:pic>
        <p:nvPicPr>
          <p:cNvPr id="13" name="Picture 12" descr="A close up of a statue&#10;&#10;Description automatically generated">
            <a:extLst>
              <a:ext uri="{FF2B5EF4-FFF2-40B4-BE49-F238E27FC236}">
                <a16:creationId xmlns:a16="http://schemas.microsoft.com/office/drawing/2014/main" id="{3C1EF3DE-C1DF-DC36-8DF6-E9174B7A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553" y="3555656"/>
            <a:ext cx="4255289" cy="2393600"/>
          </a:xfrm>
          <a:prstGeom prst="rect">
            <a:avLst/>
          </a:prstGeom>
          <a:ln>
            <a:noFill/>
          </a:ln>
          <a:effectLst>
            <a:softEdge rad="112500"/>
          </a:effectLst>
        </p:spPr>
      </p:pic>
      <p:sp>
        <p:nvSpPr>
          <p:cNvPr id="14" name="Rectangle 13">
            <a:extLst>
              <a:ext uri="{FF2B5EF4-FFF2-40B4-BE49-F238E27FC236}">
                <a16:creationId xmlns:a16="http://schemas.microsoft.com/office/drawing/2014/main" id="{48B80299-F1CD-3793-F803-9CF2AF425B02}"/>
              </a:ext>
            </a:extLst>
          </p:cNvPr>
          <p:cNvSpPr/>
          <p:nvPr/>
        </p:nvSpPr>
        <p:spPr>
          <a:xfrm>
            <a:off x="1002890" y="2340077"/>
            <a:ext cx="10432026"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1002890" y="2340051"/>
            <a:ext cx="5093110" cy="422216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1002889" y="2347785"/>
            <a:ext cx="10432026"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23238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 name="Rectangle 236">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75791" cy="68579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CB72E4-E3F1-C5C2-197B-489D4A979A03}"/>
              </a:ext>
            </a:extLst>
          </p:cNvPr>
          <p:cNvSpPr>
            <a:spLocks noGrp="1"/>
          </p:cNvSpPr>
          <p:nvPr>
            <p:ph idx="1"/>
          </p:nvPr>
        </p:nvSpPr>
        <p:spPr>
          <a:xfrm>
            <a:off x="773526" y="2563907"/>
            <a:ext cx="3228738" cy="3544498"/>
          </a:xfrm>
        </p:spPr>
        <p:txBody>
          <a:bodyPr anchor="t">
            <a:normAutofit lnSpcReduction="10000"/>
          </a:bodyPr>
          <a:lstStyle/>
          <a:p>
            <a:r>
              <a:rPr lang="es-MX" sz="2000" b="0" i="0" u="none" strike="noStrike" dirty="0">
                <a:solidFill>
                  <a:schemeClr val="bg1"/>
                </a:solidFill>
                <a:effectLst/>
                <a:latin typeface="Times New Roman" panose="02020603050405020304" pitchFamily="18" charset="0"/>
                <a:cs typeface="Times New Roman" panose="02020603050405020304" pitchFamily="18" charset="0"/>
              </a:rPr>
              <a:t>Es un genio maléfico que aparece de noche en las casas, cuando sus moradores están dormidos.</a:t>
            </a:r>
          </a:p>
          <a:p>
            <a:r>
              <a:rPr lang="es-MX" sz="2000" dirty="0">
                <a:solidFill>
                  <a:schemeClr val="bg1"/>
                </a:solidFill>
                <a:latin typeface="Times New Roman" panose="02020603050405020304" pitchFamily="18" charset="0"/>
                <a:cs typeface="Times New Roman" panose="02020603050405020304" pitchFamily="18" charset="0"/>
              </a:rPr>
              <a:t>T</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iene la costumbre de apretar la garganta de algunos de éstos, dificultando la respiración o incluso puede llegar a generar poluciones nocturnas. </a:t>
            </a:r>
          </a:p>
          <a:p>
            <a:r>
              <a:rPr lang="es-MX" sz="2000" dirty="0">
                <a:solidFill>
                  <a:schemeClr val="bg1"/>
                </a:solidFill>
                <a:latin typeface="Times New Roman" panose="02020603050405020304" pitchFamily="18" charset="0"/>
                <a:cs typeface="Times New Roman" panose="02020603050405020304" pitchFamily="18" charset="0"/>
              </a:rPr>
              <a:t>Ligado al Iparralde.</a:t>
            </a:r>
          </a:p>
          <a:p>
            <a:pPr algn="ctr"/>
            <a:endParaRPr lang="es-ES" sz="1700" dirty="0">
              <a:solidFill>
                <a:schemeClr val="bg1"/>
              </a:solidFill>
            </a:endParaRPr>
          </a:p>
        </p:txBody>
      </p:sp>
      <p:pic>
        <p:nvPicPr>
          <p:cNvPr id="5" name="Picture 4" descr="A drawing of a cat on a bed&#10;&#10;Description automatically generated">
            <a:extLst>
              <a:ext uri="{FF2B5EF4-FFF2-40B4-BE49-F238E27FC236}">
                <a16:creationId xmlns:a16="http://schemas.microsoft.com/office/drawing/2014/main" id="{44944A4B-27AD-8E92-3591-FF880C6C3BE8}"/>
              </a:ext>
            </a:extLst>
          </p:cNvPr>
          <p:cNvPicPr>
            <a:picLocks noChangeAspect="1"/>
          </p:cNvPicPr>
          <p:nvPr/>
        </p:nvPicPr>
        <p:blipFill>
          <a:blip r:embed="rId2">
            <a:extLst>
              <a:ext uri="{28A0092B-C50C-407E-A947-70E740481C1C}">
                <a14:useLocalDpi xmlns:a14="http://schemas.microsoft.com/office/drawing/2010/main" val="0"/>
              </a:ext>
            </a:extLst>
          </a:blip>
          <a:srcRect l="14577" r="3225"/>
          <a:stretch/>
        </p:blipFill>
        <p:spPr>
          <a:xfrm>
            <a:off x="5463096" y="685802"/>
            <a:ext cx="2931308" cy="5486398"/>
          </a:xfrm>
          <a:prstGeom prst="rect">
            <a:avLst/>
          </a:prstGeom>
          <a:ln>
            <a:noFill/>
          </a:ln>
          <a:effectLst>
            <a:softEdge rad="112500"/>
          </a:effectLst>
        </p:spPr>
      </p:pic>
      <p:pic>
        <p:nvPicPr>
          <p:cNvPr id="7" name="Picture 6" descr="A black and white drawing of a creature&#10;&#10;Description automatically generated">
            <a:extLst>
              <a:ext uri="{FF2B5EF4-FFF2-40B4-BE49-F238E27FC236}">
                <a16:creationId xmlns:a16="http://schemas.microsoft.com/office/drawing/2014/main" id="{B797FE48-25AF-21FE-3B56-9F81F93C6219}"/>
              </a:ext>
            </a:extLst>
          </p:cNvPr>
          <p:cNvPicPr>
            <a:picLocks noChangeAspect="1"/>
          </p:cNvPicPr>
          <p:nvPr/>
        </p:nvPicPr>
        <p:blipFill>
          <a:blip r:embed="rId3">
            <a:extLst>
              <a:ext uri="{28A0092B-C50C-407E-A947-70E740481C1C}">
                <a14:useLocalDpi xmlns:a14="http://schemas.microsoft.com/office/drawing/2010/main" val="0"/>
              </a:ext>
            </a:extLst>
          </a:blip>
          <a:srcRect l="15819" r="17778"/>
          <a:stretch/>
        </p:blipFill>
        <p:spPr>
          <a:xfrm>
            <a:off x="8558383" y="685801"/>
            <a:ext cx="2905398" cy="5486400"/>
          </a:xfrm>
          <a:prstGeom prst="rect">
            <a:avLst/>
          </a:prstGeom>
          <a:ln>
            <a:noFill/>
          </a:ln>
          <a:effectLst>
            <a:softEdge rad="112500"/>
          </a:effectLst>
        </p:spPr>
      </p:pic>
      <p:cxnSp>
        <p:nvCxnSpPr>
          <p:cNvPr id="8" name="Straight Connector 7">
            <a:extLst>
              <a:ext uri="{FF2B5EF4-FFF2-40B4-BE49-F238E27FC236}">
                <a16:creationId xmlns:a16="http://schemas.microsoft.com/office/drawing/2014/main" id="{AEEB7F20-4FE8-0FF0-A0B9-6CB3529187C7}"/>
              </a:ext>
            </a:extLst>
          </p:cNvPr>
          <p:cNvCxnSpPr>
            <a:cxnSpLocks/>
          </p:cNvCxnSpPr>
          <p:nvPr/>
        </p:nvCxnSpPr>
        <p:spPr>
          <a:xfrm>
            <a:off x="1327352" y="2192593"/>
            <a:ext cx="2202961"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268756AB-19C1-7CF3-DAFB-B07876D2020D}"/>
              </a:ext>
            </a:extLst>
          </p:cNvPr>
          <p:cNvSpPr/>
          <p:nvPr/>
        </p:nvSpPr>
        <p:spPr>
          <a:xfrm>
            <a:off x="5565058" y="786581"/>
            <a:ext cx="2713703" cy="532182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2">
            <a:extLst>
              <a:ext uri="{FF2B5EF4-FFF2-40B4-BE49-F238E27FC236}">
                <a16:creationId xmlns:a16="http://schemas.microsoft.com/office/drawing/2014/main" id="{A0CF9DAD-5427-BE15-6930-B4D3743AD88F}"/>
              </a:ext>
            </a:extLst>
          </p:cNvPr>
          <p:cNvSpPr/>
          <p:nvPr/>
        </p:nvSpPr>
        <p:spPr>
          <a:xfrm>
            <a:off x="8648766" y="786581"/>
            <a:ext cx="2713703" cy="532182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2" name="Title 201">
            <a:extLst>
              <a:ext uri="{FF2B5EF4-FFF2-40B4-BE49-F238E27FC236}">
                <a16:creationId xmlns:a16="http://schemas.microsoft.com/office/drawing/2014/main" id="{B3B2875B-A334-D8D3-67C4-85AA13FAEF3D}"/>
              </a:ext>
            </a:extLst>
          </p:cNvPr>
          <p:cNvSpPr>
            <a:spLocks noGrp="1"/>
          </p:cNvSpPr>
          <p:nvPr>
            <p:ph type="title"/>
          </p:nvPr>
        </p:nvSpPr>
        <p:spPr>
          <a:xfrm>
            <a:off x="1790966" y="1238343"/>
            <a:ext cx="1275735" cy="1325563"/>
          </a:xfrm>
        </p:spPr>
        <p:txBody>
          <a:bodyPr>
            <a:normAutofit/>
          </a:bodyPr>
          <a:lstStyle/>
          <a:p>
            <a:r>
              <a:rPr lang="es-ES" sz="2800" dirty="0" err="1">
                <a:solidFill>
                  <a:schemeClr val="bg1"/>
                </a:solidFill>
                <a:latin typeface="Times New Roman" panose="02020603050405020304" pitchFamily="18" charset="0"/>
                <a:cs typeface="Times New Roman" panose="02020603050405020304" pitchFamily="18" charset="0"/>
              </a:rPr>
              <a:t>Inguma</a:t>
            </a:r>
            <a:endParaRPr lang="es-E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546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Inguma</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1126247" y="2436164"/>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Inguma</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E0F0F246-E1D5-C6D3-026B-1B5069606EF7}"/>
              </a:ext>
            </a:extLst>
          </p:cNvPr>
          <p:cNvSpPr txBox="1">
            <a:spLocks/>
          </p:cNvSpPr>
          <p:nvPr/>
        </p:nvSpPr>
        <p:spPr>
          <a:xfrm>
            <a:off x="6350024" y="2443538"/>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Íncubo / Súcubos</a:t>
            </a:r>
          </a:p>
        </p:txBody>
      </p:sp>
      <p:sp>
        <p:nvSpPr>
          <p:cNvPr id="14" name="Rectangle 13">
            <a:extLst>
              <a:ext uri="{FF2B5EF4-FFF2-40B4-BE49-F238E27FC236}">
                <a16:creationId xmlns:a16="http://schemas.microsoft.com/office/drawing/2014/main" id="{48B80299-F1CD-3793-F803-9CF2AF425B02}"/>
              </a:ext>
            </a:extLst>
          </p:cNvPr>
          <p:cNvSpPr/>
          <p:nvPr/>
        </p:nvSpPr>
        <p:spPr>
          <a:xfrm>
            <a:off x="1002890" y="2340077"/>
            <a:ext cx="10432026"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1002890" y="2340051"/>
            <a:ext cx="5093110" cy="422216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1002889" y="2347785"/>
            <a:ext cx="10432026"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3" descr="A person in a bed with a devil on his head&#10;&#10;Description automatically generated with medium confidence">
            <a:extLst>
              <a:ext uri="{FF2B5EF4-FFF2-40B4-BE49-F238E27FC236}">
                <a16:creationId xmlns:a16="http://schemas.microsoft.com/office/drawing/2014/main" id="{C4A24E0B-69AA-2C74-C28F-E079D42E1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837" y="3065571"/>
            <a:ext cx="2890964" cy="3355083"/>
          </a:xfrm>
          <a:prstGeom prst="rect">
            <a:avLst/>
          </a:prstGeom>
          <a:ln>
            <a:noFill/>
          </a:ln>
          <a:effectLst>
            <a:softEdge rad="112500"/>
          </a:effectLst>
        </p:spPr>
      </p:pic>
      <p:pic>
        <p:nvPicPr>
          <p:cNvPr id="7" name="Picture 6" descr="A painting of a person lying on a bed with a monkey on her back&#10;&#10;Description automatically generated">
            <a:extLst>
              <a:ext uri="{FF2B5EF4-FFF2-40B4-BE49-F238E27FC236}">
                <a16:creationId xmlns:a16="http://schemas.microsoft.com/office/drawing/2014/main" id="{0F473840-F740-C19D-5E98-98E5CF59D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276" y="3136736"/>
            <a:ext cx="3958216" cy="3212752"/>
          </a:xfrm>
          <a:prstGeom prst="rect">
            <a:avLst/>
          </a:prstGeom>
          <a:ln>
            <a:noFill/>
          </a:ln>
          <a:effectLst>
            <a:softEdge rad="112500"/>
          </a:effectLst>
        </p:spPr>
      </p:pic>
    </p:spTree>
    <p:extLst>
      <p:ext uri="{BB962C8B-B14F-4D97-AF65-F5344CB8AC3E}">
        <p14:creationId xmlns:p14="http://schemas.microsoft.com/office/powerpoint/2010/main" val="203277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18388-B5FA-4B2F-45A3-2D6835A290CD}"/>
              </a:ext>
            </a:extLst>
          </p:cNvPr>
          <p:cNvSpPr>
            <a:spLocks noGrp="1"/>
          </p:cNvSpPr>
          <p:nvPr>
            <p:ph type="title"/>
          </p:nvPr>
        </p:nvSpPr>
        <p:spPr>
          <a:xfrm>
            <a:off x="838201" y="1641752"/>
            <a:ext cx="4394200"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Galtzagorri</a:t>
            </a:r>
            <a:endParaRPr lang="es-E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DB419DA-2BA7-5CE8-14FA-BE407D01998E}"/>
              </a:ext>
            </a:extLst>
          </p:cNvPr>
          <p:cNvSpPr>
            <a:spLocks noGrp="1"/>
          </p:cNvSpPr>
          <p:nvPr>
            <p:ph idx="1"/>
          </p:nvPr>
        </p:nvSpPr>
        <p:spPr>
          <a:xfrm>
            <a:off x="363794" y="2497394"/>
            <a:ext cx="4868607" cy="3103306"/>
          </a:xfrm>
        </p:spPr>
        <p:txBody>
          <a:bodyPr>
            <a:normAutofit/>
          </a:bodyPr>
          <a:lstStyle/>
          <a:p>
            <a:r>
              <a:rPr lang="es-MX" sz="2000" dirty="0">
                <a:solidFill>
                  <a:schemeClr val="bg1">
                    <a:alpha val="80000"/>
                  </a:schemeClr>
                </a:solidFill>
                <a:latin typeface="Times New Roman" panose="02020603050405020304" pitchFamily="18" charset="0"/>
                <a:cs typeface="Times New Roman" panose="02020603050405020304" pitchFamily="18" charset="0"/>
              </a:rPr>
              <a:t>S</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eres mágicos diminutos, que van vestidos con pantalones rojos.</a:t>
            </a:r>
          </a:p>
          <a:p>
            <a:endPar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endParaRPr>
          </a:p>
          <a:p>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Acompañantes de </a:t>
            </a:r>
            <a:r>
              <a:rPr lang="es-MX" sz="2000" b="0" i="0" u="none" strike="noStrike" dirty="0" err="1">
                <a:solidFill>
                  <a:schemeClr val="bg1">
                    <a:alpha val="80000"/>
                  </a:schemeClr>
                </a:solidFill>
                <a:effectLst/>
                <a:latin typeface="Times New Roman" panose="02020603050405020304" pitchFamily="18" charset="0"/>
                <a:cs typeface="Times New Roman" panose="02020603050405020304" pitchFamily="18" charset="0"/>
              </a:rPr>
              <a:t>Olentzero</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 de naturaleza servicial y con una gran habilidad para cumplir tareas</a:t>
            </a:r>
            <a:r>
              <a:rPr lang="es-MX" sz="2000" dirty="0">
                <a:solidFill>
                  <a:schemeClr val="bg1">
                    <a:alpha val="80000"/>
                  </a:schemeClr>
                </a:solidFill>
                <a:latin typeface="Times New Roman" panose="02020603050405020304" pitchFamily="18" charset="0"/>
                <a:cs typeface="Times New Roman" panose="02020603050405020304" pitchFamily="18" charset="0"/>
              </a:rPr>
              <a:t>.</a:t>
            </a:r>
          </a:p>
          <a:p>
            <a:endParaRPr lang="es-MX" sz="2000" dirty="0">
              <a:solidFill>
                <a:schemeClr val="bg1">
                  <a:alpha val="80000"/>
                </a:schemeClr>
              </a:solidFill>
              <a:latin typeface="Times New Roman" panose="02020603050405020304" pitchFamily="18" charset="0"/>
              <a:cs typeface="Times New Roman" panose="02020603050405020304" pitchFamily="18" charset="0"/>
            </a:endParaRPr>
          </a:p>
          <a:p>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Viven en los alfileteros de las casas.</a:t>
            </a:r>
            <a:endParaRPr lang="es-ES" sz="2000" dirty="0">
              <a:solidFill>
                <a:schemeClr val="bg1">
                  <a:alpha val="80000"/>
                </a:schemeClr>
              </a:solidFill>
              <a:latin typeface="Times New Roman" panose="02020603050405020304" pitchFamily="18" charset="0"/>
              <a:cs typeface="Times New Roman" panose="02020603050405020304" pitchFamily="18" charset="0"/>
            </a:endParaRPr>
          </a:p>
        </p:txBody>
      </p:sp>
      <p:pic>
        <p:nvPicPr>
          <p:cNvPr id="9" name="Picture 8" descr="A gnome with a glass of wine and grapes&#10;&#10;Description automatically generated">
            <a:extLst>
              <a:ext uri="{FF2B5EF4-FFF2-40B4-BE49-F238E27FC236}">
                <a16:creationId xmlns:a16="http://schemas.microsoft.com/office/drawing/2014/main" id="{DE4FD339-FA2A-50E3-E3AE-D9B17E740026}"/>
              </a:ext>
            </a:extLst>
          </p:cNvPr>
          <p:cNvPicPr>
            <a:picLocks noChangeAspect="1"/>
          </p:cNvPicPr>
          <p:nvPr/>
        </p:nvPicPr>
        <p:blipFill>
          <a:blip r:embed="rId2">
            <a:extLst>
              <a:ext uri="{28A0092B-C50C-407E-A947-70E740481C1C}">
                <a14:useLocalDpi xmlns:a14="http://schemas.microsoft.com/office/drawing/2010/main" val="0"/>
              </a:ext>
            </a:extLst>
          </a:blip>
          <a:srcRect l="2377" r="372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46" name="Group 45">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42" name="Freeform: Shape 4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1" name="Straight Connector 10">
            <a:extLst>
              <a:ext uri="{FF2B5EF4-FFF2-40B4-BE49-F238E27FC236}">
                <a16:creationId xmlns:a16="http://schemas.microsoft.com/office/drawing/2014/main" id="{7A975016-92B8-31D1-8DD2-CE3940DA7300}"/>
              </a:ext>
            </a:extLst>
          </p:cNvPr>
          <p:cNvCxnSpPr/>
          <p:nvPr/>
        </p:nvCxnSpPr>
        <p:spPr>
          <a:xfrm>
            <a:off x="710382" y="2266865"/>
            <a:ext cx="2809567" cy="710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19690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Galtzagorri</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1126247" y="2436164"/>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Galtzagorri</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E0F0F246-E1D5-C6D3-026B-1B5069606EF7}"/>
              </a:ext>
            </a:extLst>
          </p:cNvPr>
          <p:cNvSpPr txBox="1">
            <a:spLocks/>
          </p:cNvSpPr>
          <p:nvPr/>
        </p:nvSpPr>
        <p:spPr>
          <a:xfrm>
            <a:off x="6350024" y="2443538"/>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Goblins</a:t>
            </a:r>
            <a:r>
              <a:rPr lang="es-ES" sz="2000" dirty="0">
                <a:solidFill>
                  <a:schemeClr val="bg1"/>
                </a:solidFill>
                <a:latin typeface="Times New Roman" panose="02020603050405020304" pitchFamily="18" charset="0"/>
                <a:cs typeface="Times New Roman" panose="02020603050405020304" pitchFamily="18" charset="0"/>
              </a:rPr>
              <a:t> / </a:t>
            </a:r>
            <a:r>
              <a:rPr lang="es-ES" sz="2000" dirty="0" err="1">
                <a:solidFill>
                  <a:schemeClr val="bg1"/>
                </a:solidFill>
                <a:latin typeface="Times New Roman" panose="02020603050405020304" pitchFamily="18" charset="0"/>
                <a:cs typeface="Times New Roman" panose="02020603050405020304" pitchFamily="18" charset="0"/>
              </a:rPr>
              <a:t>Trasgu</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8B80299-F1CD-3793-F803-9CF2AF425B02}"/>
              </a:ext>
            </a:extLst>
          </p:cNvPr>
          <p:cNvSpPr/>
          <p:nvPr/>
        </p:nvSpPr>
        <p:spPr>
          <a:xfrm>
            <a:off x="1002890" y="2340077"/>
            <a:ext cx="10432026"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1002890" y="2340051"/>
            <a:ext cx="5093110" cy="422216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1002889" y="2347785"/>
            <a:ext cx="10432026"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3" descr="Two cartoon gnomes running in the woods&#10;&#10;Description automatically generated">
            <a:extLst>
              <a:ext uri="{FF2B5EF4-FFF2-40B4-BE49-F238E27FC236}">
                <a16:creationId xmlns:a16="http://schemas.microsoft.com/office/drawing/2014/main" id="{C11E73C2-93FB-2F64-4A86-DEE33115D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241" y="3161406"/>
            <a:ext cx="3189344" cy="3189344"/>
          </a:xfrm>
          <a:prstGeom prst="rect">
            <a:avLst/>
          </a:prstGeom>
          <a:ln>
            <a:noFill/>
          </a:ln>
          <a:effectLst>
            <a:softEdge rad="112500"/>
          </a:effectLst>
        </p:spPr>
      </p:pic>
      <p:pic>
        <p:nvPicPr>
          <p:cNvPr id="7" name="Picture 6" descr="A black and white drawing of a creature&#10;&#10;Description automatically generated">
            <a:extLst>
              <a:ext uri="{FF2B5EF4-FFF2-40B4-BE49-F238E27FC236}">
                <a16:creationId xmlns:a16="http://schemas.microsoft.com/office/drawing/2014/main" id="{1E33E59E-9E66-13B6-383D-5777E1332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667" y="3046131"/>
            <a:ext cx="3193079" cy="3511051"/>
          </a:xfrm>
          <a:prstGeom prst="rect">
            <a:avLst/>
          </a:prstGeom>
        </p:spPr>
      </p:pic>
    </p:spTree>
    <p:extLst>
      <p:ext uri="{BB962C8B-B14F-4D97-AF65-F5344CB8AC3E}">
        <p14:creationId xmlns:p14="http://schemas.microsoft.com/office/powerpoint/2010/main" val="301176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58BB1-FB17-77D5-9229-418CA5BD651C}"/>
              </a:ext>
            </a:extLst>
          </p:cNvPr>
          <p:cNvSpPr>
            <a:spLocks noGrp="1"/>
          </p:cNvSpPr>
          <p:nvPr>
            <p:ph type="title"/>
          </p:nvPr>
        </p:nvSpPr>
        <p:spPr>
          <a:xfrm>
            <a:off x="6981825" y="1641752"/>
            <a:ext cx="4391024"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Iratxus</a:t>
            </a:r>
            <a:r>
              <a:rPr lang="es-ES" sz="4000" dirty="0">
                <a:solidFill>
                  <a:schemeClr val="bg1"/>
                </a:solidFill>
                <a:latin typeface="Times New Roman" panose="02020603050405020304" pitchFamily="18" charset="0"/>
                <a:cs typeface="Times New Roman" panose="02020603050405020304" pitchFamily="18" charset="0"/>
              </a:rPr>
              <a:t> / </a:t>
            </a:r>
            <a:r>
              <a:rPr lang="es-ES" sz="4000" dirty="0" err="1">
                <a:solidFill>
                  <a:schemeClr val="bg1"/>
                </a:solidFill>
                <a:latin typeface="Times New Roman" panose="02020603050405020304" pitchFamily="18" charset="0"/>
                <a:cs typeface="Times New Roman" panose="02020603050405020304" pitchFamily="18" charset="0"/>
              </a:rPr>
              <a:t>Iratxo</a:t>
            </a:r>
            <a:endParaRPr lang="es-ES" sz="40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cartoon of a gnome riding a mouse&#10;&#10;Description automatically generated">
            <a:extLst>
              <a:ext uri="{FF2B5EF4-FFF2-40B4-BE49-F238E27FC236}">
                <a16:creationId xmlns:a16="http://schemas.microsoft.com/office/drawing/2014/main" id="{B45ED37C-DA15-CAF6-24C3-A3C1A2C45A00}"/>
              </a:ext>
            </a:extLst>
          </p:cNvPr>
          <p:cNvPicPr>
            <a:picLocks noChangeAspect="1"/>
          </p:cNvPicPr>
          <p:nvPr/>
        </p:nvPicPr>
        <p:blipFill>
          <a:blip r:embed="rId2">
            <a:extLst>
              <a:ext uri="{28A0092B-C50C-407E-A947-70E740481C1C}">
                <a14:useLocalDpi xmlns:a14="http://schemas.microsoft.com/office/drawing/2010/main" val="0"/>
              </a:ext>
            </a:extLst>
          </a:blip>
          <a:srcRect l="19375" r="20405"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7" name="Group 1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8" name="Freeform: Shape 1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F26C8D01-3D9D-A629-3299-FA4FD84C885D}"/>
              </a:ext>
            </a:extLst>
          </p:cNvPr>
          <p:cNvSpPr>
            <a:spLocks noGrp="1"/>
          </p:cNvSpPr>
          <p:nvPr>
            <p:ph idx="1"/>
          </p:nvPr>
        </p:nvSpPr>
        <p:spPr>
          <a:xfrm>
            <a:off x="6981826" y="3146400"/>
            <a:ext cx="4391024" cy="2682000"/>
          </a:xfrm>
        </p:spPr>
        <p:txBody>
          <a:bodyPr>
            <a:normAutofit/>
          </a:bodyPr>
          <a:lstStyle/>
          <a:p>
            <a:r>
              <a:rPr lang="es-MX" sz="2000" dirty="0">
                <a:solidFill>
                  <a:schemeClr val="bg1">
                    <a:alpha val="80000"/>
                  </a:schemeClr>
                </a:solidFill>
                <a:latin typeface="Times New Roman" panose="02020603050405020304" pitchFamily="18" charset="0"/>
                <a:cs typeface="Times New Roman" panose="02020603050405020304" pitchFamily="18" charset="0"/>
              </a:rPr>
              <a:t>D</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uendecillos traviesos y pequeños. </a:t>
            </a:r>
          </a:p>
          <a:p>
            <a:r>
              <a:rPr lang="es-MX" sz="2000" dirty="0">
                <a:solidFill>
                  <a:schemeClr val="bg1">
                    <a:alpha val="80000"/>
                  </a:schemeClr>
                </a:solidFill>
                <a:latin typeface="Times New Roman" panose="02020603050405020304" pitchFamily="18" charset="0"/>
                <a:cs typeface="Times New Roman" panose="02020603050405020304" pitchFamily="18" charset="0"/>
              </a:rPr>
              <a:t>V</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iven en los helechos o debajo de los puentes.</a:t>
            </a:r>
            <a:endParaRPr lang="es-ES" sz="2000" dirty="0">
              <a:solidFill>
                <a:schemeClr val="bg1">
                  <a:alpha val="80000"/>
                </a:schemeClr>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3102C679-1ADF-E1D6-83ED-832AC1F4B65D}"/>
              </a:ext>
            </a:extLst>
          </p:cNvPr>
          <p:cNvCxnSpPr/>
          <p:nvPr/>
        </p:nvCxnSpPr>
        <p:spPr>
          <a:xfrm>
            <a:off x="7180008" y="2296362"/>
            <a:ext cx="2809567" cy="710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8680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Iratxu</a:t>
            </a:r>
            <a:r>
              <a:rPr lang="es-ES" dirty="0">
                <a:solidFill>
                  <a:schemeClr val="bg1"/>
                </a:solidFill>
                <a:latin typeface="Times New Roman" panose="02020603050405020304" pitchFamily="18" charset="0"/>
                <a:cs typeface="Times New Roman" panose="02020603050405020304" pitchFamily="18" charset="0"/>
              </a:rPr>
              <a:t> / </a:t>
            </a:r>
            <a:r>
              <a:rPr lang="es-ES" dirty="0" err="1">
                <a:solidFill>
                  <a:schemeClr val="bg1"/>
                </a:solidFill>
                <a:latin typeface="Times New Roman" panose="02020603050405020304" pitchFamily="18" charset="0"/>
                <a:cs typeface="Times New Roman" panose="02020603050405020304" pitchFamily="18" charset="0"/>
              </a:rPr>
              <a:t>Iratxo</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1126247" y="2436164"/>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Iratxu</a:t>
            </a:r>
            <a:r>
              <a:rPr lang="es-ES" sz="2000" dirty="0">
                <a:solidFill>
                  <a:schemeClr val="bg1"/>
                </a:solidFill>
                <a:latin typeface="Times New Roman" panose="02020603050405020304" pitchFamily="18" charset="0"/>
                <a:cs typeface="Times New Roman" panose="02020603050405020304" pitchFamily="18" charset="0"/>
              </a:rPr>
              <a:t> / </a:t>
            </a:r>
            <a:r>
              <a:rPr lang="es-ES" sz="2000" dirty="0" err="1">
                <a:solidFill>
                  <a:schemeClr val="bg1"/>
                </a:solidFill>
                <a:latin typeface="Times New Roman" panose="02020603050405020304" pitchFamily="18" charset="0"/>
                <a:cs typeface="Times New Roman" panose="02020603050405020304" pitchFamily="18" charset="0"/>
              </a:rPr>
              <a:t>Iratxo</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E0F0F246-E1D5-C6D3-026B-1B5069606EF7}"/>
              </a:ext>
            </a:extLst>
          </p:cNvPr>
          <p:cNvSpPr txBox="1">
            <a:spLocks/>
          </p:cNvSpPr>
          <p:nvPr/>
        </p:nvSpPr>
        <p:spPr>
          <a:xfrm>
            <a:off x="6350024" y="2443538"/>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Duendes</a:t>
            </a:r>
          </a:p>
        </p:txBody>
      </p:sp>
      <p:sp>
        <p:nvSpPr>
          <p:cNvPr id="14" name="Rectangle 13">
            <a:extLst>
              <a:ext uri="{FF2B5EF4-FFF2-40B4-BE49-F238E27FC236}">
                <a16:creationId xmlns:a16="http://schemas.microsoft.com/office/drawing/2014/main" id="{48B80299-F1CD-3793-F803-9CF2AF425B02}"/>
              </a:ext>
            </a:extLst>
          </p:cNvPr>
          <p:cNvSpPr/>
          <p:nvPr/>
        </p:nvSpPr>
        <p:spPr>
          <a:xfrm>
            <a:off x="1002890" y="2340077"/>
            <a:ext cx="10432026"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1002890" y="2340051"/>
            <a:ext cx="5093110" cy="422216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1002889" y="2347785"/>
            <a:ext cx="10432026"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6" descr="A drawing of a cartoon character&#10;&#10;Description automatically generated">
            <a:extLst>
              <a:ext uri="{FF2B5EF4-FFF2-40B4-BE49-F238E27FC236}">
                <a16:creationId xmlns:a16="http://schemas.microsoft.com/office/drawing/2014/main" id="{D87D6A17-BDB2-81EB-597D-F5BA31FCA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196" y="3154031"/>
            <a:ext cx="2476988" cy="3154031"/>
          </a:xfrm>
          <a:prstGeom prst="rect">
            <a:avLst/>
          </a:prstGeom>
          <a:ln>
            <a:noFill/>
          </a:ln>
          <a:effectLst>
            <a:softEdge rad="112500"/>
          </a:effectLst>
        </p:spPr>
      </p:pic>
      <p:pic>
        <p:nvPicPr>
          <p:cNvPr id="13" name="Picture 12" descr="A drawing of a person with a beard and mustache holding a pipe&#10;&#10;Description automatically generated">
            <a:extLst>
              <a:ext uri="{FF2B5EF4-FFF2-40B4-BE49-F238E27FC236}">
                <a16:creationId xmlns:a16="http://schemas.microsoft.com/office/drawing/2014/main" id="{CBFDDA0B-6D62-8559-2FC8-3A23B0EBC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429" y="3154032"/>
            <a:ext cx="3154031" cy="3154031"/>
          </a:xfrm>
          <a:prstGeom prst="rect">
            <a:avLst/>
          </a:prstGeom>
          <a:ln>
            <a:noFill/>
          </a:ln>
          <a:effectLst>
            <a:softEdge rad="112500"/>
          </a:effectLst>
        </p:spPr>
      </p:pic>
    </p:spTree>
    <p:extLst>
      <p:ext uri="{BB962C8B-B14F-4D97-AF65-F5344CB8AC3E}">
        <p14:creationId xmlns:p14="http://schemas.microsoft.com/office/powerpoint/2010/main" val="88794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40253-0E6B-11F3-569D-7C47C4E50ECA}"/>
              </a:ext>
            </a:extLst>
          </p:cNvPr>
          <p:cNvSpPr>
            <a:spLocks noGrp="1"/>
          </p:cNvSpPr>
          <p:nvPr>
            <p:ph type="title"/>
          </p:nvPr>
        </p:nvSpPr>
        <p:spPr>
          <a:xfrm>
            <a:off x="6981825" y="1641752"/>
            <a:ext cx="4391024"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Olentzero</a:t>
            </a:r>
            <a:endParaRPr lang="es-ES" sz="40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cartoon of a person with a pipe&#10;&#10;Description automatically generated">
            <a:extLst>
              <a:ext uri="{FF2B5EF4-FFF2-40B4-BE49-F238E27FC236}">
                <a16:creationId xmlns:a16="http://schemas.microsoft.com/office/drawing/2014/main" id="{C4560EE2-8D98-FA4C-433C-725E90620CCD}"/>
              </a:ext>
            </a:extLst>
          </p:cNvPr>
          <p:cNvPicPr>
            <a:picLocks noChangeAspect="1"/>
          </p:cNvPicPr>
          <p:nvPr/>
        </p:nvPicPr>
        <p:blipFill>
          <a:blip r:embed="rId2">
            <a:extLst>
              <a:ext uri="{28A0092B-C50C-407E-A947-70E740481C1C}">
                <a14:useLocalDpi xmlns:a14="http://schemas.microsoft.com/office/drawing/2010/main" val="0"/>
              </a:ext>
            </a:extLst>
          </a:blip>
          <a:srcRect l="34788" r="2078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2" name="Group 1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 name="Freeform: Shape 1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B6C858F-99DA-917A-65EE-3A59860A859B}"/>
              </a:ext>
            </a:extLst>
          </p:cNvPr>
          <p:cNvSpPr>
            <a:spLocks noGrp="1"/>
          </p:cNvSpPr>
          <p:nvPr>
            <p:ph idx="1"/>
          </p:nvPr>
        </p:nvSpPr>
        <p:spPr>
          <a:xfrm>
            <a:off x="6981825" y="2635123"/>
            <a:ext cx="4391024" cy="2682000"/>
          </a:xfrm>
        </p:spPr>
        <p:txBody>
          <a:bodyPr>
            <a:normAutofit/>
          </a:bodyPr>
          <a:lstStyle/>
          <a:p>
            <a:pPr marL="514350" indent="-285750">
              <a:spcBef>
                <a:spcPts val="900"/>
              </a:spcBef>
            </a:pPr>
            <a:r>
              <a:rPr lang="es-MX" sz="2000" dirty="0">
                <a:solidFill>
                  <a:schemeClr val="bg1">
                    <a:alpha val="80000"/>
                  </a:schemeClr>
                </a:solidFill>
                <a:latin typeface="Times New Roman" panose="02020603050405020304" pitchFamily="18" charset="0"/>
                <a:cs typeface="Times New Roman" panose="02020603050405020304" pitchFamily="18" charset="0"/>
              </a:rPr>
              <a:t>C</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arbonero, regordete y sucio.</a:t>
            </a:r>
          </a:p>
          <a:p>
            <a:pPr marL="514350" indent="-285750">
              <a:spcBef>
                <a:spcPts val="900"/>
              </a:spcBef>
            </a:pPr>
            <a:r>
              <a:rPr lang="es-MX" sz="2000" dirty="0">
                <a:solidFill>
                  <a:schemeClr val="bg1">
                    <a:alpha val="80000"/>
                  </a:schemeClr>
                </a:solidFill>
                <a:latin typeface="Times New Roman" panose="02020603050405020304" pitchFamily="18" charset="0"/>
                <a:cs typeface="Times New Roman" panose="02020603050405020304" pitchFamily="18" charset="0"/>
              </a:rPr>
              <a:t>C</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ada día de nochebuena, baja de las montañas para hacer regalos a los niños y niñas. </a:t>
            </a:r>
          </a:p>
          <a:p>
            <a:pPr marL="514350" indent="-285750">
              <a:spcBef>
                <a:spcPts val="900"/>
              </a:spcBef>
            </a:pPr>
            <a:r>
              <a:rPr lang="es-MX" sz="2000" dirty="0">
                <a:solidFill>
                  <a:schemeClr val="bg1">
                    <a:alpha val="80000"/>
                  </a:schemeClr>
                </a:solidFill>
                <a:latin typeface="Times New Roman" panose="02020603050405020304" pitchFamily="18" charset="0"/>
                <a:cs typeface="Times New Roman" panose="02020603050405020304" pitchFamily="18" charset="0"/>
              </a:rPr>
              <a:t>U</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n símbolo de nuevo tiempo</a:t>
            </a:r>
            <a:r>
              <a:rPr lang="es-MX" sz="2200" b="0" i="0" u="none" strike="noStrike" dirty="0">
                <a:solidFill>
                  <a:schemeClr val="bg1">
                    <a:alpha val="80000"/>
                  </a:schemeClr>
                </a:solidFill>
                <a:effectLst/>
                <a:latin typeface="Arial" panose="020B0604020202020204" pitchFamily="34" charset="0"/>
              </a:rPr>
              <a:t>.</a:t>
            </a:r>
            <a:endParaRPr lang="es-ES" sz="2200" dirty="0">
              <a:solidFill>
                <a:schemeClr val="bg1">
                  <a:alpha val="80000"/>
                </a:schemeClr>
              </a:solidFill>
            </a:endParaRPr>
          </a:p>
        </p:txBody>
      </p:sp>
      <p:cxnSp>
        <p:nvCxnSpPr>
          <p:cNvPr id="6" name="Straight Connector 5">
            <a:extLst>
              <a:ext uri="{FF2B5EF4-FFF2-40B4-BE49-F238E27FC236}">
                <a16:creationId xmlns:a16="http://schemas.microsoft.com/office/drawing/2014/main" id="{6D052144-BBFC-500F-EAC6-9E68FD543A92}"/>
              </a:ext>
            </a:extLst>
          </p:cNvPr>
          <p:cNvCxnSpPr>
            <a:cxnSpLocks/>
          </p:cNvCxnSpPr>
          <p:nvPr/>
        </p:nvCxnSpPr>
        <p:spPr>
          <a:xfrm>
            <a:off x="7258665" y="2279420"/>
            <a:ext cx="1501877"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4936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naked men running with rocks&#10;&#10;Description automatically generated">
            <a:extLst>
              <a:ext uri="{FF2B5EF4-FFF2-40B4-BE49-F238E27FC236}">
                <a16:creationId xmlns:a16="http://schemas.microsoft.com/office/drawing/2014/main" id="{67996F42-32F2-D1A0-BF53-517E86C72383}"/>
              </a:ext>
            </a:extLst>
          </p:cNvPr>
          <p:cNvPicPr>
            <a:picLocks noChangeAspect="1"/>
          </p:cNvPicPr>
          <p:nvPr/>
        </p:nvPicPr>
        <p:blipFill>
          <a:blip r:embed="rId2">
            <a:extLst>
              <a:ext uri="{28A0092B-C50C-407E-A947-70E740481C1C}">
                <a14:useLocalDpi xmlns:a14="http://schemas.microsoft.com/office/drawing/2010/main" val="0"/>
              </a:ext>
            </a:extLst>
          </a:blip>
          <a:srcRect t="399" r="13808" b="8692"/>
          <a:stretch/>
        </p:blipFill>
        <p:spPr>
          <a:xfrm>
            <a:off x="3522468" y="10"/>
            <a:ext cx="8669532" cy="6857990"/>
          </a:xfrm>
          <a:prstGeom prst="rect">
            <a:avLst/>
          </a:prstGeom>
        </p:spPr>
      </p:pic>
      <p:sp>
        <p:nvSpPr>
          <p:cNvPr id="29" name="Rectangle 2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038F33-C273-4585-9985-7A38A7CE364E}"/>
              </a:ext>
            </a:extLst>
          </p:cNvPr>
          <p:cNvSpPr>
            <a:spLocks noGrp="1"/>
          </p:cNvSpPr>
          <p:nvPr>
            <p:ph type="title"/>
          </p:nvPr>
        </p:nvSpPr>
        <p:spPr>
          <a:xfrm>
            <a:off x="371094" y="1161288"/>
            <a:ext cx="3438144" cy="1124712"/>
          </a:xfrm>
        </p:spPr>
        <p:txBody>
          <a:bodyPr anchor="b">
            <a:normAutofit/>
          </a:bodyPr>
          <a:lstStyle/>
          <a:p>
            <a:r>
              <a:rPr lang="es-ES" sz="3600" dirty="0">
                <a:solidFill>
                  <a:schemeClr val="bg1"/>
                </a:solidFill>
                <a:latin typeface="Times New Roman" panose="02020603050405020304" pitchFamily="18" charset="0"/>
                <a:cs typeface="Times New Roman" panose="02020603050405020304" pitchFamily="18" charset="0"/>
              </a:rPr>
              <a:t>Gentiles</a:t>
            </a:r>
          </a:p>
        </p:txBody>
      </p:sp>
      <p:sp>
        <p:nvSpPr>
          <p:cNvPr id="31" name="Rectangle 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5CBC1C-FCD1-AA71-7A6F-3E02B358DF08}"/>
              </a:ext>
            </a:extLst>
          </p:cNvPr>
          <p:cNvSpPr>
            <a:spLocks noGrp="1"/>
          </p:cNvSpPr>
          <p:nvPr>
            <p:ph idx="1"/>
          </p:nvPr>
        </p:nvSpPr>
        <p:spPr>
          <a:xfrm>
            <a:off x="371094" y="2718054"/>
            <a:ext cx="3438906" cy="3207258"/>
          </a:xfrm>
        </p:spPr>
        <p:txBody>
          <a:bodyPr anchor="t">
            <a:normAutofit/>
          </a:bodyPr>
          <a:lstStyle/>
          <a:p>
            <a:r>
              <a:rPr lang="es-MX" sz="2000" dirty="0">
                <a:solidFill>
                  <a:schemeClr val="bg1"/>
                </a:solidFill>
                <a:latin typeface="Times New Roman" panose="02020603050405020304" pitchFamily="18" charset="0"/>
                <a:cs typeface="Times New Roman" panose="02020603050405020304" pitchFamily="18" charset="0"/>
              </a:rPr>
              <a:t>H</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ombres salvajes que viven en cuevas, dominan el fuego y la metalurgia, </a:t>
            </a:r>
          </a:p>
          <a:p>
            <a:r>
              <a:rPr lang="es-MX" sz="2000" dirty="0">
                <a:solidFill>
                  <a:schemeClr val="bg1"/>
                </a:solidFill>
                <a:latin typeface="Times New Roman" panose="02020603050405020304" pitchFamily="18" charset="0"/>
                <a:cs typeface="Times New Roman" panose="02020603050405020304" pitchFamily="18" charset="0"/>
              </a:rPr>
              <a:t>Tienen</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una gran robustez y con gran fuerza también. </a:t>
            </a:r>
          </a:p>
          <a:p>
            <a:r>
              <a:rPr lang="es-MX" sz="2000" b="0" i="0" u="none" strike="noStrike" dirty="0">
                <a:solidFill>
                  <a:schemeClr val="bg1"/>
                </a:solidFill>
                <a:effectLst/>
                <a:latin typeface="Times New Roman" panose="02020603050405020304" pitchFamily="18" charset="0"/>
                <a:cs typeface="Times New Roman" panose="02020603050405020304" pitchFamily="18" charset="0"/>
              </a:rPr>
              <a:t>Su pasatiempo era lanzar piedras en largas distancias y construir dólmenes.</a:t>
            </a:r>
            <a:endParaRPr lang="es-ES" sz="20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0005D09A-4CAD-C1E4-348F-7A8D8DCB1A39}"/>
              </a:ext>
            </a:extLst>
          </p:cNvPr>
          <p:cNvCxnSpPr>
            <a:cxnSpLocks/>
          </p:cNvCxnSpPr>
          <p:nvPr/>
        </p:nvCxnSpPr>
        <p:spPr>
          <a:xfrm>
            <a:off x="424815" y="2443480"/>
            <a:ext cx="330441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4681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2A118-0FBD-276F-E2E5-D6002F9F1EC3}"/>
              </a:ext>
            </a:extLst>
          </p:cNvPr>
          <p:cNvSpPr>
            <a:spLocks noGrp="1"/>
          </p:cNvSpPr>
          <p:nvPr>
            <p:ph type="title"/>
          </p:nvPr>
        </p:nvSpPr>
        <p:spPr>
          <a:xfrm>
            <a:off x="852488" y="647310"/>
            <a:ext cx="4391024" cy="1323439"/>
          </a:xfrm>
        </p:spPr>
        <p:txBody>
          <a:bodyPr anchor="t">
            <a:normAutofit/>
          </a:bodyPr>
          <a:lstStyle/>
          <a:p>
            <a:pPr algn="ctr"/>
            <a:r>
              <a:rPr lang="es-ES" sz="4000" dirty="0">
                <a:solidFill>
                  <a:schemeClr val="bg1"/>
                </a:solidFill>
                <a:latin typeface="Times New Roman" panose="02020603050405020304" pitchFamily="18" charset="0"/>
                <a:cs typeface="Times New Roman" panose="02020603050405020304" pitchFamily="18" charset="0"/>
              </a:rPr>
              <a:t>Gentiles</a:t>
            </a:r>
          </a:p>
        </p:txBody>
      </p:sp>
      <p:sp>
        <p:nvSpPr>
          <p:cNvPr id="3" name="Content Placeholder 2">
            <a:extLst>
              <a:ext uri="{FF2B5EF4-FFF2-40B4-BE49-F238E27FC236}">
                <a16:creationId xmlns:a16="http://schemas.microsoft.com/office/drawing/2014/main" id="{DE3EC7B2-2797-6FF8-243C-8A497E3B92EF}"/>
              </a:ext>
            </a:extLst>
          </p:cNvPr>
          <p:cNvSpPr>
            <a:spLocks noGrp="1"/>
          </p:cNvSpPr>
          <p:nvPr>
            <p:ph idx="1"/>
          </p:nvPr>
        </p:nvSpPr>
        <p:spPr>
          <a:xfrm>
            <a:off x="417513" y="1435515"/>
            <a:ext cx="5260975" cy="5024278"/>
          </a:xfrm>
        </p:spPr>
        <p:txBody>
          <a:bodyPr>
            <a:noAutofit/>
          </a:bodyPr>
          <a:lstStyle/>
          <a:p>
            <a:pPr marL="0" indent="0" algn="ctr">
              <a:buNone/>
            </a:pPr>
            <a:r>
              <a:rPr lang="es-MX" sz="2000" b="0" i="1" u="none" strike="noStrike" dirty="0">
                <a:solidFill>
                  <a:schemeClr val="bg1"/>
                </a:solidFill>
                <a:effectLst/>
                <a:latin typeface="Times New Roman" panose="02020603050405020304" pitchFamily="18" charset="0"/>
                <a:cs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Cuenta la leyenda que los antiguos gentiles habitaban en todo el territorio del mar Cantábrico. Un día, al mirar el cielo, vieron una estrella inusual que brillaba con una luz desconocida. Intrigados y preocupados, decidieron acudir al más anciano de los gentiles, quien, a pesar de su ceguera, poseía una sabiduría ancestral.</a:t>
            </a:r>
          </a:p>
          <a:p>
            <a:pPr marL="0" indent="0" algn="ctr">
              <a:buNone/>
            </a:pPr>
            <a:r>
              <a:rPr lang="es-MX" sz="2000" i="1" dirty="0">
                <a:solidFill>
                  <a:schemeClr val="bg1"/>
                </a:solidFill>
                <a:latin typeface="Times New Roman" panose="02020603050405020304" pitchFamily="18" charset="0"/>
                <a:cs typeface="Times New Roman" panose="02020603050405020304" pitchFamily="18" charset="0"/>
              </a:rPr>
              <a:t>Cuando los gentiles le relataron el extraño fenómeno, el anciano, con su voz cargada de inquietud, les reveló un oscuro presagio. Les dijo que debían esconderse en sus dólmenes, pues aquella luz celestial anunciaba el nacimiento de </a:t>
            </a:r>
            <a:r>
              <a:rPr lang="es-MX" sz="2000" i="1" dirty="0" err="1">
                <a:solidFill>
                  <a:schemeClr val="bg1"/>
                </a:solidFill>
                <a:latin typeface="Times New Roman" panose="02020603050405020304" pitchFamily="18" charset="0"/>
                <a:cs typeface="Times New Roman" panose="02020603050405020304" pitchFamily="18" charset="0"/>
              </a:rPr>
              <a:t>Kixmi</a:t>
            </a:r>
            <a:r>
              <a:rPr lang="es-MX" sz="2000" i="1" dirty="0">
                <a:solidFill>
                  <a:schemeClr val="bg1"/>
                </a:solidFill>
                <a:latin typeface="Times New Roman" panose="02020603050405020304" pitchFamily="18" charset="0"/>
                <a:cs typeface="Times New Roman" panose="02020603050405020304" pitchFamily="18" charset="0"/>
              </a:rPr>
              <a:t>, una señal de que su tiempo se acababa. "La llegada de </a:t>
            </a:r>
            <a:r>
              <a:rPr lang="es-MX" sz="2000" i="1" dirty="0" err="1">
                <a:solidFill>
                  <a:schemeClr val="bg1"/>
                </a:solidFill>
                <a:latin typeface="Times New Roman" panose="02020603050405020304" pitchFamily="18" charset="0"/>
                <a:cs typeface="Times New Roman" panose="02020603050405020304" pitchFamily="18" charset="0"/>
              </a:rPr>
              <a:t>Kixmi</a:t>
            </a:r>
            <a:r>
              <a:rPr lang="es-MX" sz="2000" i="1" dirty="0">
                <a:solidFill>
                  <a:schemeClr val="bg1"/>
                </a:solidFill>
                <a:latin typeface="Times New Roman" panose="02020603050405020304" pitchFamily="18" charset="0"/>
                <a:cs typeface="Times New Roman" panose="02020603050405020304" pitchFamily="18" charset="0"/>
              </a:rPr>
              <a:t>," advirtió el viejo sabio, "marca el fin de nuestra existencia. Debemos prepararnos para desaparecer para siempre</a:t>
            </a:r>
            <a:r>
              <a:rPr lang="es-MX" sz="2000" b="0" i="1" u="none" strike="noStrike" dirty="0">
                <a:solidFill>
                  <a:schemeClr val="bg1"/>
                </a:solidFill>
                <a:effectLst/>
                <a:latin typeface="Times New Roman" panose="02020603050405020304" pitchFamily="18" charset="0"/>
                <a:cs typeface="Times New Roman" panose="02020603050405020304" pitchFamily="18" charset="0"/>
              </a:rPr>
              <a:t>…».</a:t>
            </a:r>
            <a:endParaRPr lang="es-ES" sz="2000" i="1"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caveman carrying a large rock on his head&#10;&#10;Description automatically generated">
            <a:extLst>
              <a:ext uri="{FF2B5EF4-FFF2-40B4-BE49-F238E27FC236}">
                <a16:creationId xmlns:a16="http://schemas.microsoft.com/office/drawing/2014/main" id="{CE2EC2B9-AB64-9F1A-244B-0F2EC8200D6F}"/>
              </a:ext>
            </a:extLst>
          </p:cNvPr>
          <p:cNvPicPr>
            <a:picLocks noChangeAspect="1"/>
          </p:cNvPicPr>
          <p:nvPr/>
        </p:nvPicPr>
        <p:blipFill>
          <a:blip r:embed="rId2">
            <a:extLst>
              <a:ext uri="{28A0092B-C50C-407E-A947-70E740481C1C}">
                <a14:useLocalDpi xmlns:a14="http://schemas.microsoft.com/office/drawing/2010/main" val="0"/>
              </a:ext>
            </a:extLst>
          </a:blip>
          <a:srcRect l="11153" r="20323" b="-2"/>
          <a:stretch/>
        </p:blipFill>
        <p:spPr>
          <a:xfrm>
            <a:off x="6096000" y="841375"/>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9" name="Group 18">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3" name="Freeform: Shape 12">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 name="Straight Connector 3">
            <a:extLst>
              <a:ext uri="{FF2B5EF4-FFF2-40B4-BE49-F238E27FC236}">
                <a16:creationId xmlns:a16="http://schemas.microsoft.com/office/drawing/2014/main" id="{F91A01E7-2BC0-D17B-CD1C-C91996474AA0}"/>
              </a:ext>
            </a:extLst>
          </p:cNvPr>
          <p:cNvCxnSpPr>
            <a:cxnSpLocks/>
          </p:cNvCxnSpPr>
          <p:nvPr/>
        </p:nvCxnSpPr>
        <p:spPr>
          <a:xfrm>
            <a:off x="2297061" y="1300536"/>
            <a:ext cx="1501877"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890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633AE4-78F2-1DE2-D491-224CD1792F67}"/>
              </a:ext>
            </a:extLst>
          </p:cNvPr>
          <p:cNvSpPr>
            <a:spLocks noGrp="1"/>
          </p:cNvSpPr>
          <p:nvPr>
            <p:ph type="title"/>
          </p:nvPr>
        </p:nvSpPr>
        <p:spPr>
          <a:xfrm>
            <a:off x="838201" y="1641752"/>
            <a:ext cx="4394200" cy="1323439"/>
          </a:xfrm>
        </p:spPr>
        <p:txBody>
          <a:bodyPr anchor="t">
            <a:normAutofit/>
          </a:bodyPr>
          <a:lstStyle/>
          <a:p>
            <a:r>
              <a:rPr lang="es-ES" sz="4000" dirty="0">
                <a:solidFill>
                  <a:schemeClr val="bg1"/>
                </a:solidFill>
                <a:latin typeface="Times New Roman" panose="02020603050405020304" pitchFamily="18" charset="0"/>
                <a:cs typeface="Times New Roman" panose="02020603050405020304" pitchFamily="18" charset="0"/>
              </a:rPr>
              <a:t>Introducción</a:t>
            </a:r>
          </a:p>
        </p:txBody>
      </p:sp>
      <p:sp>
        <p:nvSpPr>
          <p:cNvPr id="3" name="Content Placeholder 2">
            <a:extLst>
              <a:ext uri="{FF2B5EF4-FFF2-40B4-BE49-F238E27FC236}">
                <a16:creationId xmlns:a16="http://schemas.microsoft.com/office/drawing/2014/main" id="{41C91A43-C87B-C270-57C6-04C0D45DC0BD}"/>
              </a:ext>
            </a:extLst>
          </p:cNvPr>
          <p:cNvSpPr>
            <a:spLocks noGrp="1"/>
          </p:cNvSpPr>
          <p:nvPr>
            <p:ph idx="1"/>
          </p:nvPr>
        </p:nvSpPr>
        <p:spPr>
          <a:xfrm>
            <a:off x="838201" y="2782529"/>
            <a:ext cx="4394200" cy="2818171"/>
          </a:xfrm>
        </p:spPr>
        <p:txBody>
          <a:bodyPr>
            <a:normAutofit/>
          </a:bodyPr>
          <a:lstStyle/>
          <a:p>
            <a:r>
              <a:rPr lang="es-ES" sz="2000" dirty="0">
                <a:solidFill>
                  <a:schemeClr val="bg1">
                    <a:alpha val="80000"/>
                  </a:schemeClr>
                </a:solidFill>
                <a:latin typeface="Times New Roman" panose="02020603050405020304" pitchFamily="18" charset="0"/>
                <a:cs typeface="Times New Roman" panose="02020603050405020304" pitchFamily="18" charset="0"/>
              </a:rPr>
              <a:t>No existe un corpus unificado para entender la mitología vasca a diferencia de marcos mitológicos.</a:t>
            </a:r>
          </a:p>
          <a:p>
            <a:endParaRPr lang="es-ES" sz="2000" dirty="0">
              <a:solidFill>
                <a:schemeClr val="bg1">
                  <a:alpha val="80000"/>
                </a:schemeClr>
              </a:solidFill>
              <a:latin typeface="Times New Roman" panose="02020603050405020304" pitchFamily="18" charset="0"/>
              <a:cs typeface="Times New Roman" panose="02020603050405020304" pitchFamily="18" charset="0"/>
            </a:endParaRPr>
          </a:p>
          <a:p>
            <a:r>
              <a:rPr lang="es-ES" sz="2000" dirty="0">
                <a:solidFill>
                  <a:schemeClr val="bg1">
                    <a:alpha val="80000"/>
                  </a:schemeClr>
                </a:solidFill>
                <a:latin typeface="Times New Roman" panose="02020603050405020304" pitchFamily="18" charset="0"/>
                <a:cs typeface="Times New Roman" panose="02020603050405020304" pitchFamily="18" charset="0"/>
              </a:rPr>
              <a:t>No se configura como una antigua religión.</a:t>
            </a:r>
          </a:p>
        </p:txBody>
      </p:sp>
      <p:pic>
        <p:nvPicPr>
          <p:cNvPr id="7" name="Picture 6" descr="A painting of a person in a kitchen&#10;&#10;Description automatically generated">
            <a:extLst>
              <a:ext uri="{FF2B5EF4-FFF2-40B4-BE49-F238E27FC236}">
                <a16:creationId xmlns:a16="http://schemas.microsoft.com/office/drawing/2014/main" id="{BCD2AC12-D05D-7921-45C6-C999A6DC694A}"/>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r="1258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1" name="Group 2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5" name="Freeform: Shape 14">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9" name="Straight Connector 8">
            <a:extLst>
              <a:ext uri="{FF2B5EF4-FFF2-40B4-BE49-F238E27FC236}">
                <a16:creationId xmlns:a16="http://schemas.microsoft.com/office/drawing/2014/main" id="{83B925A6-B851-EFA8-7FF0-A426D2F6C9BC}"/>
              </a:ext>
            </a:extLst>
          </p:cNvPr>
          <p:cNvCxnSpPr>
            <a:stCxn id="2" idx="1"/>
          </p:cNvCxnSpPr>
          <p:nvPr/>
        </p:nvCxnSpPr>
        <p:spPr>
          <a:xfrm>
            <a:off x="838201" y="2303472"/>
            <a:ext cx="2809567" cy="710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60287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A765D54-DE5C-97AF-7DEB-08F2CD5D84B0}"/>
              </a:ext>
            </a:extLst>
          </p:cNvPr>
          <p:cNvSpPr>
            <a:spLocks noGrp="1"/>
          </p:cNvSpPr>
          <p:nvPr>
            <p:ph type="title"/>
          </p:nvPr>
        </p:nvSpPr>
        <p:spPr>
          <a:xfrm>
            <a:off x="838200" y="448721"/>
            <a:ext cx="4707671" cy="1225650"/>
          </a:xfrm>
        </p:spPr>
        <p:txBody>
          <a:bodyPr anchor="b">
            <a:normAutofit/>
          </a:bodyPr>
          <a:lstStyle/>
          <a:p>
            <a:pPr algn="ctr"/>
            <a:r>
              <a:rPr lang="es-ES" sz="3800" dirty="0">
                <a:solidFill>
                  <a:schemeClr val="bg1"/>
                </a:solidFill>
                <a:latin typeface="Times New Roman" panose="02020603050405020304" pitchFamily="18" charset="0"/>
                <a:cs typeface="Times New Roman" panose="02020603050405020304" pitchFamily="18" charset="0"/>
              </a:rPr>
              <a:t>Gentiles</a:t>
            </a:r>
            <a:endParaRPr lang="es-ES" sz="3800" dirty="0">
              <a:solidFill>
                <a:schemeClr val="bg1"/>
              </a:solidFill>
            </a:endParaRPr>
          </a:p>
        </p:txBody>
      </p:sp>
      <p:cxnSp>
        <p:nvCxnSpPr>
          <p:cNvPr id="17" name="Straight Connector 1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7AA051-07A8-7C43-0470-CD836D6AA4BB}"/>
              </a:ext>
            </a:extLst>
          </p:cNvPr>
          <p:cNvSpPr>
            <a:spLocks noGrp="1"/>
          </p:cNvSpPr>
          <p:nvPr>
            <p:ph idx="1"/>
          </p:nvPr>
        </p:nvSpPr>
        <p:spPr>
          <a:xfrm>
            <a:off x="1" y="1909191"/>
            <a:ext cx="6430296" cy="3798477"/>
          </a:xfrm>
        </p:spPr>
        <p:txBody>
          <a:bodyPr>
            <a:normAutofit/>
          </a:bodyPr>
          <a:lstStyle/>
          <a:p>
            <a:pPr marL="0" indent="0" algn="ctr">
              <a:buNone/>
            </a:pPr>
            <a:r>
              <a:rPr lang="es-MX" sz="1600" b="0" i="1" u="none" strike="noStrike" dirty="0">
                <a:solidFill>
                  <a:schemeClr val="bg1"/>
                </a:solidFill>
                <a:effectLst/>
                <a:latin typeface="Times New Roman" panose="02020603050405020304" pitchFamily="18" charset="0"/>
                <a:cs typeface="Times New Roman" panose="02020603050405020304" pitchFamily="18" charset="0"/>
              </a:rPr>
              <a:t>«</a:t>
            </a:r>
            <a:r>
              <a:rPr lang="es-MX" sz="1600" i="1" dirty="0">
                <a:solidFill>
                  <a:schemeClr val="bg1"/>
                </a:solidFill>
                <a:latin typeface="Times New Roman" panose="02020603050405020304" pitchFamily="18" charset="0"/>
                <a:cs typeface="Times New Roman" panose="02020603050405020304" pitchFamily="18" charset="0"/>
              </a:rPr>
              <a:t>En un </a:t>
            </a:r>
            <a:r>
              <a:rPr lang="es-MX" sz="1600" i="1" dirty="0" err="1">
                <a:solidFill>
                  <a:schemeClr val="bg1"/>
                </a:solidFill>
                <a:latin typeface="Times New Roman" panose="02020603050405020304" pitchFamily="18" charset="0"/>
                <a:cs typeface="Times New Roman" panose="02020603050405020304" pitchFamily="18" charset="0"/>
              </a:rPr>
              <a:t>baserri</a:t>
            </a:r>
            <a:r>
              <a:rPr lang="es-MX" sz="1600" i="1" dirty="0">
                <a:solidFill>
                  <a:schemeClr val="bg1"/>
                </a:solidFill>
                <a:latin typeface="Times New Roman" panose="02020603050405020304" pitchFamily="18" charset="0"/>
                <a:cs typeface="Times New Roman" panose="02020603050405020304" pitchFamily="18" charset="0"/>
              </a:rPr>
              <a:t> de </a:t>
            </a:r>
            <a:r>
              <a:rPr lang="es-MX" sz="1600" i="1" dirty="0" err="1">
                <a:solidFill>
                  <a:schemeClr val="bg1"/>
                </a:solidFill>
                <a:latin typeface="Times New Roman" panose="02020603050405020304" pitchFamily="18" charset="0"/>
                <a:cs typeface="Times New Roman" panose="02020603050405020304" pitchFamily="18" charset="0"/>
              </a:rPr>
              <a:t>Agerre</a:t>
            </a:r>
            <a:r>
              <a:rPr lang="es-MX" sz="1600" i="1" dirty="0">
                <a:solidFill>
                  <a:schemeClr val="bg1"/>
                </a:solidFill>
                <a:latin typeface="Times New Roman" panose="02020603050405020304" pitchFamily="18" charset="0"/>
                <a:cs typeface="Times New Roman" panose="02020603050405020304" pitchFamily="18" charset="0"/>
              </a:rPr>
              <a:t>, sus habitantes vivían en armonía con los gentiles de </a:t>
            </a:r>
            <a:r>
              <a:rPr lang="es-MX" sz="1600" i="1" dirty="0" err="1">
                <a:solidFill>
                  <a:schemeClr val="bg1"/>
                </a:solidFill>
                <a:latin typeface="Times New Roman" panose="02020603050405020304" pitchFamily="18" charset="0"/>
                <a:cs typeface="Times New Roman" panose="02020603050405020304" pitchFamily="18" charset="0"/>
              </a:rPr>
              <a:t>Jentilbaratza</a:t>
            </a:r>
            <a:r>
              <a:rPr lang="es-MX" sz="1600" i="1" dirty="0">
                <a:solidFill>
                  <a:schemeClr val="bg1"/>
                </a:solidFill>
                <a:latin typeface="Times New Roman" panose="02020603050405020304" pitchFamily="18" charset="0"/>
                <a:cs typeface="Times New Roman" panose="02020603050405020304" pitchFamily="18" charset="0"/>
              </a:rPr>
              <a:t>, quienes solían invitarles a jugar a las cartas en las tranquilas tardes. Un día, cuando el dueño del </a:t>
            </a:r>
            <a:r>
              <a:rPr lang="es-MX" sz="1600" i="1" dirty="0" err="1">
                <a:solidFill>
                  <a:schemeClr val="bg1"/>
                </a:solidFill>
                <a:latin typeface="Times New Roman" panose="02020603050405020304" pitchFamily="18" charset="0"/>
                <a:cs typeface="Times New Roman" panose="02020603050405020304" pitchFamily="18" charset="0"/>
              </a:rPr>
              <a:t>baserri</a:t>
            </a:r>
            <a:r>
              <a:rPr lang="es-MX" sz="1600" i="1" dirty="0">
                <a:solidFill>
                  <a:schemeClr val="bg1"/>
                </a:solidFill>
                <a:latin typeface="Times New Roman" panose="02020603050405020304" pitchFamily="18" charset="0"/>
                <a:cs typeface="Times New Roman" panose="02020603050405020304" pitchFamily="18" charset="0"/>
              </a:rPr>
              <a:t> cayó gravemente enfermo, los gentiles, en un gesto de generosidad, le obsequiaron una espléndida sábana de oro para aliviar sus penas.</a:t>
            </a:r>
          </a:p>
          <a:p>
            <a:pPr marL="0" indent="0" algn="ctr">
              <a:buNone/>
            </a:pPr>
            <a:r>
              <a:rPr lang="es-MX" sz="1600" i="1" dirty="0">
                <a:solidFill>
                  <a:schemeClr val="bg1"/>
                </a:solidFill>
                <a:latin typeface="Times New Roman" panose="02020603050405020304" pitchFamily="18" charset="0"/>
                <a:cs typeface="Times New Roman" panose="02020603050405020304" pitchFamily="18" charset="0"/>
              </a:rPr>
              <a:t>Sin embargo, el regalo de los gentiles encendió la codicia en el corazón de los propietarios del </a:t>
            </a:r>
            <a:r>
              <a:rPr lang="es-MX" sz="1600" i="1" dirty="0" err="1">
                <a:solidFill>
                  <a:schemeClr val="bg1"/>
                </a:solidFill>
                <a:latin typeface="Times New Roman" panose="02020603050405020304" pitchFamily="18" charset="0"/>
                <a:cs typeface="Times New Roman" panose="02020603050405020304" pitchFamily="18" charset="0"/>
              </a:rPr>
              <a:t>baserri</a:t>
            </a:r>
            <a:r>
              <a:rPr lang="es-MX" sz="1600" i="1" dirty="0">
                <a:solidFill>
                  <a:schemeClr val="bg1"/>
                </a:solidFill>
                <a:latin typeface="Times New Roman" panose="02020603050405020304" pitchFamily="18" charset="0"/>
                <a:cs typeface="Times New Roman" panose="02020603050405020304" pitchFamily="18" charset="0"/>
              </a:rPr>
              <a:t>. Llenos de avaricia, traicionaron a sus amigos y robaron la sábana de oro. Al descubrir la deslealtad, los gentiles, profundamente decepcionados, decidieron imponer una dura venganza.</a:t>
            </a:r>
          </a:p>
          <a:p>
            <a:pPr marL="0" indent="0" algn="ctr">
              <a:buNone/>
            </a:pPr>
            <a:r>
              <a:rPr lang="es-MX" sz="1600" i="1" dirty="0">
                <a:solidFill>
                  <a:schemeClr val="bg1"/>
                </a:solidFill>
                <a:latin typeface="Times New Roman" panose="02020603050405020304" pitchFamily="18" charset="0"/>
                <a:cs typeface="Times New Roman" panose="02020603050405020304" pitchFamily="18" charset="0"/>
              </a:rPr>
              <a:t>Lanzaron una maldición sobre el </a:t>
            </a:r>
            <a:r>
              <a:rPr lang="es-MX" sz="1600" i="1" dirty="0" err="1">
                <a:solidFill>
                  <a:schemeClr val="bg1"/>
                </a:solidFill>
                <a:latin typeface="Times New Roman" panose="02020603050405020304" pitchFamily="18" charset="0"/>
                <a:cs typeface="Times New Roman" panose="02020603050405020304" pitchFamily="18" charset="0"/>
              </a:rPr>
              <a:t>baserri</a:t>
            </a:r>
            <a:r>
              <a:rPr lang="es-MX" sz="1600" i="1" dirty="0">
                <a:solidFill>
                  <a:schemeClr val="bg1"/>
                </a:solidFill>
                <a:latin typeface="Times New Roman" panose="02020603050405020304" pitchFamily="18" charset="0"/>
                <a:cs typeface="Times New Roman" panose="02020603050405020304" pitchFamily="18" charset="0"/>
              </a:rPr>
              <a:t>, sellando el destino de sus habitantes. Desde aquel día, cada niño que naciera en el caserío llevaría consigo una discapacidad como consecuencia de la traición. Así, el </a:t>
            </a:r>
            <a:r>
              <a:rPr lang="es-MX" sz="1600" i="1" dirty="0" err="1">
                <a:solidFill>
                  <a:schemeClr val="bg1"/>
                </a:solidFill>
                <a:latin typeface="Times New Roman" panose="02020603050405020304" pitchFamily="18" charset="0"/>
                <a:cs typeface="Times New Roman" panose="02020603050405020304" pitchFamily="18" charset="0"/>
              </a:rPr>
              <a:t>baserri</a:t>
            </a:r>
            <a:r>
              <a:rPr lang="es-MX" sz="1600" i="1" dirty="0">
                <a:solidFill>
                  <a:schemeClr val="bg1"/>
                </a:solidFill>
                <a:latin typeface="Times New Roman" panose="02020603050405020304" pitchFamily="18" charset="0"/>
                <a:cs typeface="Times New Roman" panose="02020603050405020304" pitchFamily="18" charset="0"/>
              </a:rPr>
              <a:t> de </a:t>
            </a:r>
            <a:r>
              <a:rPr lang="es-MX" sz="1600" i="1" dirty="0" err="1">
                <a:solidFill>
                  <a:schemeClr val="bg1"/>
                </a:solidFill>
                <a:latin typeface="Times New Roman" panose="02020603050405020304" pitchFamily="18" charset="0"/>
                <a:cs typeface="Times New Roman" panose="02020603050405020304" pitchFamily="18" charset="0"/>
              </a:rPr>
              <a:t>Agerre</a:t>
            </a:r>
            <a:r>
              <a:rPr lang="es-MX" sz="1600" i="1" dirty="0">
                <a:solidFill>
                  <a:schemeClr val="bg1"/>
                </a:solidFill>
                <a:latin typeface="Times New Roman" panose="02020603050405020304" pitchFamily="18" charset="0"/>
                <a:cs typeface="Times New Roman" panose="02020603050405020304" pitchFamily="18" charset="0"/>
              </a:rPr>
              <a:t> quedó marcado por la sombra de la maldición, un recordatorio perpetuo de la avaricia y la traición que había conducido a su triste destino</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a:t>
            </a:r>
            <a:endParaRPr lang="es-MX" sz="1600" i="1" dirty="0">
              <a:solidFill>
                <a:schemeClr val="bg1"/>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group of men with rocks in the mountains&#10;&#10;Description automatically generated with medium confidence">
            <a:extLst>
              <a:ext uri="{FF2B5EF4-FFF2-40B4-BE49-F238E27FC236}">
                <a16:creationId xmlns:a16="http://schemas.microsoft.com/office/drawing/2014/main" id="{40705778-AA53-A206-88B3-331051C237B5}"/>
              </a:ext>
            </a:extLst>
          </p:cNvPr>
          <p:cNvPicPr>
            <a:picLocks noChangeAspect="1"/>
          </p:cNvPicPr>
          <p:nvPr/>
        </p:nvPicPr>
        <p:blipFill>
          <a:blip r:embed="rId2">
            <a:extLst>
              <a:ext uri="{28A0092B-C50C-407E-A947-70E740481C1C}">
                <a14:useLocalDpi xmlns:a14="http://schemas.microsoft.com/office/drawing/2010/main" val="0"/>
              </a:ext>
            </a:extLst>
          </a:blip>
          <a:srcRect l="17739" r="30620"/>
          <a:stretch/>
        </p:blipFill>
        <p:spPr>
          <a:xfrm>
            <a:off x="6525453" y="10"/>
            <a:ext cx="5666547" cy="6857990"/>
          </a:xfrm>
          <a:prstGeom prst="rect">
            <a:avLst/>
          </a:prstGeom>
        </p:spPr>
      </p:pic>
    </p:spTree>
    <p:extLst>
      <p:ext uri="{BB962C8B-B14F-4D97-AF65-F5344CB8AC3E}">
        <p14:creationId xmlns:p14="http://schemas.microsoft.com/office/powerpoint/2010/main" val="182152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EE70AE2-832E-4D1F-A983-946F2217D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3ECAD-EDC2-A3C0-FCD0-111673F5BF46}"/>
              </a:ext>
            </a:extLst>
          </p:cNvPr>
          <p:cNvSpPr>
            <a:spLocks noGrp="1"/>
          </p:cNvSpPr>
          <p:nvPr>
            <p:ph type="title"/>
          </p:nvPr>
        </p:nvSpPr>
        <p:spPr>
          <a:xfrm>
            <a:off x="5232400" y="249761"/>
            <a:ext cx="6140449" cy="1323439"/>
          </a:xfrm>
        </p:spPr>
        <p:txBody>
          <a:bodyPr anchor="t">
            <a:normAutofit/>
          </a:bodyPr>
          <a:lstStyle/>
          <a:p>
            <a:pPr algn="ctr"/>
            <a:r>
              <a:rPr lang="es-ES" sz="4000" dirty="0">
                <a:solidFill>
                  <a:schemeClr val="bg1"/>
                </a:solidFill>
                <a:latin typeface="Times New Roman" panose="02020603050405020304" pitchFamily="18" charset="0"/>
                <a:cs typeface="Times New Roman" panose="02020603050405020304" pitchFamily="18" charset="0"/>
              </a:rPr>
              <a:t>Gentiles</a:t>
            </a:r>
            <a:endParaRPr lang="es-ES" sz="4000" dirty="0">
              <a:solidFill>
                <a:schemeClr val="bg1"/>
              </a:solidFill>
            </a:endParaRPr>
          </a:p>
        </p:txBody>
      </p:sp>
      <p:pic>
        <p:nvPicPr>
          <p:cNvPr id="28" name="Picture 27" descr="A person with antlers and leaves standing in a mountain landscape&#10;&#10;Description automatically generated">
            <a:extLst>
              <a:ext uri="{FF2B5EF4-FFF2-40B4-BE49-F238E27FC236}">
                <a16:creationId xmlns:a16="http://schemas.microsoft.com/office/drawing/2014/main" id="{15F275F3-18E9-8396-0859-6E2BCDB13201}"/>
              </a:ext>
            </a:extLst>
          </p:cNvPr>
          <p:cNvPicPr>
            <a:picLocks noChangeAspect="1"/>
          </p:cNvPicPr>
          <p:nvPr/>
        </p:nvPicPr>
        <p:blipFill>
          <a:blip r:embed="rId2">
            <a:extLst>
              <a:ext uri="{28A0092B-C50C-407E-A947-70E740481C1C}">
                <a14:useLocalDpi xmlns:a14="http://schemas.microsoft.com/office/drawing/2010/main" val="0"/>
              </a:ext>
            </a:extLst>
          </a:blip>
          <a:srcRect t="12091" r="1" b="14909"/>
          <a:stretch/>
        </p:blipFill>
        <p:spPr>
          <a:xfrm>
            <a:off x="-7809" y="1"/>
            <a:ext cx="4566747" cy="3524250"/>
          </a:xfrm>
          <a:custGeom>
            <a:avLst/>
            <a:gdLst/>
            <a:ahLst/>
            <a:cxnLst/>
            <a:rect l="l" t="t" r="r" b="b"/>
            <a:pathLst>
              <a:path w="4566747" h="3333749">
                <a:moveTo>
                  <a:pt x="3726625" y="1508457"/>
                </a:moveTo>
                <a:lnTo>
                  <a:pt x="3698531" y="1596213"/>
                </a:lnTo>
                <a:cubicBezTo>
                  <a:pt x="3696054" y="1604978"/>
                  <a:pt x="3697579" y="1615836"/>
                  <a:pt x="3700436" y="1624980"/>
                </a:cubicBezTo>
                <a:cubicBezTo>
                  <a:pt x="3710152" y="1656223"/>
                  <a:pt x="3734537" y="1676036"/>
                  <a:pt x="3757017" y="1697753"/>
                </a:cubicBezTo>
                <a:cubicBezTo>
                  <a:pt x="3766924" y="1707279"/>
                  <a:pt x="3773972" y="1720423"/>
                  <a:pt x="3779686" y="1733188"/>
                </a:cubicBezTo>
                <a:cubicBezTo>
                  <a:pt x="3794357" y="1766335"/>
                  <a:pt x="3807501" y="1800246"/>
                  <a:pt x="3821407" y="1833775"/>
                </a:cubicBezTo>
                <a:cubicBezTo>
                  <a:pt x="3822741" y="1837013"/>
                  <a:pt x="3826170" y="1839679"/>
                  <a:pt x="3829028" y="1842158"/>
                </a:cubicBezTo>
                <a:cubicBezTo>
                  <a:pt x="3859129" y="1866922"/>
                  <a:pt x="3889418" y="1891497"/>
                  <a:pt x="3919519" y="1916454"/>
                </a:cubicBezTo>
                <a:cubicBezTo>
                  <a:pt x="3925233" y="1921216"/>
                  <a:pt x="3929425" y="1928076"/>
                  <a:pt x="3934949" y="1933219"/>
                </a:cubicBezTo>
                <a:cubicBezTo>
                  <a:pt x="3942569" y="1940459"/>
                  <a:pt x="3949810" y="1949603"/>
                  <a:pt x="3958954" y="1953413"/>
                </a:cubicBezTo>
                <a:cubicBezTo>
                  <a:pt x="3987719" y="1965224"/>
                  <a:pt x="4000103" y="1987894"/>
                  <a:pt x="4005437" y="2016469"/>
                </a:cubicBezTo>
                <a:cubicBezTo>
                  <a:pt x="4010390" y="2042570"/>
                  <a:pt x="4014582" y="2068669"/>
                  <a:pt x="4020296" y="2094578"/>
                </a:cubicBezTo>
                <a:cubicBezTo>
                  <a:pt x="4027154" y="2126201"/>
                  <a:pt x="4034584" y="2157636"/>
                  <a:pt x="4042967" y="2188879"/>
                </a:cubicBezTo>
                <a:cubicBezTo>
                  <a:pt x="4046587" y="2202404"/>
                  <a:pt x="4050777" y="2216692"/>
                  <a:pt x="4058207" y="2228314"/>
                </a:cubicBezTo>
                <a:cubicBezTo>
                  <a:pt x="4078782" y="2260890"/>
                  <a:pt x="4092688" y="2295753"/>
                  <a:pt x="4087164" y="2334044"/>
                </a:cubicBezTo>
                <a:cubicBezTo>
                  <a:pt x="4082782" y="2364715"/>
                  <a:pt x="4094022" y="2390434"/>
                  <a:pt x="4111549" y="2409485"/>
                </a:cubicBezTo>
                <a:cubicBezTo>
                  <a:pt x="4119503" y="2418154"/>
                  <a:pt x="4125016" y="2426976"/>
                  <a:pt x="4128650" y="2435912"/>
                </a:cubicBezTo>
                <a:lnTo>
                  <a:pt x="4134481" y="2463017"/>
                </a:lnTo>
                <a:lnTo>
                  <a:pt x="4134480" y="2463032"/>
                </a:lnTo>
                <a:lnTo>
                  <a:pt x="4125839" y="2518261"/>
                </a:lnTo>
                <a:lnTo>
                  <a:pt x="4125838" y="2518263"/>
                </a:lnTo>
                <a:cubicBezTo>
                  <a:pt x="4123171" y="2527789"/>
                  <a:pt x="4122027" y="2536457"/>
                  <a:pt x="4122194" y="2545005"/>
                </a:cubicBezTo>
                <a:lnTo>
                  <a:pt x="4122194" y="2545006"/>
                </a:lnTo>
                <a:cubicBezTo>
                  <a:pt x="4122360" y="2553555"/>
                  <a:pt x="4123837" y="2561985"/>
                  <a:pt x="4126408" y="2571034"/>
                </a:cubicBezTo>
                <a:cubicBezTo>
                  <a:pt x="4138410" y="2612945"/>
                  <a:pt x="4170987" y="2640950"/>
                  <a:pt x="4199562" y="2668001"/>
                </a:cubicBezTo>
                <a:cubicBezTo>
                  <a:pt x="4223947" y="2691054"/>
                  <a:pt x="4237663" y="2716963"/>
                  <a:pt x="4247952" y="2745348"/>
                </a:cubicBezTo>
                <a:lnTo>
                  <a:pt x="4247953" y="2745351"/>
                </a:lnTo>
                <a:lnTo>
                  <a:pt x="4253873" y="2778005"/>
                </a:lnTo>
                <a:lnTo>
                  <a:pt x="4253453" y="2785439"/>
                </a:lnTo>
                <a:lnTo>
                  <a:pt x="4243374" y="2811779"/>
                </a:lnTo>
                <a:lnTo>
                  <a:pt x="4243370" y="2811786"/>
                </a:lnTo>
                <a:lnTo>
                  <a:pt x="4243372" y="2811786"/>
                </a:lnTo>
                <a:lnTo>
                  <a:pt x="4243374" y="2811779"/>
                </a:lnTo>
                <a:lnTo>
                  <a:pt x="4253024" y="2793022"/>
                </a:lnTo>
                <a:lnTo>
                  <a:pt x="4253453" y="2785439"/>
                </a:lnTo>
                <a:lnTo>
                  <a:pt x="4254653" y="2782304"/>
                </a:lnTo>
                <a:lnTo>
                  <a:pt x="4253873" y="2778005"/>
                </a:lnTo>
                <a:lnTo>
                  <a:pt x="4254283" y="2770756"/>
                </a:lnTo>
                <a:lnTo>
                  <a:pt x="4247953" y="2745351"/>
                </a:lnTo>
                <a:lnTo>
                  <a:pt x="4247952" y="2745347"/>
                </a:lnTo>
                <a:cubicBezTo>
                  <a:pt x="4237663" y="2716962"/>
                  <a:pt x="4223947" y="2691053"/>
                  <a:pt x="4199562" y="2668000"/>
                </a:cubicBezTo>
                <a:cubicBezTo>
                  <a:pt x="4170987" y="2640949"/>
                  <a:pt x="4138410" y="2612944"/>
                  <a:pt x="4126408" y="2571033"/>
                </a:cubicBezTo>
                <a:lnTo>
                  <a:pt x="4122194" y="2545006"/>
                </a:lnTo>
                <a:lnTo>
                  <a:pt x="4125838" y="2518264"/>
                </a:lnTo>
                <a:lnTo>
                  <a:pt x="4125839" y="2518261"/>
                </a:lnTo>
                <a:lnTo>
                  <a:pt x="4132419" y="2490550"/>
                </a:lnTo>
                <a:lnTo>
                  <a:pt x="4134480" y="2463032"/>
                </a:lnTo>
                <a:lnTo>
                  <a:pt x="4134482" y="2463018"/>
                </a:lnTo>
                <a:lnTo>
                  <a:pt x="4134481" y="2463017"/>
                </a:lnTo>
                <a:lnTo>
                  <a:pt x="4134482" y="2463017"/>
                </a:lnTo>
                <a:cubicBezTo>
                  <a:pt x="4133600" y="2444776"/>
                  <a:pt x="4127457" y="2426821"/>
                  <a:pt x="4111549" y="2409484"/>
                </a:cubicBezTo>
                <a:cubicBezTo>
                  <a:pt x="4094022" y="2390433"/>
                  <a:pt x="4082782" y="2364714"/>
                  <a:pt x="4087164" y="2334043"/>
                </a:cubicBezTo>
                <a:cubicBezTo>
                  <a:pt x="4092688" y="2295752"/>
                  <a:pt x="4078782" y="2260889"/>
                  <a:pt x="4058207" y="2228313"/>
                </a:cubicBezTo>
                <a:cubicBezTo>
                  <a:pt x="4050777" y="2216691"/>
                  <a:pt x="4046587" y="2202403"/>
                  <a:pt x="4042967" y="2188878"/>
                </a:cubicBezTo>
                <a:cubicBezTo>
                  <a:pt x="4034584" y="2157635"/>
                  <a:pt x="4027154" y="2126200"/>
                  <a:pt x="4020296" y="2094577"/>
                </a:cubicBezTo>
                <a:cubicBezTo>
                  <a:pt x="4014582" y="2068668"/>
                  <a:pt x="4010390" y="2042569"/>
                  <a:pt x="4005437" y="2016468"/>
                </a:cubicBezTo>
                <a:cubicBezTo>
                  <a:pt x="4000103" y="1987893"/>
                  <a:pt x="3987719" y="1965223"/>
                  <a:pt x="3958954" y="1953412"/>
                </a:cubicBezTo>
                <a:cubicBezTo>
                  <a:pt x="3949810" y="1949602"/>
                  <a:pt x="3942569" y="1940458"/>
                  <a:pt x="3934949" y="1933218"/>
                </a:cubicBezTo>
                <a:cubicBezTo>
                  <a:pt x="3929425" y="1928075"/>
                  <a:pt x="3925233" y="1921215"/>
                  <a:pt x="3919519" y="1916453"/>
                </a:cubicBezTo>
                <a:cubicBezTo>
                  <a:pt x="3889418" y="1891496"/>
                  <a:pt x="3859129" y="1866921"/>
                  <a:pt x="3829028" y="1842157"/>
                </a:cubicBezTo>
                <a:cubicBezTo>
                  <a:pt x="3826170" y="1839678"/>
                  <a:pt x="3822741" y="1837012"/>
                  <a:pt x="3821407" y="1833774"/>
                </a:cubicBezTo>
                <a:cubicBezTo>
                  <a:pt x="3807501" y="1800245"/>
                  <a:pt x="3794358" y="1766334"/>
                  <a:pt x="3779686" y="1733187"/>
                </a:cubicBezTo>
                <a:cubicBezTo>
                  <a:pt x="3773972" y="1720422"/>
                  <a:pt x="3766924" y="1707278"/>
                  <a:pt x="3757018" y="1697752"/>
                </a:cubicBezTo>
                <a:cubicBezTo>
                  <a:pt x="3734538" y="1676035"/>
                  <a:pt x="3710152" y="1656222"/>
                  <a:pt x="3700436" y="1624979"/>
                </a:cubicBezTo>
                <a:cubicBezTo>
                  <a:pt x="3697580" y="1615835"/>
                  <a:pt x="3696055" y="1604977"/>
                  <a:pt x="3698532" y="1596212"/>
                </a:cubicBezTo>
                <a:close/>
                <a:moveTo>
                  <a:pt x="3745230" y="1459072"/>
                </a:moveTo>
                <a:lnTo>
                  <a:pt x="3745229" y="1459073"/>
                </a:lnTo>
                <a:lnTo>
                  <a:pt x="3736012" y="1481571"/>
                </a:lnTo>
                <a:close/>
                <a:moveTo>
                  <a:pt x="3764423" y="1268757"/>
                </a:moveTo>
                <a:cubicBezTo>
                  <a:pt x="3764875" y="1275401"/>
                  <a:pt x="3766447" y="1281688"/>
                  <a:pt x="3769590" y="1286069"/>
                </a:cubicBezTo>
                <a:cubicBezTo>
                  <a:pt x="3784163" y="1306929"/>
                  <a:pt x="3790403" y="1328552"/>
                  <a:pt x="3791927" y="1350627"/>
                </a:cubicBezTo>
                <a:lnTo>
                  <a:pt x="3786333" y="1413839"/>
                </a:lnTo>
                <a:lnTo>
                  <a:pt x="3791928" y="1350626"/>
                </a:lnTo>
                <a:cubicBezTo>
                  <a:pt x="3790403" y="1328551"/>
                  <a:pt x="3784164" y="1306929"/>
                  <a:pt x="3769590" y="1286068"/>
                </a:cubicBezTo>
                <a:close/>
                <a:moveTo>
                  <a:pt x="3706152" y="773034"/>
                </a:moveTo>
                <a:lnTo>
                  <a:pt x="3706152" y="773035"/>
                </a:lnTo>
                <a:cubicBezTo>
                  <a:pt x="3708438" y="800276"/>
                  <a:pt x="3711676" y="827329"/>
                  <a:pt x="3714152" y="854379"/>
                </a:cubicBezTo>
                <a:cubicBezTo>
                  <a:pt x="3716438" y="878956"/>
                  <a:pt x="3717200" y="903722"/>
                  <a:pt x="3745205" y="915343"/>
                </a:cubicBezTo>
                <a:cubicBezTo>
                  <a:pt x="3749587" y="917059"/>
                  <a:pt x="3752825" y="922773"/>
                  <a:pt x="3755683" y="927155"/>
                </a:cubicBezTo>
                <a:cubicBezTo>
                  <a:pt x="3799691" y="994785"/>
                  <a:pt x="3798547" y="1030980"/>
                  <a:pt x="3752063" y="1097087"/>
                </a:cubicBezTo>
                <a:cubicBezTo>
                  <a:pt x="3747301" y="1103945"/>
                  <a:pt x="3743871" y="1118613"/>
                  <a:pt x="3747681" y="1123185"/>
                </a:cubicBezTo>
                <a:cubicBezTo>
                  <a:pt x="3763493" y="1142617"/>
                  <a:pt x="3770542" y="1162953"/>
                  <a:pt x="3772400" y="1184028"/>
                </a:cubicBezTo>
                <a:cubicBezTo>
                  <a:pt x="3770542" y="1162953"/>
                  <a:pt x="3763494" y="1142616"/>
                  <a:pt x="3747682" y="1123184"/>
                </a:cubicBezTo>
                <a:cubicBezTo>
                  <a:pt x="3743872" y="1118612"/>
                  <a:pt x="3747302" y="1103944"/>
                  <a:pt x="3752064" y="1097086"/>
                </a:cubicBezTo>
                <a:cubicBezTo>
                  <a:pt x="3798548" y="1030979"/>
                  <a:pt x="3799692" y="994784"/>
                  <a:pt x="3755684" y="927154"/>
                </a:cubicBezTo>
                <a:cubicBezTo>
                  <a:pt x="3752826" y="922772"/>
                  <a:pt x="3749588" y="917058"/>
                  <a:pt x="3745206" y="915342"/>
                </a:cubicBezTo>
                <a:cubicBezTo>
                  <a:pt x="3717200" y="903721"/>
                  <a:pt x="3716438" y="878955"/>
                  <a:pt x="3714152" y="854378"/>
                </a:cubicBezTo>
                <a:close/>
                <a:moveTo>
                  <a:pt x="3761553" y="517850"/>
                </a:moveTo>
                <a:lnTo>
                  <a:pt x="3752635" y="556047"/>
                </a:lnTo>
                <a:cubicBezTo>
                  <a:pt x="3750539" y="564048"/>
                  <a:pt x="3745015" y="572622"/>
                  <a:pt x="3746157" y="580050"/>
                </a:cubicBezTo>
                <a:cubicBezTo>
                  <a:pt x="3749491" y="601578"/>
                  <a:pt x="3747062" y="622200"/>
                  <a:pt x="3742776" y="642537"/>
                </a:cubicBezTo>
                <a:lnTo>
                  <a:pt x="3730253" y="694927"/>
                </a:lnTo>
                <a:lnTo>
                  <a:pt x="3742777" y="642536"/>
                </a:lnTo>
                <a:cubicBezTo>
                  <a:pt x="3747063" y="622200"/>
                  <a:pt x="3749492" y="601577"/>
                  <a:pt x="3746158" y="580049"/>
                </a:cubicBezTo>
                <a:cubicBezTo>
                  <a:pt x="3745016" y="572621"/>
                  <a:pt x="3750540" y="564047"/>
                  <a:pt x="3752636" y="556046"/>
                </a:cubicBezTo>
                <a:close/>
                <a:moveTo>
                  <a:pt x="3760066" y="313532"/>
                </a:moveTo>
                <a:lnTo>
                  <a:pt x="3760065" y="313533"/>
                </a:lnTo>
                <a:cubicBezTo>
                  <a:pt x="3755873" y="316389"/>
                  <a:pt x="3758159" y="330298"/>
                  <a:pt x="3759493" y="338870"/>
                </a:cubicBezTo>
                <a:lnTo>
                  <a:pt x="3759499" y="338898"/>
                </a:lnTo>
                <a:lnTo>
                  <a:pt x="3769400" y="395639"/>
                </a:lnTo>
                <a:lnTo>
                  <a:pt x="3765590" y="367327"/>
                </a:lnTo>
                <a:lnTo>
                  <a:pt x="3759499" y="338898"/>
                </a:lnTo>
                <a:lnTo>
                  <a:pt x="3759494" y="338869"/>
                </a:lnTo>
                <a:cubicBezTo>
                  <a:pt x="3758827" y="334583"/>
                  <a:pt x="3757922" y="328963"/>
                  <a:pt x="3757708" y="324057"/>
                </a:cubicBezTo>
                <a:close/>
                <a:moveTo>
                  <a:pt x="3782393" y="281567"/>
                </a:moveTo>
                <a:lnTo>
                  <a:pt x="3777498" y="295414"/>
                </a:lnTo>
                <a:lnTo>
                  <a:pt x="3777499" y="295414"/>
                </a:lnTo>
                <a:close/>
                <a:moveTo>
                  <a:pt x="3769073" y="24485"/>
                </a:moveTo>
                <a:lnTo>
                  <a:pt x="3766810" y="74128"/>
                </a:lnTo>
                <a:cubicBezTo>
                  <a:pt x="3767733" y="91491"/>
                  <a:pt x="3770043" y="108702"/>
                  <a:pt x="3772734" y="125860"/>
                </a:cubicBezTo>
                <a:lnTo>
                  <a:pt x="3777129" y="153387"/>
                </a:lnTo>
                <a:lnTo>
                  <a:pt x="3785402" y="228943"/>
                </a:lnTo>
                <a:lnTo>
                  <a:pt x="3780943" y="177270"/>
                </a:lnTo>
                <a:lnTo>
                  <a:pt x="3777129" y="153387"/>
                </a:lnTo>
                <a:lnTo>
                  <a:pt x="3776930" y="151568"/>
                </a:lnTo>
                <a:cubicBezTo>
                  <a:pt x="3772700" y="125875"/>
                  <a:pt x="3768195" y="100173"/>
                  <a:pt x="3766811" y="74128"/>
                </a:cubicBezTo>
                <a:close/>
                <a:moveTo>
                  <a:pt x="3766492" y="0"/>
                </a:moveTo>
                <a:lnTo>
                  <a:pt x="3769210" y="21485"/>
                </a:lnTo>
                <a:lnTo>
                  <a:pt x="3766492" y="0"/>
                </a:lnTo>
                <a:lnTo>
                  <a:pt x="4230600" y="0"/>
                </a:lnTo>
                <a:lnTo>
                  <a:pt x="4229473" y="2816"/>
                </a:lnTo>
                <a:cubicBezTo>
                  <a:pt x="4221091" y="21485"/>
                  <a:pt x="4218423" y="43011"/>
                  <a:pt x="4215374" y="63586"/>
                </a:cubicBezTo>
                <a:cubicBezTo>
                  <a:pt x="4209850" y="101307"/>
                  <a:pt x="4206420" y="139218"/>
                  <a:pt x="4201468" y="176938"/>
                </a:cubicBezTo>
                <a:cubicBezTo>
                  <a:pt x="4200324" y="184940"/>
                  <a:pt x="4198230" y="194084"/>
                  <a:pt x="4193466" y="200181"/>
                </a:cubicBezTo>
                <a:cubicBezTo>
                  <a:pt x="4161461" y="241900"/>
                  <a:pt x="4152508" y="292578"/>
                  <a:pt x="4155554" y="340773"/>
                </a:cubicBezTo>
                <a:cubicBezTo>
                  <a:pt x="4157843" y="378685"/>
                  <a:pt x="4159557" y="415834"/>
                  <a:pt x="4156319" y="453363"/>
                </a:cubicBezTo>
                <a:cubicBezTo>
                  <a:pt x="4156127" y="456221"/>
                  <a:pt x="4156509" y="460031"/>
                  <a:pt x="4158033" y="462125"/>
                </a:cubicBezTo>
                <a:cubicBezTo>
                  <a:pt x="4168129" y="475080"/>
                  <a:pt x="4168891" y="488606"/>
                  <a:pt x="4170605" y="505181"/>
                </a:cubicBezTo>
                <a:cubicBezTo>
                  <a:pt x="4173083" y="528614"/>
                  <a:pt x="4171367" y="550140"/>
                  <a:pt x="4167177" y="571859"/>
                </a:cubicBezTo>
                <a:cubicBezTo>
                  <a:pt x="4164129" y="587671"/>
                  <a:pt x="4157843" y="603672"/>
                  <a:pt x="4149840" y="617771"/>
                </a:cubicBezTo>
                <a:cubicBezTo>
                  <a:pt x="4138600" y="637391"/>
                  <a:pt x="4134220" y="656254"/>
                  <a:pt x="4149078" y="674922"/>
                </a:cubicBezTo>
                <a:cubicBezTo>
                  <a:pt x="4164891" y="695115"/>
                  <a:pt x="4159367" y="717976"/>
                  <a:pt x="4159937" y="740267"/>
                </a:cubicBezTo>
                <a:cubicBezTo>
                  <a:pt x="4160129" y="749981"/>
                  <a:pt x="4159747" y="760269"/>
                  <a:pt x="4162223" y="769604"/>
                </a:cubicBezTo>
                <a:cubicBezTo>
                  <a:pt x="4169273" y="796654"/>
                  <a:pt x="4179941" y="822755"/>
                  <a:pt x="4184703" y="850188"/>
                </a:cubicBezTo>
                <a:cubicBezTo>
                  <a:pt x="4187370" y="865429"/>
                  <a:pt x="4182607" y="882383"/>
                  <a:pt x="4179179" y="898197"/>
                </a:cubicBezTo>
                <a:cubicBezTo>
                  <a:pt x="4175559" y="914199"/>
                  <a:pt x="4170035" y="930010"/>
                  <a:pt x="4164319" y="945443"/>
                </a:cubicBezTo>
                <a:cubicBezTo>
                  <a:pt x="4160509" y="955919"/>
                  <a:pt x="4156889" y="967349"/>
                  <a:pt x="4150030" y="975732"/>
                </a:cubicBezTo>
                <a:cubicBezTo>
                  <a:pt x="4134410" y="994784"/>
                  <a:pt x="4131742" y="1014405"/>
                  <a:pt x="4139934" y="1036886"/>
                </a:cubicBezTo>
                <a:cubicBezTo>
                  <a:pt x="4141268" y="1040314"/>
                  <a:pt x="4141268" y="1044314"/>
                  <a:pt x="4141458" y="1048124"/>
                </a:cubicBezTo>
                <a:cubicBezTo>
                  <a:pt x="4145458" y="1109090"/>
                  <a:pt x="4147936" y="1170050"/>
                  <a:pt x="4154032" y="1230632"/>
                </a:cubicBezTo>
                <a:cubicBezTo>
                  <a:pt x="4156509" y="1255205"/>
                  <a:pt x="4167367" y="1278828"/>
                  <a:pt x="4174225" y="1303023"/>
                </a:cubicBezTo>
                <a:cubicBezTo>
                  <a:pt x="4175559" y="1307977"/>
                  <a:pt x="4177655" y="1313503"/>
                  <a:pt x="4176701" y="1318455"/>
                </a:cubicBezTo>
                <a:cubicBezTo>
                  <a:pt x="4167177" y="1372367"/>
                  <a:pt x="4181083" y="1422853"/>
                  <a:pt x="4199372" y="1472574"/>
                </a:cubicBezTo>
                <a:cubicBezTo>
                  <a:pt x="4201279" y="1477716"/>
                  <a:pt x="4200706" y="1484003"/>
                  <a:pt x="4200324" y="1489719"/>
                </a:cubicBezTo>
                <a:cubicBezTo>
                  <a:pt x="4198992" y="1505723"/>
                  <a:pt x="4192324" y="1523058"/>
                  <a:pt x="4196324" y="1537536"/>
                </a:cubicBezTo>
                <a:cubicBezTo>
                  <a:pt x="4207374" y="1576018"/>
                  <a:pt x="4220709" y="1614119"/>
                  <a:pt x="4237473" y="1650316"/>
                </a:cubicBezTo>
                <a:cubicBezTo>
                  <a:pt x="4254428" y="1687085"/>
                  <a:pt x="4268716" y="1721184"/>
                  <a:pt x="4251572" y="1763286"/>
                </a:cubicBezTo>
                <a:cubicBezTo>
                  <a:pt x="4244331" y="1781193"/>
                  <a:pt x="4249477" y="1804815"/>
                  <a:pt x="4251380" y="1825392"/>
                </a:cubicBezTo>
                <a:cubicBezTo>
                  <a:pt x="4252904" y="1840440"/>
                  <a:pt x="4261479" y="1854919"/>
                  <a:pt x="4261479" y="1869779"/>
                </a:cubicBezTo>
                <a:cubicBezTo>
                  <a:pt x="4261479" y="1909407"/>
                  <a:pt x="4271574" y="1944648"/>
                  <a:pt x="4292149" y="1978939"/>
                </a:cubicBezTo>
                <a:cubicBezTo>
                  <a:pt x="4300149" y="1992278"/>
                  <a:pt x="4294815" y="2013042"/>
                  <a:pt x="4296911" y="2030377"/>
                </a:cubicBezTo>
                <a:cubicBezTo>
                  <a:pt x="4299387" y="2048667"/>
                  <a:pt x="4301673" y="2067524"/>
                  <a:pt x="4307200" y="2085053"/>
                </a:cubicBezTo>
                <a:cubicBezTo>
                  <a:pt x="4321679" y="2130392"/>
                  <a:pt x="4338061" y="2175162"/>
                  <a:pt x="4353301" y="2220311"/>
                </a:cubicBezTo>
                <a:cubicBezTo>
                  <a:pt x="4365876" y="2257458"/>
                  <a:pt x="4355969" y="2294038"/>
                  <a:pt x="4350635" y="2330805"/>
                </a:cubicBezTo>
                <a:cubicBezTo>
                  <a:pt x="4347205" y="2353858"/>
                  <a:pt x="4339013" y="2375382"/>
                  <a:pt x="4351205" y="2401291"/>
                </a:cubicBezTo>
                <a:cubicBezTo>
                  <a:pt x="4362828" y="2426058"/>
                  <a:pt x="4360159" y="2457491"/>
                  <a:pt x="4366446" y="2485306"/>
                </a:cubicBezTo>
                <a:cubicBezTo>
                  <a:pt x="4371780" y="2508741"/>
                  <a:pt x="4380354" y="2531408"/>
                  <a:pt x="4388736" y="2554078"/>
                </a:cubicBezTo>
                <a:cubicBezTo>
                  <a:pt x="4400167" y="2584941"/>
                  <a:pt x="4412167" y="2615420"/>
                  <a:pt x="4406453" y="2649142"/>
                </a:cubicBezTo>
                <a:cubicBezTo>
                  <a:pt x="4399976" y="2687435"/>
                  <a:pt x="4424359" y="2713722"/>
                  <a:pt x="4440554" y="2743825"/>
                </a:cubicBezTo>
                <a:cubicBezTo>
                  <a:pt x="4451602" y="2764589"/>
                  <a:pt x="4459795" y="2787258"/>
                  <a:pt x="4466653" y="2809929"/>
                </a:cubicBezTo>
                <a:cubicBezTo>
                  <a:pt x="4475608" y="2840218"/>
                  <a:pt x="4480941" y="2871461"/>
                  <a:pt x="4489704" y="2901942"/>
                </a:cubicBezTo>
                <a:cubicBezTo>
                  <a:pt x="4502848" y="2948046"/>
                  <a:pt x="4513136" y="2994721"/>
                  <a:pt x="4505896" y="3042727"/>
                </a:cubicBezTo>
                <a:cubicBezTo>
                  <a:pt x="4502658" y="3064826"/>
                  <a:pt x="4502848" y="3085402"/>
                  <a:pt x="4507612" y="3107499"/>
                </a:cubicBezTo>
                <a:cubicBezTo>
                  <a:pt x="4515422" y="3143694"/>
                  <a:pt x="4516375" y="3180843"/>
                  <a:pt x="4545521" y="3209992"/>
                </a:cubicBezTo>
                <a:cubicBezTo>
                  <a:pt x="4555810" y="3220279"/>
                  <a:pt x="4558476" y="3238757"/>
                  <a:pt x="4563810" y="3253808"/>
                </a:cubicBezTo>
                <a:cubicBezTo>
                  <a:pt x="4570098" y="3271144"/>
                  <a:pt x="4566858" y="3283907"/>
                  <a:pt x="4548570" y="3293243"/>
                </a:cubicBezTo>
                <a:cubicBezTo>
                  <a:pt x="4540379" y="3297433"/>
                  <a:pt x="4532377" y="3309436"/>
                  <a:pt x="4531043" y="3318770"/>
                </a:cubicBezTo>
                <a:lnTo>
                  <a:pt x="4531438" y="3333749"/>
                </a:lnTo>
                <a:lnTo>
                  <a:pt x="4144407" y="3333749"/>
                </a:lnTo>
                <a:lnTo>
                  <a:pt x="4145031" y="3329060"/>
                </a:lnTo>
                <a:cubicBezTo>
                  <a:pt x="4154413" y="3276480"/>
                  <a:pt x="4167749" y="3224567"/>
                  <a:pt x="4180703" y="3172654"/>
                </a:cubicBezTo>
                <a:cubicBezTo>
                  <a:pt x="4188705" y="3140649"/>
                  <a:pt x="4192943" y="3109025"/>
                  <a:pt x="4193158" y="3077401"/>
                </a:cubicBezTo>
                <a:lnTo>
                  <a:pt x="4193158" y="3077400"/>
                </a:lnTo>
                <a:cubicBezTo>
                  <a:pt x="4193372" y="3045776"/>
                  <a:pt x="4189562" y="3014152"/>
                  <a:pt x="4181465" y="2982147"/>
                </a:cubicBezTo>
                <a:lnTo>
                  <a:pt x="4177881" y="2947862"/>
                </a:lnTo>
                <a:lnTo>
                  <a:pt x="4177882" y="2947858"/>
                </a:lnTo>
                <a:lnTo>
                  <a:pt x="4185787" y="2903549"/>
                </a:lnTo>
                <a:lnTo>
                  <a:pt x="4202421" y="2848793"/>
                </a:lnTo>
                <a:cubicBezTo>
                  <a:pt x="4203753" y="2844316"/>
                  <a:pt x="4207039" y="2839982"/>
                  <a:pt x="4211111" y="2836172"/>
                </a:cubicBezTo>
                <a:lnTo>
                  <a:pt x="4211111" y="2836171"/>
                </a:lnTo>
                <a:lnTo>
                  <a:pt x="4202421" y="2848792"/>
                </a:lnTo>
                <a:cubicBezTo>
                  <a:pt x="4197420" y="2865009"/>
                  <a:pt x="4191562" y="2881306"/>
                  <a:pt x="4186816" y="2897784"/>
                </a:cubicBezTo>
                <a:lnTo>
                  <a:pt x="4185787" y="2903549"/>
                </a:lnTo>
                <a:lnTo>
                  <a:pt x="4182513" y="2914327"/>
                </a:lnTo>
                <a:lnTo>
                  <a:pt x="4177882" y="2947858"/>
                </a:lnTo>
                <a:lnTo>
                  <a:pt x="4177881" y="2947861"/>
                </a:lnTo>
                <a:lnTo>
                  <a:pt x="4177881" y="2947862"/>
                </a:lnTo>
                <a:cubicBezTo>
                  <a:pt x="4177512" y="2959156"/>
                  <a:pt x="4178512" y="2970575"/>
                  <a:pt x="4181465" y="2982148"/>
                </a:cubicBezTo>
                <a:lnTo>
                  <a:pt x="4193158" y="3077401"/>
                </a:lnTo>
                <a:lnTo>
                  <a:pt x="4180703" y="3172653"/>
                </a:lnTo>
                <a:cubicBezTo>
                  <a:pt x="4167749" y="3224566"/>
                  <a:pt x="4154413" y="3276479"/>
                  <a:pt x="4145031" y="3329059"/>
                </a:cubicBezTo>
                <a:lnTo>
                  <a:pt x="4144407" y="3333749"/>
                </a:lnTo>
                <a:lnTo>
                  <a:pt x="0" y="3333749"/>
                </a:lnTo>
                <a:lnTo>
                  <a:pt x="0" y="1"/>
                </a:lnTo>
                <a:close/>
              </a:path>
            </a:pathLst>
          </a:custGeom>
        </p:spPr>
      </p:pic>
      <p:pic>
        <p:nvPicPr>
          <p:cNvPr id="18" name="Picture 17" descr="A stone building with a bell tower&#10;&#10;Description automatically generated">
            <a:extLst>
              <a:ext uri="{FF2B5EF4-FFF2-40B4-BE49-F238E27FC236}">
                <a16:creationId xmlns:a16="http://schemas.microsoft.com/office/drawing/2014/main" id="{E363EFFB-A02E-76CA-80B4-2F5FB1A94AF1}"/>
              </a:ext>
            </a:extLst>
          </p:cNvPr>
          <p:cNvPicPr>
            <a:picLocks noChangeAspect="1"/>
          </p:cNvPicPr>
          <p:nvPr/>
        </p:nvPicPr>
        <p:blipFill>
          <a:blip r:embed="rId3">
            <a:extLst>
              <a:ext uri="{28A0092B-C50C-407E-A947-70E740481C1C}">
                <a14:useLocalDpi xmlns:a14="http://schemas.microsoft.com/office/drawing/2010/main" val="0"/>
              </a:ext>
            </a:extLst>
          </a:blip>
          <a:srcRect t="6816"/>
          <a:stretch/>
        </p:blipFill>
        <p:spPr>
          <a:xfrm>
            <a:off x="-7820" y="3524252"/>
            <a:ext cx="4572002" cy="3333748"/>
          </a:xfrm>
          <a:custGeom>
            <a:avLst/>
            <a:gdLst/>
            <a:ahLst/>
            <a:cxnLst/>
            <a:rect l="l" t="t" r="r" b="b"/>
            <a:pathLst>
              <a:path w="4572002" h="3333748">
                <a:moveTo>
                  <a:pt x="4246239" y="3218303"/>
                </a:moveTo>
                <a:lnTo>
                  <a:pt x="4265716" y="3287810"/>
                </a:lnTo>
                <a:lnTo>
                  <a:pt x="4260942" y="3252548"/>
                </a:lnTo>
                <a:close/>
                <a:moveTo>
                  <a:pt x="4247000" y="3138292"/>
                </a:moveTo>
                <a:lnTo>
                  <a:pt x="4235549" y="3158775"/>
                </a:lnTo>
                <a:lnTo>
                  <a:pt x="4232403" y="3178724"/>
                </a:lnTo>
                <a:lnTo>
                  <a:pt x="4232403" y="3178725"/>
                </a:lnTo>
                <a:cubicBezTo>
                  <a:pt x="4232807" y="3191917"/>
                  <a:pt x="4237951" y="3204967"/>
                  <a:pt x="4246239" y="3218301"/>
                </a:cubicBezTo>
                <a:lnTo>
                  <a:pt x="4246239" y="3218300"/>
                </a:lnTo>
                <a:lnTo>
                  <a:pt x="4232403" y="3178724"/>
                </a:lnTo>
                <a:close/>
                <a:moveTo>
                  <a:pt x="4214994" y="3040368"/>
                </a:moveTo>
                <a:lnTo>
                  <a:pt x="4214994" y="3040369"/>
                </a:lnTo>
                <a:cubicBezTo>
                  <a:pt x="4225281" y="3051227"/>
                  <a:pt x="4231378" y="3057895"/>
                  <a:pt x="4237473" y="3064374"/>
                </a:cubicBezTo>
                <a:lnTo>
                  <a:pt x="4254095" y="3100973"/>
                </a:lnTo>
                <a:lnTo>
                  <a:pt x="4247001" y="3138289"/>
                </a:lnTo>
                <a:lnTo>
                  <a:pt x="4247000" y="3138289"/>
                </a:lnTo>
                <a:lnTo>
                  <a:pt x="4247000" y="3138290"/>
                </a:lnTo>
                <a:lnTo>
                  <a:pt x="4247001" y="3138289"/>
                </a:lnTo>
                <a:lnTo>
                  <a:pt x="4254085" y="3121300"/>
                </a:lnTo>
                <a:lnTo>
                  <a:pt x="4254095" y="3100973"/>
                </a:lnTo>
                <a:lnTo>
                  <a:pt x="4254095" y="3100972"/>
                </a:lnTo>
                <a:cubicBezTo>
                  <a:pt x="4251999" y="3087090"/>
                  <a:pt x="4245951" y="3073326"/>
                  <a:pt x="4237473" y="3064373"/>
                </a:cubicBezTo>
                <a:close/>
                <a:moveTo>
                  <a:pt x="4295315" y="2914729"/>
                </a:moveTo>
                <a:lnTo>
                  <a:pt x="4275384" y="2939588"/>
                </a:lnTo>
                <a:lnTo>
                  <a:pt x="4275382" y="2939597"/>
                </a:lnTo>
                <a:lnTo>
                  <a:pt x="4261588" y="2988760"/>
                </a:lnTo>
                <a:lnTo>
                  <a:pt x="4242781" y="3021942"/>
                </a:lnTo>
                <a:lnTo>
                  <a:pt x="4242781" y="3021943"/>
                </a:lnTo>
                <a:lnTo>
                  <a:pt x="4259119" y="2997552"/>
                </a:lnTo>
                <a:lnTo>
                  <a:pt x="4261588" y="2988760"/>
                </a:lnTo>
                <a:lnTo>
                  <a:pt x="4264397" y="2983800"/>
                </a:lnTo>
                <a:lnTo>
                  <a:pt x="4275382" y="2939597"/>
                </a:lnTo>
                <a:lnTo>
                  <a:pt x="4275384" y="2939589"/>
                </a:lnTo>
                <a:cubicBezTo>
                  <a:pt x="4278336" y="2927398"/>
                  <a:pt x="4285814" y="2919825"/>
                  <a:pt x="4295315" y="2914729"/>
                </a:cubicBezTo>
                <a:close/>
                <a:moveTo>
                  <a:pt x="4381314" y="2840517"/>
                </a:moveTo>
                <a:lnTo>
                  <a:pt x="4380007" y="2863658"/>
                </a:lnTo>
                <a:lnTo>
                  <a:pt x="4377352" y="2869133"/>
                </a:lnTo>
                <a:lnTo>
                  <a:pt x="4370589" y="2883080"/>
                </a:lnTo>
                <a:lnTo>
                  <a:pt x="4370589" y="2883081"/>
                </a:lnTo>
                <a:lnTo>
                  <a:pt x="4377352" y="2869133"/>
                </a:lnTo>
                <a:lnTo>
                  <a:pt x="4380009" y="2863658"/>
                </a:lnTo>
                <a:close/>
                <a:moveTo>
                  <a:pt x="4142220" y="697139"/>
                </a:moveTo>
                <a:lnTo>
                  <a:pt x="4142220" y="697140"/>
                </a:lnTo>
                <a:cubicBezTo>
                  <a:pt x="4142982" y="707809"/>
                  <a:pt x="4143172" y="719621"/>
                  <a:pt x="4147936" y="728763"/>
                </a:cubicBezTo>
                <a:cubicBezTo>
                  <a:pt x="4160129" y="753150"/>
                  <a:pt x="4175749" y="775819"/>
                  <a:pt x="4187752" y="800394"/>
                </a:cubicBezTo>
                <a:lnTo>
                  <a:pt x="4196706" y="839639"/>
                </a:lnTo>
                <a:lnTo>
                  <a:pt x="4195944" y="957752"/>
                </a:lnTo>
                <a:cubicBezTo>
                  <a:pt x="4193276" y="1022524"/>
                  <a:pt x="4192704" y="1088248"/>
                  <a:pt x="4135934" y="1134922"/>
                </a:cubicBezTo>
                <a:cubicBezTo>
                  <a:pt x="4131362" y="1138734"/>
                  <a:pt x="4128694" y="1146924"/>
                  <a:pt x="4127932" y="1153403"/>
                </a:cubicBezTo>
                <a:cubicBezTo>
                  <a:pt x="4124313" y="1183312"/>
                  <a:pt x="4123931" y="1213983"/>
                  <a:pt x="4118025" y="1243512"/>
                </a:cubicBezTo>
                <a:cubicBezTo>
                  <a:pt x="4115644" y="1255323"/>
                  <a:pt x="4114835" y="1266134"/>
                  <a:pt x="4116716" y="1276231"/>
                </a:cubicBezTo>
                <a:lnTo>
                  <a:pt x="4116716" y="1276232"/>
                </a:lnTo>
                <a:cubicBezTo>
                  <a:pt x="4118597" y="1286329"/>
                  <a:pt x="4123170" y="1295712"/>
                  <a:pt x="4131552" y="1304665"/>
                </a:cubicBezTo>
                <a:lnTo>
                  <a:pt x="4153733" y="1339092"/>
                </a:lnTo>
                <a:lnTo>
                  <a:pt x="4161262" y="1365023"/>
                </a:lnTo>
                <a:lnTo>
                  <a:pt x="4159557" y="1387916"/>
                </a:lnTo>
                <a:cubicBezTo>
                  <a:pt x="4157842" y="1395726"/>
                  <a:pt x="4157485" y="1402870"/>
                  <a:pt x="4158155" y="1409553"/>
                </a:cubicBezTo>
                <a:lnTo>
                  <a:pt x="4158155" y="1409554"/>
                </a:lnTo>
                <a:lnTo>
                  <a:pt x="4158157" y="1409558"/>
                </a:lnTo>
                <a:lnTo>
                  <a:pt x="4162914" y="1428421"/>
                </a:lnTo>
                <a:lnTo>
                  <a:pt x="4165707" y="1433202"/>
                </a:lnTo>
                <a:lnTo>
                  <a:pt x="4166985" y="1437204"/>
                </a:lnTo>
                <a:cubicBezTo>
                  <a:pt x="4171496" y="1445845"/>
                  <a:pt x="4177202" y="1454141"/>
                  <a:pt x="4182989" y="1462786"/>
                </a:cubicBezTo>
                <a:cubicBezTo>
                  <a:pt x="4194228" y="1479550"/>
                  <a:pt x="4208326" y="1498601"/>
                  <a:pt x="4209468" y="1517270"/>
                </a:cubicBezTo>
                <a:lnTo>
                  <a:pt x="4209470" y="1517276"/>
                </a:lnTo>
                <a:lnTo>
                  <a:pt x="4214091" y="1540538"/>
                </a:lnTo>
                <a:lnTo>
                  <a:pt x="4216265" y="1546333"/>
                </a:lnTo>
                <a:lnTo>
                  <a:pt x="4216684" y="1548124"/>
                </a:lnTo>
                <a:lnTo>
                  <a:pt x="4222588" y="1563192"/>
                </a:lnTo>
                <a:lnTo>
                  <a:pt x="4235615" y="1608968"/>
                </a:lnTo>
                <a:lnTo>
                  <a:pt x="4235616" y="1608973"/>
                </a:lnTo>
                <a:lnTo>
                  <a:pt x="4228901" y="1641861"/>
                </a:lnTo>
                <a:lnTo>
                  <a:pt x="4228901" y="1641862"/>
                </a:lnTo>
                <a:cubicBezTo>
                  <a:pt x="4228140" y="1643386"/>
                  <a:pt x="4228711" y="1645529"/>
                  <a:pt x="4229592" y="1647839"/>
                </a:cubicBezTo>
                <a:lnTo>
                  <a:pt x="4232139" y="1654816"/>
                </a:lnTo>
                <a:lnTo>
                  <a:pt x="4231973" y="1705181"/>
                </a:lnTo>
                <a:lnTo>
                  <a:pt x="4224302" y="1719363"/>
                </a:lnTo>
                <a:lnTo>
                  <a:pt x="4208516" y="1748544"/>
                </a:lnTo>
                <a:cubicBezTo>
                  <a:pt x="4196871" y="1761189"/>
                  <a:pt x="4189165" y="1774343"/>
                  <a:pt x="4184613" y="1788036"/>
                </a:cubicBezTo>
                <a:lnTo>
                  <a:pt x="4183557" y="1797099"/>
                </a:lnTo>
                <a:lnTo>
                  <a:pt x="4181083" y="1801911"/>
                </a:lnTo>
                <a:lnTo>
                  <a:pt x="4179637" y="1830762"/>
                </a:lnTo>
                <a:lnTo>
                  <a:pt x="4179637" y="1830763"/>
                </a:lnTo>
                <a:cubicBezTo>
                  <a:pt x="4180286" y="1840631"/>
                  <a:pt x="4181989" y="1850751"/>
                  <a:pt x="4184513" y="1861133"/>
                </a:cubicBezTo>
                <a:cubicBezTo>
                  <a:pt x="4187752" y="1874470"/>
                  <a:pt x="4190038" y="1887806"/>
                  <a:pt x="4192704" y="1901331"/>
                </a:cubicBezTo>
                <a:cubicBezTo>
                  <a:pt x="4196514" y="1919619"/>
                  <a:pt x="4200516" y="1938100"/>
                  <a:pt x="4204326" y="1956386"/>
                </a:cubicBezTo>
                <a:lnTo>
                  <a:pt x="4208850" y="1983416"/>
                </a:lnTo>
                <a:lnTo>
                  <a:pt x="4198231" y="2007440"/>
                </a:lnTo>
                <a:lnTo>
                  <a:pt x="4198230" y="2007441"/>
                </a:lnTo>
                <a:cubicBezTo>
                  <a:pt x="4191181" y="2013348"/>
                  <a:pt x="4187989" y="2018397"/>
                  <a:pt x="4188085" y="2023326"/>
                </a:cubicBezTo>
                <a:lnTo>
                  <a:pt x="4188085" y="2023327"/>
                </a:lnTo>
                <a:cubicBezTo>
                  <a:pt x="4188180" y="2028256"/>
                  <a:pt x="4191562" y="2033066"/>
                  <a:pt x="4197658" y="2038495"/>
                </a:cubicBezTo>
                <a:cubicBezTo>
                  <a:pt x="4240331" y="2076216"/>
                  <a:pt x="4267003" y="2121938"/>
                  <a:pt x="4268906" y="2180232"/>
                </a:cubicBezTo>
                <a:cubicBezTo>
                  <a:pt x="4269288" y="2192234"/>
                  <a:pt x="4271954" y="2204427"/>
                  <a:pt x="4274812" y="2216237"/>
                </a:cubicBezTo>
                <a:cubicBezTo>
                  <a:pt x="4276527" y="2223477"/>
                  <a:pt x="4278434" y="2232242"/>
                  <a:pt x="4283577" y="2236622"/>
                </a:cubicBezTo>
                <a:cubicBezTo>
                  <a:pt x="4322821" y="2270723"/>
                  <a:pt x="4350063" y="2313206"/>
                  <a:pt x="4371972" y="2359500"/>
                </a:cubicBezTo>
                <a:lnTo>
                  <a:pt x="4371974" y="2359504"/>
                </a:lnTo>
                <a:lnTo>
                  <a:pt x="4389877" y="2411694"/>
                </a:lnTo>
                <a:lnTo>
                  <a:pt x="4389878" y="2411698"/>
                </a:lnTo>
                <a:lnTo>
                  <a:pt x="4386259" y="2469038"/>
                </a:lnTo>
                <a:lnTo>
                  <a:pt x="4386258" y="2469039"/>
                </a:lnTo>
                <a:cubicBezTo>
                  <a:pt x="4385116" y="2480279"/>
                  <a:pt x="4385307" y="2493233"/>
                  <a:pt x="4379783" y="2502188"/>
                </a:cubicBezTo>
                <a:cubicBezTo>
                  <a:pt x="4362445" y="2530573"/>
                  <a:pt x="4343777" y="2558006"/>
                  <a:pt x="4323582" y="2584486"/>
                </a:cubicBezTo>
                <a:cubicBezTo>
                  <a:pt x="4314914" y="2595822"/>
                  <a:pt x="4309961" y="2602632"/>
                  <a:pt x="4309891" y="2609062"/>
                </a:cubicBezTo>
                <a:lnTo>
                  <a:pt x="4309891" y="2609063"/>
                </a:lnTo>
                <a:lnTo>
                  <a:pt x="4313591" y="2618938"/>
                </a:lnTo>
                <a:lnTo>
                  <a:pt x="4325486" y="2631348"/>
                </a:lnTo>
                <a:lnTo>
                  <a:pt x="4325488" y="2631351"/>
                </a:lnTo>
                <a:cubicBezTo>
                  <a:pt x="4347777" y="2651546"/>
                  <a:pt x="4359397" y="2676693"/>
                  <a:pt x="4364159" y="2704505"/>
                </a:cubicBezTo>
                <a:lnTo>
                  <a:pt x="4381496" y="2837288"/>
                </a:lnTo>
                <a:lnTo>
                  <a:pt x="4381496" y="2837287"/>
                </a:lnTo>
                <a:cubicBezTo>
                  <a:pt x="4377876" y="2792899"/>
                  <a:pt x="4371590" y="2748512"/>
                  <a:pt x="4364159" y="2704504"/>
                </a:cubicBezTo>
                <a:cubicBezTo>
                  <a:pt x="4359397" y="2676692"/>
                  <a:pt x="4347777" y="2651545"/>
                  <a:pt x="4325488" y="2631350"/>
                </a:cubicBezTo>
                <a:lnTo>
                  <a:pt x="4325486" y="2631348"/>
                </a:lnTo>
                <a:lnTo>
                  <a:pt x="4309891" y="2609063"/>
                </a:lnTo>
                <a:lnTo>
                  <a:pt x="4323582" y="2584487"/>
                </a:lnTo>
                <a:cubicBezTo>
                  <a:pt x="4343777" y="2558007"/>
                  <a:pt x="4362445" y="2530574"/>
                  <a:pt x="4379783" y="2502189"/>
                </a:cubicBezTo>
                <a:cubicBezTo>
                  <a:pt x="4385307" y="2493234"/>
                  <a:pt x="4385116" y="2480280"/>
                  <a:pt x="4386258" y="2469040"/>
                </a:cubicBezTo>
                <a:lnTo>
                  <a:pt x="4386259" y="2469038"/>
                </a:lnTo>
                <a:lnTo>
                  <a:pt x="4389711" y="2440225"/>
                </a:lnTo>
                <a:lnTo>
                  <a:pt x="4389878" y="2411698"/>
                </a:lnTo>
                <a:lnTo>
                  <a:pt x="4389878" y="2411697"/>
                </a:lnTo>
                <a:lnTo>
                  <a:pt x="4389877" y="2411694"/>
                </a:lnTo>
                <a:lnTo>
                  <a:pt x="4382997" y="2385099"/>
                </a:lnTo>
                <a:lnTo>
                  <a:pt x="4371974" y="2359504"/>
                </a:lnTo>
                <a:lnTo>
                  <a:pt x="4371972" y="2359499"/>
                </a:lnTo>
                <a:cubicBezTo>
                  <a:pt x="4350063" y="2313205"/>
                  <a:pt x="4322821" y="2270722"/>
                  <a:pt x="4283577" y="2236621"/>
                </a:cubicBezTo>
                <a:cubicBezTo>
                  <a:pt x="4278434" y="2232241"/>
                  <a:pt x="4276527" y="2223476"/>
                  <a:pt x="4274812" y="2216236"/>
                </a:cubicBezTo>
                <a:cubicBezTo>
                  <a:pt x="4271954" y="2204426"/>
                  <a:pt x="4269288" y="2192233"/>
                  <a:pt x="4268906" y="2180231"/>
                </a:cubicBezTo>
                <a:cubicBezTo>
                  <a:pt x="4267003" y="2121937"/>
                  <a:pt x="4240331" y="2076215"/>
                  <a:pt x="4197658" y="2038494"/>
                </a:cubicBezTo>
                <a:lnTo>
                  <a:pt x="4188085" y="2023326"/>
                </a:lnTo>
                <a:lnTo>
                  <a:pt x="4198230" y="2007442"/>
                </a:lnTo>
                <a:lnTo>
                  <a:pt x="4198231" y="2007440"/>
                </a:lnTo>
                <a:lnTo>
                  <a:pt x="4206630" y="1996170"/>
                </a:lnTo>
                <a:lnTo>
                  <a:pt x="4208850" y="1983416"/>
                </a:lnTo>
                <a:lnTo>
                  <a:pt x="4208850" y="1983415"/>
                </a:lnTo>
                <a:cubicBezTo>
                  <a:pt x="4208803" y="1974580"/>
                  <a:pt x="4206232" y="1965245"/>
                  <a:pt x="4204326" y="1956385"/>
                </a:cubicBezTo>
                <a:cubicBezTo>
                  <a:pt x="4200516" y="1938099"/>
                  <a:pt x="4196514" y="1919618"/>
                  <a:pt x="4192704" y="1901330"/>
                </a:cubicBezTo>
                <a:cubicBezTo>
                  <a:pt x="4190038" y="1887805"/>
                  <a:pt x="4187752" y="1874469"/>
                  <a:pt x="4184513" y="1861132"/>
                </a:cubicBezTo>
                <a:lnTo>
                  <a:pt x="4179637" y="1830762"/>
                </a:lnTo>
                <a:lnTo>
                  <a:pt x="4183557" y="1797099"/>
                </a:lnTo>
                <a:lnTo>
                  <a:pt x="4208516" y="1748545"/>
                </a:lnTo>
                <a:lnTo>
                  <a:pt x="4224302" y="1719363"/>
                </a:lnTo>
                <a:lnTo>
                  <a:pt x="4231973" y="1705182"/>
                </a:lnTo>
                <a:cubicBezTo>
                  <a:pt x="4235807" y="1689346"/>
                  <a:pt x="4235759" y="1672343"/>
                  <a:pt x="4232139" y="1654816"/>
                </a:cubicBezTo>
                <a:lnTo>
                  <a:pt x="4232139" y="1654815"/>
                </a:lnTo>
                <a:cubicBezTo>
                  <a:pt x="4231663" y="1652624"/>
                  <a:pt x="4230473" y="1650148"/>
                  <a:pt x="4229592" y="1647838"/>
                </a:cubicBezTo>
                <a:lnTo>
                  <a:pt x="4228901" y="1641862"/>
                </a:lnTo>
                <a:lnTo>
                  <a:pt x="4235616" y="1608973"/>
                </a:lnTo>
                <a:lnTo>
                  <a:pt x="4235616" y="1608972"/>
                </a:lnTo>
                <a:lnTo>
                  <a:pt x="4235615" y="1608968"/>
                </a:lnTo>
                <a:lnTo>
                  <a:pt x="4228472" y="1578209"/>
                </a:lnTo>
                <a:lnTo>
                  <a:pt x="4222588" y="1563192"/>
                </a:lnTo>
                <a:lnTo>
                  <a:pt x="4222582" y="1563171"/>
                </a:lnTo>
                <a:lnTo>
                  <a:pt x="4216265" y="1546333"/>
                </a:lnTo>
                <a:lnTo>
                  <a:pt x="4209470" y="1517276"/>
                </a:lnTo>
                <a:lnTo>
                  <a:pt x="4209468" y="1517269"/>
                </a:lnTo>
                <a:cubicBezTo>
                  <a:pt x="4208326" y="1498600"/>
                  <a:pt x="4194228" y="1479549"/>
                  <a:pt x="4182989" y="1462785"/>
                </a:cubicBezTo>
                <a:lnTo>
                  <a:pt x="4165707" y="1433202"/>
                </a:lnTo>
                <a:lnTo>
                  <a:pt x="4158157" y="1409558"/>
                </a:lnTo>
                <a:lnTo>
                  <a:pt x="4158155" y="1409553"/>
                </a:lnTo>
                <a:lnTo>
                  <a:pt x="4159557" y="1387917"/>
                </a:lnTo>
                <a:cubicBezTo>
                  <a:pt x="4161319" y="1380107"/>
                  <a:pt x="4161831" y="1372462"/>
                  <a:pt x="4161262" y="1365024"/>
                </a:cubicBezTo>
                <a:lnTo>
                  <a:pt x="4161262" y="1365023"/>
                </a:lnTo>
                <a:lnTo>
                  <a:pt x="4156484" y="1343362"/>
                </a:lnTo>
                <a:lnTo>
                  <a:pt x="4153733" y="1339092"/>
                </a:lnTo>
                <a:lnTo>
                  <a:pt x="4151983" y="1333065"/>
                </a:lnTo>
                <a:cubicBezTo>
                  <a:pt x="4146840" y="1322962"/>
                  <a:pt x="4139839" y="1313451"/>
                  <a:pt x="4131552" y="1304664"/>
                </a:cubicBezTo>
                <a:lnTo>
                  <a:pt x="4116716" y="1276231"/>
                </a:lnTo>
                <a:lnTo>
                  <a:pt x="4118025" y="1243513"/>
                </a:lnTo>
                <a:cubicBezTo>
                  <a:pt x="4123931" y="1213984"/>
                  <a:pt x="4124313" y="1183313"/>
                  <a:pt x="4127932" y="1153404"/>
                </a:cubicBezTo>
                <a:cubicBezTo>
                  <a:pt x="4128694" y="1146925"/>
                  <a:pt x="4131362" y="1138735"/>
                  <a:pt x="4135934" y="1134923"/>
                </a:cubicBezTo>
                <a:cubicBezTo>
                  <a:pt x="4192704" y="1088249"/>
                  <a:pt x="4193276" y="1022525"/>
                  <a:pt x="4195944" y="957753"/>
                </a:cubicBezTo>
                <a:cubicBezTo>
                  <a:pt x="4197658" y="918510"/>
                  <a:pt x="4197658" y="879074"/>
                  <a:pt x="4196706" y="839639"/>
                </a:cubicBezTo>
                <a:lnTo>
                  <a:pt x="4196706" y="839638"/>
                </a:lnTo>
                <a:cubicBezTo>
                  <a:pt x="4196514" y="826302"/>
                  <a:pt x="4193466" y="812205"/>
                  <a:pt x="4187752" y="800393"/>
                </a:cubicBezTo>
                <a:cubicBezTo>
                  <a:pt x="4175749" y="775818"/>
                  <a:pt x="4160129" y="753149"/>
                  <a:pt x="4147936" y="728762"/>
                </a:cubicBezTo>
                <a:close/>
                <a:moveTo>
                  <a:pt x="4138410" y="641131"/>
                </a:moveTo>
                <a:lnTo>
                  <a:pt x="4138410" y="641132"/>
                </a:lnTo>
                <a:lnTo>
                  <a:pt x="4142315" y="668136"/>
                </a:lnTo>
                <a:lnTo>
                  <a:pt x="4142315" y="668135"/>
                </a:lnTo>
                <a:cubicBezTo>
                  <a:pt x="4142411" y="658515"/>
                  <a:pt x="4141839" y="649228"/>
                  <a:pt x="4138410" y="641131"/>
                </a:cubicBezTo>
                <a:close/>
                <a:moveTo>
                  <a:pt x="4126028" y="361086"/>
                </a:moveTo>
                <a:lnTo>
                  <a:pt x="4126028" y="361087"/>
                </a:lnTo>
                <a:cubicBezTo>
                  <a:pt x="4135744" y="373470"/>
                  <a:pt x="4143150" y="386067"/>
                  <a:pt x="4148409" y="398873"/>
                </a:cubicBezTo>
                <a:lnTo>
                  <a:pt x="4157913" y="437908"/>
                </a:lnTo>
                <a:lnTo>
                  <a:pt x="4142221" y="519586"/>
                </a:lnTo>
                <a:lnTo>
                  <a:pt x="4142220" y="519587"/>
                </a:lnTo>
                <a:cubicBezTo>
                  <a:pt x="4133457" y="539590"/>
                  <a:pt x="4128075" y="559450"/>
                  <a:pt x="4127099" y="579573"/>
                </a:cubicBezTo>
                <a:lnTo>
                  <a:pt x="4127099" y="579574"/>
                </a:lnTo>
                <a:lnTo>
                  <a:pt x="4129066" y="610003"/>
                </a:lnTo>
                <a:lnTo>
                  <a:pt x="4138410" y="641130"/>
                </a:lnTo>
                <a:lnTo>
                  <a:pt x="4127099" y="579574"/>
                </a:lnTo>
                <a:lnTo>
                  <a:pt x="4142220" y="519588"/>
                </a:lnTo>
                <a:lnTo>
                  <a:pt x="4142221" y="519586"/>
                </a:lnTo>
                <a:lnTo>
                  <a:pt x="4155523" y="478158"/>
                </a:lnTo>
                <a:lnTo>
                  <a:pt x="4157913" y="437908"/>
                </a:lnTo>
                <a:lnTo>
                  <a:pt x="4157913" y="437907"/>
                </a:lnTo>
                <a:cubicBezTo>
                  <a:pt x="4155651" y="411475"/>
                  <a:pt x="4145460" y="385852"/>
                  <a:pt x="4126028" y="361086"/>
                </a:cubicBezTo>
                <a:close/>
                <a:moveTo>
                  <a:pt x="4140787" y="146291"/>
                </a:moveTo>
                <a:lnTo>
                  <a:pt x="4143220" y="155912"/>
                </a:lnTo>
                <a:lnTo>
                  <a:pt x="4139172" y="210585"/>
                </a:lnTo>
                <a:lnTo>
                  <a:pt x="4139172" y="210586"/>
                </a:lnTo>
                <a:cubicBezTo>
                  <a:pt x="4138220" y="217064"/>
                  <a:pt x="4136886" y="224874"/>
                  <a:pt x="4139554" y="230401"/>
                </a:cubicBezTo>
                <a:lnTo>
                  <a:pt x="4145911" y="265524"/>
                </a:lnTo>
                <a:lnTo>
                  <a:pt x="4130980" y="298220"/>
                </a:lnTo>
                <a:cubicBezTo>
                  <a:pt x="4123932" y="307650"/>
                  <a:pt x="4118312" y="317794"/>
                  <a:pt x="4116645" y="328367"/>
                </a:cubicBezTo>
                <a:lnTo>
                  <a:pt x="4116645" y="328368"/>
                </a:lnTo>
                <a:lnTo>
                  <a:pt x="4117425" y="344512"/>
                </a:lnTo>
                <a:lnTo>
                  <a:pt x="4126028" y="361085"/>
                </a:lnTo>
                <a:lnTo>
                  <a:pt x="4116645" y="328368"/>
                </a:lnTo>
                <a:lnTo>
                  <a:pt x="4130980" y="298221"/>
                </a:lnTo>
                <a:cubicBezTo>
                  <a:pt x="4139172" y="287362"/>
                  <a:pt x="4144316" y="276645"/>
                  <a:pt x="4145911" y="265525"/>
                </a:cubicBezTo>
                <a:lnTo>
                  <a:pt x="4145911" y="265524"/>
                </a:lnTo>
                <a:cubicBezTo>
                  <a:pt x="4147507" y="254403"/>
                  <a:pt x="4145554" y="242878"/>
                  <a:pt x="4139554" y="230400"/>
                </a:cubicBezTo>
                <a:lnTo>
                  <a:pt x="4139172" y="210586"/>
                </a:lnTo>
                <a:lnTo>
                  <a:pt x="4143220" y="155912"/>
                </a:lnTo>
                <a:lnTo>
                  <a:pt x="4143220" y="155911"/>
                </a:lnTo>
                <a:close/>
                <a:moveTo>
                  <a:pt x="0" y="0"/>
                </a:moveTo>
                <a:lnTo>
                  <a:pt x="4123005" y="0"/>
                </a:lnTo>
                <a:lnTo>
                  <a:pt x="4110977" y="20461"/>
                </a:lnTo>
                <a:cubicBezTo>
                  <a:pt x="4100119" y="35416"/>
                  <a:pt x="4094260" y="42559"/>
                  <a:pt x="4093355" y="50156"/>
                </a:cubicBezTo>
                <a:lnTo>
                  <a:pt x="4093356" y="50156"/>
                </a:lnTo>
                <a:lnTo>
                  <a:pt x="4093355" y="50157"/>
                </a:lnTo>
                <a:cubicBezTo>
                  <a:pt x="4092450" y="57753"/>
                  <a:pt x="4096499" y="65802"/>
                  <a:pt x="4105453" y="82566"/>
                </a:cubicBezTo>
                <a:cubicBezTo>
                  <a:pt x="4109835" y="90568"/>
                  <a:pt x="4112501" y="100474"/>
                  <a:pt x="4118979" y="106381"/>
                </a:cubicBezTo>
                <a:lnTo>
                  <a:pt x="4134873" y="127702"/>
                </a:lnTo>
                <a:lnTo>
                  <a:pt x="4118979" y="106380"/>
                </a:lnTo>
                <a:cubicBezTo>
                  <a:pt x="4112501" y="100473"/>
                  <a:pt x="4109835" y="90567"/>
                  <a:pt x="4105453" y="82565"/>
                </a:cubicBezTo>
                <a:cubicBezTo>
                  <a:pt x="4100976" y="74183"/>
                  <a:pt x="4097725" y="67980"/>
                  <a:pt x="4095707" y="62922"/>
                </a:cubicBezTo>
                <a:lnTo>
                  <a:pt x="4093356" y="50156"/>
                </a:lnTo>
                <a:lnTo>
                  <a:pt x="4098434" y="38069"/>
                </a:lnTo>
                <a:cubicBezTo>
                  <a:pt x="4101369" y="33464"/>
                  <a:pt x="4105548" y="27939"/>
                  <a:pt x="4110977" y="20462"/>
                </a:cubicBezTo>
                <a:lnTo>
                  <a:pt x="4123006" y="0"/>
                </a:lnTo>
                <a:lnTo>
                  <a:pt x="4569127" y="0"/>
                </a:lnTo>
                <a:lnTo>
                  <a:pt x="4572002" y="22365"/>
                </a:lnTo>
                <a:cubicBezTo>
                  <a:pt x="4572002" y="47894"/>
                  <a:pt x="4565907" y="73230"/>
                  <a:pt x="4563620" y="98949"/>
                </a:cubicBezTo>
                <a:cubicBezTo>
                  <a:pt x="4561716" y="118952"/>
                  <a:pt x="4562478" y="139337"/>
                  <a:pt x="4560192" y="159339"/>
                </a:cubicBezTo>
                <a:cubicBezTo>
                  <a:pt x="4558476" y="175724"/>
                  <a:pt x="4554096" y="191916"/>
                  <a:pt x="4550476" y="208109"/>
                </a:cubicBezTo>
                <a:cubicBezTo>
                  <a:pt x="4549142" y="214015"/>
                  <a:pt x="4543997" y="219921"/>
                  <a:pt x="4544759" y="225254"/>
                </a:cubicBezTo>
                <a:cubicBezTo>
                  <a:pt x="4552952" y="278215"/>
                  <a:pt x="4516375" y="316317"/>
                  <a:pt x="4500183" y="361086"/>
                </a:cubicBezTo>
                <a:cubicBezTo>
                  <a:pt x="4483035" y="408142"/>
                  <a:pt x="4456747" y="453673"/>
                  <a:pt x="4464557" y="506251"/>
                </a:cubicBezTo>
                <a:cubicBezTo>
                  <a:pt x="4469319" y="538066"/>
                  <a:pt x="4480369" y="568737"/>
                  <a:pt x="4487039" y="600362"/>
                </a:cubicBezTo>
                <a:cubicBezTo>
                  <a:pt x="4489325" y="611602"/>
                  <a:pt x="4488942" y="624175"/>
                  <a:pt x="4486656" y="635415"/>
                </a:cubicBezTo>
                <a:cubicBezTo>
                  <a:pt x="4476177" y="689709"/>
                  <a:pt x="4474653" y="743241"/>
                  <a:pt x="4491800" y="796585"/>
                </a:cubicBezTo>
                <a:cubicBezTo>
                  <a:pt x="4494658" y="805727"/>
                  <a:pt x="4497324" y="815443"/>
                  <a:pt x="4497324" y="824970"/>
                </a:cubicBezTo>
                <a:cubicBezTo>
                  <a:pt x="4497324" y="877167"/>
                  <a:pt x="4493324" y="928413"/>
                  <a:pt x="4474653" y="978327"/>
                </a:cubicBezTo>
                <a:cubicBezTo>
                  <a:pt x="4468367" y="995091"/>
                  <a:pt x="4472367" y="1015476"/>
                  <a:pt x="4470843" y="1033955"/>
                </a:cubicBezTo>
                <a:cubicBezTo>
                  <a:pt x="4469511" y="1051099"/>
                  <a:pt x="4468939" y="1068626"/>
                  <a:pt x="4464557" y="1085200"/>
                </a:cubicBezTo>
                <a:cubicBezTo>
                  <a:pt x="4458082" y="1109395"/>
                  <a:pt x="4457319" y="1131874"/>
                  <a:pt x="4463033" y="1156831"/>
                </a:cubicBezTo>
                <a:cubicBezTo>
                  <a:pt x="4468367" y="1180643"/>
                  <a:pt x="4465702" y="1206362"/>
                  <a:pt x="4465891" y="1231129"/>
                </a:cubicBezTo>
                <a:cubicBezTo>
                  <a:pt x="4466081" y="1258752"/>
                  <a:pt x="4466271" y="1286375"/>
                  <a:pt x="4465319" y="1313998"/>
                </a:cubicBezTo>
                <a:cubicBezTo>
                  <a:pt x="4464939" y="1325048"/>
                  <a:pt x="4457319" y="1337621"/>
                  <a:pt x="4460367" y="1346767"/>
                </a:cubicBezTo>
                <a:cubicBezTo>
                  <a:pt x="4470653" y="1376294"/>
                  <a:pt x="4458271" y="1405823"/>
                  <a:pt x="4463795" y="1435350"/>
                </a:cubicBezTo>
                <a:cubicBezTo>
                  <a:pt x="4466653" y="1449830"/>
                  <a:pt x="4458843" y="1466213"/>
                  <a:pt x="4458082" y="1481834"/>
                </a:cubicBezTo>
                <a:cubicBezTo>
                  <a:pt x="4456747" y="1507362"/>
                  <a:pt x="4457319" y="1532889"/>
                  <a:pt x="4456938" y="1558418"/>
                </a:cubicBezTo>
                <a:cubicBezTo>
                  <a:pt x="4456747" y="1566800"/>
                  <a:pt x="4455985" y="1574993"/>
                  <a:pt x="4455602" y="1583375"/>
                </a:cubicBezTo>
                <a:cubicBezTo>
                  <a:pt x="4455222" y="1590805"/>
                  <a:pt x="4453508" y="1598615"/>
                  <a:pt x="4454840" y="1605664"/>
                </a:cubicBezTo>
                <a:cubicBezTo>
                  <a:pt x="4459605" y="1631193"/>
                  <a:pt x="4467415" y="1656339"/>
                  <a:pt x="4470463" y="1682056"/>
                </a:cubicBezTo>
                <a:cubicBezTo>
                  <a:pt x="4473129" y="1704345"/>
                  <a:pt x="4469511" y="1727398"/>
                  <a:pt x="4471415" y="1749877"/>
                </a:cubicBezTo>
                <a:cubicBezTo>
                  <a:pt x="4474653" y="1789502"/>
                  <a:pt x="4480369" y="1829127"/>
                  <a:pt x="4483989" y="1868753"/>
                </a:cubicBezTo>
                <a:cubicBezTo>
                  <a:pt x="4484751" y="1877327"/>
                  <a:pt x="4479988" y="1886279"/>
                  <a:pt x="4479607" y="1895043"/>
                </a:cubicBezTo>
                <a:cubicBezTo>
                  <a:pt x="4478655" y="1922476"/>
                  <a:pt x="4478463" y="1949909"/>
                  <a:pt x="4477893" y="1977342"/>
                </a:cubicBezTo>
                <a:cubicBezTo>
                  <a:pt x="4477702" y="1992963"/>
                  <a:pt x="4478273" y="2008775"/>
                  <a:pt x="4476559" y="2024208"/>
                </a:cubicBezTo>
                <a:cubicBezTo>
                  <a:pt x="4474273" y="2044590"/>
                  <a:pt x="4470843" y="2063069"/>
                  <a:pt x="4485703" y="2082120"/>
                </a:cubicBezTo>
                <a:cubicBezTo>
                  <a:pt x="4508754" y="2111459"/>
                  <a:pt x="4499800" y="2148798"/>
                  <a:pt x="4505134" y="2182707"/>
                </a:cubicBezTo>
                <a:cubicBezTo>
                  <a:pt x="4506468" y="2191471"/>
                  <a:pt x="4506658" y="2200426"/>
                  <a:pt x="4508182" y="2209188"/>
                </a:cubicBezTo>
                <a:cubicBezTo>
                  <a:pt x="4511040" y="2225382"/>
                  <a:pt x="4514278" y="2241383"/>
                  <a:pt x="4517519" y="2257578"/>
                </a:cubicBezTo>
                <a:cubicBezTo>
                  <a:pt x="4518089" y="2260434"/>
                  <a:pt x="4518282" y="2263672"/>
                  <a:pt x="4519233" y="2266340"/>
                </a:cubicBezTo>
                <a:cubicBezTo>
                  <a:pt x="4527233" y="2290917"/>
                  <a:pt x="4536377" y="2315109"/>
                  <a:pt x="4542855" y="2340066"/>
                </a:cubicBezTo>
                <a:cubicBezTo>
                  <a:pt x="4546094" y="2352259"/>
                  <a:pt x="4546476" y="2365785"/>
                  <a:pt x="4544759" y="2378358"/>
                </a:cubicBezTo>
                <a:cubicBezTo>
                  <a:pt x="4539807" y="2415125"/>
                  <a:pt x="4537711" y="2451512"/>
                  <a:pt x="4544951" y="2488471"/>
                </a:cubicBezTo>
                <a:cubicBezTo>
                  <a:pt x="4547808" y="2503140"/>
                  <a:pt x="4543045" y="2519524"/>
                  <a:pt x="4541332" y="2535145"/>
                </a:cubicBezTo>
                <a:cubicBezTo>
                  <a:pt x="4536759" y="2572484"/>
                  <a:pt x="4531805" y="2609823"/>
                  <a:pt x="4527425" y="2647353"/>
                </a:cubicBezTo>
                <a:cubicBezTo>
                  <a:pt x="4524757" y="2670785"/>
                  <a:pt x="4523233" y="2694408"/>
                  <a:pt x="4520567" y="2717841"/>
                </a:cubicBezTo>
                <a:cubicBezTo>
                  <a:pt x="4517327" y="2744892"/>
                  <a:pt x="4512374" y="2771753"/>
                  <a:pt x="4509706" y="2798806"/>
                </a:cubicBezTo>
                <a:cubicBezTo>
                  <a:pt x="4506658" y="2829667"/>
                  <a:pt x="4506088" y="2860720"/>
                  <a:pt x="4502848" y="2891581"/>
                </a:cubicBezTo>
                <a:cubicBezTo>
                  <a:pt x="4496562" y="2947973"/>
                  <a:pt x="4489132" y="3004172"/>
                  <a:pt x="4482084" y="3060560"/>
                </a:cubicBezTo>
                <a:cubicBezTo>
                  <a:pt x="4475225" y="3115236"/>
                  <a:pt x="4469129" y="3169912"/>
                  <a:pt x="4460557" y="3224206"/>
                </a:cubicBezTo>
                <a:cubicBezTo>
                  <a:pt x="4456938" y="3247067"/>
                  <a:pt x="4447030" y="3268783"/>
                  <a:pt x="4441506" y="3291264"/>
                </a:cubicBezTo>
                <a:lnTo>
                  <a:pt x="4431807" y="3333748"/>
                </a:lnTo>
                <a:lnTo>
                  <a:pt x="4259554" y="3333748"/>
                </a:lnTo>
                <a:lnTo>
                  <a:pt x="0" y="3333748"/>
                </a:lnTo>
                <a:close/>
              </a:path>
            </a:pathLst>
          </a:custGeom>
        </p:spPr>
      </p:pic>
      <p:grpSp>
        <p:nvGrpSpPr>
          <p:cNvPr id="55" name="Group 54">
            <a:extLst>
              <a:ext uri="{FF2B5EF4-FFF2-40B4-BE49-F238E27FC236}">
                <a16:creationId xmlns:a16="http://schemas.microsoft.com/office/drawing/2014/main" id="{7594B485-3656-43C7-AB7B-F237101E32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6" y="-1"/>
            <a:ext cx="874716" cy="6858001"/>
            <a:chOff x="3697286" y="0"/>
            <a:chExt cx="874716" cy="6858001"/>
          </a:xfrm>
        </p:grpSpPr>
        <p:sp>
          <p:nvSpPr>
            <p:cNvPr id="49" name="Freeform: Shape 48">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2A88BFA-8FDD-974C-1022-7F1A11A67D4B}"/>
              </a:ext>
            </a:extLst>
          </p:cNvPr>
          <p:cNvSpPr>
            <a:spLocks noGrp="1"/>
          </p:cNvSpPr>
          <p:nvPr>
            <p:ph idx="1"/>
          </p:nvPr>
        </p:nvSpPr>
        <p:spPr>
          <a:xfrm>
            <a:off x="4866968" y="1160206"/>
            <a:ext cx="7030063" cy="5448033"/>
          </a:xfrm>
        </p:spPr>
        <p:txBody>
          <a:bodyPr>
            <a:noAutofit/>
          </a:bodyPr>
          <a:lstStyle/>
          <a:p>
            <a:pPr indent="0" algn="ctr" rtl="0">
              <a:spcBef>
                <a:spcPts val="0"/>
              </a:spcBef>
              <a:spcAft>
                <a:spcPts val="600"/>
              </a:spcAft>
              <a:buNone/>
            </a:pPr>
            <a:r>
              <a:rPr lang="es-MX" sz="20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«Los cristianos querían edificarla [la iglesia] en un sitio elevado, pero los gentiles se oponían a lo que consideraban una intromisión extraña en sus dominios (a saber, los montes y alrededores). Por eso, todo lo que los cristianos conseguían avanzar durante el día, los gentiles lo deshacían por la noche. Una noche, una mujer desde su casa próxima a la iglesia – se puso a espiar desde la ventana con la intención de descubrir a los que trasladaban las piedras de un lugar a otro y vio a un gentil con sus bueyes afanados en tal laboriosa tarea. El gentil se dio cuenta de que le espiaban y al pasar ante la ventana de aquella casa dijo: “Vamos blanco, vamos rojo, a esa mujer que nos está espiando, sácale el ojo izquierdo”.</a:t>
            </a:r>
            <a:endParaRPr lang="es-MX" sz="2000" b="0" dirty="0">
              <a:solidFill>
                <a:schemeClr val="bg1">
                  <a:alpha val="80000"/>
                </a:schemeClr>
              </a:solidFill>
              <a:effectLst/>
              <a:latin typeface="Times New Roman" panose="02020603050405020304" pitchFamily="18" charset="0"/>
              <a:cs typeface="Times New Roman" panose="02020603050405020304" pitchFamily="18" charset="0"/>
            </a:endParaRPr>
          </a:p>
          <a:p>
            <a:pPr indent="0" algn="ctr" rtl="0">
              <a:spcBef>
                <a:spcPts val="0"/>
              </a:spcBef>
              <a:spcAft>
                <a:spcPts val="600"/>
              </a:spcAft>
              <a:buNone/>
            </a:pPr>
            <a:br>
              <a:rPr lang="es-MX" sz="2000" b="0" dirty="0">
                <a:solidFill>
                  <a:schemeClr val="bg1">
                    <a:alpha val="80000"/>
                  </a:schemeClr>
                </a:solidFill>
                <a:effectLst/>
                <a:latin typeface="Times New Roman" panose="02020603050405020304" pitchFamily="18" charset="0"/>
                <a:cs typeface="Times New Roman" panose="02020603050405020304" pitchFamily="18" charset="0"/>
              </a:rPr>
            </a:br>
            <a:r>
              <a:rPr lang="es-MX" sz="20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Desde entonces, la pobre mujer quedó tuerta. </a:t>
            </a:r>
            <a:endParaRPr lang="es-MX" sz="2000" i="1" u="none" strike="noStrike" dirty="0">
              <a:solidFill>
                <a:schemeClr val="bg1">
                  <a:alpha val="80000"/>
                </a:schemeClr>
              </a:solidFill>
              <a:latin typeface="Times New Roman" panose="02020603050405020304" pitchFamily="18" charset="0"/>
              <a:cs typeface="Times New Roman" panose="02020603050405020304" pitchFamily="18" charset="0"/>
            </a:endParaRPr>
          </a:p>
          <a:p>
            <a:pPr indent="0" algn="ctr" rtl="0">
              <a:spcBef>
                <a:spcPts val="0"/>
              </a:spcBef>
              <a:spcAft>
                <a:spcPts val="600"/>
              </a:spcAft>
              <a:buNone/>
            </a:pPr>
            <a:br>
              <a:rPr lang="es-MX" sz="2000" b="0" dirty="0">
                <a:solidFill>
                  <a:schemeClr val="bg1">
                    <a:alpha val="80000"/>
                  </a:schemeClr>
                </a:solidFill>
                <a:effectLst/>
                <a:latin typeface="Times New Roman" panose="02020603050405020304" pitchFamily="18" charset="0"/>
                <a:cs typeface="Times New Roman" panose="02020603050405020304" pitchFamily="18" charset="0"/>
              </a:rPr>
            </a:br>
            <a:r>
              <a:rPr lang="es-MX" sz="20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Por fin, los cristianos se cansaron de tal juego y, cediendo, construyeron la iglesia donde hoy está sita, el lugar donde los gentiles dejaban las piedras durante la noche».</a:t>
            </a:r>
            <a:endParaRPr lang="es-ES" sz="2000" dirty="0">
              <a:solidFill>
                <a:schemeClr val="bg1">
                  <a:alpha val="80000"/>
                </a:schemeClr>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E42EA3CF-45C2-8D73-648E-160FCEF95FE4}"/>
              </a:ext>
            </a:extLst>
          </p:cNvPr>
          <p:cNvCxnSpPr>
            <a:cxnSpLocks/>
          </p:cNvCxnSpPr>
          <p:nvPr/>
        </p:nvCxnSpPr>
        <p:spPr>
          <a:xfrm>
            <a:off x="7592962" y="804580"/>
            <a:ext cx="1501877"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639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3C70A-642F-FB86-A28B-3F87504C6E1D}"/>
              </a:ext>
            </a:extLst>
          </p:cNvPr>
          <p:cNvSpPr>
            <a:spLocks noGrp="1"/>
          </p:cNvSpPr>
          <p:nvPr>
            <p:ph type="title"/>
          </p:nvPr>
        </p:nvSpPr>
        <p:spPr>
          <a:xfrm>
            <a:off x="838200" y="1641752"/>
            <a:ext cx="6140449"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Basajaun</a:t>
            </a:r>
            <a:endParaRPr lang="es-E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40CBD8A-3C20-908A-C891-72C0442048B0}"/>
              </a:ext>
            </a:extLst>
          </p:cNvPr>
          <p:cNvSpPr>
            <a:spLocks noGrp="1"/>
          </p:cNvSpPr>
          <p:nvPr>
            <p:ph idx="1"/>
          </p:nvPr>
        </p:nvSpPr>
        <p:spPr>
          <a:xfrm>
            <a:off x="838200" y="3146400"/>
            <a:ext cx="6140449" cy="2862288"/>
          </a:xfrm>
        </p:spPr>
        <p:txBody>
          <a:bodyPr>
            <a:normAutofit/>
          </a:bodyPr>
          <a:lstStyle/>
          <a:p>
            <a:r>
              <a:rPr lang="es-MX" sz="2000" dirty="0">
                <a:solidFill>
                  <a:schemeClr val="bg1">
                    <a:alpha val="80000"/>
                  </a:schemeClr>
                </a:solidFill>
                <a:latin typeface="Times New Roman" panose="02020603050405020304" pitchFamily="18" charset="0"/>
                <a:cs typeface="Times New Roman" panose="02020603050405020304" pitchFamily="18" charset="0"/>
              </a:rPr>
              <a:t>H</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ombre con una larga barba que habita los bosques y que domina la agricultura. </a:t>
            </a:r>
          </a:p>
          <a:p>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Es un personaje ambiguo.</a:t>
            </a:r>
          </a:p>
          <a:p>
            <a:r>
              <a:rPr lang="es-ES" sz="2000" b="0" i="0" u="none" strike="noStrike" dirty="0" err="1">
                <a:solidFill>
                  <a:schemeClr val="bg1">
                    <a:alpha val="80000"/>
                  </a:schemeClr>
                </a:solidFill>
                <a:effectLst/>
                <a:latin typeface="Times New Roman" panose="02020603050405020304" pitchFamily="18" charset="0"/>
                <a:cs typeface="Times New Roman" panose="02020603050405020304" pitchFamily="18" charset="0"/>
              </a:rPr>
              <a:t>Wentworth</a:t>
            </a:r>
            <a:r>
              <a:rPr lang="es-ES"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 Webster</a:t>
            </a:r>
            <a:r>
              <a:rPr lang="es-MX" sz="2000" dirty="0">
                <a:solidFill>
                  <a:schemeClr val="bg1">
                    <a:alpha val="80000"/>
                  </a:schemeClr>
                </a:solidFill>
                <a:latin typeface="Times New Roman" panose="02020603050405020304" pitchFamily="18" charset="0"/>
                <a:cs typeface="Times New Roman" panose="02020603050405020304" pitchFamily="18" charset="0"/>
              </a:rPr>
              <a:t> – Iparralde – </a:t>
            </a:r>
            <a:r>
              <a:rPr lang="es-MX" sz="2000" dirty="0" err="1">
                <a:solidFill>
                  <a:schemeClr val="bg1">
                    <a:alpha val="80000"/>
                  </a:schemeClr>
                </a:solidFill>
                <a:latin typeface="Times New Roman" panose="02020603050405020304" pitchFamily="18" charset="0"/>
                <a:cs typeface="Times New Roman" panose="02020603050405020304" pitchFamily="18" charset="0"/>
              </a:rPr>
              <a:t>Basandere</a:t>
            </a:r>
            <a:r>
              <a:rPr lang="es-MX" sz="2000" dirty="0">
                <a:solidFill>
                  <a:schemeClr val="bg1">
                    <a:alpha val="80000"/>
                  </a:schemeClr>
                </a:solidFill>
                <a:latin typeface="Times New Roman" panose="02020603050405020304" pitchFamily="18" charset="0"/>
                <a:cs typeface="Times New Roman" panose="02020603050405020304" pitchFamily="18" charset="0"/>
              </a:rPr>
              <a:t>.</a:t>
            </a:r>
          </a:p>
          <a:p>
            <a:r>
              <a:rPr lang="es-MX" sz="2000" dirty="0">
                <a:solidFill>
                  <a:schemeClr val="bg1">
                    <a:alpha val="80000"/>
                  </a:schemeClr>
                </a:solidFill>
                <a:latin typeface="Times New Roman" panose="02020603050405020304" pitchFamily="18" charset="0"/>
                <a:cs typeface="Times New Roman" panose="02020603050405020304" pitchFamily="18" charset="0"/>
              </a:rPr>
              <a:t>S</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e les encontrará en las zonas de grandes bosques (norte de Navarra e Iparralde).</a:t>
            </a:r>
            <a:endParaRPr lang="es-ES" sz="2000" dirty="0">
              <a:solidFill>
                <a:schemeClr val="bg1">
                  <a:alpha val="80000"/>
                </a:schemeClr>
              </a:solidFill>
              <a:latin typeface="Times New Roman" panose="02020603050405020304" pitchFamily="18" charset="0"/>
              <a:cs typeface="Times New Roman" panose="02020603050405020304" pitchFamily="18" charset="0"/>
            </a:endParaRPr>
          </a:p>
        </p:txBody>
      </p:sp>
      <p:pic>
        <p:nvPicPr>
          <p:cNvPr id="5" name="Picture 4" descr="A person in a furry garment walking through a forest&#10;&#10;Description automatically generated">
            <a:extLst>
              <a:ext uri="{FF2B5EF4-FFF2-40B4-BE49-F238E27FC236}">
                <a16:creationId xmlns:a16="http://schemas.microsoft.com/office/drawing/2014/main" id="{A57E3899-9E3E-D1CF-E00B-A719BBBAED32}"/>
              </a:ext>
            </a:extLst>
          </p:cNvPr>
          <p:cNvPicPr>
            <a:picLocks noChangeAspect="1"/>
          </p:cNvPicPr>
          <p:nvPr/>
        </p:nvPicPr>
        <p:blipFill>
          <a:blip r:embed="rId2">
            <a:extLst>
              <a:ext uri="{28A0092B-C50C-407E-A947-70E740481C1C}">
                <a14:useLocalDpi xmlns:a14="http://schemas.microsoft.com/office/drawing/2010/main" val="0"/>
              </a:ext>
            </a:extLst>
          </a:blip>
          <a:srcRect l="16638" r="17104"/>
          <a:stretch/>
        </p:blipFill>
        <p:spPr>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2" name="Group 11">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3" name="Freeform: Shape 12">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6" name="Straight Connector 5">
            <a:extLst>
              <a:ext uri="{FF2B5EF4-FFF2-40B4-BE49-F238E27FC236}">
                <a16:creationId xmlns:a16="http://schemas.microsoft.com/office/drawing/2014/main" id="{DD84C8B2-C989-E7AC-F829-742633D7728A}"/>
              </a:ext>
            </a:extLst>
          </p:cNvPr>
          <p:cNvCxnSpPr>
            <a:cxnSpLocks/>
          </p:cNvCxnSpPr>
          <p:nvPr/>
        </p:nvCxnSpPr>
        <p:spPr>
          <a:xfrm>
            <a:off x="1113503" y="2240090"/>
            <a:ext cx="1501877"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6420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2CA19A2-007E-67C9-26E5-FC647CD6378F}"/>
              </a:ext>
            </a:extLst>
          </p:cNvPr>
          <p:cNvSpPr>
            <a:spLocks noGrp="1"/>
          </p:cNvSpPr>
          <p:nvPr>
            <p:ph type="title"/>
          </p:nvPr>
        </p:nvSpPr>
        <p:spPr>
          <a:xfrm>
            <a:off x="838200" y="448721"/>
            <a:ext cx="4707671" cy="1225650"/>
          </a:xfrm>
        </p:spPr>
        <p:txBody>
          <a:bodyPr anchor="b">
            <a:normAutofit/>
          </a:bodyPr>
          <a:lstStyle/>
          <a:p>
            <a:r>
              <a:rPr lang="es-ES" sz="3800" dirty="0" err="1">
                <a:solidFill>
                  <a:schemeClr val="bg1"/>
                </a:solidFill>
                <a:latin typeface="Times New Roman" panose="02020603050405020304" pitchFamily="18" charset="0"/>
                <a:cs typeface="Times New Roman" panose="02020603050405020304" pitchFamily="18" charset="0"/>
              </a:rPr>
              <a:t>Basajaun</a:t>
            </a:r>
            <a:endParaRPr lang="es-ES" sz="3800" dirty="0">
              <a:solidFill>
                <a:schemeClr val="bg1"/>
              </a:solidFill>
            </a:endParaRPr>
          </a:p>
        </p:txBody>
      </p:sp>
      <p:cxnSp>
        <p:nvCxnSpPr>
          <p:cNvPr id="17" name="Straight Connector 1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21545E-69EE-EB8A-5165-51971B7FB837}"/>
              </a:ext>
            </a:extLst>
          </p:cNvPr>
          <p:cNvSpPr>
            <a:spLocks noGrp="1"/>
          </p:cNvSpPr>
          <p:nvPr>
            <p:ph idx="1"/>
          </p:nvPr>
        </p:nvSpPr>
        <p:spPr>
          <a:xfrm>
            <a:off x="897768" y="1674371"/>
            <a:ext cx="4586513" cy="4127811"/>
          </a:xfrm>
        </p:spPr>
        <p:txBody>
          <a:bodyPr>
            <a:normAutofit fontScale="32500" lnSpcReduction="20000"/>
          </a:bodyPr>
          <a:lstStyle/>
          <a:p>
            <a:pPr marL="0" indent="0" algn="ctr">
              <a:buNone/>
            </a:pPr>
            <a:endParaRPr lang="es-MX" sz="2000" b="0" i="1" u="none" strike="noStrike" dirty="0">
              <a:solidFill>
                <a:schemeClr val="bg1"/>
              </a:solidFill>
              <a:effectLst/>
              <a:latin typeface="Times New Roman" panose="02020603050405020304" pitchFamily="18" charset="0"/>
            </a:endParaRPr>
          </a:p>
          <a:p>
            <a:pPr marL="0" indent="0" algn="ctr">
              <a:buNone/>
            </a:pPr>
            <a:endParaRPr lang="es-MX" sz="2000" b="0" i="1" u="none" strike="noStrike" dirty="0">
              <a:solidFill>
                <a:schemeClr val="bg1"/>
              </a:solidFill>
              <a:effectLst/>
              <a:latin typeface="Times New Roman" panose="02020603050405020304" pitchFamily="18" charset="0"/>
            </a:endParaRPr>
          </a:p>
          <a:p>
            <a:pPr marL="0" indent="0" algn="ctr">
              <a:buNone/>
            </a:pPr>
            <a:r>
              <a:rPr lang="es-MX" sz="62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6200" i="1" dirty="0">
                <a:solidFill>
                  <a:schemeClr val="bg1"/>
                </a:solidFill>
                <a:latin typeface="Times New Roman" panose="02020603050405020304" pitchFamily="18" charset="0"/>
                <a:cs typeface="Times New Roman" panose="02020603050405020304" pitchFamily="18" charset="0"/>
              </a:rPr>
              <a:t>En tiempos antiguos, </a:t>
            </a:r>
            <a:r>
              <a:rPr lang="es-MX" sz="6200" i="1" dirty="0" err="1">
                <a:solidFill>
                  <a:schemeClr val="bg1"/>
                </a:solidFill>
                <a:latin typeface="Times New Roman" panose="02020603050405020304" pitchFamily="18" charset="0"/>
                <a:cs typeface="Times New Roman" panose="02020603050405020304" pitchFamily="18" charset="0"/>
              </a:rPr>
              <a:t>Basajaun</a:t>
            </a:r>
            <a:r>
              <a:rPr lang="es-MX" sz="6200" i="1" dirty="0">
                <a:solidFill>
                  <a:schemeClr val="bg1"/>
                </a:solidFill>
                <a:latin typeface="Times New Roman" panose="02020603050405020304" pitchFamily="18" charset="0"/>
                <a:cs typeface="Times New Roman" panose="02020603050405020304" pitchFamily="18" charset="0"/>
              </a:rPr>
              <a:t>, el guardián de los bosques, cultivaba con esmero su cosecha de trigo en el corazón del bosque. Entre los habitantes del lugar había un joven conocido como Martín Txiki. Impulsado por la codicia, Martín se adentró sigilosamente en los campos de </a:t>
            </a:r>
            <a:r>
              <a:rPr lang="es-MX" sz="6200" i="1" dirty="0" err="1">
                <a:solidFill>
                  <a:schemeClr val="bg1"/>
                </a:solidFill>
                <a:latin typeface="Times New Roman" panose="02020603050405020304" pitchFamily="18" charset="0"/>
                <a:cs typeface="Times New Roman" panose="02020603050405020304" pitchFamily="18" charset="0"/>
              </a:rPr>
              <a:t>Basajaun</a:t>
            </a:r>
            <a:r>
              <a:rPr lang="es-MX" sz="6200" i="1" dirty="0">
                <a:solidFill>
                  <a:schemeClr val="bg1"/>
                </a:solidFill>
                <a:latin typeface="Times New Roman" panose="02020603050405020304" pitchFamily="18" charset="0"/>
                <a:cs typeface="Times New Roman" panose="02020603050405020304" pitchFamily="18" charset="0"/>
              </a:rPr>
              <a:t> y, con mano furtiva, tomó unos granos de trigo. Sin embargo, en lugar de guardar el secreto, regresó a su aldea y, compartió con su gente el arte de la agricultura que había robado. Así, gracias al ardid de Martín, el conocimiento de la tierra se expandió y floreció en la comunidad</a:t>
            </a:r>
            <a:r>
              <a:rPr lang="es-MX" sz="62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6200" i="1" dirty="0">
                <a:solidFill>
                  <a:schemeClr val="bg1"/>
                </a:solidFill>
                <a:latin typeface="Times New Roman" panose="02020603050405020304" pitchFamily="18" charset="0"/>
                <a:cs typeface="Times New Roman" panose="02020603050405020304" pitchFamily="18" charset="0"/>
              </a:rPr>
              <a:t>.</a:t>
            </a:r>
            <a:endParaRPr lang="es-ES" sz="6200" i="1" dirty="0">
              <a:solidFill>
                <a:schemeClr val="bg1"/>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hild looking at a person in a wheat field&#10;&#10;Description automatically generated">
            <a:extLst>
              <a:ext uri="{FF2B5EF4-FFF2-40B4-BE49-F238E27FC236}">
                <a16:creationId xmlns:a16="http://schemas.microsoft.com/office/drawing/2014/main" id="{8743E4F6-89AE-F766-F044-544EE9DCDA12}"/>
              </a:ext>
            </a:extLst>
          </p:cNvPr>
          <p:cNvPicPr>
            <a:picLocks noChangeAspect="1"/>
          </p:cNvPicPr>
          <p:nvPr/>
        </p:nvPicPr>
        <p:blipFill>
          <a:blip r:embed="rId2">
            <a:extLst>
              <a:ext uri="{28A0092B-C50C-407E-A947-70E740481C1C}">
                <a14:useLocalDpi xmlns:a14="http://schemas.microsoft.com/office/drawing/2010/main" val="0"/>
              </a:ext>
            </a:extLst>
          </a:blip>
          <a:srcRect l="5615" r="11758"/>
          <a:stretch/>
        </p:blipFill>
        <p:spPr>
          <a:xfrm>
            <a:off x="6525453" y="10"/>
            <a:ext cx="5666547" cy="6857990"/>
          </a:xfrm>
          <a:prstGeom prst="rect">
            <a:avLst/>
          </a:prstGeom>
          <a:ln>
            <a:noFill/>
          </a:ln>
          <a:effectLst>
            <a:softEdge rad="112500"/>
          </a:effectLst>
        </p:spPr>
      </p:pic>
    </p:spTree>
    <p:extLst>
      <p:ext uri="{BB962C8B-B14F-4D97-AF65-F5344CB8AC3E}">
        <p14:creationId xmlns:p14="http://schemas.microsoft.com/office/powerpoint/2010/main" val="2578726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Basajaun</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575186" y="2370930"/>
            <a:ext cx="3516640"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Basajaun</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8B80299-F1CD-3793-F803-9CF2AF425B02}"/>
              </a:ext>
            </a:extLst>
          </p:cNvPr>
          <p:cNvSpPr/>
          <p:nvPr/>
        </p:nvSpPr>
        <p:spPr>
          <a:xfrm>
            <a:off x="589935" y="2340077"/>
            <a:ext cx="11012132"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589934" y="2340023"/>
            <a:ext cx="3506004"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589933" y="2347785"/>
            <a:ext cx="11012132"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14CF3756-0473-00A2-1110-D81028EBE150}"/>
              </a:ext>
            </a:extLst>
          </p:cNvPr>
          <p:cNvSpPr/>
          <p:nvPr/>
        </p:nvSpPr>
        <p:spPr>
          <a:xfrm>
            <a:off x="4095939" y="2347785"/>
            <a:ext cx="3878021" cy="421440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ontent Placeholder 2">
            <a:extLst>
              <a:ext uri="{FF2B5EF4-FFF2-40B4-BE49-F238E27FC236}">
                <a16:creationId xmlns:a16="http://schemas.microsoft.com/office/drawing/2014/main" id="{42FEB706-892B-2CD8-99DB-1FC38D6CA450}"/>
              </a:ext>
            </a:extLst>
          </p:cNvPr>
          <p:cNvSpPr txBox="1">
            <a:spLocks/>
          </p:cNvSpPr>
          <p:nvPr/>
        </p:nvSpPr>
        <p:spPr>
          <a:xfrm>
            <a:off x="4091826" y="2370930"/>
            <a:ext cx="3882134"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Pan / Silvano</a:t>
            </a:r>
          </a:p>
        </p:txBody>
      </p:sp>
      <p:sp>
        <p:nvSpPr>
          <p:cNvPr id="6" name="Content Placeholder 2">
            <a:extLst>
              <a:ext uri="{FF2B5EF4-FFF2-40B4-BE49-F238E27FC236}">
                <a16:creationId xmlns:a16="http://schemas.microsoft.com/office/drawing/2014/main" id="{E784D0E5-4AA0-84E0-4B65-084A8BEAACC1}"/>
              </a:ext>
            </a:extLst>
          </p:cNvPr>
          <p:cNvSpPr txBox="1">
            <a:spLocks/>
          </p:cNvSpPr>
          <p:nvPr/>
        </p:nvSpPr>
        <p:spPr>
          <a:xfrm>
            <a:off x="7973960" y="2351945"/>
            <a:ext cx="3623993" cy="602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Sucellos</a:t>
            </a:r>
            <a:endParaRPr lang="es-ES" sz="2000" dirty="0">
              <a:solidFill>
                <a:schemeClr val="bg1"/>
              </a:solidFill>
              <a:latin typeface="Times New Roman" panose="02020603050405020304" pitchFamily="18" charset="0"/>
              <a:cs typeface="Times New Roman" panose="02020603050405020304" pitchFamily="18" charset="0"/>
            </a:endParaRPr>
          </a:p>
        </p:txBody>
      </p:sp>
      <p:pic>
        <p:nvPicPr>
          <p:cNvPr id="9" name="Picture 8" descr="A cartoon of a person in a forest&#10;&#10;Description automatically generated">
            <a:extLst>
              <a:ext uri="{FF2B5EF4-FFF2-40B4-BE49-F238E27FC236}">
                <a16:creationId xmlns:a16="http://schemas.microsoft.com/office/drawing/2014/main" id="{87D6B79D-E268-1293-32D2-CE4C80783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32" y="3154062"/>
            <a:ext cx="3206201" cy="3206201"/>
          </a:xfrm>
          <a:prstGeom prst="rect">
            <a:avLst/>
          </a:prstGeom>
        </p:spPr>
      </p:pic>
      <p:pic>
        <p:nvPicPr>
          <p:cNvPr id="17" name="Picture 16" descr="A person playing a flute&#10;&#10;Description automatically generated">
            <a:extLst>
              <a:ext uri="{FF2B5EF4-FFF2-40B4-BE49-F238E27FC236}">
                <a16:creationId xmlns:a16="http://schemas.microsoft.com/office/drawing/2014/main" id="{B703EF4D-99B0-B4A0-2C64-9326B77C0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865" y="3542056"/>
            <a:ext cx="3722055" cy="2222894"/>
          </a:xfrm>
          <a:prstGeom prst="rect">
            <a:avLst/>
          </a:prstGeom>
        </p:spPr>
      </p:pic>
      <p:pic>
        <p:nvPicPr>
          <p:cNvPr id="20" name="Picture 19" descr="A statue of a person holding a pot&#10;&#10;Description automatically generated">
            <a:extLst>
              <a:ext uri="{FF2B5EF4-FFF2-40B4-BE49-F238E27FC236}">
                <a16:creationId xmlns:a16="http://schemas.microsoft.com/office/drawing/2014/main" id="{2BC5C822-AD9E-C29A-2688-07C66E50E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9487" y="3036097"/>
            <a:ext cx="1712938" cy="3417136"/>
          </a:xfrm>
          <a:prstGeom prst="rect">
            <a:avLst/>
          </a:prstGeom>
        </p:spPr>
      </p:pic>
    </p:spTree>
    <p:extLst>
      <p:ext uri="{BB962C8B-B14F-4D97-AF65-F5344CB8AC3E}">
        <p14:creationId xmlns:p14="http://schemas.microsoft.com/office/powerpoint/2010/main" val="3285651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3C179A8-8B71-1E21-C38B-5B27E8B14C8C}"/>
              </a:ext>
            </a:extLst>
          </p:cNvPr>
          <p:cNvSpPr>
            <a:spLocks noGrp="1"/>
          </p:cNvSpPr>
          <p:nvPr>
            <p:ph type="title"/>
          </p:nvPr>
        </p:nvSpPr>
        <p:spPr>
          <a:xfrm>
            <a:off x="838200" y="448721"/>
            <a:ext cx="4707671" cy="1225650"/>
          </a:xfrm>
        </p:spPr>
        <p:txBody>
          <a:bodyPr anchor="b">
            <a:normAutofit/>
          </a:bodyPr>
          <a:lstStyle/>
          <a:p>
            <a:r>
              <a:rPr lang="es-ES" sz="3800">
                <a:solidFill>
                  <a:schemeClr val="bg1"/>
                </a:solidFill>
                <a:latin typeface="Times New Roman" panose="02020603050405020304" pitchFamily="18" charset="0"/>
                <a:cs typeface="Times New Roman" panose="02020603050405020304" pitchFamily="18" charset="0"/>
              </a:rPr>
              <a:t>Zezengorri</a:t>
            </a:r>
          </a:p>
        </p:txBody>
      </p:sp>
      <p:cxnSp>
        <p:nvCxnSpPr>
          <p:cNvPr id="28"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192B0B-5848-93FA-A7FE-0AAC2BD85654}"/>
              </a:ext>
            </a:extLst>
          </p:cNvPr>
          <p:cNvSpPr>
            <a:spLocks noGrp="1"/>
          </p:cNvSpPr>
          <p:nvPr>
            <p:ph idx="1"/>
          </p:nvPr>
        </p:nvSpPr>
        <p:spPr>
          <a:xfrm>
            <a:off x="897769" y="1909192"/>
            <a:ext cx="4586513" cy="3647710"/>
          </a:xfrm>
        </p:spPr>
        <p:txBody>
          <a:bodyPr>
            <a:normAutofit/>
          </a:bodyPr>
          <a:lstStyle/>
          <a:p>
            <a:r>
              <a:rPr lang="es-MX" sz="2000">
                <a:solidFill>
                  <a:schemeClr val="bg1"/>
                </a:solidFill>
                <a:latin typeface="Times New Roman" panose="02020603050405020304" pitchFamily="18" charset="0"/>
                <a:cs typeface="Times New Roman" panose="02020603050405020304" pitchFamily="18" charset="0"/>
              </a:rPr>
              <a:t>T</a:t>
            </a:r>
            <a:r>
              <a:rPr lang="es-MX" sz="2000" b="0" i="0" u="none" strike="noStrike">
                <a:solidFill>
                  <a:schemeClr val="bg1"/>
                </a:solidFill>
                <a:effectLst/>
                <a:latin typeface="Times New Roman" panose="02020603050405020304" pitchFamily="18" charset="0"/>
                <a:cs typeface="Times New Roman" panose="02020603050405020304" pitchFamily="18" charset="0"/>
              </a:rPr>
              <a:t>oro rojo.</a:t>
            </a:r>
          </a:p>
          <a:p>
            <a:r>
              <a:rPr lang="es-MX" sz="2000">
                <a:solidFill>
                  <a:schemeClr val="bg1"/>
                </a:solidFill>
                <a:latin typeface="Times New Roman" panose="02020603050405020304" pitchFamily="18" charset="0"/>
                <a:cs typeface="Times New Roman" panose="02020603050405020304" pitchFamily="18" charset="0"/>
              </a:rPr>
              <a:t>A</a:t>
            </a:r>
            <a:r>
              <a:rPr lang="es-MX" sz="2000" b="0" i="0" u="none" strike="noStrike">
                <a:solidFill>
                  <a:schemeClr val="bg1"/>
                </a:solidFill>
                <a:effectLst/>
                <a:latin typeface="Times New Roman" panose="02020603050405020304" pitchFamily="18" charset="0"/>
                <a:cs typeface="Times New Roman" panose="02020603050405020304" pitchFamily="18" charset="0"/>
              </a:rPr>
              <a:t>rroja fuego tanto por sus fosas nasales como de su boca.</a:t>
            </a:r>
          </a:p>
          <a:p>
            <a:r>
              <a:rPr lang="es-MX" sz="2000">
                <a:solidFill>
                  <a:schemeClr val="bg1"/>
                </a:solidFill>
                <a:latin typeface="Times New Roman" panose="02020603050405020304" pitchFamily="18" charset="0"/>
                <a:cs typeface="Times New Roman" panose="02020603050405020304" pitchFamily="18" charset="0"/>
              </a:rPr>
              <a:t>A</a:t>
            </a:r>
            <a:r>
              <a:rPr lang="es-MX" sz="2000" b="0" i="0" u="none" strike="noStrike">
                <a:solidFill>
                  <a:schemeClr val="bg1"/>
                </a:solidFill>
                <a:effectLst/>
                <a:latin typeface="Times New Roman" panose="02020603050405020304" pitchFamily="18" charset="0"/>
                <a:cs typeface="Times New Roman" panose="02020603050405020304" pitchFamily="18" charset="0"/>
              </a:rPr>
              <a:t>brasa a sus enemigos. </a:t>
            </a:r>
          </a:p>
          <a:p>
            <a:endParaRPr lang="es-ES" sz="2000">
              <a:solidFill>
                <a:schemeClr val="bg1"/>
              </a:solidFill>
            </a:endParaRP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descr="A red bull with horns&#10;&#10;Description automatically generated">
            <a:extLst>
              <a:ext uri="{FF2B5EF4-FFF2-40B4-BE49-F238E27FC236}">
                <a16:creationId xmlns:a16="http://schemas.microsoft.com/office/drawing/2014/main" id="{91D7C6A8-1B4B-923D-4CA9-5673FF36A2A4}"/>
              </a:ext>
            </a:extLst>
          </p:cNvPr>
          <p:cNvPicPr>
            <a:picLocks noChangeAspect="1"/>
          </p:cNvPicPr>
          <p:nvPr/>
        </p:nvPicPr>
        <p:blipFill>
          <a:blip r:embed="rId2">
            <a:extLst>
              <a:ext uri="{28A0092B-C50C-407E-A947-70E740481C1C}">
                <a14:useLocalDpi xmlns:a14="http://schemas.microsoft.com/office/drawing/2010/main" val="0"/>
              </a:ext>
            </a:extLst>
          </a:blip>
          <a:srcRect t="2710" r="2" b="9245"/>
          <a:stretch/>
        </p:blipFill>
        <p:spPr>
          <a:xfrm>
            <a:off x="6525453" y="10"/>
            <a:ext cx="5666547" cy="6857990"/>
          </a:xfrm>
          <a:prstGeom prst="rect">
            <a:avLst/>
          </a:prstGeom>
        </p:spPr>
      </p:pic>
    </p:spTree>
    <p:extLst>
      <p:ext uri="{BB962C8B-B14F-4D97-AF65-F5344CB8AC3E}">
        <p14:creationId xmlns:p14="http://schemas.microsoft.com/office/powerpoint/2010/main" val="169429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C694C-E0D0-2E02-C7EE-585B6A7F18DB}"/>
              </a:ext>
            </a:extLst>
          </p:cNvPr>
          <p:cNvSpPr>
            <a:spLocks noGrp="1"/>
          </p:cNvSpPr>
          <p:nvPr>
            <p:ph type="title"/>
          </p:nvPr>
        </p:nvSpPr>
        <p:spPr>
          <a:xfrm>
            <a:off x="1496963" y="359170"/>
            <a:ext cx="4394200"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Zezengorri</a:t>
            </a:r>
            <a:endParaRPr lang="es-ES" sz="4000" dirty="0">
              <a:solidFill>
                <a:schemeClr val="bg1"/>
              </a:solidFill>
            </a:endParaRPr>
          </a:p>
        </p:txBody>
      </p:sp>
      <p:sp>
        <p:nvSpPr>
          <p:cNvPr id="3" name="Content Placeholder 2">
            <a:extLst>
              <a:ext uri="{FF2B5EF4-FFF2-40B4-BE49-F238E27FC236}">
                <a16:creationId xmlns:a16="http://schemas.microsoft.com/office/drawing/2014/main" id="{8CB68204-7CEC-B4C2-D686-8B63E8793E0F}"/>
              </a:ext>
            </a:extLst>
          </p:cNvPr>
          <p:cNvSpPr>
            <a:spLocks noGrp="1"/>
          </p:cNvSpPr>
          <p:nvPr>
            <p:ph idx="1"/>
          </p:nvPr>
        </p:nvSpPr>
        <p:spPr>
          <a:xfrm>
            <a:off x="119838" y="1376520"/>
            <a:ext cx="5632353" cy="5270085"/>
          </a:xfrm>
        </p:spPr>
        <p:txBody>
          <a:bodyPr>
            <a:noAutofit/>
          </a:bodyPr>
          <a:lstStyle/>
          <a:p>
            <a:pPr marL="0" indent="0" algn="ctr">
              <a:buNone/>
            </a:pPr>
            <a:r>
              <a:rPr lang="es-MX" sz="20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En el monte </a:t>
            </a:r>
            <a:r>
              <a:rPr lang="es-MX" sz="2000" i="1" dirty="0" err="1">
                <a:solidFill>
                  <a:schemeClr val="bg1"/>
                </a:solidFill>
                <a:latin typeface="Times New Roman" panose="02020603050405020304" pitchFamily="18" charset="0"/>
                <a:cs typeface="Times New Roman" panose="02020603050405020304" pitchFamily="18" charset="0"/>
              </a:rPr>
              <a:t>Itzine</a:t>
            </a:r>
            <a:r>
              <a:rPr lang="es-MX" sz="2000" i="1" dirty="0">
                <a:solidFill>
                  <a:schemeClr val="bg1"/>
                </a:solidFill>
                <a:latin typeface="Times New Roman" panose="02020603050405020304" pitchFamily="18" charset="0"/>
                <a:cs typeface="Times New Roman" panose="02020603050405020304" pitchFamily="18" charset="0"/>
              </a:rPr>
              <a:t>, la cueva </a:t>
            </a:r>
            <a:r>
              <a:rPr lang="es-MX" sz="2000" i="1" dirty="0" err="1">
                <a:solidFill>
                  <a:schemeClr val="bg1"/>
                </a:solidFill>
                <a:latin typeface="Times New Roman" panose="02020603050405020304" pitchFamily="18" charset="0"/>
                <a:cs typeface="Times New Roman" panose="02020603050405020304" pitchFamily="18" charset="0"/>
              </a:rPr>
              <a:t>Atxulaur</a:t>
            </a:r>
            <a:r>
              <a:rPr lang="es-MX" sz="2000" i="1" dirty="0">
                <a:solidFill>
                  <a:schemeClr val="bg1"/>
                </a:solidFill>
                <a:latin typeface="Times New Roman" panose="02020603050405020304" pitchFamily="18" charset="0"/>
                <a:cs typeface="Times New Roman" panose="02020603050405020304" pitchFamily="18" charset="0"/>
              </a:rPr>
              <a:t> albergaba un vasto tesoro acumulado por un ladrón durante años de fechorías. Sin embargo, tras su muerte en tierras lejanas, su espíritu se manifestaba en forma de un toro rojo que escupía fuego, defendiendo ferozmente la entrada de la cueva.</a:t>
            </a:r>
          </a:p>
          <a:p>
            <a:pPr marL="0" indent="0" algn="ctr">
              <a:buNone/>
            </a:pPr>
            <a:r>
              <a:rPr lang="es-MX" sz="2000" i="1" dirty="0">
                <a:solidFill>
                  <a:schemeClr val="bg1"/>
                </a:solidFill>
                <a:latin typeface="Times New Roman" panose="02020603050405020304" pitchFamily="18" charset="0"/>
                <a:cs typeface="Times New Roman" panose="02020603050405020304" pitchFamily="18" charset="0"/>
              </a:rPr>
              <a:t>Varios forasteros intentaron desentrañar el secreto del tesoro, pero al encontrarse con el imponente toro, huyeron aterrorizados. Decididos a recuperar la riqueza, regresaron con los huesos del ladrón y los colocaron en la entrada de la cueva. Reconociendo que su cuerpo finalmente podría descansar en paz, el toro permitió el acceso a la cueva. Así, los forasteros lograron encontrar el tesoro escondido en un profundo agujero, sellando el destino del guardián y el legado del ladrón</a:t>
            </a:r>
            <a:r>
              <a:rPr lang="es-MX" sz="20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a:t>
            </a:r>
          </a:p>
          <a:p>
            <a:pPr marL="0" indent="0" algn="ctr">
              <a:buNone/>
            </a:pPr>
            <a:br>
              <a:rPr lang="es-MX" sz="2000" dirty="0">
                <a:solidFill>
                  <a:schemeClr val="bg1">
                    <a:alpha val="80000"/>
                  </a:schemeClr>
                </a:solidFill>
                <a:latin typeface="Times New Roman" panose="02020603050405020304" pitchFamily="18" charset="0"/>
                <a:cs typeface="Times New Roman" panose="02020603050405020304" pitchFamily="18" charset="0"/>
              </a:rPr>
            </a:br>
            <a:endParaRPr lang="es-ES" sz="2000" dirty="0">
              <a:solidFill>
                <a:schemeClr val="bg1">
                  <a:alpha val="80000"/>
                </a:schemeClr>
              </a:solidFill>
              <a:latin typeface="Times New Roman" panose="02020603050405020304" pitchFamily="18" charset="0"/>
              <a:cs typeface="Times New Roman" panose="02020603050405020304" pitchFamily="18" charset="0"/>
            </a:endParaRPr>
          </a:p>
        </p:txBody>
      </p:sp>
      <p:pic>
        <p:nvPicPr>
          <p:cNvPr id="5" name="Picture 4" descr="A cow in a cave&#10;&#10;Description automatically generated">
            <a:extLst>
              <a:ext uri="{FF2B5EF4-FFF2-40B4-BE49-F238E27FC236}">
                <a16:creationId xmlns:a16="http://schemas.microsoft.com/office/drawing/2014/main" id="{332F77C4-18D0-14D3-C4EF-6F6388EDEF2C}"/>
              </a:ext>
            </a:extLst>
          </p:cNvPr>
          <p:cNvPicPr>
            <a:picLocks noChangeAspect="1"/>
          </p:cNvPicPr>
          <p:nvPr/>
        </p:nvPicPr>
        <p:blipFill>
          <a:blip r:embed="rId2">
            <a:extLst>
              <a:ext uri="{28A0092B-C50C-407E-A947-70E740481C1C}">
                <a14:useLocalDpi xmlns:a14="http://schemas.microsoft.com/office/drawing/2010/main" val="0"/>
              </a:ext>
            </a:extLst>
          </a:blip>
          <a:srcRect r="6098"/>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2" name="Group 1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6" name="Straight Connector 5">
            <a:extLst>
              <a:ext uri="{FF2B5EF4-FFF2-40B4-BE49-F238E27FC236}">
                <a16:creationId xmlns:a16="http://schemas.microsoft.com/office/drawing/2014/main" id="{C1FCF52E-22EA-546A-BF1A-03B8DB354627}"/>
              </a:ext>
            </a:extLst>
          </p:cNvPr>
          <p:cNvCxnSpPr>
            <a:cxnSpLocks/>
          </p:cNvCxnSpPr>
          <p:nvPr/>
        </p:nvCxnSpPr>
        <p:spPr>
          <a:xfrm>
            <a:off x="1766941" y="950399"/>
            <a:ext cx="179930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3588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ADC8F-4CAB-BF2A-D72D-7082B07BE63A}"/>
              </a:ext>
            </a:extLst>
          </p:cNvPr>
          <p:cNvSpPr>
            <a:spLocks noGrp="1"/>
          </p:cNvSpPr>
          <p:nvPr>
            <p:ph type="title"/>
          </p:nvPr>
        </p:nvSpPr>
        <p:spPr>
          <a:xfrm>
            <a:off x="5232400" y="1641752"/>
            <a:ext cx="6140449" cy="1323439"/>
          </a:xfrm>
        </p:spPr>
        <p:txBody>
          <a:bodyPr anchor="t">
            <a:normAutofit/>
          </a:bodyPr>
          <a:lstStyle/>
          <a:p>
            <a:pPr algn="ctr"/>
            <a:r>
              <a:rPr lang="es-ES" sz="4000" dirty="0" err="1">
                <a:solidFill>
                  <a:schemeClr val="bg1"/>
                </a:solidFill>
                <a:latin typeface="Times New Roman" panose="02020603050405020304" pitchFamily="18" charset="0"/>
                <a:cs typeface="Times New Roman" panose="02020603050405020304" pitchFamily="18" charset="0"/>
              </a:rPr>
              <a:t>Zezengorri</a:t>
            </a:r>
            <a:endParaRPr lang="es-ES" sz="4000" dirty="0">
              <a:solidFill>
                <a:schemeClr val="bg1"/>
              </a:solidFill>
            </a:endParaRPr>
          </a:p>
        </p:txBody>
      </p:sp>
      <p:pic>
        <p:nvPicPr>
          <p:cNvPr id="5" name="Picture 4" descr="A person in a garment&#10;&#10;Description automatically generated">
            <a:extLst>
              <a:ext uri="{FF2B5EF4-FFF2-40B4-BE49-F238E27FC236}">
                <a16:creationId xmlns:a16="http://schemas.microsoft.com/office/drawing/2014/main" id="{49B71B0D-4664-5728-86EA-465CD32A3194}"/>
              </a:ext>
            </a:extLst>
          </p:cNvPr>
          <p:cNvPicPr>
            <a:picLocks noChangeAspect="1"/>
          </p:cNvPicPr>
          <p:nvPr/>
        </p:nvPicPr>
        <p:blipFill>
          <a:blip r:embed="rId2">
            <a:extLst>
              <a:ext uri="{28A0092B-C50C-407E-A947-70E740481C1C}">
                <a14:useLocalDpi xmlns:a14="http://schemas.microsoft.com/office/drawing/2010/main" val="0"/>
              </a:ext>
            </a:extLst>
          </a:blip>
          <a:srcRect l="4603" r="845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59" name="Group 58">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881093B1-04A7-D726-DC4F-D2C551D4139B}"/>
              </a:ext>
            </a:extLst>
          </p:cNvPr>
          <p:cNvSpPr>
            <a:spLocks noGrp="1"/>
          </p:cNvSpPr>
          <p:nvPr>
            <p:ph idx="1"/>
          </p:nvPr>
        </p:nvSpPr>
        <p:spPr>
          <a:xfrm>
            <a:off x="5234603" y="2595793"/>
            <a:ext cx="6140449" cy="2939768"/>
          </a:xfrm>
        </p:spPr>
        <p:txBody>
          <a:bodyPr>
            <a:noAutofit/>
          </a:bodyPr>
          <a:lstStyle/>
          <a:p>
            <a:pPr marL="0" indent="0" algn="ctr">
              <a:buNone/>
            </a:pPr>
            <a:r>
              <a:rPr lang="es-MX" sz="2000" b="0" i="1" u="none" strike="noStrike" dirty="0">
                <a:solidFill>
                  <a:schemeClr val="bg1"/>
                </a:solidFill>
                <a:effectLst/>
                <a:latin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Una noche, bajo el manto oscuro, un hombre conocido por su espíritu errante y su afición al alcohol salió tambaleándose de un bar. Mientras avanzaba hacia su casa en estado de embriaguez, se encontró de repente con un toro rojo, cuya furia se manifestaba en llamas que brotaban de su nariz y su boca. El toro, como un guardián infernal, lanzó un rugido aterrador que obligó al hombre a huir enloquecido. Con el corazón en un puño y la respiración entrecortada, corrió desesperadamente hasta llegar a salvo a su hogar</a:t>
            </a:r>
            <a:r>
              <a:rPr lang="es-MX" sz="2000" b="0" i="1" u="none" strike="noStrike" dirty="0">
                <a:solidFill>
                  <a:schemeClr val="bg1"/>
                </a:solidFill>
                <a:effectLst/>
                <a:latin typeface="Times New Roman" panose="02020603050405020304" pitchFamily="18" charset="0"/>
              </a:rPr>
              <a:t>».</a:t>
            </a:r>
            <a:endParaRPr lang="es-ES" sz="2000" i="1" dirty="0">
              <a:solidFill>
                <a:schemeClr val="bg1"/>
              </a:solidFill>
            </a:endParaRPr>
          </a:p>
        </p:txBody>
      </p:sp>
      <p:cxnSp>
        <p:nvCxnSpPr>
          <p:cNvPr id="6" name="Straight Connector 5">
            <a:extLst>
              <a:ext uri="{FF2B5EF4-FFF2-40B4-BE49-F238E27FC236}">
                <a16:creationId xmlns:a16="http://schemas.microsoft.com/office/drawing/2014/main" id="{94B03A1C-CB91-6DAC-3FB9-D1FBFF227781}"/>
              </a:ext>
            </a:extLst>
          </p:cNvPr>
          <p:cNvCxnSpPr>
            <a:cxnSpLocks/>
          </p:cNvCxnSpPr>
          <p:nvPr/>
        </p:nvCxnSpPr>
        <p:spPr>
          <a:xfrm>
            <a:off x="7402972" y="2280476"/>
            <a:ext cx="179930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7034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wolf looking at a person&#10;&#10;Description automatically generated">
            <a:extLst>
              <a:ext uri="{FF2B5EF4-FFF2-40B4-BE49-F238E27FC236}">
                <a16:creationId xmlns:a16="http://schemas.microsoft.com/office/drawing/2014/main" id="{1743C3F9-E17F-A6C8-B480-A9A626D21B47}"/>
              </a:ext>
            </a:extLst>
          </p:cNvPr>
          <p:cNvPicPr>
            <a:picLocks noChangeAspect="1"/>
          </p:cNvPicPr>
          <p:nvPr/>
        </p:nvPicPr>
        <p:blipFill>
          <a:blip r:embed="rId2">
            <a:extLst>
              <a:ext uri="{28A0092B-C50C-407E-A947-70E740481C1C}">
                <a14:useLocalDpi xmlns:a14="http://schemas.microsoft.com/office/drawing/2010/main" val="0"/>
              </a:ext>
            </a:extLst>
          </a:blip>
          <a:srcRect l="9091" b="40132"/>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54EA08-47C2-6F91-CE4E-5E21343A78F9}"/>
              </a:ext>
            </a:extLst>
          </p:cNvPr>
          <p:cNvSpPr>
            <a:spLocks noGrp="1"/>
          </p:cNvSpPr>
          <p:nvPr>
            <p:ph type="title"/>
          </p:nvPr>
        </p:nvSpPr>
        <p:spPr>
          <a:xfrm>
            <a:off x="371094" y="1161288"/>
            <a:ext cx="3438144" cy="1124712"/>
          </a:xfrm>
        </p:spPr>
        <p:txBody>
          <a:bodyPr anchor="b">
            <a:normAutofit/>
          </a:bodyPr>
          <a:lstStyle/>
          <a:p>
            <a:r>
              <a:rPr lang="es-ES" sz="4000" dirty="0" err="1">
                <a:solidFill>
                  <a:schemeClr val="bg1"/>
                </a:solidFill>
                <a:latin typeface="Times New Roman" panose="02020603050405020304" pitchFamily="18" charset="0"/>
                <a:cs typeface="Times New Roman" panose="02020603050405020304" pitchFamily="18" charset="0"/>
              </a:rPr>
              <a:t>Gaueko</a:t>
            </a:r>
            <a:endParaRPr lang="es-ES" sz="40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816D28-0828-F017-58DF-62D3B457CD4C}"/>
              </a:ext>
            </a:extLst>
          </p:cNvPr>
          <p:cNvSpPr>
            <a:spLocks noGrp="1"/>
          </p:cNvSpPr>
          <p:nvPr>
            <p:ph idx="1"/>
          </p:nvPr>
        </p:nvSpPr>
        <p:spPr>
          <a:xfrm>
            <a:off x="371094" y="2718054"/>
            <a:ext cx="3438906" cy="3207258"/>
          </a:xfrm>
        </p:spPr>
        <p:txBody>
          <a:bodyPr anchor="t">
            <a:normAutofit/>
          </a:bodyPr>
          <a:lstStyle/>
          <a:p>
            <a:r>
              <a:rPr lang="es-MX" sz="2000" b="0" i="0" u="none" strike="noStrike" dirty="0">
                <a:solidFill>
                  <a:schemeClr val="bg1"/>
                </a:solidFill>
                <a:effectLst/>
                <a:latin typeface="Times New Roman" panose="02020603050405020304" pitchFamily="18" charset="0"/>
                <a:cs typeface="Times New Roman" panose="02020603050405020304" pitchFamily="18" charset="0"/>
              </a:rPr>
              <a:t>Perro fantasmal.</a:t>
            </a:r>
          </a:p>
          <a:p>
            <a:r>
              <a:rPr lang="es-ES" sz="2000" b="0" i="0" u="none" strike="noStrike" dirty="0">
                <a:solidFill>
                  <a:schemeClr val="bg1"/>
                </a:solidFill>
                <a:effectLst/>
                <a:latin typeface="Times New Roman" panose="02020603050405020304" pitchFamily="18" charset="0"/>
                <a:cs typeface="Times New Roman" panose="02020603050405020304" pitchFamily="18" charset="0"/>
              </a:rPr>
              <a:t>Señor de las tinieblas.</a:t>
            </a:r>
          </a:p>
          <a:p>
            <a:r>
              <a:rPr lang="es-MX" sz="2000" b="0" i="0" u="none" strike="noStrike" dirty="0" err="1">
                <a:solidFill>
                  <a:schemeClr val="bg1"/>
                </a:solidFill>
                <a:effectLst/>
                <a:latin typeface="Times New Roman" panose="02020603050405020304" pitchFamily="18" charset="0"/>
                <a:cs typeface="Times New Roman" panose="02020603050405020304" pitchFamily="18" charset="0"/>
              </a:rPr>
              <a:t>Eguzkilore</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 Escudo protector.</a:t>
            </a:r>
          </a:p>
          <a:p>
            <a:endParaRPr lang="es-ES" sz="1700" dirty="0">
              <a:solidFill>
                <a:schemeClr val="bg1"/>
              </a:solidFill>
            </a:endParaRPr>
          </a:p>
        </p:txBody>
      </p:sp>
      <p:cxnSp>
        <p:nvCxnSpPr>
          <p:cNvPr id="6" name="Straight Connector 5">
            <a:extLst>
              <a:ext uri="{FF2B5EF4-FFF2-40B4-BE49-F238E27FC236}">
                <a16:creationId xmlns:a16="http://schemas.microsoft.com/office/drawing/2014/main" id="{B0B3A906-7AAF-6553-E639-328A6AB879C9}"/>
              </a:ext>
            </a:extLst>
          </p:cNvPr>
          <p:cNvCxnSpPr>
            <a:cxnSpLocks/>
          </p:cNvCxnSpPr>
          <p:nvPr/>
        </p:nvCxnSpPr>
        <p:spPr>
          <a:xfrm>
            <a:off x="424815" y="2452624"/>
            <a:ext cx="3304413" cy="0"/>
          </a:xfrm>
          <a:prstGeom prst="line">
            <a:avLst/>
          </a:prstGeom>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23CFE950-4D10-AAC8-26EC-BA33380583DA}"/>
              </a:ext>
            </a:extLst>
          </p:cNvPr>
          <p:cNvPicPr>
            <a:picLocks noChangeAspect="1"/>
          </p:cNvPicPr>
          <p:nvPr/>
        </p:nvPicPr>
        <p:blipFill>
          <a:blip r:embed="rId3"/>
          <a:stretch>
            <a:fillRect/>
          </a:stretch>
        </p:blipFill>
        <p:spPr>
          <a:xfrm>
            <a:off x="6705599" y="1538224"/>
            <a:ext cx="4109885" cy="4119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8103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ark creature with long arms and claws&#10;&#10;Description automatically generated">
            <a:extLst>
              <a:ext uri="{FF2B5EF4-FFF2-40B4-BE49-F238E27FC236}">
                <a16:creationId xmlns:a16="http://schemas.microsoft.com/office/drawing/2014/main" id="{951FC8DD-42F2-DD52-116F-13CF6A40BC56}"/>
              </a:ext>
            </a:extLst>
          </p:cNvPr>
          <p:cNvPicPr>
            <a:picLocks noChangeAspect="1"/>
          </p:cNvPicPr>
          <p:nvPr/>
        </p:nvPicPr>
        <p:blipFill>
          <a:blip r:embed="rId2">
            <a:extLst>
              <a:ext uri="{28A0092B-C50C-407E-A947-70E740481C1C}">
                <a14:useLocalDpi xmlns:a14="http://schemas.microsoft.com/office/drawing/2010/main" val="0"/>
              </a:ext>
            </a:extLst>
          </a:blip>
          <a:srcRect t="23548" r="6112" b="1685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DAEC50-52A6-1443-103A-88BBE14287C6}"/>
              </a:ext>
            </a:extLst>
          </p:cNvPr>
          <p:cNvSpPr>
            <a:spLocks noGrp="1"/>
          </p:cNvSpPr>
          <p:nvPr>
            <p:ph type="title"/>
          </p:nvPr>
        </p:nvSpPr>
        <p:spPr>
          <a:xfrm>
            <a:off x="371094" y="1161288"/>
            <a:ext cx="3438144" cy="1124712"/>
          </a:xfrm>
        </p:spPr>
        <p:txBody>
          <a:bodyPr anchor="b">
            <a:normAutofit/>
          </a:bodyPr>
          <a:lstStyle/>
          <a:p>
            <a:r>
              <a:rPr lang="es-ES" sz="4000" dirty="0" err="1">
                <a:solidFill>
                  <a:schemeClr val="bg1"/>
                </a:solidFill>
                <a:latin typeface="Times New Roman" panose="02020603050405020304" pitchFamily="18" charset="0"/>
                <a:cs typeface="Times New Roman" panose="02020603050405020304" pitchFamily="18" charset="0"/>
              </a:rPr>
              <a:t>Gaueko</a:t>
            </a:r>
            <a:endParaRPr lang="es-ES" sz="4000" dirty="0">
              <a:solidFill>
                <a:schemeClr val="bg1"/>
              </a:solidFill>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7E864E-84DA-6472-F273-FEE9663FE3F4}"/>
              </a:ext>
            </a:extLst>
          </p:cNvPr>
          <p:cNvSpPr>
            <a:spLocks noGrp="1"/>
          </p:cNvSpPr>
          <p:nvPr>
            <p:ph idx="1"/>
          </p:nvPr>
        </p:nvSpPr>
        <p:spPr>
          <a:xfrm>
            <a:off x="371094" y="2718053"/>
            <a:ext cx="4505706" cy="3633583"/>
          </a:xfrm>
        </p:spPr>
        <p:txBody>
          <a:bodyPr anchor="t">
            <a:normAutofit lnSpcReduction="10000"/>
          </a:bodyPr>
          <a:lstStyle/>
          <a:p>
            <a:pPr indent="0" rtl="0">
              <a:spcBef>
                <a:spcPts val="900"/>
              </a:spcBef>
              <a:spcAft>
                <a:spcPts val="0"/>
              </a:spcAft>
              <a:buNone/>
            </a:pPr>
            <a:r>
              <a:rPr lang="es-MX" sz="2000" b="0" i="0" u="none" strike="noStrike" dirty="0">
                <a:solidFill>
                  <a:schemeClr val="bg1"/>
                </a:solidFill>
                <a:effectLst/>
                <a:latin typeface="Times New Roman" panose="02020603050405020304" pitchFamily="18" charset="0"/>
                <a:cs typeface="Times New Roman" panose="02020603050405020304" pitchFamily="18" charset="0"/>
              </a:rPr>
              <a:t>En Gipuzkoa: </a:t>
            </a:r>
            <a:endParaRPr lang="es-MX" sz="2000" b="0" dirty="0">
              <a:solidFill>
                <a:schemeClr val="bg1"/>
              </a:solidFill>
              <a:effectLst/>
              <a:latin typeface="Times New Roman" panose="02020603050405020304" pitchFamily="18" charset="0"/>
              <a:cs typeface="Times New Roman" panose="02020603050405020304" pitchFamily="18" charset="0"/>
            </a:endParaRPr>
          </a:p>
          <a:p>
            <a:pPr marL="0" indent="0" algn="ctr">
              <a:buNone/>
            </a:pPr>
            <a:r>
              <a:rPr lang="es-MX" sz="2000" b="0" i="1" u="none" strike="noStrike" dirty="0">
                <a:solidFill>
                  <a:schemeClr val="bg1"/>
                </a:solidFill>
                <a:effectLst/>
                <a:latin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Una noche oscura, un hombre y su sobrino salieron de una taberna y se dirigieron a casa. Al llegar a un cruce de caminos, un lobo fantasmal emergió de la penumbra, con ojos que brillaban como carbones encendidos. El tío, con rapidez instintiva, lanzó una piedra al espectro. El lobo, al ser golpeado, se disolvió en un velo de humo, dejando solo el eco de su aparición en el aire. El hombre y el niño, temblando, continuaron su camino a casa, aliviados por el inesperado desenlace</a:t>
            </a:r>
            <a:r>
              <a:rPr lang="es-MX" sz="2000" b="0" i="1" u="none" strike="noStrike" dirty="0">
                <a:solidFill>
                  <a:schemeClr val="bg1"/>
                </a:solidFill>
                <a:effectLst/>
                <a:latin typeface="Times New Roman" panose="02020603050405020304" pitchFamily="18" charset="0"/>
              </a:rPr>
              <a:t>».</a:t>
            </a:r>
            <a:endParaRPr lang="es-ES" sz="2000" i="1" dirty="0">
              <a:solidFill>
                <a:schemeClr val="bg1"/>
              </a:solidFill>
            </a:endParaRPr>
          </a:p>
        </p:txBody>
      </p:sp>
      <p:cxnSp>
        <p:nvCxnSpPr>
          <p:cNvPr id="6" name="Straight Connector 5">
            <a:extLst>
              <a:ext uri="{FF2B5EF4-FFF2-40B4-BE49-F238E27FC236}">
                <a16:creationId xmlns:a16="http://schemas.microsoft.com/office/drawing/2014/main" id="{EF70E836-6114-1188-4786-4FFA5A3A9A30}"/>
              </a:ext>
            </a:extLst>
          </p:cNvPr>
          <p:cNvCxnSpPr>
            <a:cxnSpLocks/>
          </p:cNvCxnSpPr>
          <p:nvPr/>
        </p:nvCxnSpPr>
        <p:spPr>
          <a:xfrm>
            <a:off x="424815" y="2452624"/>
            <a:ext cx="330441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9137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FFF62-BCD6-3A32-159E-ED277F799AAA}"/>
              </a:ext>
            </a:extLst>
          </p:cNvPr>
          <p:cNvSpPr>
            <a:spLocks noGrp="1"/>
          </p:cNvSpPr>
          <p:nvPr>
            <p:ph type="title"/>
          </p:nvPr>
        </p:nvSpPr>
        <p:spPr>
          <a:xfrm>
            <a:off x="669414" y="1995713"/>
            <a:ext cx="4875981" cy="1323439"/>
          </a:xfrm>
        </p:spPr>
        <p:txBody>
          <a:bodyPr anchor="t">
            <a:normAutofit/>
          </a:bodyPr>
          <a:lstStyle/>
          <a:p>
            <a:r>
              <a:rPr lang="es-ES" sz="3200" dirty="0">
                <a:solidFill>
                  <a:schemeClr val="bg1"/>
                </a:solidFill>
                <a:latin typeface="Times New Roman" panose="02020603050405020304" pitchFamily="18" charset="0"/>
                <a:cs typeface="Times New Roman" panose="02020603050405020304" pitchFamily="18" charset="0"/>
              </a:rPr>
              <a:t>¿Por qué se ha creído esto?</a:t>
            </a:r>
          </a:p>
        </p:txBody>
      </p:sp>
      <p:sp>
        <p:nvSpPr>
          <p:cNvPr id="3" name="Content Placeholder 2">
            <a:extLst>
              <a:ext uri="{FF2B5EF4-FFF2-40B4-BE49-F238E27FC236}">
                <a16:creationId xmlns:a16="http://schemas.microsoft.com/office/drawing/2014/main" id="{3A268245-E183-E570-3AB7-944243092F36}"/>
              </a:ext>
            </a:extLst>
          </p:cNvPr>
          <p:cNvSpPr>
            <a:spLocks noGrp="1"/>
          </p:cNvSpPr>
          <p:nvPr>
            <p:ph idx="1"/>
          </p:nvPr>
        </p:nvSpPr>
        <p:spPr>
          <a:xfrm>
            <a:off x="669414" y="3146400"/>
            <a:ext cx="4562987" cy="2454300"/>
          </a:xfrm>
        </p:spPr>
        <p:txBody>
          <a:bodyPr>
            <a:normAutofit/>
          </a:bodyPr>
          <a:lstStyle/>
          <a:p>
            <a:r>
              <a:rPr lang="es-ES" sz="2000" dirty="0">
                <a:solidFill>
                  <a:schemeClr val="bg1">
                    <a:alpha val="80000"/>
                  </a:schemeClr>
                </a:solidFill>
                <a:latin typeface="Times New Roman" panose="02020603050405020304" pitchFamily="18" charset="0"/>
                <a:cs typeface="Times New Roman" panose="02020603050405020304" pitchFamily="18" charset="0"/>
              </a:rPr>
              <a:t>Análisis de las principales fuentes desde donde nos llegan las narraciones de la mitología vasca.</a:t>
            </a:r>
          </a:p>
          <a:p>
            <a:endParaRPr lang="es-ES" sz="2000" dirty="0">
              <a:solidFill>
                <a:schemeClr val="bg1">
                  <a:alpha val="80000"/>
                </a:schemeClr>
              </a:solidFill>
              <a:latin typeface="Times New Roman" panose="02020603050405020304" pitchFamily="18" charset="0"/>
              <a:cs typeface="Times New Roman" panose="02020603050405020304" pitchFamily="18" charset="0"/>
            </a:endParaRPr>
          </a:p>
          <a:p>
            <a:r>
              <a:rPr lang="es-ES" sz="2000" dirty="0">
                <a:solidFill>
                  <a:schemeClr val="bg1">
                    <a:alpha val="80000"/>
                  </a:schemeClr>
                </a:solidFill>
                <a:latin typeface="Times New Roman" panose="02020603050405020304" pitchFamily="18" charset="0"/>
                <a:cs typeface="Times New Roman" panose="02020603050405020304" pitchFamily="18" charset="0"/>
              </a:rPr>
              <a:t>José Miguel de Barandiarán.</a:t>
            </a:r>
          </a:p>
        </p:txBody>
      </p:sp>
      <p:pic>
        <p:nvPicPr>
          <p:cNvPr id="5" name="Picture 4" descr="A book and pen with glasses and a clock&#10;&#10;Description automatically generated">
            <a:extLst>
              <a:ext uri="{FF2B5EF4-FFF2-40B4-BE49-F238E27FC236}">
                <a16:creationId xmlns:a16="http://schemas.microsoft.com/office/drawing/2014/main" id="{DA1B2FCC-8467-2D92-BD6E-6C87954FA293}"/>
              </a:ext>
            </a:extLst>
          </p:cNvPr>
          <p:cNvPicPr>
            <a:picLocks noChangeAspect="1"/>
          </p:cNvPicPr>
          <p:nvPr/>
        </p:nvPicPr>
        <p:blipFill rotWithShape="1">
          <a:blip r:embed="rId2">
            <a:extLst>
              <a:ext uri="{28A0092B-C50C-407E-A947-70E740481C1C}">
                <a14:useLocalDpi xmlns:a14="http://schemas.microsoft.com/office/drawing/2010/main" val="0"/>
              </a:ext>
            </a:extLst>
          </a:blip>
          <a:srcRect l="11408" r="24034"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2" name="Group 1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 name="Straight Connector 3">
            <a:extLst>
              <a:ext uri="{FF2B5EF4-FFF2-40B4-BE49-F238E27FC236}">
                <a16:creationId xmlns:a16="http://schemas.microsoft.com/office/drawing/2014/main" id="{BFB53327-D6EE-95A6-1C67-38BBC25740CD}"/>
              </a:ext>
            </a:extLst>
          </p:cNvPr>
          <p:cNvCxnSpPr/>
          <p:nvPr/>
        </p:nvCxnSpPr>
        <p:spPr>
          <a:xfrm>
            <a:off x="1546123" y="2567502"/>
            <a:ext cx="2809567" cy="710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96480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err="1">
                <a:solidFill>
                  <a:schemeClr val="bg1"/>
                </a:solidFill>
                <a:latin typeface="Times New Roman" panose="02020603050405020304" pitchFamily="18" charset="0"/>
                <a:cs typeface="Times New Roman" panose="02020603050405020304" pitchFamily="18" charset="0"/>
              </a:rPr>
              <a:t>Gaueko</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575186" y="2370930"/>
            <a:ext cx="3516640"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Gaueko</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8B80299-F1CD-3793-F803-9CF2AF425B02}"/>
              </a:ext>
            </a:extLst>
          </p:cNvPr>
          <p:cNvSpPr/>
          <p:nvPr/>
        </p:nvSpPr>
        <p:spPr>
          <a:xfrm>
            <a:off x="589935" y="2340077"/>
            <a:ext cx="11012132"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589934" y="2340023"/>
            <a:ext cx="3506004"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589933" y="2347785"/>
            <a:ext cx="11012132"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14CF3756-0473-00A2-1110-D81028EBE150}"/>
              </a:ext>
            </a:extLst>
          </p:cNvPr>
          <p:cNvSpPr/>
          <p:nvPr/>
        </p:nvSpPr>
        <p:spPr>
          <a:xfrm>
            <a:off x="4095939" y="2347785"/>
            <a:ext cx="3878021" cy="421440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ontent Placeholder 2">
            <a:extLst>
              <a:ext uri="{FF2B5EF4-FFF2-40B4-BE49-F238E27FC236}">
                <a16:creationId xmlns:a16="http://schemas.microsoft.com/office/drawing/2014/main" id="{42FEB706-892B-2CD8-99DB-1FC38D6CA450}"/>
              </a:ext>
            </a:extLst>
          </p:cNvPr>
          <p:cNvSpPr txBox="1">
            <a:spLocks/>
          </p:cNvSpPr>
          <p:nvPr/>
        </p:nvSpPr>
        <p:spPr>
          <a:xfrm>
            <a:off x="4091826" y="2370930"/>
            <a:ext cx="3882134"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Black </a:t>
            </a:r>
            <a:r>
              <a:rPr lang="es-ES" sz="2000" dirty="0" err="1">
                <a:solidFill>
                  <a:schemeClr val="bg1"/>
                </a:solidFill>
                <a:latin typeface="Times New Roman" panose="02020603050405020304" pitchFamily="18" charset="0"/>
                <a:cs typeface="Times New Roman" panose="02020603050405020304" pitchFamily="18" charset="0"/>
              </a:rPr>
              <a:t>dogs</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E784D0E5-4AA0-84E0-4B65-084A8BEAACC1}"/>
              </a:ext>
            </a:extLst>
          </p:cNvPr>
          <p:cNvSpPr txBox="1">
            <a:spLocks/>
          </p:cNvSpPr>
          <p:nvPr/>
        </p:nvSpPr>
        <p:spPr>
          <a:xfrm>
            <a:off x="7973960" y="2351945"/>
            <a:ext cx="3623993" cy="602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Grimm</a:t>
            </a:r>
          </a:p>
        </p:txBody>
      </p:sp>
      <p:pic>
        <p:nvPicPr>
          <p:cNvPr id="11" name="Picture 10" descr="A black wolf with long hair and sharp teeth&#10;&#10;Description automatically generated with medium confidence">
            <a:extLst>
              <a:ext uri="{FF2B5EF4-FFF2-40B4-BE49-F238E27FC236}">
                <a16:creationId xmlns:a16="http://schemas.microsoft.com/office/drawing/2014/main" id="{99E91812-6E92-17BF-4F14-54C95BA0A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780" y="2997477"/>
            <a:ext cx="2032115" cy="3479744"/>
          </a:xfrm>
          <a:prstGeom prst="rect">
            <a:avLst/>
          </a:prstGeom>
        </p:spPr>
      </p:pic>
      <p:pic>
        <p:nvPicPr>
          <p:cNvPr id="21" name="Picture 20" descr="A black and white drawing of a dog chained to a building&#10;&#10;Description automatically generated">
            <a:extLst>
              <a:ext uri="{FF2B5EF4-FFF2-40B4-BE49-F238E27FC236}">
                <a16:creationId xmlns:a16="http://schemas.microsoft.com/office/drawing/2014/main" id="{D15E16A6-609C-6677-8B61-F34E3FA4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318" y="3079204"/>
            <a:ext cx="3325362" cy="3316289"/>
          </a:xfrm>
          <a:prstGeom prst="rect">
            <a:avLst/>
          </a:prstGeom>
        </p:spPr>
      </p:pic>
      <p:pic>
        <p:nvPicPr>
          <p:cNvPr id="23" name="Picture 22" descr="A black dog with red eyes and paws&#10;&#10;Description automatically generated">
            <a:extLst>
              <a:ext uri="{FF2B5EF4-FFF2-40B4-BE49-F238E27FC236}">
                <a16:creationId xmlns:a16="http://schemas.microsoft.com/office/drawing/2014/main" id="{E2222B6F-A353-BA43-4DA2-E7B91F0FC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807" y="3502894"/>
            <a:ext cx="3418299" cy="2441642"/>
          </a:xfrm>
          <a:prstGeom prst="rect">
            <a:avLst/>
          </a:prstGeom>
        </p:spPr>
      </p:pic>
    </p:spTree>
    <p:extLst>
      <p:ext uri="{BB962C8B-B14F-4D97-AF65-F5344CB8AC3E}">
        <p14:creationId xmlns:p14="http://schemas.microsoft.com/office/powerpoint/2010/main" val="172553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character holding a large claw&#10;&#10;Description automatically generated with medium confidence">
            <a:extLst>
              <a:ext uri="{FF2B5EF4-FFF2-40B4-BE49-F238E27FC236}">
                <a16:creationId xmlns:a16="http://schemas.microsoft.com/office/drawing/2014/main" id="{60B0A84A-37FF-5E7E-7430-DB4725868E46}"/>
              </a:ext>
            </a:extLst>
          </p:cNvPr>
          <p:cNvPicPr>
            <a:picLocks noChangeAspect="1"/>
          </p:cNvPicPr>
          <p:nvPr/>
        </p:nvPicPr>
        <p:blipFill>
          <a:blip r:embed="rId2">
            <a:extLst>
              <a:ext uri="{28A0092B-C50C-407E-A947-70E740481C1C}">
                <a14:useLocalDpi xmlns:a14="http://schemas.microsoft.com/office/drawing/2010/main" val="0"/>
              </a:ext>
            </a:extLst>
          </a:blip>
          <a:srcRect t="17135" r="9090" b="10951"/>
          <a:stretch/>
        </p:blipFill>
        <p:spPr>
          <a:xfrm>
            <a:off x="3522468" y="10"/>
            <a:ext cx="8669532" cy="6857990"/>
          </a:xfrm>
          <a:prstGeom prst="rect">
            <a:avLst/>
          </a:prstGeom>
        </p:spPr>
      </p:pic>
      <p:sp>
        <p:nvSpPr>
          <p:cNvPr id="50" name="Rectangle 4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BB8CD1-4A07-3F9F-843A-C394E73B7507}"/>
              </a:ext>
            </a:extLst>
          </p:cNvPr>
          <p:cNvSpPr>
            <a:spLocks noGrp="1"/>
          </p:cNvSpPr>
          <p:nvPr>
            <p:ph type="title"/>
          </p:nvPr>
        </p:nvSpPr>
        <p:spPr>
          <a:xfrm>
            <a:off x="371094" y="1161288"/>
            <a:ext cx="3438144" cy="1124712"/>
          </a:xfrm>
        </p:spPr>
        <p:txBody>
          <a:bodyPr anchor="b">
            <a:normAutofit/>
          </a:bodyPr>
          <a:lstStyle/>
          <a:p>
            <a:r>
              <a:rPr lang="es-ES" sz="4000" dirty="0" err="1">
                <a:solidFill>
                  <a:schemeClr val="bg1"/>
                </a:solidFill>
                <a:latin typeface="Times New Roman" panose="02020603050405020304" pitchFamily="18" charset="0"/>
                <a:cs typeface="Times New Roman" panose="02020603050405020304" pitchFamily="18" charset="0"/>
              </a:rPr>
              <a:t>Gaizkin</a:t>
            </a:r>
            <a:endParaRPr lang="es-ES" sz="4000" dirty="0">
              <a:solidFill>
                <a:schemeClr val="bg1"/>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152E90-2374-4111-456E-102CC27E6521}"/>
              </a:ext>
            </a:extLst>
          </p:cNvPr>
          <p:cNvSpPr>
            <a:spLocks noGrp="1"/>
          </p:cNvSpPr>
          <p:nvPr>
            <p:ph idx="1"/>
          </p:nvPr>
        </p:nvSpPr>
        <p:spPr>
          <a:xfrm>
            <a:off x="371094" y="2718054"/>
            <a:ext cx="3438906" cy="3207258"/>
          </a:xfrm>
        </p:spPr>
        <p:txBody>
          <a:bodyPr anchor="t">
            <a:normAutofit/>
          </a:bodyPr>
          <a:lstStyle/>
          <a:p>
            <a:r>
              <a:rPr lang="es-MX" sz="2000" b="0" i="0" u="none" strike="noStrike" dirty="0">
                <a:solidFill>
                  <a:schemeClr val="bg1"/>
                </a:solidFill>
                <a:effectLst/>
                <a:latin typeface="Times New Roman" panose="02020603050405020304" pitchFamily="18" charset="0"/>
                <a:cs typeface="Times New Roman" panose="02020603050405020304" pitchFamily="18" charset="0"/>
              </a:rPr>
              <a:t>Ser maligno con cabeza de gallo.</a:t>
            </a:r>
          </a:p>
          <a:p>
            <a:r>
              <a:rPr lang="es-MX" sz="2000" dirty="0">
                <a:solidFill>
                  <a:schemeClr val="bg1"/>
                </a:solidFill>
                <a:latin typeface="Times New Roman" panose="02020603050405020304" pitchFamily="18" charset="0"/>
                <a:cs typeface="Times New Roman" panose="02020603050405020304" pitchFamily="18" charset="0"/>
              </a:rPr>
              <a:t>C</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ausante de enfermedades.</a:t>
            </a:r>
          </a:p>
          <a:p>
            <a:r>
              <a:rPr lang="es-MX" sz="2000" b="0" i="0" u="none" strike="noStrike" dirty="0">
                <a:solidFill>
                  <a:schemeClr val="bg1"/>
                </a:solidFill>
                <a:effectLst/>
                <a:latin typeface="Times New Roman" panose="02020603050405020304" pitchFamily="18" charset="0"/>
                <a:cs typeface="Times New Roman" panose="02020603050405020304" pitchFamily="18" charset="0"/>
              </a:rPr>
              <a:t> Se esconde en las plumas de la almohada.</a:t>
            </a:r>
          </a:p>
          <a:p>
            <a:r>
              <a:rPr lang="es-MX" sz="2000" dirty="0">
                <a:solidFill>
                  <a:schemeClr val="bg1"/>
                </a:solidFill>
                <a:latin typeface="Times New Roman" panose="02020603050405020304" pitchFamily="18" charset="0"/>
                <a:cs typeface="Times New Roman" panose="02020603050405020304" pitchFamily="18" charset="0"/>
              </a:rPr>
              <a:t>P</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ara curarse hay que prender una vela.</a:t>
            </a:r>
            <a:endParaRPr lang="es-ES" sz="20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57713CF9-B65A-F43C-1CF7-52A84BC0F20A}"/>
              </a:ext>
            </a:extLst>
          </p:cNvPr>
          <p:cNvCxnSpPr>
            <a:cxnSpLocks/>
          </p:cNvCxnSpPr>
          <p:nvPr/>
        </p:nvCxnSpPr>
        <p:spPr>
          <a:xfrm>
            <a:off x="424815" y="2452624"/>
            <a:ext cx="330441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7139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5514BF4-F43B-DC8E-0BA5-D7AB89E8FAC9}"/>
              </a:ext>
            </a:extLst>
          </p:cNvPr>
          <p:cNvSpPr>
            <a:spLocks noGrp="1"/>
          </p:cNvSpPr>
          <p:nvPr>
            <p:ph type="title"/>
          </p:nvPr>
        </p:nvSpPr>
        <p:spPr>
          <a:xfrm>
            <a:off x="838200" y="448721"/>
            <a:ext cx="4707671" cy="1225650"/>
          </a:xfrm>
        </p:spPr>
        <p:txBody>
          <a:bodyPr anchor="b">
            <a:normAutofit/>
          </a:bodyPr>
          <a:lstStyle/>
          <a:p>
            <a:pPr algn="ctr"/>
            <a:r>
              <a:rPr lang="es-ES" sz="3800" dirty="0">
                <a:solidFill>
                  <a:schemeClr val="bg1"/>
                </a:solidFill>
                <a:latin typeface="Times New Roman" panose="02020603050405020304" pitchFamily="18" charset="0"/>
                <a:cs typeface="Times New Roman" panose="02020603050405020304" pitchFamily="18" charset="0"/>
              </a:rPr>
              <a:t>Mari</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D65A4F7-F9CE-28ED-0631-E7CCA357F549}"/>
              </a:ext>
            </a:extLst>
          </p:cNvPr>
          <p:cNvSpPr>
            <a:spLocks noGrp="1"/>
          </p:cNvSpPr>
          <p:nvPr>
            <p:ph idx="1"/>
          </p:nvPr>
        </p:nvSpPr>
        <p:spPr>
          <a:xfrm>
            <a:off x="897769" y="1909192"/>
            <a:ext cx="4586513" cy="3647710"/>
          </a:xfrm>
        </p:spPr>
        <p:txBody>
          <a:bodyPr>
            <a:normAutofit/>
          </a:bodyPr>
          <a:lstStyle/>
          <a:p>
            <a:pPr marL="514350" indent="-285750">
              <a:spcBef>
                <a:spcPts val="0"/>
              </a:spcBef>
              <a:spcAft>
                <a:spcPts val="600"/>
              </a:spcAft>
            </a:pPr>
            <a:r>
              <a:rPr lang="es-MX" sz="2000" b="0" i="0" u="none" strike="noStrike" dirty="0">
                <a:solidFill>
                  <a:schemeClr val="bg1"/>
                </a:solidFill>
                <a:effectLst/>
                <a:latin typeface="Times New Roman" panose="02020603050405020304" pitchFamily="18" charset="0"/>
                <a:cs typeface="Times New Roman" panose="02020603050405020304" pitchFamily="18" charset="0"/>
              </a:rPr>
              <a:t>Criatura femenina, pelirroja, de una belleza inconmensurable y patas de cabra. Tiene la capacidad de dominar los fenómenos naturales y hablar con los animales.</a:t>
            </a:r>
          </a:p>
          <a:p>
            <a:pPr marL="514350" indent="-285750">
              <a:spcBef>
                <a:spcPts val="0"/>
              </a:spcBef>
              <a:spcAft>
                <a:spcPts val="600"/>
              </a:spcAft>
            </a:pPr>
            <a:endParaRPr lang="es-MX" sz="2000" dirty="0">
              <a:solidFill>
                <a:schemeClr val="bg1"/>
              </a:solidFill>
              <a:latin typeface="Times New Roman" panose="02020603050405020304" pitchFamily="18" charset="0"/>
              <a:cs typeface="Times New Roman" panose="02020603050405020304" pitchFamily="18" charset="0"/>
            </a:endParaRPr>
          </a:p>
          <a:p>
            <a:pPr marL="514350" indent="-285750">
              <a:spcBef>
                <a:spcPts val="0"/>
              </a:spcBef>
              <a:spcAft>
                <a:spcPts val="600"/>
              </a:spcAft>
            </a:pPr>
            <a:r>
              <a:rPr lang="es-MX" sz="2000" b="0" i="0" u="none" strike="noStrike" dirty="0">
                <a:solidFill>
                  <a:schemeClr val="bg1"/>
                </a:solidFill>
                <a:effectLst/>
                <a:latin typeface="Times New Roman" panose="02020603050405020304" pitchFamily="18" charset="0"/>
                <a:cs typeface="Times New Roman" panose="02020603050405020304" pitchFamily="18" charset="0"/>
              </a:rPr>
              <a:t>Vive en el monte </a:t>
            </a:r>
            <a:r>
              <a:rPr lang="es-MX" sz="2000" b="0" i="0" u="none" strike="noStrike" dirty="0" err="1">
                <a:solidFill>
                  <a:schemeClr val="bg1"/>
                </a:solidFill>
                <a:effectLst/>
                <a:latin typeface="Times New Roman" panose="02020603050405020304" pitchFamily="18" charset="0"/>
                <a:cs typeface="Times New Roman" panose="02020603050405020304" pitchFamily="18" charset="0"/>
              </a:rPr>
              <a:t>Anboto</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Bizkaia y cada siete años se trasladaba a otros montes como: </a:t>
            </a:r>
            <a:r>
              <a:rPr lang="es-MX" sz="2000" b="0" i="0" u="none" strike="noStrike" dirty="0" err="1">
                <a:solidFill>
                  <a:schemeClr val="bg1"/>
                </a:solidFill>
                <a:effectLst/>
                <a:latin typeface="Times New Roman" panose="02020603050405020304" pitchFamily="18" charset="0"/>
                <a:cs typeface="Times New Roman" panose="02020603050405020304" pitchFamily="18" charset="0"/>
              </a:rPr>
              <a:t>Txindoki</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2000" b="0" i="0" u="none" strike="noStrike" dirty="0" err="1">
                <a:solidFill>
                  <a:schemeClr val="bg1"/>
                </a:solidFill>
                <a:effectLst/>
                <a:latin typeface="Times New Roman" panose="02020603050405020304" pitchFamily="18" charset="0"/>
                <a:cs typeface="Times New Roman" panose="02020603050405020304" pitchFamily="18" charset="0"/>
              </a:rPr>
              <a:t>Murumendi</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Sierra de Aizkorri y </a:t>
            </a:r>
            <a:r>
              <a:rPr lang="es-MX" sz="2000" b="0" i="0" u="none" strike="noStrike" dirty="0" err="1">
                <a:solidFill>
                  <a:schemeClr val="bg1"/>
                </a:solidFill>
                <a:effectLst/>
                <a:latin typeface="Times New Roman" panose="02020603050405020304" pitchFamily="18" charset="0"/>
                <a:cs typeface="Times New Roman" panose="02020603050405020304" pitchFamily="18" charset="0"/>
              </a:rPr>
              <a:t>Aralar</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ainting of a person in a dress surrounded by dragons&#10;&#10;Description automatically generated">
            <a:extLst>
              <a:ext uri="{FF2B5EF4-FFF2-40B4-BE49-F238E27FC236}">
                <a16:creationId xmlns:a16="http://schemas.microsoft.com/office/drawing/2014/main" id="{0CC3E040-126A-7406-845F-A57DCE6ED131}"/>
              </a:ext>
            </a:extLst>
          </p:cNvPr>
          <p:cNvPicPr>
            <a:picLocks noChangeAspect="1"/>
          </p:cNvPicPr>
          <p:nvPr/>
        </p:nvPicPr>
        <p:blipFill>
          <a:blip r:embed="rId2">
            <a:extLst>
              <a:ext uri="{28A0092B-C50C-407E-A947-70E740481C1C}">
                <a14:useLocalDpi xmlns:a14="http://schemas.microsoft.com/office/drawing/2010/main" val="0"/>
              </a:ext>
            </a:extLst>
          </a:blip>
          <a:srcRect l="11662" r="41034" b="1"/>
          <a:stretch/>
        </p:blipFill>
        <p:spPr>
          <a:xfrm>
            <a:off x="6525453" y="10"/>
            <a:ext cx="5666547" cy="6857990"/>
          </a:xfrm>
          <a:prstGeom prst="rect">
            <a:avLst/>
          </a:prstGeom>
        </p:spPr>
      </p:pic>
    </p:spTree>
    <p:extLst>
      <p:ext uri="{BB962C8B-B14F-4D97-AF65-F5344CB8AC3E}">
        <p14:creationId xmlns:p14="http://schemas.microsoft.com/office/powerpoint/2010/main" val="39040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BDB8CB-2E4A-FACA-6939-1BF9562EA4D6}"/>
              </a:ext>
            </a:extLst>
          </p:cNvPr>
          <p:cNvSpPr>
            <a:spLocks noGrp="1"/>
          </p:cNvSpPr>
          <p:nvPr>
            <p:ph type="title"/>
          </p:nvPr>
        </p:nvSpPr>
        <p:spPr>
          <a:xfrm>
            <a:off x="6234865" y="568517"/>
            <a:ext cx="5248221" cy="1067209"/>
          </a:xfrm>
        </p:spPr>
        <p:txBody>
          <a:bodyPr>
            <a:normAutofit/>
          </a:bodyPr>
          <a:lstStyle/>
          <a:p>
            <a:pPr algn="ctr"/>
            <a:r>
              <a:rPr lang="es-ES" dirty="0">
                <a:solidFill>
                  <a:schemeClr val="bg1"/>
                </a:solidFill>
                <a:latin typeface="Times New Roman" panose="02020603050405020304" pitchFamily="18" charset="0"/>
                <a:cs typeface="Times New Roman" panose="02020603050405020304" pitchFamily="18" charset="0"/>
              </a:rPr>
              <a:t>Mari</a:t>
            </a:r>
          </a:p>
        </p:txBody>
      </p:sp>
      <p:pic>
        <p:nvPicPr>
          <p:cNvPr id="9" name="Picture 8" descr="A person in a dress in a field of flowers&#10;&#10;Description automatically generated">
            <a:extLst>
              <a:ext uri="{FF2B5EF4-FFF2-40B4-BE49-F238E27FC236}">
                <a16:creationId xmlns:a16="http://schemas.microsoft.com/office/drawing/2014/main" id="{E4AE6CF6-E59D-BF2F-AE5A-6801CE2C9A1A}"/>
              </a:ext>
            </a:extLst>
          </p:cNvPr>
          <p:cNvPicPr>
            <a:picLocks noChangeAspect="1"/>
          </p:cNvPicPr>
          <p:nvPr/>
        </p:nvPicPr>
        <p:blipFill>
          <a:blip r:embed="rId2">
            <a:extLst>
              <a:ext uri="{28A0092B-C50C-407E-A947-70E740481C1C}">
                <a14:useLocalDpi xmlns:a14="http://schemas.microsoft.com/office/drawing/2010/main" val="0"/>
              </a:ext>
            </a:extLst>
          </a:blip>
          <a:srcRect l="16896" r="25854"/>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61" name="Group 6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7" name="Freeform: Shape 3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2" name="Freeform: Shape 6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6B91714F-B7EB-C584-0DE8-7049AB30F911}"/>
              </a:ext>
            </a:extLst>
          </p:cNvPr>
          <p:cNvSpPr>
            <a:spLocks noGrp="1"/>
          </p:cNvSpPr>
          <p:nvPr>
            <p:ph idx="1"/>
          </p:nvPr>
        </p:nvSpPr>
        <p:spPr>
          <a:xfrm>
            <a:off x="5805285" y="1656793"/>
            <a:ext cx="6076335" cy="4351338"/>
          </a:xfrm>
        </p:spPr>
        <p:txBody>
          <a:bodyPr>
            <a:normAutofit lnSpcReduction="10000"/>
          </a:bodyPr>
          <a:lstStyle/>
          <a:p>
            <a:pPr marL="0" indent="0">
              <a:buNone/>
            </a:pPr>
            <a:r>
              <a:rPr lang="es-MX" sz="2000" b="0" i="0" u="none" strike="noStrike" dirty="0">
                <a:solidFill>
                  <a:schemeClr val="bg1"/>
                </a:solidFill>
                <a:effectLst/>
                <a:latin typeface="Times New Roman" panose="02020603050405020304" pitchFamily="18" charset="0"/>
                <a:cs typeface="Times New Roman" panose="02020603050405020304" pitchFamily="18" charset="0"/>
              </a:rPr>
              <a:t>En algunas partes también se decía que tenía la facultad de convertir todo lo que tocaba en oro.</a:t>
            </a:r>
          </a:p>
          <a:p>
            <a:pPr marL="0" indent="0" algn="ctr">
              <a:buNone/>
            </a:pPr>
            <a:r>
              <a:rPr lang="es-ES" sz="2000" b="0" i="1" u="none" strike="noStrike" dirty="0">
                <a:solidFill>
                  <a:schemeClr val="bg1"/>
                </a:solidFill>
                <a:effectLst/>
                <a:latin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Mientras paseaba por el campo, una pastora se encontró con Mari, una figura enigmática de la que no conocía el origen. Mari, con una sonrisa enigmática, le entregó un pequeño trozo de carbón. Intrigada y un tanto confundida, la pastora se preguntó: “¿Quién es esta mujer? ¿Por qué me da un trozo de carbón?” Sin más, guardó el carbón en su bolsillo, agradecida pero perpleja, y continuó su camino.</a:t>
            </a:r>
          </a:p>
          <a:p>
            <a:pPr marL="0" indent="0" algn="ctr">
              <a:buNone/>
            </a:pPr>
            <a:r>
              <a:rPr lang="es-MX" sz="2000" i="1" dirty="0">
                <a:solidFill>
                  <a:schemeClr val="bg1"/>
                </a:solidFill>
                <a:latin typeface="Times New Roman" panose="02020603050405020304" pitchFamily="18" charset="0"/>
                <a:cs typeface="Times New Roman" panose="02020603050405020304" pitchFamily="18" charset="0"/>
              </a:rPr>
              <a:t>A medida que avanzaba, el peso en su bolsillo se hacía cada vez más notable. Preocupada, se detuvo y sacó el objeto. Para su sorpresa, el trozo de carbón se había transformado en una pieza de oro brillante y pesada. Maravillada, la pastora comprendió que el regalo de Mari había sido una bendición encubierta</a:t>
            </a:r>
            <a:r>
              <a:rPr lang="es-MX" sz="2000" b="0" i="1" u="none" strike="noStrike" dirty="0">
                <a:solidFill>
                  <a:schemeClr val="bg1"/>
                </a:solidFill>
                <a:effectLst/>
                <a:latin typeface="Times New Roman" panose="02020603050405020304" pitchFamily="18" charset="0"/>
              </a:rPr>
              <a:t>».</a:t>
            </a:r>
            <a:endParaRPr lang="es-ES" sz="2000" i="1" dirty="0">
              <a:solidFill>
                <a:schemeClr val="bg1"/>
              </a:solidFill>
            </a:endParaRPr>
          </a:p>
        </p:txBody>
      </p:sp>
      <p:grpSp>
        <p:nvGrpSpPr>
          <p:cNvPr id="6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1" name="Freeform: Shape 4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cxnSp>
        <p:nvCxnSpPr>
          <p:cNvPr id="11" name="Straight Connector 10">
            <a:extLst>
              <a:ext uri="{FF2B5EF4-FFF2-40B4-BE49-F238E27FC236}">
                <a16:creationId xmlns:a16="http://schemas.microsoft.com/office/drawing/2014/main" id="{5A8084E4-8C7A-81A2-6F3A-17FCDAF3676A}"/>
              </a:ext>
            </a:extLst>
          </p:cNvPr>
          <p:cNvCxnSpPr>
            <a:cxnSpLocks/>
          </p:cNvCxnSpPr>
          <p:nvPr/>
        </p:nvCxnSpPr>
        <p:spPr>
          <a:xfrm>
            <a:off x="8211149" y="1361243"/>
            <a:ext cx="1347019"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4924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flying over a mountain&#10;&#10;Description automatically generated">
            <a:extLst>
              <a:ext uri="{FF2B5EF4-FFF2-40B4-BE49-F238E27FC236}">
                <a16:creationId xmlns:a16="http://schemas.microsoft.com/office/drawing/2014/main" id="{6F08FB6A-A12F-2A3D-3E5E-7281A2ECCC7B}"/>
              </a:ext>
            </a:extLst>
          </p:cNvPr>
          <p:cNvPicPr>
            <a:picLocks noChangeAspect="1"/>
          </p:cNvPicPr>
          <p:nvPr/>
        </p:nvPicPr>
        <p:blipFill>
          <a:blip r:embed="rId2">
            <a:extLst>
              <a:ext uri="{28A0092B-C50C-407E-A947-70E740481C1C}">
                <a14:useLocalDpi xmlns:a14="http://schemas.microsoft.com/office/drawing/2010/main" val="0"/>
              </a:ext>
            </a:extLst>
          </a:blip>
          <a:srcRect r="18223" b="1"/>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3EB6D-9EBB-037C-DEC5-3FAAF9F9F25F}"/>
              </a:ext>
            </a:extLst>
          </p:cNvPr>
          <p:cNvSpPr>
            <a:spLocks noGrp="1"/>
          </p:cNvSpPr>
          <p:nvPr>
            <p:ph type="title"/>
          </p:nvPr>
        </p:nvSpPr>
        <p:spPr>
          <a:xfrm>
            <a:off x="1104900" y="910431"/>
            <a:ext cx="4724400" cy="1466455"/>
          </a:xfrm>
        </p:spPr>
        <p:txBody>
          <a:bodyPr anchor="b">
            <a:normAutofit/>
          </a:bodyPr>
          <a:lstStyle/>
          <a:p>
            <a:pPr algn="ctr"/>
            <a:r>
              <a:rPr lang="es-ES" dirty="0">
                <a:solidFill>
                  <a:schemeClr val="bg1"/>
                </a:solidFill>
                <a:latin typeface="Times New Roman" panose="02020603050405020304" pitchFamily="18" charset="0"/>
                <a:cs typeface="Times New Roman" panose="02020603050405020304" pitchFamily="18" charset="0"/>
              </a:rPr>
              <a:t>Mari</a:t>
            </a:r>
            <a:endParaRPr lang="es-ES" dirty="0">
              <a:solidFill>
                <a:schemeClr val="bg1"/>
              </a:solidFill>
            </a:endParaRPr>
          </a:p>
        </p:txBody>
      </p:sp>
      <p:sp>
        <p:nvSpPr>
          <p:cNvPr id="3" name="Content Placeholder 2">
            <a:extLst>
              <a:ext uri="{FF2B5EF4-FFF2-40B4-BE49-F238E27FC236}">
                <a16:creationId xmlns:a16="http://schemas.microsoft.com/office/drawing/2014/main" id="{DC0F6EFF-13D6-B763-4DF4-BB3FDA7FE845}"/>
              </a:ext>
            </a:extLst>
          </p:cNvPr>
          <p:cNvSpPr>
            <a:spLocks noGrp="1"/>
          </p:cNvSpPr>
          <p:nvPr>
            <p:ph idx="1"/>
          </p:nvPr>
        </p:nvSpPr>
        <p:spPr>
          <a:xfrm>
            <a:off x="1104900" y="2492080"/>
            <a:ext cx="4724400" cy="3918552"/>
          </a:xfrm>
        </p:spPr>
        <p:txBody>
          <a:bodyPr>
            <a:normAutofit lnSpcReduction="10000"/>
          </a:bodyPr>
          <a:lstStyle/>
          <a:p>
            <a:r>
              <a:rPr lang="es-ES" sz="2200" dirty="0">
                <a:solidFill>
                  <a:schemeClr val="bg1"/>
                </a:solidFill>
                <a:latin typeface="Times New Roman" panose="02020603050405020304" pitchFamily="18" charset="0"/>
                <a:cs typeface="Times New Roman" panose="02020603050405020304" pitchFamily="18" charset="0"/>
              </a:rPr>
              <a:t>Su origen es en </a:t>
            </a:r>
            <a:r>
              <a:rPr lang="es-ES" sz="2200" dirty="0" err="1">
                <a:solidFill>
                  <a:schemeClr val="bg1"/>
                </a:solidFill>
                <a:latin typeface="Times New Roman" panose="02020603050405020304" pitchFamily="18" charset="0"/>
                <a:cs typeface="Times New Roman" panose="02020603050405020304" pitchFamily="18" charset="0"/>
              </a:rPr>
              <a:t>Anboto</a:t>
            </a:r>
            <a:r>
              <a:rPr lang="es-ES" sz="2200" dirty="0">
                <a:solidFill>
                  <a:schemeClr val="bg1"/>
                </a:solidFill>
                <a:latin typeface="Times New Roman" panose="02020603050405020304" pitchFamily="18" charset="0"/>
                <a:cs typeface="Times New Roman" panose="02020603050405020304" pitchFamily="18" charset="0"/>
              </a:rPr>
              <a:t>.</a:t>
            </a:r>
          </a:p>
          <a:p>
            <a:r>
              <a:rPr lang="es-MX" sz="2200" b="0" i="0" u="none" strike="noStrike" dirty="0">
                <a:solidFill>
                  <a:schemeClr val="bg1"/>
                </a:solidFill>
                <a:effectLst/>
                <a:latin typeface="Times New Roman" panose="02020603050405020304" pitchFamily="18" charset="0"/>
                <a:cs typeface="Times New Roman" panose="02020603050405020304" pitchFamily="18" charset="0"/>
              </a:rPr>
              <a:t>Joven que se transformó en deidad.</a:t>
            </a:r>
          </a:p>
          <a:p>
            <a:r>
              <a:rPr lang="es-MX" sz="2200" b="0" i="0" u="none" strike="noStrike" dirty="0">
                <a:solidFill>
                  <a:schemeClr val="bg1"/>
                </a:solidFill>
                <a:effectLst/>
                <a:latin typeface="Times New Roman" panose="02020603050405020304" pitchFamily="18" charset="0"/>
                <a:cs typeface="Times New Roman" panose="02020603050405020304" pitchFamily="18" charset="0"/>
              </a:rPr>
              <a:t>Leyenda:</a:t>
            </a:r>
          </a:p>
          <a:p>
            <a:pPr marL="0" indent="0" algn="ctr">
              <a:buNone/>
            </a:pPr>
            <a:r>
              <a:rPr lang="es-MX" sz="2200" b="0" i="1" u="none" strike="noStrike" dirty="0">
                <a:solidFill>
                  <a:schemeClr val="bg1"/>
                </a:solidFill>
                <a:effectLst/>
                <a:latin typeface="Times New Roman" panose="02020603050405020304" pitchFamily="18" charset="0"/>
                <a:cs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Mari, una joven traviesa, hizo que su madre, agotada, deseara que se convirtiera en un rayo. Así sucedió: Mari desapareció y apareció en una cueva. Su única forma de escapar era a través de una nube de fuego que se materializaba cada siete años, llevándola a una montaña distinta cada vez</a:t>
            </a:r>
            <a:r>
              <a:rPr lang="es-MX" sz="2000" b="0" i="1" u="none" strike="noStrike" dirty="0">
                <a:solidFill>
                  <a:schemeClr val="bg1"/>
                </a:solidFill>
                <a:effectLst/>
                <a:latin typeface="Times New Roman" panose="02020603050405020304" pitchFamily="18" charset="0"/>
                <a:cs typeface="Times New Roman" panose="02020603050405020304" pitchFamily="18" charset="0"/>
              </a:rPr>
              <a:t>».</a:t>
            </a:r>
            <a:endParaRPr lang="es-MX" sz="2000" b="0" i="1" dirty="0">
              <a:solidFill>
                <a:schemeClr val="bg1"/>
              </a:solidFill>
              <a:effectLst/>
              <a:latin typeface="Times New Roman" panose="02020603050405020304" pitchFamily="18" charset="0"/>
              <a:cs typeface="Times New Roman" panose="02020603050405020304" pitchFamily="18" charset="0"/>
            </a:endParaRPr>
          </a:p>
          <a:p>
            <a:pPr marL="0" indent="0">
              <a:buNone/>
            </a:pPr>
            <a:br>
              <a:rPr lang="es-MX" sz="1600" dirty="0">
                <a:solidFill>
                  <a:schemeClr val="bg1"/>
                </a:solidFill>
              </a:rPr>
            </a:br>
            <a:endParaRPr lang="es-ES" sz="1600" dirty="0">
              <a:solidFill>
                <a:schemeClr val="bg1"/>
              </a:solidFill>
            </a:endParaRPr>
          </a:p>
          <a:p>
            <a:endParaRPr lang="es-ES" sz="1600" dirty="0">
              <a:solidFill>
                <a:schemeClr val="bg1"/>
              </a:solidFill>
            </a:endParaRPr>
          </a:p>
        </p:txBody>
      </p:sp>
      <p:sp>
        <p:nvSpPr>
          <p:cNvPr id="25" name="Rectangle 2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6EAA188-7BCF-3D42-FE5A-2BA0B37EE1FD}"/>
              </a:ext>
            </a:extLst>
          </p:cNvPr>
          <p:cNvCxnSpPr>
            <a:cxnSpLocks/>
          </p:cNvCxnSpPr>
          <p:nvPr/>
        </p:nvCxnSpPr>
        <p:spPr>
          <a:xfrm>
            <a:off x="2894371" y="2265811"/>
            <a:ext cx="118601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1518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8AADE6F-2C31-EDB2-9DEA-80F596EF94B7}"/>
              </a:ext>
            </a:extLst>
          </p:cNvPr>
          <p:cNvSpPr>
            <a:spLocks noGrp="1"/>
          </p:cNvSpPr>
          <p:nvPr>
            <p:ph type="title"/>
          </p:nvPr>
        </p:nvSpPr>
        <p:spPr>
          <a:xfrm>
            <a:off x="838200" y="448721"/>
            <a:ext cx="4707671" cy="1225650"/>
          </a:xfrm>
        </p:spPr>
        <p:txBody>
          <a:bodyPr anchor="b">
            <a:normAutofit/>
          </a:bodyPr>
          <a:lstStyle/>
          <a:p>
            <a:pPr algn="ctr"/>
            <a:r>
              <a:rPr lang="es-ES" sz="3800" dirty="0">
                <a:solidFill>
                  <a:schemeClr val="bg1"/>
                </a:solidFill>
                <a:latin typeface="Times New Roman" panose="02020603050405020304" pitchFamily="18" charset="0"/>
                <a:cs typeface="Times New Roman" panose="02020603050405020304" pitchFamily="18" charset="0"/>
              </a:rPr>
              <a:t>Mari</a:t>
            </a:r>
            <a:endParaRPr lang="es-ES" sz="3800"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9F0F01-FA22-B1DD-780C-D369045FC576}"/>
              </a:ext>
            </a:extLst>
          </p:cNvPr>
          <p:cNvSpPr>
            <a:spLocks noGrp="1"/>
          </p:cNvSpPr>
          <p:nvPr>
            <p:ph idx="1"/>
          </p:nvPr>
        </p:nvSpPr>
        <p:spPr>
          <a:xfrm>
            <a:off x="897768" y="2638172"/>
            <a:ext cx="4586513" cy="1590320"/>
          </a:xfrm>
        </p:spPr>
        <p:txBody>
          <a:bodyPr>
            <a:normAutofit fontScale="92500" lnSpcReduction="10000"/>
          </a:bodyPr>
          <a:lstStyle/>
          <a:p>
            <a:pPr marL="0" indent="0" algn="ctr">
              <a:buNone/>
            </a:pPr>
            <a:r>
              <a:rPr lang="es-MX" sz="2000" b="0" i="1" u="none" strike="noStrike" dirty="0">
                <a:solidFill>
                  <a:schemeClr val="bg1"/>
                </a:solidFill>
                <a:effectLst/>
                <a:latin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La joven Mari, conocida por su mal comportamiento, provocó la furia de su madre, quien exclamó desesperada: “¡Ojalá te lleve el diablo!” En respuesta, el diablo apareció y se llevó a Mari, encerrándola para siempre en una cueva</a:t>
            </a:r>
            <a:r>
              <a:rPr lang="es-MX" sz="2000" b="0" i="1" u="none" strike="noStrike" dirty="0">
                <a:solidFill>
                  <a:schemeClr val="bg1"/>
                </a:solidFill>
                <a:effectLst/>
                <a:latin typeface="Times New Roman" panose="02020603050405020304" pitchFamily="18" charset="0"/>
              </a:rPr>
              <a:t>».</a:t>
            </a:r>
            <a:endParaRPr lang="es-ES" sz="20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ainting of a person sitting on a sheep&#10;&#10;Description automatically generated">
            <a:extLst>
              <a:ext uri="{FF2B5EF4-FFF2-40B4-BE49-F238E27FC236}">
                <a16:creationId xmlns:a16="http://schemas.microsoft.com/office/drawing/2014/main" id="{D8F030C1-F3A4-6E39-2C7D-B16E2D1711AD}"/>
              </a:ext>
            </a:extLst>
          </p:cNvPr>
          <p:cNvPicPr>
            <a:picLocks noChangeAspect="1"/>
          </p:cNvPicPr>
          <p:nvPr/>
        </p:nvPicPr>
        <p:blipFill>
          <a:blip r:embed="rId2">
            <a:extLst>
              <a:ext uri="{28A0092B-C50C-407E-A947-70E740481C1C}">
                <a14:useLocalDpi xmlns:a14="http://schemas.microsoft.com/office/drawing/2010/main" val="0"/>
              </a:ext>
            </a:extLst>
          </a:blip>
          <a:srcRect r="2" b="11955"/>
          <a:stretch/>
        </p:blipFill>
        <p:spPr>
          <a:xfrm>
            <a:off x="6525453" y="10"/>
            <a:ext cx="5666547" cy="6857990"/>
          </a:xfrm>
          <a:prstGeom prst="rect">
            <a:avLst/>
          </a:prstGeom>
        </p:spPr>
      </p:pic>
    </p:spTree>
    <p:extLst>
      <p:ext uri="{BB962C8B-B14F-4D97-AF65-F5344CB8AC3E}">
        <p14:creationId xmlns:p14="http://schemas.microsoft.com/office/powerpoint/2010/main" val="112349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C68DB-6D1B-28E2-CB64-51253CE4D2A9}"/>
              </a:ext>
            </a:extLst>
          </p:cNvPr>
          <p:cNvSpPr>
            <a:spLocks noGrp="1"/>
          </p:cNvSpPr>
          <p:nvPr>
            <p:ph type="title"/>
          </p:nvPr>
        </p:nvSpPr>
        <p:spPr>
          <a:xfrm>
            <a:off x="6981825" y="1641752"/>
            <a:ext cx="4391024" cy="1323439"/>
          </a:xfrm>
        </p:spPr>
        <p:txBody>
          <a:bodyPr anchor="t">
            <a:normAutofit/>
          </a:bodyPr>
          <a:lstStyle/>
          <a:p>
            <a:pPr algn="ctr"/>
            <a:r>
              <a:rPr lang="es-ES" sz="4000" dirty="0">
                <a:solidFill>
                  <a:schemeClr val="bg1"/>
                </a:solidFill>
                <a:latin typeface="Times New Roman" panose="02020603050405020304" pitchFamily="18" charset="0"/>
                <a:cs typeface="Times New Roman" panose="02020603050405020304" pitchFamily="18" charset="0"/>
              </a:rPr>
              <a:t>Mari</a:t>
            </a:r>
            <a:endParaRPr lang="es-ES" sz="4000" dirty="0">
              <a:solidFill>
                <a:schemeClr val="bg1"/>
              </a:solidFill>
            </a:endParaRPr>
          </a:p>
        </p:txBody>
      </p:sp>
      <p:pic>
        <p:nvPicPr>
          <p:cNvPr id="7" name="Picture 6" descr="A black and white image of a person flying on a broom&#10;&#10;Description automatically generated">
            <a:extLst>
              <a:ext uri="{FF2B5EF4-FFF2-40B4-BE49-F238E27FC236}">
                <a16:creationId xmlns:a16="http://schemas.microsoft.com/office/drawing/2014/main" id="{63A40079-344D-6DBC-8408-F8755092D863}"/>
              </a:ext>
            </a:extLst>
          </p:cNvPr>
          <p:cNvPicPr>
            <a:picLocks noChangeAspect="1"/>
          </p:cNvPicPr>
          <p:nvPr/>
        </p:nvPicPr>
        <p:blipFill>
          <a:blip r:embed="rId2">
            <a:extLst>
              <a:ext uri="{28A0092B-C50C-407E-A947-70E740481C1C}">
                <a14:useLocalDpi xmlns:a14="http://schemas.microsoft.com/office/drawing/2010/main" val="0"/>
              </a:ext>
            </a:extLst>
          </a:blip>
          <a:srcRect l="4220" r="1008" b="2"/>
          <a:stretch/>
        </p:blipFill>
        <p:spPr>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51" name="Group 50">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43" name="Freeform: Shape 42">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CA9792C2-3EFF-1507-E9B2-9EDED785E132}"/>
              </a:ext>
            </a:extLst>
          </p:cNvPr>
          <p:cNvSpPr>
            <a:spLocks noGrp="1"/>
          </p:cNvSpPr>
          <p:nvPr>
            <p:ph idx="1"/>
          </p:nvPr>
        </p:nvSpPr>
        <p:spPr>
          <a:xfrm>
            <a:off x="6981826" y="2330245"/>
            <a:ext cx="4391024" cy="3875948"/>
          </a:xfrm>
        </p:spPr>
        <p:txBody>
          <a:bodyPr>
            <a:normAutofit fontScale="92500" lnSpcReduction="20000"/>
          </a:bodyPr>
          <a:lstStyle/>
          <a:p>
            <a:pPr indent="0" rtl="0">
              <a:spcBef>
                <a:spcPts val="0"/>
              </a:spcBef>
              <a:spcAft>
                <a:spcPts val="0"/>
              </a:spcAft>
              <a:buNone/>
            </a:pPr>
            <a:r>
              <a:rPr lang="es-MX" sz="22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Juan Garmendia Larrañaga:</a:t>
            </a:r>
          </a:p>
          <a:p>
            <a:pPr marL="0" indent="0" algn="ctr">
              <a:buNone/>
            </a:pPr>
            <a:r>
              <a:rPr lang="es-MX" sz="22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2200" i="1" dirty="0">
                <a:solidFill>
                  <a:schemeClr val="bg1"/>
                </a:solidFill>
                <a:latin typeface="Times New Roman" panose="02020603050405020304" pitchFamily="18" charset="0"/>
                <a:cs typeface="Times New Roman" panose="02020603050405020304" pitchFamily="18" charset="0"/>
              </a:rPr>
              <a:t>En un pequeño </a:t>
            </a:r>
            <a:r>
              <a:rPr lang="es-MX" sz="2200" i="1" dirty="0" err="1">
                <a:solidFill>
                  <a:schemeClr val="bg1"/>
                </a:solidFill>
                <a:latin typeface="Times New Roman" panose="02020603050405020304" pitchFamily="18" charset="0"/>
                <a:cs typeface="Times New Roman" panose="02020603050405020304" pitchFamily="18" charset="0"/>
              </a:rPr>
              <a:t>baserri</a:t>
            </a:r>
            <a:r>
              <a:rPr lang="es-MX" sz="2200" i="1" dirty="0">
                <a:solidFill>
                  <a:schemeClr val="bg1"/>
                </a:solidFill>
                <a:latin typeface="Times New Roman" panose="02020603050405020304" pitchFamily="18" charset="0"/>
                <a:cs typeface="Times New Roman" panose="02020603050405020304" pitchFamily="18" charset="0"/>
              </a:rPr>
              <a:t> en el pueblo de Gipuzkoa, al pie de </a:t>
            </a:r>
            <a:r>
              <a:rPr lang="es-MX" sz="2200" i="1" dirty="0" err="1">
                <a:solidFill>
                  <a:schemeClr val="bg1"/>
                </a:solidFill>
                <a:latin typeface="Times New Roman" panose="02020603050405020304" pitchFamily="18" charset="0"/>
                <a:cs typeface="Times New Roman" panose="02020603050405020304" pitchFamily="18" charset="0"/>
              </a:rPr>
              <a:t>Txindoki</a:t>
            </a:r>
            <a:r>
              <a:rPr lang="es-MX" sz="2200" i="1" dirty="0">
                <a:solidFill>
                  <a:schemeClr val="bg1"/>
                </a:solidFill>
                <a:latin typeface="Times New Roman" panose="02020603050405020304" pitchFamily="18" charset="0"/>
                <a:cs typeface="Times New Roman" panose="02020603050405020304" pitchFamily="18" charset="0"/>
              </a:rPr>
              <a:t>, vivía una niña de comportamiento travieso. Un día, su madre, cansada de sus fechorías, exclamó: "¡Ojalá te lleven los demonios!" En respuesta, un grupo de </a:t>
            </a:r>
            <a:r>
              <a:rPr lang="es-MX" sz="2200" i="1" dirty="0" err="1">
                <a:solidFill>
                  <a:schemeClr val="bg1"/>
                </a:solidFill>
                <a:latin typeface="Times New Roman" panose="02020603050405020304" pitchFamily="18" charset="0"/>
                <a:cs typeface="Times New Roman" panose="02020603050405020304" pitchFamily="18" charset="0"/>
              </a:rPr>
              <a:t>sorginak</a:t>
            </a:r>
            <a:r>
              <a:rPr lang="es-MX" sz="2200" i="1" dirty="0">
                <a:solidFill>
                  <a:schemeClr val="bg1"/>
                </a:solidFill>
                <a:latin typeface="Times New Roman" panose="02020603050405020304" pitchFamily="18" charset="0"/>
                <a:cs typeface="Times New Roman" panose="02020603050405020304" pitchFamily="18" charset="0"/>
              </a:rPr>
              <a:t> (brujas vascas) apareció y se llevó a la niña a la cueva de </a:t>
            </a:r>
            <a:r>
              <a:rPr lang="es-MX" sz="2200" i="1" dirty="0" err="1">
                <a:solidFill>
                  <a:schemeClr val="bg1"/>
                </a:solidFill>
                <a:latin typeface="Times New Roman" panose="02020603050405020304" pitchFamily="18" charset="0"/>
                <a:cs typeface="Times New Roman" panose="02020603050405020304" pitchFamily="18" charset="0"/>
              </a:rPr>
              <a:t>Anboto</a:t>
            </a:r>
            <a:r>
              <a:rPr lang="es-MX" sz="2200" i="1" dirty="0">
                <a:solidFill>
                  <a:schemeClr val="bg1"/>
                </a:solidFill>
                <a:latin typeface="Times New Roman" panose="02020603050405020304" pitchFamily="18" charset="0"/>
                <a:cs typeface="Times New Roman" panose="02020603050405020304" pitchFamily="18" charset="0"/>
              </a:rPr>
              <a:t>.</a:t>
            </a:r>
          </a:p>
          <a:p>
            <a:pPr marL="0" indent="0" algn="ctr">
              <a:buNone/>
            </a:pPr>
            <a:r>
              <a:rPr lang="es-MX" sz="2200" i="1" dirty="0">
                <a:solidFill>
                  <a:schemeClr val="bg1"/>
                </a:solidFill>
                <a:latin typeface="Times New Roman" panose="02020603050405020304" pitchFamily="18" charset="0"/>
                <a:cs typeface="Times New Roman" panose="02020603050405020304" pitchFamily="18" charset="0"/>
              </a:rPr>
              <a:t>El alboroto en el pueblo fue inmenso, y los habitantes solicitaron la ayuda del cura para exorcizar la cueva y liberar a la niña. Sin embargo, el exorcismo fracasó, y la niña desapareció sin dejar rastro, dando origen a la leyenda de Mari</a:t>
            </a:r>
            <a:r>
              <a:rPr lang="es-MX" sz="22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endParaRPr lang="es-MX" sz="2200" b="0" dirty="0">
              <a:solidFill>
                <a:schemeClr val="bg1">
                  <a:alpha val="80000"/>
                </a:schemeClr>
              </a:solidFill>
              <a:effectLst/>
              <a:latin typeface="Times New Roman" panose="02020603050405020304" pitchFamily="18" charset="0"/>
              <a:cs typeface="Times New Roman" panose="02020603050405020304" pitchFamily="18" charset="0"/>
            </a:endParaRPr>
          </a:p>
          <a:p>
            <a:endParaRPr lang="es-ES" sz="1300" dirty="0">
              <a:solidFill>
                <a:schemeClr val="bg1">
                  <a:alpha val="80000"/>
                </a:schemeClr>
              </a:solidFill>
            </a:endParaRPr>
          </a:p>
        </p:txBody>
      </p:sp>
      <p:cxnSp>
        <p:nvCxnSpPr>
          <p:cNvPr id="8" name="Straight Connector 7">
            <a:extLst>
              <a:ext uri="{FF2B5EF4-FFF2-40B4-BE49-F238E27FC236}">
                <a16:creationId xmlns:a16="http://schemas.microsoft.com/office/drawing/2014/main" id="{F06A4CD1-0095-0B32-818C-1025A389A25B}"/>
              </a:ext>
            </a:extLst>
          </p:cNvPr>
          <p:cNvCxnSpPr>
            <a:cxnSpLocks/>
          </p:cNvCxnSpPr>
          <p:nvPr/>
        </p:nvCxnSpPr>
        <p:spPr>
          <a:xfrm>
            <a:off x="8594315" y="2206818"/>
            <a:ext cx="118601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83333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6142A-7BFF-0739-926B-300B5E2321BA}"/>
              </a:ext>
            </a:extLst>
          </p:cNvPr>
          <p:cNvSpPr>
            <a:spLocks noGrp="1"/>
          </p:cNvSpPr>
          <p:nvPr>
            <p:ph type="title"/>
          </p:nvPr>
        </p:nvSpPr>
        <p:spPr>
          <a:xfrm>
            <a:off x="6981823" y="1641752"/>
            <a:ext cx="4391025" cy="1323439"/>
          </a:xfrm>
        </p:spPr>
        <p:txBody>
          <a:bodyPr anchor="t">
            <a:normAutofit/>
          </a:bodyPr>
          <a:lstStyle/>
          <a:p>
            <a:r>
              <a:rPr lang="es-ES" sz="4000" dirty="0">
                <a:solidFill>
                  <a:schemeClr val="bg1"/>
                </a:solidFill>
                <a:latin typeface="Times New Roman" panose="02020603050405020304" pitchFamily="18" charset="0"/>
                <a:cs typeface="Times New Roman" panose="02020603050405020304" pitchFamily="18" charset="0"/>
              </a:rPr>
              <a:t>Mari y los Señores de Vizcaya</a:t>
            </a:r>
          </a:p>
        </p:txBody>
      </p:sp>
      <p:pic>
        <p:nvPicPr>
          <p:cNvPr id="5" name="Graphic 4">
            <a:extLst>
              <a:ext uri="{FF2B5EF4-FFF2-40B4-BE49-F238E27FC236}">
                <a16:creationId xmlns:a16="http://schemas.microsoft.com/office/drawing/2014/main" id="{8F36AED4-EEEE-71F7-4A62-D168750D10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6914" y="1429488"/>
            <a:ext cx="3857195" cy="4579200"/>
          </a:xfrm>
          <a:prstGeom prst="rect">
            <a:avLst/>
          </a:prstGeom>
        </p:spPr>
      </p:pic>
      <p:sp>
        <p:nvSpPr>
          <p:cNvPr id="3" name="Content Placeholder 2">
            <a:extLst>
              <a:ext uri="{FF2B5EF4-FFF2-40B4-BE49-F238E27FC236}">
                <a16:creationId xmlns:a16="http://schemas.microsoft.com/office/drawing/2014/main" id="{3E584BCF-AC7D-FD69-C5ED-D605CFB5AE8D}"/>
              </a:ext>
            </a:extLst>
          </p:cNvPr>
          <p:cNvSpPr>
            <a:spLocks noGrp="1"/>
          </p:cNvSpPr>
          <p:nvPr>
            <p:ph idx="1"/>
          </p:nvPr>
        </p:nvSpPr>
        <p:spPr>
          <a:xfrm>
            <a:off x="6981824" y="3146399"/>
            <a:ext cx="4391025" cy="3293729"/>
          </a:xfrm>
        </p:spPr>
        <p:txBody>
          <a:bodyPr>
            <a:noAutofit/>
          </a:bodyPr>
          <a:lstStyle/>
          <a:p>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Diego López de Haro, Señor de Vizcaya se había casado con Mari.</a:t>
            </a:r>
          </a:p>
          <a:p>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Don Pedro de </a:t>
            </a:r>
            <a:r>
              <a:rPr lang="es-MX" sz="2000" b="0" i="0" u="none" strike="noStrike" dirty="0" err="1">
                <a:solidFill>
                  <a:schemeClr val="bg1">
                    <a:alpha val="80000"/>
                  </a:schemeClr>
                </a:solidFill>
                <a:effectLst/>
                <a:latin typeface="Times New Roman" panose="02020603050405020304" pitchFamily="18" charset="0"/>
                <a:cs typeface="Times New Roman" panose="02020603050405020304" pitchFamily="18" charset="0"/>
              </a:rPr>
              <a:t>Barcelos</a:t>
            </a:r>
            <a:r>
              <a:rPr lang="es-MX" sz="2000" dirty="0">
                <a:solidFill>
                  <a:schemeClr val="bg1">
                    <a:alpha val="80000"/>
                  </a:schemeClr>
                </a:solidFill>
                <a:latin typeface="Times New Roman" panose="02020603050405020304" pitchFamily="18" charset="0"/>
                <a:cs typeface="Times New Roman" panose="02020603050405020304" pitchFamily="18" charset="0"/>
              </a:rPr>
              <a:t>, </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hijo ilegítimo del Rey de Portugal:</a:t>
            </a:r>
          </a:p>
          <a:p>
            <a:pPr lvl="1"/>
            <a:r>
              <a:rPr lang="es-MX" sz="2000" dirty="0">
                <a:solidFill>
                  <a:schemeClr val="bg1">
                    <a:alpha val="80000"/>
                  </a:schemeClr>
                </a:solidFill>
                <a:latin typeface="Times New Roman" panose="02020603050405020304" pitchFamily="18" charset="0"/>
                <a:cs typeface="Times New Roman" panose="02020603050405020304" pitchFamily="18" charset="0"/>
              </a:rPr>
              <a:t>O</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bra: “El libro de los linajes” (1340).</a:t>
            </a:r>
          </a:p>
          <a:p>
            <a:pPr lvl="1"/>
            <a:r>
              <a:rPr lang="es-MX" sz="2000" dirty="0">
                <a:solidFill>
                  <a:schemeClr val="bg1">
                    <a:alpha val="80000"/>
                  </a:schemeClr>
                </a:solidFill>
                <a:latin typeface="Times New Roman" panose="02020603050405020304" pitchFamily="18" charset="0"/>
                <a:cs typeface="Times New Roman" panose="02020603050405020304" pitchFamily="18" charset="0"/>
              </a:rPr>
              <a:t>R</a:t>
            </a:r>
            <a:r>
              <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rPr>
              <a:t>epaso de los orígenes de las grandes familias de la península ibérica</a:t>
            </a:r>
          </a:p>
          <a:p>
            <a:pPr lvl="1"/>
            <a:r>
              <a:rPr lang="es-MX" sz="2000" dirty="0">
                <a:solidFill>
                  <a:schemeClr val="bg1">
                    <a:alpha val="80000"/>
                  </a:schemeClr>
                </a:solidFill>
                <a:latin typeface="Times New Roman" panose="02020603050405020304" pitchFamily="18" charset="0"/>
                <a:cs typeface="Times New Roman" panose="02020603050405020304" pitchFamily="18" charset="0"/>
              </a:rPr>
              <a:t>Capítulo a la Familia Haro, Señores de Vizcaya.</a:t>
            </a:r>
            <a:endParaRPr lang="es-MX" sz="2000" b="0" i="0" u="none" strike="noStrike" dirty="0">
              <a:solidFill>
                <a:schemeClr val="bg1">
                  <a:alpha val="80000"/>
                </a:schemeClr>
              </a:solidFill>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A27E6D7-31F5-FB91-DA31-A435A4607E3A}"/>
              </a:ext>
            </a:extLst>
          </p:cNvPr>
          <p:cNvCxnSpPr>
            <a:cxnSpLocks/>
          </p:cNvCxnSpPr>
          <p:nvPr/>
        </p:nvCxnSpPr>
        <p:spPr>
          <a:xfrm>
            <a:off x="7050651" y="2806585"/>
            <a:ext cx="4108962"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31901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BD98E-34E2-D06A-730D-37EF2513D2B0}"/>
              </a:ext>
            </a:extLst>
          </p:cNvPr>
          <p:cNvSpPr>
            <a:spLocks noGrp="1"/>
          </p:cNvSpPr>
          <p:nvPr>
            <p:ph type="title"/>
          </p:nvPr>
        </p:nvSpPr>
        <p:spPr>
          <a:xfrm>
            <a:off x="4097784" y="-337773"/>
            <a:ext cx="4019107" cy="1361347"/>
          </a:xfrm>
        </p:spPr>
        <p:txBody>
          <a:bodyPr anchor="b">
            <a:normAutofit/>
          </a:bodyPr>
          <a:lstStyle/>
          <a:p>
            <a:pPr algn="ctr"/>
            <a:r>
              <a:rPr lang="es-ES" sz="3200" dirty="0">
                <a:solidFill>
                  <a:schemeClr val="bg1">
                    <a:alpha val="60000"/>
                  </a:schemeClr>
                </a:solidFill>
                <a:latin typeface="Times New Roman" panose="02020603050405020304" pitchFamily="18" charset="0"/>
                <a:cs typeface="Times New Roman" panose="02020603050405020304" pitchFamily="18" charset="0"/>
              </a:rPr>
              <a:t>Mari y los Señores de Vizcaya</a:t>
            </a:r>
            <a:endParaRPr lang="es-ES" sz="3200" dirty="0">
              <a:solidFill>
                <a:schemeClr val="bg1">
                  <a:alpha val="60000"/>
                </a:schemeClr>
              </a:solidFill>
            </a:endParaRPr>
          </a:p>
        </p:txBody>
      </p:sp>
      <p:pic>
        <p:nvPicPr>
          <p:cNvPr id="7" name="Picture 6" descr="A painting of a group of people&#10;&#10;Description automatically generated">
            <a:extLst>
              <a:ext uri="{FF2B5EF4-FFF2-40B4-BE49-F238E27FC236}">
                <a16:creationId xmlns:a16="http://schemas.microsoft.com/office/drawing/2014/main" id="{2DD54DDA-CE07-92F4-FD87-7B2A1C9BC9B9}"/>
              </a:ext>
            </a:extLst>
          </p:cNvPr>
          <p:cNvPicPr>
            <a:picLocks noChangeAspect="1"/>
          </p:cNvPicPr>
          <p:nvPr/>
        </p:nvPicPr>
        <p:blipFill>
          <a:blip r:embed="rId2">
            <a:extLst>
              <a:ext uri="{28A0092B-C50C-407E-A947-70E740481C1C}">
                <a14:useLocalDpi xmlns:a14="http://schemas.microsoft.com/office/drawing/2010/main" val="0"/>
              </a:ext>
            </a:extLst>
          </a:blip>
          <a:srcRect l="32440" r="32163" b="-2"/>
          <a:stretch/>
        </p:blipFill>
        <p:spPr>
          <a:xfrm>
            <a:off x="508679" y="685795"/>
            <a:ext cx="3103104" cy="5824178"/>
          </a:xfrm>
          <a:prstGeom prst="rect">
            <a:avLst/>
          </a:prstGeom>
        </p:spPr>
      </p:pic>
      <p:sp>
        <p:nvSpPr>
          <p:cNvPr id="3" name="Content Placeholder 2">
            <a:extLst>
              <a:ext uri="{FF2B5EF4-FFF2-40B4-BE49-F238E27FC236}">
                <a16:creationId xmlns:a16="http://schemas.microsoft.com/office/drawing/2014/main" id="{ECADBBF7-A0FA-F925-66FF-A282DF4B29B3}"/>
              </a:ext>
            </a:extLst>
          </p:cNvPr>
          <p:cNvSpPr>
            <a:spLocks noGrp="1"/>
          </p:cNvSpPr>
          <p:nvPr>
            <p:ph idx="1"/>
          </p:nvPr>
        </p:nvSpPr>
        <p:spPr>
          <a:xfrm>
            <a:off x="3611782" y="1150374"/>
            <a:ext cx="4991112" cy="5486400"/>
          </a:xfrm>
        </p:spPr>
        <p:txBody>
          <a:bodyPr anchor="t">
            <a:normAutofit fontScale="92500"/>
          </a:bodyPr>
          <a:lstStyle/>
          <a:p>
            <a:pPr marL="0" indent="0" algn="ctr">
              <a:buNone/>
            </a:pPr>
            <a:r>
              <a:rPr lang="es-MX" sz="2000" b="0" i="1" u="none" strike="noStrike" dirty="0">
                <a:solidFill>
                  <a:schemeClr val="bg1"/>
                </a:solidFill>
                <a:effectLst/>
                <a:latin typeface="Times New Roman" panose="02020603050405020304" pitchFamily="18" charset="0"/>
                <a:cs typeface="Times New Roman" panose="02020603050405020304" pitchFamily="18" charset="0"/>
              </a:rPr>
              <a:t>«Un día Diego López de Haro  fue a cazar jabalíes con su gente y oyó cantar en muy voz alta a una mujer encima de una peña; se acercó atraído por el canto y vio que era muy hermosa y estaba muy bien vestida. Así que se enamoró de inmediato y le propuso matrimonio, la mujer aceptó, pero con la condición de que Don Diego no se santiguase nunca en su presencia. </a:t>
            </a:r>
            <a:endParaRPr lang="es-MX" sz="2000" b="0" dirty="0">
              <a:solidFill>
                <a:schemeClr val="bg1"/>
              </a:solidFill>
              <a:effectLst/>
              <a:latin typeface="Times New Roman" panose="02020603050405020304" pitchFamily="18" charset="0"/>
              <a:cs typeface="Times New Roman" panose="02020603050405020304" pitchFamily="18" charset="0"/>
            </a:endParaRPr>
          </a:p>
          <a:p>
            <a:pPr marL="0" indent="0" algn="ctr">
              <a:buNone/>
            </a:pPr>
            <a:r>
              <a:rPr lang="es-MX" sz="2000" b="0" i="1" u="none" strike="noStrike" dirty="0">
                <a:solidFill>
                  <a:schemeClr val="bg1"/>
                </a:solidFill>
                <a:effectLst/>
                <a:latin typeface="Times New Roman" panose="02020603050405020304" pitchFamily="18" charset="0"/>
                <a:cs typeface="Times New Roman" panose="02020603050405020304" pitchFamily="18" charset="0"/>
              </a:rPr>
              <a:t>La dama era muy hermosa y estaba muy bien hecha en todo su cuerpo, excepto que tenía los pies partidos, como las cabras. La Dama de Vizcaya trajo poder y riqueza a la casa de los Haro y también engendró dos hijos, una niña y un niño, pero un día accidentalmente, Don Diego cometió sin darse cuenta un tremendo error. Se santiguó delante de su esposa al presenciar una sangrienta pelea entre sus perros. La dama salió entonces, volando inmediatamente por la ventana, llevando a la hija en dirección a su casa en las montañas, en dirección al Amboto».</a:t>
            </a:r>
            <a:endParaRPr lang="es-ES" sz="20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person wearing a garment&#10;&#10;Description automatically generated">
            <a:extLst>
              <a:ext uri="{FF2B5EF4-FFF2-40B4-BE49-F238E27FC236}">
                <a16:creationId xmlns:a16="http://schemas.microsoft.com/office/drawing/2014/main" id="{1F4EC65E-28DF-AAF4-6DA9-7387901C8F04}"/>
              </a:ext>
            </a:extLst>
          </p:cNvPr>
          <p:cNvPicPr>
            <a:picLocks noChangeAspect="1"/>
          </p:cNvPicPr>
          <p:nvPr/>
        </p:nvPicPr>
        <p:blipFill>
          <a:blip r:embed="rId3">
            <a:extLst>
              <a:ext uri="{28A0092B-C50C-407E-A947-70E740481C1C}">
                <a14:useLocalDpi xmlns:a14="http://schemas.microsoft.com/office/drawing/2010/main" val="0"/>
              </a:ext>
            </a:extLst>
          </a:blip>
          <a:srcRect l="2384"/>
          <a:stretch/>
        </p:blipFill>
        <p:spPr>
          <a:xfrm>
            <a:off x="8606116" y="685805"/>
            <a:ext cx="3086931" cy="5824168"/>
          </a:xfrm>
          <a:prstGeom prst="rect">
            <a:avLst/>
          </a:prstGeom>
        </p:spPr>
      </p:pic>
      <p:cxnSp>
        <p:nvCxnSpPr>
          <p:cNvPr id="8" name="Straight Connector 7">
            <a:extLst>
              <a:ext uri="{FF2B5EF4-FFF2-40B4-BE49-F238E27FC236}">
                <a16:creationId xmlns:a16="http://schemas.microsoft.com/office/drawing/2014/main" id="{15EC99B0-4B1C-3DA1-B960-F5F0E554C374}"/>
              </a:ext>
            </a:extLst>
          </p:cNvPr>
          <p:cNvCxnSpPr>
            <a:cxnSpLocks/>
          </p:cNvCxnSpPr>
          <p:nvPr/>
        </p:nvCxnSpPr>
        <p:spPr>
          <a:xfrm>
            <a:off x="4041519" y="1023574"/>
            <a:ext cx="4108962"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1453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 name="Rectangle 23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03C9C9-DFA2-A0DA-79A5-22646747BC69}"/>
              </a:ext>
            </a:extLst>
          </p:cNvPr>
          <p:cNvSpPr>
            <a:spLocks noGrp="1"/>
          </p:cNvSpPr>
          <p:nvPr>
            <p:ph type="title"/>
          </p:nvPr>
        </p:nvSpPr>
        <p:spPr>
          <a:xfrm>
            <a:off x="6234865" y="568517"/>
            <a:ext cx="5248221" cy="1067209"/>
          </a:xfrm>
        </p:spPr>
        <p:txBody>
          <a:bodyPr>
            <a:normAutofit/>
          </a:bodyPr>
          <a:lstStyle/>
          <a:p>
            <a:r>
              <a:rPr lang="es-ES" sz="3400" dirty="0">
                <a:solidFill>
                  <a:schemeClr val="bg1"/>
                </a:solidFill>
                <a:latin typeface="Times New Roman" panose="02020603050405020304" pitchFamily="18" charset="0"/>
                <a:cs typeface="Times New Roman" panose="02020603050405020304" pitchFamily="18" charset="0"/>
              </a:rPr>
              <a:t>Mari como religión </a:t>
            </a:r>
            <a:r>
              <a:rPr lang="es-ES" sz="3400" dirty="0" err="1">
                <a:solidFill>
                  <a:schemeClr val="bg1"/>
                </a:solidFill>
                <a:latin typeface="Times New Roman" panose="02020603050405020304" pitchFamily="18" charset="0"/>
                <a:cs typeface="Times New Roman" panose="02020603050405020304" pitchFamily="18" charset="0"/>
              </a:rPr>
              <a:t>protovasca</a:t>
            </a:r>
            <a:endParaRPr lang="es-ES" sz="3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ack and white drawing of a person&#10;&#10;Description automatically generated">
            <a:extLst>
              <a:ext uri="{FF2B5EF4-FFF2-40B4-BE49-F238E27FC236}">
                <a16:creationId xmlns:a16="http://schemas.microsoft.com/office/drawing/2014/main" id="{EECBFEC7-5461-DE7B-1E4B-A19B022AA281}"/>
              </a:ext>
            </a:extLst>
          </p:cNvPr>
          <p:cNvPicPr>
            <a:picLocks noChangeAspect="1"/>
          </p:cNvPicPr>
          <p:nvPr/>
        </p:nvPicPr>
        <p:blipFill>
          <a:blip r:embed="rId2">
            <a:extLst>
              <a:ext uri="{28A0092B-C50C-407E-A947-70E740481C1C}">
                <a14:useLocalDpi xmlns:a14="http://schemas.microsoft.com/office/drawing/2010/main" val="0"/>
              </a:ext>
            </a:extLst>
          </a:blip>
          <a:srcRect r="1"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40" name="Group 239">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48" name="Freeform: Shape 4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41" name="Freeform: Shape 24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396DF11A-E5C8-500D-779C-F9815972F8CF}"/>
              </a:ext>
            </a:extLst>
          </p:cNvPr>
          <p:cNvSpPr>
            <a:spLocks noGrp="1"/>
          </p:cNvSpPr>
          <p:nvPr>
            <p:ph idx="1"/>
          </p:nvPr>
        </p:nvSpPr>
        <p:spPr>
          <a:xfrm>
            <a:off x="6234868" y="1820369"/>
            <a:ext cx="5217173" cy="4351338"/>
          </a:xfrm>
        </p:spPr>
        <p:txBody>
          <a:bodyPr>
            <a:normAutofit/>
          </a:bodyPr>
          <a:lstStyle/>
          <a:p>
            <a:r>
              <a:rPr lang="es-MX" sz="2000" dirty="0">
                <a:solidFill>
                  <a:schemeClr val="bg1"/>
                </a:solidFill>
                <a:latin typeface="Times New Roman" panose="02020603050405020304" pitchFamily="18" charset="0"/>
                <a:cs typeface="Times New Roman" panose="02020603050405020304" pitchFamily="18" charset="0"/>
              </a:rPr>
              <a:t>D</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eidad principal de una supuesta religión prehistórica vasca.</a:t>
            </a:r>
          </a:p>
          <a:p>
            <a:r>
              <a:rPr lang="es-MX" sz="2000" dirty="0">
                <a:solidFill>
                  <a:schemeClr val="bg1"/>
                </a:solidFill>
                <a:latin typeface="Times New Roman" panose="02020603050405020304" pitchFamily="18" charset="0"/>
                <a:cs typeface="Times New Roman" panose="02020603050405020304" pitchFamily="18" charset="0"/>
              </a:rPr>
              <a:t>Barandiarán y </a:t>
            </a:r>
            <a:r>
              <a:rPr lang="es-MX" sz="2000" dirty="0" err="1">
                <a:solidFill>
                  <a:schemeClr val="bg1"/>
                </a:solidFill>
                <a:latin typeface="Times New Roman" panose="02020603050405020304" pitchFamily="18" charset="0"/>
                <a:cs typeface="Times New Roman" panose="02020603050405020304" pitchFamily="18" charset="0"/>
              </a:rPr>
              <a:t>Mariya</a:t>
            </a:r>
            <a:r>
              <a:rPr lang="es-MX" sz="2000" dirty="0">
                <a:solidFill>
                  <a:schemeClr val="bg1"/>
                </a:solidFill>
                <a:latin typeface="Times New Roman" panose="02020603050405020304" pitchFamily="18" charset="0"/>
                <a:cs typeface="Times New Roman" panose="02020603050405020304" pitchFamily="18" charset="0"/>
              </a:rPr>
              <a:t> </a:t>
            </a:r>
            <a:r>
              <a:rPr lang="es-MX" sz="2000" dirty="0" err="1">
                <a:solidFill>
                  <a:schemeClr val="bg1"/>
                </a:solidFill>
                <a:latin typeface="Times New Roman" panose="02020603050405020304" pitchFamily="18" charset="0"/>
                <a:cs typeface="Times New Roman" panose="02020603050405020304" pitchFamily="18" charset="0"/>
              </a:rPr>
              <a:t>Gimbutas</a:t>
            </a:r>
            <a:r>
              <a:rPr lang="es-MX" sz="2000" dirty="0">
                <a:solidFill>
                  <a:schemeClr val="bg1"/>
                </a:solidFill>
                <a:latin typeface="Times New Roman" panose="02020603050405020304" pitchFamily="18" charset="0"/>
                <a:cs typeface="Times New Roman" panose="02020603050405020304" pitchFamily="18" charset="0"/>
              </a:rPr>
              <a:t>, antropóloga lituana estadounidense.</a:t>
            </a:r>
          </a:p>
          <a:p>
            <a:pPr lvl="1" indent="457200">
              <a:spcBef>
                <a:spcPts val="0"/>
              </a:spcBef>
            </a:pPr>
            <a:r>
              <a:rPr lang="es-MX" sz="2000" b="0" i="0" u="none" strike="noStrike" dirty="0">
                <a:solidFill>
                  <a:schemeClr val="bg1"/>
                </a:solidFill>
                <a:effectLst/>
                <a:latin typeface="Times New Roman" panose="02020603050405020304" pitchFamily="18" charset="0"/>
                <a:cs typeface="Times New Roman" panose="02020603050405020304" pitchFamily="18" charset="0"/>
              </a:rPr>
              <a:t>La Europa prehistórica habría girado en torno a una figura de diosa madre.</a:t>
            </a:r>
          </a:p>
          <a:p>
            <a:pPr lvl="1" indent="457200">
              <a:spcBef>
                <a:spcPts val="0"/>
              </a:spcBef>
            </a:pPr>
            <a:endParaRPr lang="es-MX" sz="2000" b="0" i="0" u="none" strike="noStrike" dirty="0">
              <a:solidFill>
                <a:schemeClr val="bg1"/>
              </a:solidFill>
              <a:effectLst/>
              <a:latin typeface="Times New Roman" panose="02020603050405020304" pitchFamily="18" charset="0"/>
              <a:cs typeface="Times New Roman" panose="02020603050405020304" pitchFamily="18" charset="0"/>
            </a:endParaRPr>
          </a:p>
          <a:p>
            <a:pPr lvl="1" indent="457200">
              <a:spcBef>
                <a:spcPts val="0"/>
              </a:spcBef>
            </a:pPr>
            <a:r>
              <a:rPr lang="es-MX" sz="2000" dirty="0">
                <a:solidFill>
                  <a:schemeClr val="bg1"/>
                </a:solidFill>
                <a:latin typeface="Times New Roman" panose="02020603050405020304" pitchFamily="18" charset="0"/>
                <a:cs typeface="Times New Roman" panose="02020603050405020304" pitchFamily="18" charset="0"/>
              </a:rPr>
              <a:t>N</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o se ha podido demostrar actualmente.</a:t>
            </a:r>
            <a:endParaRPr lang="es-MX" sz="2000" b="0" dirty="0">
              <a:solidFill>
                <a:schemeClr val="bg1"/>
              </a:solidFill>
              <a:effectLst/>
              <a:latin typeface="Times New Roman" panose="02020603050405020304" pitchFamily="18" charset="0"/>
              <a:cs typeface="Times New Roman" panose="02020603050405020304" pitchFamily="18" charset="0"/>
            </a:endParaRPr>
          </a:p>
          <a:p>
            <a:pPr marL="0" indent="0">
              <a:buNone/>
            </a:pPr>
            <a:br>
              <a:rPr lang="es-MX" sz="1700" dirty="0">
                <a:solidFill>
                  <a:schemeClr val="bg1"/>
                </a:solidFill>
              </a:rPr>
            </a:br>
            <a:endParaRPr lang="es-ES" sz="1700" dirty="0">
              <a:solidFill>
                <a:schemeClr val="bg1"/>
              </a:solidFill>
            </a:endParaRPr>
          </a:p>
        </p:txBody>
      </p:sp>
      <p:grpSp>
        <p:nvGrpSpPr>
          <p:cNvPr id="24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52" name="Freeform: Shape 51">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cxnSp>
        <p:nvCxnSpPr>
          <p:cNvPr id="25" name="Straight Connector 24">
            <a:extLst>
              <a:ext uri="{FF2B5EF4-FFF2-40B4-BE49-F238E27FC236}">
                <a16:creationId xmlns:a16="http://schemas.microsoft.com/office/drawing/2014/main" id="{C70A2249-8868-7ECE-FCA5-AB72B23B40F4}"/>
              </a:ext>
            </a:extLst>
          </p:cNvPr>
          <p:cNvCxnSpPr>
            <a:cxnSpLocks/>
          </p:cNvCxnSpPr>
          <p:nvPr/>
        </p:nvCxnSpPr>
        <p:spPr>
          <a:xfrm>
            <a:off x="6319672" y="1635726"/>
            <a:ext cx="4108962"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50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EF4B5-738E-8556-48C6-D62EE4C59F46}"/>
              </a:ext>
            </a:extLst>
          </p:cNvPr>
          <p:cNvSpPr>
            <a:spLocks noGrp="1"/>
          </p:cNvSpPr>
          <p:nvPr>
            <p:ph type="title"/>
          </p:nvPr>
        </p:nvSpPr>
        <p:spPr>
          <a:xfrm>
            <a:off x="4086447" y="1084521"/>
            <a:ext cx="4019107" cy="1361347"/>
          </a:xfrm>
        </p:spPr>
        <p:txBody>
          <a:bodyPr anchor="b">
            <a:normAutofit/>
          </a:bodyPr>
          <a:lstStyle/>
          <a:p>
            <a:pPr algn="ctr"/>
            <a:r>
              <a:rPr lang="es-ES" sz="2800" dirty="0">
                <a:solidFill>
                  <a:schemeClr val="bg1">
                    <a:alpha val="60000"/>
                  </a:schemeClr>
                </a:solidFill>
                <a:latin typeface="Times New Roman" panose="02020603050405020304" pitchFamily="18" charset="0"/>
                <a:cs typeface="Times New Roman" panose="02020603050405020304" pitchFamily="18" charset="0"/>
              </a:rPr>
              <a:t>¿Quién fue José Miguel de Barandiarán?</a:t>
            </a:r>
          </a:p>
        </p:txBody>
      </p:sp>
      <p:pic>
        <p:nvPicPr>
          <p:cNvPr id="5" name="Picture 4" descr="A person in a hat and glasses&#10;&#10;Description automatically generated">
            <a:extLst>
              <a:ext uri="{FF2B5EF4-FFF2-40B4-BE49-F238E27FC236}">
                <a16:creationId xmlns:a16="http://schemas.microsoft.com/office/drawing/2014/main" id="{2CA42418-AE62-019E-E0DF-7EBB6A490E75}"/>
              </a:ext>
            </a:extLst>
          </p:cNvPr>
          <p:cNvPicPr>
            <a:picLocks noChangeAspect="1"/>
          </p:cNvPicPr>
          <p:nvPr/>
        </p:nvPicPr>
        <p:blipFill rotWithShape="1">
          <a:blip r:embed="rId3">
            <a:extLst>
              <a:ext uri="{28A0092B-C50C-407E-A947-70E740481C1C}">
                <a14:useLocalDpi xmlns:a14="http://schemas.microsoft.com/office/drawing/2010/main" val="0"/>
              </a:ext>
            </a:extLst>
          </a:blip>
          <a:srcRect l="8016" r="23044"/>
          <a:stretch/>
        </p:blipFill>
        <p:spPr>
          <a:xfrm>
            <a:off x="680483" y="685795"/>
            <a:ext cx="2931299" cy="5486400"/>
          </a:xfrm>
          <a:prstGeom prst="rect">
            <a:avLst/>
          </a:prstGeom>
          <a:ln>
            <a:noFill/>
          </a:ln>
          <a:effectLst>
            <a:softEdge rad="112500"/>
          </a:effectLst>
        </p:spPr>
      </p:pic>
      <p:sp>
        <p:nvSpPr>
          <p:cNvPr id="3" name="Content Placeholder 2">
            <a:extLst>
              <a:ext uri="{FF2B5EF4-FFF2-40B4-BE49-F238E27FC236}">
                <a16:creationId xmlns:a16="http://schemas.microsoft.com/office/drawing/2014/main" id="{DE7F8BE2-389A-F178-FCAE-FACB6DB27FD2}"/>
              </a:ext>
            </a:extLst>
          </p:cNvPr>
          <p:cNvSpPr>
            <a:spLocks noGrp="1"/>
          </p:cNvSpPr>
          <p:nvPr>
            <p:ph idx="1"/>
          </p:nvPr>
        </p:nvSpPr>
        <p:spPr>
          <a:xfrm>
            <a:off x="4107712" y="2732739"/>
            <a:ext cx="3976577" cy="3083270"/>
          </a:xfrm>
        </p:spPr>
        <p:txBody>
          <a:bodyPr anchor="t">
            <a:normAutofit fontScale="40000" lnSpcReduction="20000"/>
          </a:bodyPr>
          <a:lstStyle/>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Sacerdote, antropólogo y etnógrafo vasco.</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Nació en el caserío de </a:t>
            </a:r>
            <a:r>
              <a:rPr lang="es-MX" sz="3400" b="0" i="0" u="none" strike="noStrike" dirty="0" err="1">
                <a:solidFill>
                  <a:schemeClr val="bg1"/>
                </a:solidFill>
                <a:effectLst/>
                <a:latin typeface="Times New Roman" panose="02020603050405020304" pitchFamily="18" charset="0"/>
                <a:cs typeface="Times New Roman" panose="02020603050405020304" pitchFamily="18" charset="0"/>
              </a:rPr>
              <a:t>Perune-Zarre</a:t>
            </a:r>
            <a:r>
              <a:rPr lang="es-MX" sz="3400" b="0" i="0" u="none" strike="noStrike" dirty="0">
                <a:solidFill>
                  <a:schemeClr val="bg1"/>
                </a:solidFill>
                <a:effectLst/>
                <a:latin typeface="Times New Roman" panose="02020603050405020304" pitchFamily="18" charset="0"/>
                <a:cs typeface="Times New Roman" panose="02020603050405020304" pitchFamily="18" charset="0"/>
              </a:rPr>
              <a:t>, en Ataun. Guipúzcoa el 31 de diciembre de 1889. </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Se cría en un ambiente cristiano y rodeado de muchos cuentos y tradiciones muy antiguas.</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A los 14 años decide ser sacerdote y estudia filosofía y teología en el Seminario Conciliar de Vitoria-Gasteiz. </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En la mitad de su carrera, comienza a dudar de su fe, lo cual lo motiva a estudiar la Historia de las Religiones, enfocándose en su propio pueblo.</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Crea la sociedad de </a:t>
            </a:r>
            <a:r>
              <a:rPr lang="es-MX" sz="3400" b="0" i="0" u="none" strike="noStrike" dirty="0" err="1">
                <a:solidFill>
                  <a:schemeClr val="bg1"/>
                </a:solidFill>
                <a:effectLst/>
                <a:latin typeface="Times New Roman" panose="02020603050405020304" pitchFamily="18" charset="0"/>
                <a:cs typeface="Times New Roman" panose="02020603050405020304" pitchFamily="18" charset="0"/>
              </a:rPr>
              <a:t>Eusko</a:t>
            </a:r>
            <a:r>
              <a:rPr lang="es-MX" sz="3400" b="0" i="0" u="none" strike="noStrike" dirty="0">
                <a:solidFill>
                  <a:schemeClr val="bg1"/>
                </a:solidFill>
                <a:effectLst/>
                <a:latin typeface="Times New Roman" panose="02020603050405020304" pitchFamily="18" charset="0"/>
                <a:cs typeface="Times New Roman" panose="02020603050405020304" pitchFamily="18" charset="0"/>
              </a:rPr>
              <a:t> Folklore.</a:t>
            </a:r>
          </a:p>
          <a:p>
            <a:pPr algn="ctr" rtl="0" fontAlgn="base">
              <a:spcBef>
                <a:spcPts val="0"/>
              </a:spcBef>
              <a:spcAft>
                <a:spcPts val="0"/>
              </a:spcAft>
              <a:buFont typeface="Arial" panose="020B0604020202020204" pitchFamily="34" charset="0"/>
              <a:buChar char="•"/>
            </a:pPr>
            <a:endParaRPr lang="es-MX" sz="3400" b="0" i="0" u="none" strike="noStrike" dirty="0">
              <a:solidFill>
                <a:schemeClr val="bg1"/>
              </a:solidFill>
              <a:effectLst/>
              <a:latin typeface="Times New Roman" panose="02020603050405020304" pitchFamily="18" charset="0"/>
              <a:cs typeface="Times New Roman" panose="02020603050405020304" pitchFamily="18" charset="0"/>
            </a:endParaRPr>
          </a:p>
          <a:p>
            <a:pPr algn="ctr" rtl="0" fontAlgn="base">
              <a:spcBef>
                <a:spcPts val="0"/>
              </a:spcBef>
              <a:spcAft>
                <a:spcPts val="0"/>
              </a:spcAft>
              <a:buFont typeface="Arial" panose="020B0604020202020204" pitchFamily="34" charset="0"/>
              <a:buChar char="•"/>
            </a:pPr>
            <a:r>
              <a:rPr lang="es-MX" sz="3400" b="0" i="0" u="none" strike="noStrike" dirty="0">
                <a:solidFill>
                  <a:schemeClr val="bg1"/>
                </a:solidFill>
                <a:effectLst/>
                <a:latin typeface="Times New Roman" panose="02020603050405020304" pitchFamily="18" charset="0"/>
                <a:cs typeface="Times New Roman" panose="02020603050405020304" pitchFamily="18" charset="0"/>
              </a:rPr>
              <a:t>Falleció el 21 de diciembre de 1991, a 10 días de cumplir 102 años.</a:t>
            </a:r>
          </a:p>
          <a:p>
            <a:pPr algn="ctr"/>
            <a:endParaRPr lang="es-ES" sz="1100" dirty="0">
              <a:solidFill>
                <a:schemeClr val="bg1"/>
              </a:solidFill>
            </a:endParaRPr>
          </a:p>
        </p:txBody>
      </p:sp>
      <p:pic>
        <p:nvPicPr>
          <p:cNvPr id="7" name="Picture 6" descr="A person in a long coat and hat standing on a path&#10;&#10;Description automatically generated">
            <a:extLst>
              <a:ext uri="{FF2B5EF4-FFF2-40B4-BE49-F238E27FC236}">
                <a16:creationId xmlns:a16="http://schemas.microsoft.com/office/drawing/2014/main" id="{3F0F02C5-7A42-28C1-9C1C-69070D5C291D}"/>
              </a:ext>
            </a:extLst>
          </p:cNvPr>
          <p:cNvPicPr>
            <a:picLocks noChangeAspect="1"/>
          </p:cNvPicPr>
          <p:nvPr/>
        </p:nvPicPr>
        <p:blipFill rotWithShape="1">
          <a:blip r:embed="rId4">
            <a:extLst>
              <a:ext uri="{28A0092B-C50C-407E-A947-70E740481C1C}">
                <a14:useLocalDpi xmlns:a14="http://schemas.microsoft.com/office/drawing/2010/main" val="0"/>
              </a:ext>
            </a:extLst>
          </a:blip>
          <a:srcRect l="36572" r="24903" b="2"/>
          <a:stretch/>
        </p:blipFill>
        <p:spPr>
          <a:xfrm>
            <a:off x="8606117" y="685805"/>
            <a:ext cx="2905400" cy="5486399"/>
          </a:xfrm>
          <a:prstGeom prst="rect">
            <a:avLst/>
          </a:prstGeom>
          <a:ln>
            <a:noFill/>
          </a:ln>
          <a:effectLst>
            <a:softEdge rad="112500"/>
          </a:effectLst>
        </p:spPr>
      </p:pic>
    </p:spTree>
    <p:extLst>
      <p:ext uri="{BB962C8B-B14F-4D97-AF65-F5344CB8AC3E}">
        <p14:creationId xmlns:p14="http://schemas.microsoft.com/office/powerpoint/2010/main" val="3716176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a:solidFill>
                  <a:schemeClr val="bg1"/>
                </a:solidFill>
                <a:latin typeface="Times New Roman" panose="02020603050405020304" pitchFamily="18" charset="0"/>
                <a:cs typeface="Times New Roman" panose="02020603050405020304" pitchFamily="18" charset="0"/>
              </a:rPr>
              <a:t>Mari</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575186" y="2370930"/>
            <a:ext cx="3516640"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Mari</a:t>
            </a:r>
          </a:p>
        </p:txBody>
      </p:sp>
      <p:sp>
        <p:nvSpPr>
          <p:cNvPr id="14" name="Rectangle 13">
            <a:extLst>
              <a:ext uri="{FF2B5EF4-FFF2-40B4-BE49-F238E27FC236}">
                <a16:creationId xmlns:a16="http://schemas.microsoft.com/office/drawing/2014/main" id="{48B80299-F1CD-3793-F803-9CF2AF425B02}"/>
              </a:ext>
            </a:extLst>
          </p:cNvPr>
          <p:cNvSpPr/>
          <p:nvPr/>
        </p:nvSpPr>
        <p:spPr>
          <a:xfrm>
            <a:off x="589935" y="2340077"/>
            <a:ext cx="11012132"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589934" y="2340023"/>
            <a:ext cx="3506004"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589933" y="2347785"/>
            <a:ext cx="11012132"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14CF3756-0473-00A2-1110-D81028EBE150}"/>
              </a:ext>
            </a:extLst>
          </p:cNvPr>
          <p:cNvSpPr/>
          <p:nvPr/>
        </p:nvSpPr>
        <p:spPr>
          <a:xfrm>
            <a:off x="4095939" y="2347785"/>
            <a:ext cx="3878021" cy="421440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ontent Placeholder 2">
            <a:extLst>
              <a:ext uri="{FF2B5EF4-FFF2-40B4-BE49-F238E27FC236}">
                <a16:creationId xmlns:a16="http://schemas.microsoft.com/office/drawing/2014/main" id="{42FEB706-892B-2CD8-99DB-1FC38D6CA450}"/>
              </a:ext>
            </a:extLst>
          </p:cNvPr>
          <p:cNvSpPr txBox="1">
            <a:spLocks/>
          </p:cNvSpPr>
          <p:nvPr/>
        </p:nvSpPr>
        <p:spPr>
          <a:xfrm>
            <a:off x="4091826" y="2370930"/>
            <a:ext cx="3882134" cy="556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Matri</a:t>
            </a:r>
            <a:r>
              <a:rPr lang="es-ES" sz="2000" dirty="0">
                <a:solidFill>
                  <a:schemeClr val="bg1"/>
                </a:solidFill>
                <a:latin typeface="Times New Roman" panose="02020603050405020304" pitchFamily="18" charset="0"/>
                <a:cs typeface="Times New Roman" panose="02020603050405020304" pitchFamily="18" charset="0"/>
              </a:rPr>
              <a:t>/Mater Magna</a:t>
            </a:r>
          </a:p>
        </p:txBody>
      </p:sp>
      <p:sp>
        <p:nvSpPr>
          <p:cNvPr id="6" name="Content Placeholder 2">
            <a:extLst>
              <a:ext uri="{FF2B5EF4-FFF2-40B4-BE49-F238E27FC236}">
                <a16:creationId xmlns:a16="http://schemas.microsoft.com/office/drawing/2014/main" id="{E784D0E5-4AA0-84E0-4B65-084A8BEAACC1}"/>
              </a:ext>
            </a:extLst>
          </p:cNvPr>
          <p:cNvSpPr txBox="1">
            <a:spLocks/>
          </p:cNvSpPr>
          <p:nvPr/>
        </p:nvSpPr>
        <p:spPr>
          <a:xfrm>
            <a:off x="7973960" y="2351945"/>
            <a:ext cx="3623993" cy="602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Cibeles</a:t>
            </a:r>
          </a:p>
        </p:txBody>
      </p:sp>
      <p:pic>
        <p:nvPicPr>
          <p:cNvPr id="17" name="Picture 16" descr="A person in a dress&#10;&#10;Description automatically generated">
            <a:extLst>
              <a:ext uri="{FF2B5EF4-FFF2-40B4-BE49-F238E27FC236}">
                <a16:creationId xmlns:a16="http://schemas.microsoft.com/office/drawing/2014/main" id="{CC09FDDB-CD10-C4E9-EB38-E00015892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091" y="3027004"/>
            <a:ext cx="2208187" cy="3435322"/>
          </a:xfrm>
          <a:prstGeom prst="rect">
            <a:avLst/>
          </a:prstGeom>
        </p:spPr>
      </p:pic>
      <p:pic>
        <p:nvPicPr>
          <p:cNvPr id="19" name="Picture 18" descr="A statue of a person sitting on a chair&#10;&#10;Description automatically generated">
            <a:extLst>
              <a:ext uri="{FF2B5EF4-FFF2-40B4-BE49-F238E27FC236}">
                <a16:creationId xmlns:a16="http://schemas.microsoft.com/office/drawing/2014/main" id="{A0F967F7-93CF-855A-32B1-7E266256C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642" y="3042336"/>
            <a:ext cx="2216714" cy="3401607"/>
          </a:xfrm>
          <a:prstGeom prst="rect">
            <a:avLst/>
          </a:prstGeom>
        </p:spPr>
      </p:pic>
      <p:pic>
        <p:nvPicPr>
          <p:cNvPr id="22" name="Picture 21" descr="A statue of a person riding a lion&#10;&#10;Description automatically generated">
            <a:extLst>
              <a:ext uri="{FF2B5EF4-FFF2-40B4-BE49-F238E27FC236}">
                <a16:creationId xmlns:a16="http://schemas.microsoft.com/office/drawing/2014/main" id="{4FA4E04A-9F14-06B4-3A88-B32C7DF3C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087" y="3042336"/>
            <a:ext cx="2293738" cy="3440607"/>
          </a:xfrm>
          <a:prstGeom prst="rect">
            <a:avLst/>
          </a:prstGeom>
        </p:spPr>
      </p:pic>
    </p:spTree>
    <p:extLst>
      <p:ext uri="{BB962C8B-B14F-4D97-AF65-F5344CB8AC3E}">
        <p14:creationId xmlns:p14="http://schemas.microsoft.com/office/powerpoint/2010/main" val="4052400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2EE918C-F157-25F6-D091-64DB5B6E674C}"/>
              </a:ext>
            </a:extLst>
          </p:cNvPr>
          <p:cNvSpPr>
            <a:spLocks noGrp="1"/>
          </p:cNvSpPr>
          <p:nvPr>
            <p:ph type="title"/>
          </p:nvPr>
        </p:nvSpPr>
        <p:spPr>
          <a:xfrm>
            <a:off x="838200" y="448721"/>
            <a:ext cx="4707671" cy="1225650"/>
          </a:xfrm>
        </p:spPr>
        <p:txBody>
          <a:bodyPr anchor="b">
            <a:normAutofit/>
          </a:bodyPr>
          <a:lstStyle/>
          <a:p>
            <a:r>
              <a:rPr lang="es-ES" sz="3800" dirty="0">
                <a:solidFill>
                  <a:schemeClr val="bg1"/>
                </a:solidFill>
                <a:latin typeface="Times New Roman" panose="02020603050405020304" pitchFamily="18" charset="0"/>
                <a:cs typeface="Times New Roman" panose="02020603050405020304" pitchFamily="18" charset="0"/>
              </a:rPr>
              <a:t>Lamias</a:t>
            </a:r>
          </a:p>
        </p:txBody>
      </p:sp>
      <p:cxnSp>
        <p:nvCxnSpPr>
          <p:cNvPr id="34" name="Straight Connector 3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07C0F4-9CB0-DEB5-99CA-C877EED51440}"/>
              </a:ext>
            </a:extLst>
          </p:cNvPr>
          <p:cNvSpPr>
            <a:spLocks noGrp="1"/>
          </p:cNvSpPr>
          <p:nvPr>
            <p:ph idx="1"/>
          </p:nvPr>
        </p:nvSpPr>
        <p:spPr>
          <a:xfrm>
            <a:off x="897769" y="1909192"/>
            <a:ext cx="4586513" cy="3647710"/>
          </a:xfrm>
        </p:spPr>
        <p:txBody>
          <a:bodyPr>
            <a:normAutofit fontScale="92500" lnSpcReduction="20000"/>
          </a:bodyPr>
          <a:lstStyle/>
          <a:p>
            <a:pPr marL="571500" indent="-342900">
              <a:spcBef>
                <a:spcPts val="0"/>
              </a:spcBef>
            </a:pPr>
            <a:r>
              <a:rPr lang="es-MX" sz="2200" b="0" i="0" u="none" strike="noStrike" dirty="0">
                <a:solidFill>
                  <a:schemeClr val="bg1"/>
                </a:solidFill>
                <a:effectLst/>
                <a:latin typeface="Times New Roman" panose="02020603050405020304" pitchFamily="18" charset="0"/>
                <a:cs typeface="Times New Roman" panose="02020603050405020304" pitchFamily="18" charset="0"/>
              </a:rPr>
              <a:t>Ellas eran mujeres de una gran belleza de pelo rubio dorado.</a:t>
            </a:r>
          </a:p>
          <a:p>
            <a:pPr marL="571500" indent="-342900">
              <a:spcBef>
                <a:spcPts val="0"/>
              </a:spcBef>
            </a:pPr>
            <a:endParaRPr lang="es-MX" sz="2200" b="0" i="0" u="none" strike="noStrike" dirty="0">
              <a:solidFill>
                <a:schemeClr val="bg1"/>
              </a:solidFill>
              <a:effectLst/>
              <a:latin typeface="Times New Roman" panose="02020603050405020304" pitchFamily="18" charset="0"/>
              <a:cs typeface="Times New Roman" panose="02020603050405020304" pitchFamily="18" charset="0"/>
            </a:endParaRPr>
          </a:p>
          <a:p>
            <a:pPr marL="571500" indent="-342900">
              <a:spcBef>
                <a:spcPts val="0"/>
              </a:spcBef>
            </a:pPr>
            <a:r>
              <a:rPr lang="es-MX" sz="2200" b="0" i="0" u="none" strike="noStrike" dirty="0">
                <a:solidFill>
                  <a:schemeClr val="bg1"/>
                </a:solidFill>
                <a:effectLst/>
                <a:latin typeface="Times New Roman" panose="02020603050405020304" pitchFamily="18" charset="0"/>
                <a:cs typeface="Times New Roman" panose="02020603050405020304" pitchFamily="18" charset="0"/>
              </a:rPr>
              <a:t>Peinaban su cabello con un peine de oro.</a:t>
            </a:r>
          </a:p>
          <a:p>
            <a:pPr marL="571500" indent="-342900">
              <a:spcBef>
                <a:spcPts val="0"/>
              </a:spcBef>
            </a:pPr>
            <a:endParaRPr lang="es-MX" sz="2200" b="0" i="0" u="none" strike="noStrike" dirty="0">
              <a:solidFill>
                <a:schemeClr val="bg1"/>
              </a:solidFill>
              <a:effectLst/>
              <a:latin typeface="Times New Roman" panose="02020603050405020304" pitchFamily="18" charset="0"/>
              <a:cs typeface="Times New Roman" panose="02020603050405020304" pitchFamily="18" charset="0"/>
            </a:endParaRPr>
          </a:p>
          <a:p>
            <a:pPr marL="571500" indent="-342900">
              <a:spcBef>
                <a:spcPts val="0"/>
              </a:spcBef>
            </a:pPr>
            <a:r>
              <a:rPr lang="es-MX" sz="2200" dirty="0">
                <a:solidFill>
                  <a:schemeClr val="bg1"/>
                </a:solidFill>
                <a:latin typeface="Times New Roman" panose="02020603050405020304" pitchFamily="18" charset="0"/>
                <a:cs typeface="Times New Roman" panose="02020603050405020304" pitchFamily="18" charset="0"/>
              </a:rPr>
              <a:t>E</a:t>
            </a:r>
            <a:r>
              <a:rPr lang="es-MX" sz="2200" b="0" i="0" u="none" strike="noStrike" dirty="0">
                <a:solidFill>
                  <a:schemeClr val="bg1"/>
                </a:solidFill>
                <a:effectLst/>
                <a:latin typeface="Times New Roman" panose="02020603050405020304" pitchFamily="18" charset="0"/>
                <a:cs typeface="Times New Roman" panose="02020603050405020304" pitchFamily="18" charset="0"/>
              </a:rPr>
              <a:t>mbelesaban a los hombres.</a:t>
            </a:r>
          </a:p>
          <a:p>
            <a:pPr marL="571500" indent="-342900">
              <a:spcBef>
                <a:spcPts val="0"/>
              </a:spcBef>
            </a:pPr>
            <a:endParaRPr lang="es-MX" sz="2200" b="0" i="0" u="none" strike="noStrike" dirty="0">
              <a:solidFill>
                <a:schemeClr val="bg1"/>
              </a:solidFill>
              <a:effectLst/>
              <a:latin typeface="Times New Roman" panose="02020603050405020304" pitchFamily="18" charset="0"/>
              <a:cs typeface="Times New Roman" panose="02020603050405020304" pitchFamily="18" charset="0"/>
            </a:endParaRPr>
          </a:p>
          <a:p>
            <a:pPr marL="571500" indent="-342900">
              <a:spcBef>
                <a:spcPts val="0"/>
              </a:spcBef>
            </a:pPr>
            <a:r>
              <a:rPr lang="es-MX" sz="2200" b="0" i="0" u="none" strike="noStrike" dirty="0">
                <a:solidFill>
                  <a:schemeClr val="bg1"/>
                </a:solidFill>
                <a:effectLst/>
                <a:latin typeface="Times New Roman" panose="02020603050405020304" pitchFamily="18" charset="0"/>
                <a:cs typeface="Times New Roman" panose="02020603050405020304" pitchFamily="18" charset="0"/>
              </a:rPr>
              <a:t>Dos tipos:</a:t>
            </a:r>
          </a:p>
          <a:p>
            <a:pPr marL="571500" indent="-342900">
              <a:spcBef>
                <a:spcPts val="0"/>
              </a:spcBef>
            </a:pPr>
            <a:endParaRPr lang="es-MX" sz="2200" b="0" i="0" u="none" strike="noStrike" dirty="0">
              <a:solidFill>
                <a:schemeClr val="bg1"/>
              </a:solidFill>
              <a:effectLst/>
              <a:latin typeface="Times New Roman" panose="02020603050405020304" pitchFamily="18" charset="0"/>
              <a:cs typeface="Times New Roman" panose="02020603050405020304" pitchFamily="18" charset="0"/>
            </a:endParaRPr>
          </a:p>
          <a:p>
            <a:pPr marL="1028700" lvl="1" indent="-342900">
              <a:spcBef>
                <a:spcPts val="0"/>
              </a:spcBef>
            </a:pPr>
            <a:r>
              <a:rPr lang="es-MX" sz="2200" b="0" i="0" u="none" strike="noStrike" dirty="0">
                <a:solidFill>
                  <a:schemeClr val="bg1"/>
                </a:solidFill>
                <a:effectLst/>
                <a:latin typeface="Times New Roman" panose="02020603050405020304" pitchFamily="18" charset="0"/>
                <a:cs typeface="Times New Roman" panose="02020603050405020304" pitchFamily="18" charset="0"/>
              </a:rPr>
              <a:t>Montaña.</a:t>
            </a:r>
          </a:p>
          <a:p>
            <a:pPr marL="1028700" lvl="1" indent="-342900">
              <a:spcBef>
                <a:spcPts val="0"/>
              </a:spcBef>
            </a:pPr>
            <a:endParaRPr lang="es-MX" sz="2200" b="0" i="0" u="none" strike="noStrike" dirty="0">
              <a:solidFill>
                <a:schemeClr val="bg1"/>
              </a:solidFill>
              <a:effectLst/>
              <a:latin typeface="Times New Roman" panose="02020603050405020304" pitchFamily="18" charset="0"/>
              <a:cs typeface="Times New Roman" panose="02020603050405020304" pitchFamily="18" charset="0"/>
            </a:endParaRPr>
          </a:p>
          <a:p>
            <a:pPr marL="1028700" lvl="1" indent="-342900">
              <a:spcBef>
                <a:spcPts val="0"/>
              </a:spcBef>
            </a:pPr>
            <a:r>
              <a:rPr lang="es-MX" sz="2200" b="0" i="0" u="none" strike="noStrike" dirty="0">
                <a:solidFill>
                  <a:schemeClr val="bg1"/>
                </a:solidFill>
                <a:effectLst/>
                <a:latin typeface="Times New Roman" panose="02020603050405020304" pitchFamily="18" charset="0"/>
                <a:cs typeface="Times New Roman" panose="02020603050405020304" pitchFamily="18" charset="0"/>
              </a:rPr>
              <a:t>Mar.</a:t>
            </a:r>
          </a:p>
          <a:p>
            <a:pPr indent="457200" rtl="0">
              <a:spcBef>
                <a:spcPts val="0"/>
              </a:spcBef>
              <a:spcAft>
                <a:spcPts val="0"/>
              </a:spcAft>
            </a:pPr>
            <a:endParaRPr lang="es-MX" sz="1600" b="0" dirty="0">
              <a:solidFill>
                <a:schemeClr val="bg1"/>
              </a:solidFill>
              <a:effectLst/>
            </a:endParaRPr>
          </a:p>
          <a:p>
            <a:br>
              <a:rPr lang="es-MX" sz="1600" dirty="0">
                <a:solidFill>
                  <a:schemeClr val="bg1"/>
                </a:solidFill>
              </a:rPr>
            </a:br>
            <a:endParaRPr lang="es-ES" sz="1600" dirty="0">
              <a:solidFill>
                <a:schemeClr val="bg1"/>
              </a:solidFill>
            </a:endParaRPr>
          </a:p>
        </p:txBody>
      </p:sp>
      <p:cxnSp>
        <p:nvCxnSpPr>
          <p:cNvPr id="36" name="Straight Connector 3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erson sitting on a rock&#10;&#10;Description automatically generated">
            <a:extLst>
              <a:ext uri="{FF2B5EF4-FFF2-40B4-BE49-F238E27FC236}">
                <a16:creationId xmlns:a16="http://schemas.microsoft.com/office/drawing/2014/main" id="{9C8DA5D5-6FE2-5961-85C4-21B9FAA4F354}"/>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l="13083" r="8835" b="1"/>
          <a:stretch/>
        </p:blipFill>
        <p:spPr>
          <a:xfrm>
            <a:off x="6525453" y="10"/>
            <a:ext cx="5666547" cy="6857990"/>
          </a:xfrm>
          <a:prstGeom prst="rect">
            <a:avLst/>
          </a:prstGeom>
        </p:spPr>
      </p:pic>
    </p:spTree>
    <p:extLst>
      <p:ext uri="{BB962C8B-B14F-4D97-AF65-F5344CB8AC3E}">
        <p14:creationId xmlns:p14="http://schemas.microsoft.com/office/powerpoint/2010/main" val="2479955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3F9675C-1C85-FEB2-9CB9-76D9E5295EEC}"/>
              </a:ext>
            </a:extLst>
          </p:cNvPr>
          <p:cNvSpPr>
            <a:spLocks noGrp="1"/>
          </p:cNvSpPr>
          <p:nvPr>
            <p:ph type="title"/>
          </p:nvPr>
        </p:nvSpPr>
        <p:spPr>
          <a:xfrm>
            <a:off x="838200" y="448721"/>
            <a:ext cx="4707671" cy="1225650"/>
          </a:xfrm>
        </p:spPr>
        <p:txBody>
          <a:bodyPr anchor="b">
            <a:normAutofit/>
          </a:bodyPr>
          <a:lstStyle/>
          <a:p>
            <a:pPr algn="ctr"/>
            <a:r>
              <a:rPr lang="es-ES" sz="3800" dirty="0" err="1">
                <a:solidFill>
                  <a:schemeClr val="bg1"/>
                </a:solidFill>
                <a:latin typeface="Times New Roman" panose="02020603050405020304" pitchFamily="18" charset="0"/>
                <a:cs typeface="Times New Roman" panose="02020603050405020304" pitchFamily="18" charset="0"/>
              </a:rPr>
              <a:t>Lamiako</a:t>
            </a:r>
            <a:r>
              <a:rPr lang="es-ES" sz="3800" dirty="0">
                <a:solidFill>
                  <a:schemeClr val="bg1"/>
                </a:solidFill>
                <a:latin typeface="Times New Roman" panose="02020603050405020304" pitchFamily="18" charset="0"/>
                <a:cs typeface="Times New Roman" panose="02020603050405020304" pitchFamily="18" charset="0"/>
              </a:rPr>
              <a:t> y Prudencia</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F3EDD5-B63B-89D9-B937-389AAE611E55}"/>
              </a:ext>
            </a:extLst>
          </p:cNvPr>
          <p:cNvSpPr>
            <a:spLocks noGrp="1"/>
          </p:cNvSpPr>
          <p:nvPr>
            <p:ph idx="1"/>
          </p:nvPr>
        </p:nvSpPr>
        <p:spPr>
          <a:xfrm>
            <a:off x="598641" y="1948521"/>
            <a:ext cx="5184767" cy="4098318"/>
          </a:xfrm>
        </p:spPr>
        <p:txBody>
          <a:bodyPr>
            <a:noAutofit/>
          </a:bodyPr>
          <a:lstStyle/>
          <a:p>
            <a:pPr marL="0" indent="0" algn="ctr">
              <a:buNone/>
            </a:pPr>
            <a:r>
              <a:rPr lang="es-MX" sz="2000" b="0" i="1" u="none" strike="noStrike" dirty="0">
                <a:solidFill>
                  <a:schemeClr val="bg1"/>
                </a:solidFill>
                <a:effectLst/>
                <a:latin typeface="Times New Roman" panose="02020603050405020304" pitchFamily="18" charset="0"/>
              </a:rPr>
              <a:t>«</a:t>
            </a:r>
            <a:r>
              <a:rPr lang="es-MX" sz="2000" i="1" dirty="0">
                <a:solidFill>
                  <a:schemeClr val="bg1"/>
                </a:solidFill>
                <a:latin typeface="Times New Roman" panose="02020603050405020304" pitchFamily="18" charset="0"/>
                <a:cs typeface="Times New Roman" panose="02020603050405020304" pitchFamily="18" charset="0"/>
              </a:rPr>
              <a:t>Prudencia, una mujer afligida, lloraba cada día por la partida de su hijo, quien se había embarcado en un barco y se había adentrado en el mar. Su tristeza aumentaba con cada día que él no regresaba. Sus lamentos fueron escuchados por las lamias, criaturas míticas que habitaban en los márgenes de la ría de Bilbao.</a:t>
            </a:r>
          </a:p>
          <a:p>
            <a:pPr marL="0" indent="0" algn="ctr">
              <a:buNone/>
            </a:pPr>
            <a:r>
              <a:rPr lang="es-MX" sz="2000" i="1" dirty="0">
                <a:solidFill>
                  <a:schemeClr val="bg1"/>
                </a:solidFill>
                <a:latin typeface="Times New Roman" panose="02020603050405020304" pitchFamily="18" charset="0"/>
                <a:cs typeface="Times New Roman" panose="02020603050405020304" pitchFamily="18" charset="0"/>
              </a:rPr>
              <a:t>Las lamias se le aparecieron y, tras hablar con ella, Prudencia descubrió horrorizada que sus piernas se habían transformado en pies de ganso. Desde aquel día, Prudencia desapareció y nunca más se volvió a ver</a:t>
            </a:r>
            <a:r>
              <a:rPr lang="es-MX" sz="2000" b="0" i="1" u="none" strike="noStrike" dirty="0">
                <a:solidFill>
                  <a:schemeClr val="bg1"/>
                </a:solidFill>
                <a:effectLst/>
                <a:latin typeface="Times New Roman" panose="02020603050405020304" pitchFamily="18" charset="0"/>
              </a:rPr>
              <a:t>».</a:t>
            </a:r>
            <a:endParaRPr lang="es-ES" sz="2000" i="1"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group of women dancing&#10;&#10;Description automatically generated">
            <a:extLst>
              <a:ext uri="{FF2B5EF4-FFF2-40B4-BE49-F238E27FC236}">
                <a16:creationId xmlns:a16="http://schemas.microsoft.com/office/drawing/2014/main" id="{7E3D2B49-DFB4-EA28-3E72-3118A972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1289879"/>
            <a:ext cx="5666547" cy="4278242"/>
          </a:xfrm>
          <a:prstGeom prst="rect">
            <a:avLst/>
          </a:prstGeom>
          <a:ln>
            <a:noFill/>
          </a:ln>
          <a:effectLst>
            <a:softEdge rad="112500"/>
          </a:effectLst>
        </p:spPr>
      </p:pic>
    </p:spTree>
    <p:extLst>
      <p:ext uri="{BB962C8B-B14F-4D97-AF65-F5344CB8AC3E}">
        <p14:creationId xmlns:p14="http://schemas.microsoft.com/office/powerpoint/2010/main" val="1151031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C5DD6AB-9D2B-AD6D-AB09-7363CF59AC1F}"/>
              </a:ext>
            </a:extLst>
          </p:cNvPr>
          <p:cNvSpPr>
            <a:spLocks noGrp="1"/>
          </p:cNvSpPr>
          <p:nvPr>
            <p:ph type="title"/>
          </p:nvPr>
        </p:nvSpPr>
        <p:spPr>
          <a:xfrm>
            <a:off x="838200" y="448721"/>
            <a:ext cx="4707671" cy="1225650"/>
          </a:xfrm>
        </p:spPr>
        <p:txBody>
          <a:bodyPr anchor="b">
            <a:normAutofit/>
          </a:bodyPr>
          <a:lstStyle/>
          <a:p>
            <a:pPr algn="ctr"/>
            <a:r>
              <a:rPr lang="es-MX" sz="3800" b="0" i="0" u="none" strike="noStrike" dirty="0">
                <a:solidFill>
                  <a:schemeClr val="bg1"/>
                </a:solidFill>
                <a:effectLst/>
                <a:latin typeface="Times New Roman" panose="02020603050405020304" pitchFamily="18" charset="0"/>
                <a:cs typeface="Times New Roman" panose="02020603050405020304" pitchFamily="18" charset="0"/>
              </a:rPr>
              <a:t>Lamia de la cascada de </a:t>
            </a:r>
            <a:r>
              <a:rPr lang="es-MX" sz="3800" b="0" i="0" u="none" strike="noStrike" dirty="0" err="1">
                <a:solidFill>
                  <a:schemeClr val="bg1"/>
                </a:solidFill>
                <a:effectLst/>
                <a:latin typeface="Times New Roman" panose="02020603050405020304" pitchFamily="18" charset="0"/>
                <a:cs typeface="Times New Roman" panose="02020603050405020304" pitchFamily="18" charset="0"/>
              </a:rPr>
              <a:t>Gujuli</a:t>
            </a:r>
            <a:endParaRPr lang="es-ES" sz="38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E3993D-4EA3-4CC9-7170-57D0E12916C8}"/>
              </a:ext>
            </a:extLst>
          </p:cNvPr>
          <p:cNvSpPr>
            <a:spLocks noGrp="1"/>
          </p:cNvSpPr>
          <p:nvPr>
            <p:ph idx="1"/>
          </p:nvPr>
        </p:nvSpPr>
        <p:spPr>
          <a:xfrm>
            <a:off x="88490" y="1909192"/>
            <a:ext cx="6007509" cy="3798480"/>
          </a:xfrm>
        </p:spPr>
        <p:txBody>
          <a:bodyPr>
            <a:normAutofit lnSpcReduction="10000"/>
          </a:bodyPr>
          <a:lstStyle/>
          <a:p>
            <a:pPr marL="0" indent="0" algn="ctr">
              <a:buNone/>
            </a:pPr>
            <a:r>
              <a:rPr lang="es-MX" sz="1800" b="0" i="1" u="none" strike="noStrike" dirty="0">
                <a:solidFill>
                  <a:schemeClr val="bg1"/>
                </a:solidFill>
                <a:effectLst/>
                <a:latin typeface="Times New Roman" panose="02020603050405020304" pitchFamily="18" charset="0"/>
              </a:rPr>
              <a:t>«En un lago de aguas tranquilas vivía una lamia conocida por su gran coquetería, quien cada día se dedicaba a peinarse con un peine de oro. Un día, el peine desapareció y la lamia, alarmada, exclamó: “¿Quién ha robado mi peine de oro, el cual es mi vida misma?”</a:t>
            </a:r>
          </a:p>
          <a:p>
            <a:pPr marL="0" indent="0" algn="ctr">
              <a:buNone/>
            </a:pPr>
            <a:r>
              <a:rPr lang="es-MX" sz="1800" b="0" i="1" u="none" strike="noStrike" dirty="0">
                <a:solidFill>
                  <a:schemeClr val="bg1"/>
                </a:solidFill>
                <a:effectLst/>
                <a:latin typeface="Times New Roman" panose="02020603050405020304" pitchFamily="18" charset="0"/>
              </a:rPr>
              <a:t>Decidida a recuperar su preciado objeto, la lamia se dirigió al pueblo cercano y descubrió que un pastor había tomado el peine. Sin embargo, en lugar de exigirlo de vuelta, la lamia se acercó al pastor y le prometió: “Si me devuelves el peine, te concederé el mayor tesoro que puedas imaginar.”</a:t>
            </a:r>
          </a:p>
          <a:p>
            <a:pPr marL="0" indent="0" algn="ctr">
              <a:buNone/>
            </a:pPr>
            <a:r>
              <a:rPr lang="es-MX" sz="1800" b="0" i="1" u="none" strike="noStrike" dirty="0">
                <a:solidFill>
                  <a:schemeClr val="bg1"/>
                </a:solidFill>
                <a:effectLst/>
                <a:latin typeface="Times New Roman" panose="02020603050405020304" pitchFamily="18" charset="0"/>
              </a:rPr>
              <a:t>Al día siguiente, el pastor, intrigado, subió al lago para devolver el peine. Al entregárselo a la lamia, fue sorprendido al transformarse en una cascada. Para la lamia, el mayor tesoro no era otro que convertirse en una majestuosa cascada, un símbolo eterno de belleza y poder».</a:t>
            </a:r>
            <a:endParaRPr lang="es-ES" sz="18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erson standing on a rock&#10;&#10;Description automatically generated">
            <a:extLst>
              <a:ext uri="{FF2B5EF4-FFF2-40B4-BE49-F238E27FC236}">
                <a16:creationId xmlns:a16="http://schemas.microsoft.com/office/drawing/2014/main" id="{653321C7-0E95-267E-8AA0-3215535AB93D}"/>
              </a:ext>
            </a:extLst>
          </p:cNvPr>
          <p:cNvPicPr>
            <a:picLocks noChangeAspect="1"/>
          </p:cNvPicPr>
          <p:nvPr/>
        </p:nvPicPr>
        <p:blipFill>
          <a:blip r:embed="rId2">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tretch>
            <a:fillRect/>
          </a:stretch>
        </p:blipFill>
        <p:spPr>
          <a:xfrm>
            <a:off x="6096000" y="1399511"/>
            <a:ext cx="5666547" cy="4058977"/>
          </a:xfrm>
          <a:prstGeom prst="rect">
            <a:avLst/>
          </a:prstGeom>
          <a:ln>
            <a:noFill/>
          </a:ln>
          <a:effectLst>
            <a:softEdge rad="112500"/>
          </a:effectLst>
        </p:spPr>
      </p:pic>
    </p:spTree>
    <p:extLst>
      <p:ext uri="{BB962C8B-B14F-4D97-AF65-F5344CB8AC3E}">
        <p14:creationId xmlns:p14="http://schemas.microsoft.com/office/powerpoint/2010/main" val="652754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36963-C2D5-C3EC-D107-5B9AB15E41B1}"/>
              </a:ext>
            </a:extLst>
          </p:cNvPr>
          <p:cNvSpPr>
            <a:spLocks noGrp="1"/>
          </p:cNvSpPr>
          <p:nvPr>
            <p:ph type="title"/>
          </p:nvPr>
        </p:nvSpPr>
        <p:spPr>
          <a:xfrm>
            <a:off x="5644751" y="568517"/>
            <a:ext cx="6161004" cy="886379"/>
          </a:xfrm>
        </p:spPr>
        <p:txBody>
          <a:bodyPr>
            <a:normAutofit/>
          </a:bodyPr>
          <a:lstStyle/>
          <a:p>
            <a:r>
              <a:rPr lang="es-ES" dirty="0">
                <a:solidFill>
                  <a:schemeClr val="bg1"/>
                </a:solidFill>
                <a:latin typeface="Times New Roman" panose="02020603050405020304" pitchFamily="18" charset="0"/>
                <a:cs typeface="Times New Roman" panose="02020603050405020304" pitchFamily="18" charset="0"/>
              </a:rPr>
              <a:t>Lamias en </a:t>
            </a:r>
            <a:r>
              <a:rPr lang="es-ES" dirty="0" err="1">
                <a:solidFill>
                  <a:schemeClr val="bg1"/>
                </a:solidFill>
                <a:latin typeface="Times New Roman" panose="02020603050405020304" pitchFamily="18" charset="0"/>
                <a:cs typeface="Times New Roman" panose="02020603050405020304" pitchFamily="18" charset="0"/>
              </a:rPr>
              <a:t>Euskal</a:t>
            </a:r>
            <a:r>
              <a:rPr lang="es-ES" dirty="0">
                <a:solidFill>
                  <a:schemeClr val="bg1"/>
                </a:solidFill>
                <a:latin typeface="Times New Roman" panose="02020603050405020304" pitchFamily="18" charset="0"/>
                <a:cs typeface="Times New Roman" panose="02020603050405020304" pitchFamily="18" charset="0"/>
              </a:rPr>
              <a:t> Herria </a:t>
            </a:r>
          </a:p>
        </p:txBody>
      </p:sp>
      <p:grpSp>
        <p:nvGrpSpPr>
          <p:cNvPr id="68" name="Group 67">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bg1"/>
          </a:solidFill>
        </p:grpSpPr>
        <p:sp>
          <p:nvSpPr>
            <p:cNvPr id="69" name="Freeform: Shape 6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70" name="Freeform: Shape 6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7" name="Picture 6" descr="A train going through the ocean&#10;&#10;Description automatically generated">
            <a:extLst>
              <a:ext uri="{FF2B5EF4-FFF2-40B4-BE49-F238E27FC236}">
                <a16:creationId xmlns:a16="http://schemas.microsoft.com/office/drawing/2014/main" id="{DEB6E148-0584-8B31-6476-21BD0C729111}"/>
              </a:ext>
            </a:extLst>
          </p:cNvPr>
          <p:cNvPicPr>
            <a:picLocks noChangeAspect="1"/>
          </p:cNvPicPr>
          <p:nvPr/>
        </p:nvPicPr>
        <p:blipFill>
          <a:blip r:embed="rId2">
            <a:extLst>
              <a:ext uri="{28A0092B-C50C-407E-A947-70E740481C1C}">
                <a14:useLocalDpi xmlns:a14="http://schemas.microsoft.com/office/drawing/2010/main" val="0"/>
              </a:ext>
            </a:extLst>
          </a:blip>
          <a:srcRect l="28829" r="8670" b="-2"/>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72"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B957D1DC-68D0-5B36-EF02-7ADDED1F850E}"/>
              </a:ext>
            </a:extLst>
          </p:cNvPr>
          <p:cNvSpPr>
            <a:spLocks noGrp="1"/>
          </p:cNvSpPr>
          <p:nvPr>
            <p:ph idx="1"/>
          </p:nvPr>
        </p:nvSpPr>
        <p:spPr>
          <a:xfrm>
            <a:off x="6234868" y="1820369"/>
            <a:ext cx="5217173" cy="4351338"/>
          </a:xfrm>
        </p:spPr>
        <p:txBody>
          <a:bodyPr>
            <a:normAutofit/>
          </a:bodyPr>
          <a:lstStyle/>
          <a:p>
            <a:r>
              <a:rPr lang="es-ES" sz="2000" b="0" i="0" u="none" strike="noStrike" dirty="0">
                <a:solidFill>
                  <a:schemeClr val="bg1"/>
                </a:solidFill>
                <a:effectLst/>
                <a:latin typeface="Times New Roman" panose="02020603050405020304" pitchFamily="18" charset="0"/>
                <a:cs typeface="Times New Roman" panose="02020603050405020304" pitchFamily="18" charset="0"/>
              </a:rPr>
              <a:t> El escudo de Hondarribia se encuentran dos lamias.</a:t>
            </a:r>
          </a:p>
          <a:p>
            <a:endParaRPr lang="es-ES" sz="2000" b="0" i="0" u="none" strike="noStrike" dirty="0">
              <a:solidFill>
                <a:schemeClr val="bg1"/>
              </a:solidFill>
              <a:effectLst/>
              <a:latin typeface="Times New Roman" panose="02020603050405020304" pitchFamily="18" charset="0"/>
              <a:cs typeface="Times New Roman" panose="02020603050405020304" pitchFamily="18" charset="0"/>
            </a:endParaRPr>
          </a:p>
          <a:p>
            <a:r>
              <a:rPr lang="es-ES" sz="2000" dirty="0">
                <a:solidFill>
                  <a:schemeClr val="bg1"/>
                </a:solidFill>
                <a:latin typeface="Times New Roman" panose="02020603050405020304" pitchFamily="18" charset="0"/>
                <a:cs typeface="Times New Roman" panose="02020603050405020304" pitchFamily="18" charset="0"/>
              </a:rPr>
              <a:t>En Bermeo, </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península de Punta Lamiaren. </a:t>
            </a:r>
            <a:endParaRPr lang="es-ES" sz="2000" dirty="0">
              <a:solidFill>
                <a:schemeClr val="bg1"/>
              </a:solidFill>
              <a:latin typeface="Times New Roman" panose="02020603050405020304" pitchFamily="18" charset="0"/>
              <a:cs typeface="Times New Roman" panose="02020603050405020304" pitchFamily="18" charset="0"/>
            </a:endParaRPr>
          </a:p>
        </p:txBody>
      </p:sp>
      <p:pic>
        <p:nvPicPr>
          <p:cNvPr id="21" name="Picture 20" descr="A red and white emblem with a crown and a blue and white coat of arms&#10;&#10;Description automatically generated">
            <a:extLst>
              <a:ext uri="{FF2B5EF4-FFF2-40B4-BE49-F238E27FC236}">
                <a16:creationId xmlns:a16="http://schemas.microsoft.com/office/drawing/2014/main" id="{538BC0C8-6E86-5D24-5BD3-61CF0C5CD3A7}"/>
              </a:ext>
            </a:extLst>
          </p:cNvPr>
          <p:cNvPicPr>
            <a:picLocks noChangeAspect="1"/>
          </p:cNvPicPr>
          <p:nvPr/>
        </p:nvPicPr>
        <p:blipFill>
          <a:blip r:embed="rId3">
            <a:extLst>
              <a:ext uri="{28A0092B-C50C-407E-A947-70E740481C1C}">
                <a14:useLocalDpi xmlns:a14="http://schemas.microsoft.com/office/drawing/2010/main" val="0"/>
              </a:ext>
            </a:extLst>
          </a:blip>
          <a:srcRect t="22751" r="-3" b="-3"/>
          <a:stretch/>
        </p:blipFill>
        <p:spPr>
          <a:xfrm>
            <a:off x="2841433"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7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77" name="Freeform: Shape 7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cxnSp>
        <p:nvCxnSpPr>
          <p:cNvPr id="22" name="Straight Connector 21">
            <a:extLst>
              <a:ext uri="{FF2B5EF4-FFF2-40B4-BE49-F238E27FC236}">
                <a16:creationId xmlns:a16="http://schemas.microsoft.com/office/drawing/2014/main" id="{BA96767F-13CD-57CE-7E8B-E3C098F20C27}"/>
              </a:ext>
            </a:extLst>
          </p:cNvPr>
          <p:cNvCxnSpPr>
            <a:cxnSpLocks/>
          </p:cNvCxnSpPr>
          <p:nvPr/>
        </p:nvCxnSpPr>
        <p:spPr>
          <a:xfrm>
            <a:off x="5807311" y="1308709"/>
            <a:ext cx="5500991" cy="0"/>
          </a:xfrm>
          <a:prstGeom prst="line">
            <a:avLst/>
          </a:prstGeom>
          <a:ln/>
        </p:spPr>
        <p:style>
          <a:lnRef idx="3">
            <a:schemeClr val="accent2"/>
          </a:lnRef>
          <a:fillRef idx="0">
            <a:schemeClr val="accent2"/>
          </a:fillRef>
          <a:effectRef idx="2">
            <a:schemeClr val="accent2"/>
          </a:effectRef>
          <a:fontRef idx="minor">
            <a:schemeClr val="tx1"/>
          </a:fontRef>
        </p:style>
      </p:cxnSp>
      <p:sp>
        <p:nvSpPr>
          <p:cNvPr id="30" name="Oval 29">
            <a:extLst>
              <a:ext uri="{FF2B5EF4-FFF2-40B4-BE49-F238E27FC236}">
                <a16:creationId xmlns:a16="http://schemas.microsoft.com/office/drawing/2014/main" id="{DED9D33D-08B2-469E-F2FF-1C93429A27D5}"/>
              </a:ext>
            </a:extLst>
          </p:cNvPr>
          <p:cNvSpPr/>
          <p:nvPr/>
        </p:nvSpPr>
        <p:spPr>
          <a:xfrm>
            <a:off x="4086769" y="2200181"/>
            <a:ext cx="501651" cy="48353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2448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D8F014-5FE4-EF99-FE3E-8FF235FDB824}"/>
              </a:ext>
            </a:extLst>
          </p:cNvPr>
          <p:cNvSpPr>
            <a:spLocks noGrp="1"/>
          </p:cNvSpPr>
          <p:nvPr>
            <p:ph type="title"/>
          </p:nvPr>
        </p:nvSpPr>
        <p:spPr>
          <a:xfrm>
            <a:off x="838200" y="669925"/>
            <a:ext cx="4508946" cy="1325563"/>
          </a:xfrm>
        </p:spPr>
        <p:txBody>
          <a:bodyPr anchor="b">
            <a:normAutofit/>
          </a:bodyPr>
          <a:lstStyle/>
          <a:p>
            <a:pPr algn="r"/>
            <a:r>
              <a:rPr lang="es-ES" dirty="0">
                <a:solidFill>
                  <a:schemeClr val="bg1"/>
                </a:solidFill>
                <a:latin typeface="Times New Roman" panose="02020603050405020304" pitchFamily="18" charset="0"/>
                <a:cs typeface="Times New Roman" panose="02020603050405020304" pitchFamily="18" charset="0"/>
              </a:rPr>
              <a:t>Lamias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AF99FB-49FD-7F06-9952-5FF24478760F}"/>
              </a:ext>
            </a:extLst>
          </p:cNvPr>
          <p:cNvSpPr txBox="1">
            <a:spLocks/>
          </p:cNvSpPr>
          <p:nvPr/>
        </p:nvSpPr>
        <p:spPr>
          <a:xfrm>
            <a:off x="1126247" y="2436164"/>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solidFill>
                  <a:schemeClr val="bg1"/>
                </a:solidFill>
                <a:latin typeface="Times New Roman" panose="02020603050405020304" pitchFamily="18" charset="0"/>
                <a:cs typeface="Times New Roman" panose="02020603050405020304" pitchFamily="18" charset="0"/>
              </a:rPr>
              <a:t>Lamias</a:t>
            </a:r>
          </a:p>
        </p:txBody>
      </p:sp>
      <p:sp>
        <p:nvSpPr>
          <p:cNvPr id="11" name="Content Placeholder 2">
            <a:extLst>
              <a:ext uri="{FF2B5EF4-FFF2-40B4-BE49-F238E27FC236}">
                <a16:creationId xmlns:a16="http://schemas.microsoft.com/office/drawing/2014/main" id="{E0F0F246-E1D5-C6D3-026B-1B5069606EF7}"/>
              </a:ext>
            </a:extLst>
          </p:cNvPr>
          <p:cNvSpPr txBox="1">
            <a:spLocks/>
          </p:cNvSpPr>
          <p:nvPr/>
        </p:nvSpPr>
        <p:spPr>
          <a:xfrm>
            <a:off x="6350024" y="2443538"/>
            <a:ext cx="4703333" cy="71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err="1">
                <a:solidFill>
                  <a:schemeClr val="bg1"/>
                </a:solidFill>
                <a:latin typeface="Times New Roman" panose="02020603050405020304" pitchFamily="18" charset="0"/>
                <a:cs typeface="Times New Roman" panose="02020603050405020304" pitchFamily="18" charset="0"/>
              </a:rPr>
              <a:t>Lamiaes</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8B80299-F1CD-3793-F803-9CF2AF425B02}"/>
              </a:ext>
            </a:extLst>
          </p:cNvPr>
          <p:cNvSpPr/>
          <p:nvPr/>
        </p:nvSpPr>
        <p:spPr>
          <a:xfrm>
            <a:off x="1002890" y="2340077"/>
            <a:ext cx="10432026" cy="42221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5A742A9E-F2FF-8C1C-B3FA-CEE6844A7B2D}"/>
              </a:ext>
            </a:extLst>
          </p:cNvPr>
          <p:cNvSpPr/>
          <p:nvPr/>
        </p:nvSpPr>
        <p:spPr>
          <a:xfrm>
            <a:off x="1002890" y="2340051"/>
            <a:ext cx="5093110" cy="422216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BC6A9158-5F2B-4C48-5962-629943621ED5}"/>
              </a:ext>
            </a:extLst>
          </p:cNvPr>
          <p:cNvSpPr/>
          <p:nvPr/>
        </p:nvSpPr>
        <p:spPr>
          <a:xfrm>
            <a:off x="1002889" y="2347785"/>
            <a:ext cx="10432026" cy="60259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Picture 12" descr="A person sitting on a rock&#10;&#10;Description automatically generated">
            <a:extLst>
              <a:ext uri="{FF2B5EF4-FFF2-40B4-BE49-F238E27FC236}">
                <a16:creationId xmlns:a16="http://schemas.microsoft.com/office/drawing/2014/main" id="{2F2A8862-C3C7-6750-B532-60C4AC693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724" y="3038757"/>
            <a:ext cx="2477090" cy="3429000"/>
          </a:xfrm>
          <a:prstGeom prst="rect">
            <a:avLst/>
          </a:prstGeom>
        </p:spPr>
      </p:pic>
      <p:pic>
        <p:nvPicPr>
          <p:cNvPr id="18" name="Picture 17" descr="A painting of two people&#10;&#10;Description automatically generated">
            <a:extLst>
              <a:ext uri="{FF2B5EF4-FFF2-40B4-BE49-F238E27FC236}">
                <a16:creationId xmlns:a16="http://schemas.microsoft.com/office/drawing/2014/main" id="{1D49BA65-4ABF-F118-7C76-7ED20D09F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05" y="3035649"/>
            <a:ext cx="1765084" cy="3432108"/>
          </a:xfrm>
          <a:prstGeom prst="rect">
            <a:avLst/>
          </a:prstGeom>
        </p:spPr>
      </p:pic>
    </p:spTree>
    <p:extLst>
      <p:ext uri="{BB962C8B-B14F-4D97-AF65-F5344CB8AC3E}">
        <p14:creationId xmlns:p14="http://schemas.microsoft.com/office/powerpoint/2010/main" val="2259604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62C0B70-0AE3-C281-A8C2-C9FF7E62594F}"/>
              </a:ext>
            </a:extLst>
          </p:cNvPr>
          <p:cNvSpPr>
            <a:spLocks noGrp="1"/>
          </p:cNvSpPr>
          <p:nvPr>
            <p:ph type="title"/>
          </p:nvPr>
        </p:nvSpPr>
        <p:spPr>
          <a:xfrm>
            <a:off x="1295400" y="669925"/>
            <a:ext cx="4800600" cy="1325563"/>
          </a:xfrm>
        </p:spPr>
        <p:txBody>
          <a:bodyPr anchor="b">
            <a:normAutofit/>
          </a:bodyPr>
          <a:lstStyle/>
          <a:p>
            <a:r>
              <a:rPr lang="es-ES" dirty="0" err="1">
                <a:solidFill>
                  <a:schemeClr val="bg1"/>
                </a:solidFill>
                <a:latin typeface="Times New Roman" panose="02020603050405020304" pitchFamily="18" charset="0"/>
                <a:cs typeface="Times New Roman" panose="02020603050405020304" pitchFamily="18" charset="0"/>
              </a:rPr>
              <a:t>Sorgina</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42A5AA-6DB6-26E7-8328-2B29BB49AEB0}"/>
              </a:ext>
            </a:extLst>
          </p:cNvPr>
          <p:cNvSpPr>
            <a:spLocks noGrp="1"/>
          </p:cNvSpPr>
          <p:nvPr>
            <p:ph idx="1"/>
          </p:nvPr>
        </p:nvSpPr>
        <p:spPr>
          <a:xfrm>
            <a:off x="1295400" y="2288833"/>
            <a:ext cx="4800600" cy="3711571"/>
          </a:xfrm>
        </p:spPr>
        <p:txBody>
          <a:bodyPr>
            <a:normAutofit/>
          </a:bodyPr>
          <a:lstStyle/>
          <a:p>
            <a:r>
              <a:rPr lang="es-ES" sz="2000" dirty="0">
                <a:solidFill>
                  <a:schemeClr val="bg1"/>
                </a:solidFill>
                <a:latin typeface="Times New Roman" panose="02020603050405020304" pitchFamily="18" charset="0"/>
                <a:cs typeface="Times New Roman" panose="02020603050405020304" pitchFamily="18" charset="0"/>
              </a:rPr>
              <a:t>Seguidoras de la diosa Mari.</a:t>
            </a:r>
          </a:p>
          <a:p>
            <a:r>
              <a:rPr lang="es-ES" sz="2000" dirty="0">
                <a:solidFill>
                  <a:schemeClr val="bg1"/>
                </a:solidFill>
                <a:latin typeface="Times New Roman" panose="02020603050405020304" pitchFamily="18" charset="0"/>
                <a:cs typeface="Times New Roman" panose="02020603050405020304" pitchFamily="18" charset="0"/>
              </a:rPr>
              <a:t>Sortu (crear) + sufijo gin, </a:t>
            </a:r>
            <a:r>
              <a:rPr lang="es-ES" sz="2000" b="0" i="0" dirty="0">
                <a:solidFill>
                  <a:schemeClr val="bg1"/>
                </a:solidFill>
                <a:effectLst/>
                <a:latin typeface="Times New Roman" panose="02020603050405020304" pitchFamily="18" charset="0"/>
                <a:cs typeface="Times New Roman" panose="02020603050405020304" pitchFamily="18" charset="0"/>
              </a:rPr>
              <a:t>«</a:t>
            </a:r>
            <a:r>
              <a:rPr lang="es-ES" sz="2000" i="1" dirty="0">
                <a:solidFill>
                  <a:schemeClr val="bg1"/>
                </a:solidFill>
                <a:latin typeface="Times New Roman" panose="02020603050405020304" pitchFamily="18" charset="0"/>
                <a:cs typeface="Times New Roman" panose="02020603050405020304" pitchFamily="18" charset="0"/>
              </a:rPr>
              <a:t>la que produce nacimientos</a:t>
            </a:r>
            <a:r>
              <a:rPr lang="es-ES" sz="2000" b="0" i="0" dirty="0">
                <a:solidFill>
                  <a:schemeClr val="bg1"/>
                </a:solidFill>
                <a:effectLst/>
                <a:latin typeface="Times New Roman" panose="02020603050405020304" pitchFamily="18" charset="0"/>
                <a:cs typeface="Times New Roman" panose="02020603050405020304" pitchFamily="18" charset="0"/>
              </a:rPr>
              <a:t>»</a:t>
            </a:r>
            <a:r>
              <a:rPr lang="es-ES" sz="2000" dirty="0">
                <a:solidFill>
                  <a:schemeClr val="bg1"/>
                </a:solidFill>
                <a:latin typeface="Times New Roman" panose="02020603050405020304" pitchFamily="18" charset="0"/>
                <a:cs typeface="Times New Roman" panose="02020603050405020304" pitchFamily="18" charset="0"/>
              </a:rPr>
              <a:t> (matrona).</a:t>
            </a:r>
          </a:p>
          <a:p>
            <a:r>
              <a:rPr lang="es-ES" sz="2000" dirty="0">
                <a:solidFill>
                  <a:schemeClr val="bg1"/>
                </a:solidFill>
                <a:latin typeface="Times New Roman" panose="02020603050405020304" pitchFamily="18" charset="0"/>
                <a:cs typeface="Times New Roman" panose="02020603050405020304" pitchFamily="18" charset="0"/>
              </a:rPr>
              <a:t>Sacerdotisas. </a:t>
            </a:r>
          </a:p>
          <a:p>
            <a:r>
              <a:rPr lang="es-ES" sz="2000" dirty="0">
                <a:solidFill>
                  <a:schemeClr val="bg1"/>
                </a:solidFill>
                <a:latin typeface="Times New Roman" panose="02020603050405020304" pitchFamily="18" charset="0"/>
                <a:cs typeface="Times New Roman" panose="02020603050405020304" pitchFamily="18" charset="0"/>
              </a:rPr>
              <a:t>Responsables de los campos de cultivos y ceremonias.</a:t>
            </a:r>
          </a:p>
          <a:p>
            <a:r>
              <a:rPr lang="es-ES" sz="2000" dirty="0">
                <a:solidFill>
                  <a:schemeClr val="bg1"/>
                </a:solidFill>
                <a:latin typeface="Times New Roman" panose="02020603050405020304" pitchFamily="18" charset="0"/>
                <a:cs typeface="Times New Roman" panose="02020603050405020304" pitchFamily="18" charset="0"/>
              </a:rPr>
              <a:t>Curaban a las personas.</a:t>
            </a:r>
          </a:p>
          <a:p>
            <a:r>
              <a:rPr lang="es-ES" sz="2000" dirty="0">
                <a:solidFill>
                  <a:schemeClr val="bg1"/>
                </a:solidFill>
                <a:latin typeface="Times New Roman" panose="02020603050405020304" pitchFamily="18" charset="0"/>
                <a:cs typeface="Times New Roman" panose="02020603050405020304" pitchFamily="18" charset="0"/>
              </a:rPr>
              <a:t>Celebraban reuniones (</a:t>
            </a:r>
            <a:r>
              <a:rPr lang="es-ES" sz="2000" dirty="0" err="1">
                <a:solidFill>
                  <a:schemeClr val="bg1"/>
                </a:solidFill>
                <a:latin typeface="Times New Roman" panose="02020603050405020304" pitchFamily="18" charset="0"/>
                <a:cs typeface="Times New Roman" panose="02020603050405020304" pitchFamily="18" charset="0"/>
              </a:rPr>
              <a:t>akelarres</a:t>
            </a:r>
            <a:r>
              <a:rPr lang="es-ES" sz="2000" dirty="0">
                <a:solidFill>
                  <a:schemeClr val="bg1"/>
                </a:solidFill>
                <a:latin typeface="Times New Roman" panose="02020603050405020304" pitchFamily="18" charset="0"/>
                <a:cs typeface="Times New Roman" panose="02020603050405020304" pitchFamily="18" charset="0"/>
              </a:rPr>
              <a:t>).</a:t>
            </a:r>
          </a:p>
          <a:p>
            <a:r>
              <a:rPr lang="es-ES" sz="2000" dirty="0">
                <a:solidFill>
                  <a:schemeClr val="bg1"/>
                </a:solidFill>
                <a:latin typeface="Times New Roman" panose="02020603050405020304" pitchFamily="18" charset="0"/>
                <a:cs typeface="Times New Roman" panose="02020603050405020304" pitchFamily="18" charset="0"/>
              </a:rPr>
              <a:t>Juicios contra las brujas durante la inquisición en los XV y XVI.</a:t>
            </a:r>
          </a:p>
        </p:txBody>
      </p:sp>
      <p:pic>
        <p:nvPicPr>
          <p:cNvPr id="9" name="Picture 8" descr="A person in a hooded robe holding a book and a lit candle in the woods&#10;&#10;Description automatically generated">
            <a:extLst>
              <a:ext uri="{FF2B5EF4-FFF2-40B4-BE49-F238E27FC236}">
                <a16:creationId xmlns:a16="http://schemas.microsoft.com/office/drawing/2014/main" id="{1BA69334-0A3D-1ABF-DAFF-3CC60C0D0356}"/>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tretch>
            <a:fillRect/>
          </a:stretch>
        </p:blipFill>
        <p:spPr>
          <a:xfrm>
            <a:off x="6981643" y="369913"/>
            <a:ext cx="2915740" cy="2784532"/>
          </a:xfrm>
          <a:prstGeom prst="rect">
            <a:avLst/>
          </a:prstGeom>
        </p:spPr>
      </p:pic>
      <p:sp>
        <p:nvSpPr>
          <p:cNvPr id="27" name="Rectangle 2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person sitting on a white background&#10;&#10;Description automatically generated">
            <a:extLst>
              <a:ext uri="{FF2B5EF4-FFF2-40B4-BE49-F238E27FC236}">
                <a16:creationId xmlns:a16="http://schemas.microsoft.com/office/drawing/2014/main" id="{4A192E07-8D42-BD96-7531-CBE29CCEA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703" y="3730267"/>
            <a:ext cx="3502555" cy="2784532"/>
          </a:xfrm>
          <a:prstGeom prst="rect">
            <a:avLst/>
          </a:prstGeom>
        </p:spPr>
      </p:pic>
      <p:sp>
        <p:nvSpPr>
          <p:cNvPr id="29" name="Rectangle 2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288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806DFDA-7A19-6D89-856E-850E32C13877}"/>
              </a:ext>
            </a:extLst>
          </p:cNvPr>
          <p:cNvSpPr>
            <a:spLocks noGrp="1"/>
          </p:cNvSpPr>
          <p:nvPr>
            <p:ph type="title"/>
          </p:nvPr>
        </p:nvSpPr>
        <p:spPr>
          <a:xfrm>
            <a:off x="1295400" y="669925"/>
            <a:ext cx="4800600" cy="1325563"/>
          </a:xfrm>
        </p:spPr>
        <p:txBody>
          <a:bodyPr anchor="b">
            <a:normAutofit/>
          </a:bodyPr>
          <a:lstStyle/>
          <a:p>
            <a:r>
              <a:rPr lang="es-ES" dirty="0" err="1">
                <a:solidFill>
                  <a:schemeClr val="bg1"/>
                </a:solidFill>
                <a:latin typeface="Times New Roman" panose="02020603050405020304" pitchFamily="18" charset="0"/>
                <a:cs typeface="Times New Roman" panose="02020603050405020304" pitchFamily="18" charset="0"/>
              </a:rPr>
              <a:t>Sorgina</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1041" name="Straight Connector 10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CDB12F-E4E6-1A61-DA06-D9E8B62E6879}"/>
              </a:ext>
            </a:extLst>
          </p:cNvPr>
          <p:cNvSpPr>
            <a:spLocks noGrp="1"/>
          </p:cNvSpPr>
          <p:nvPr>
            <p:ph idx="1"/>
          </p:nvPr>
        </p:nvSpPr>
        <p:spPr>
          <a:xfrm>
            <a:off x="1295400" y="2288833"/>
            <a:ext cx="4800600" cy="3711571"/>
          </a:xfrm>
        </p:spPr>
        <p:txBody>
          <a:bodyPr>
            <a:normAutofit/>
          </a:bodyPr>
          <a:lstStyle/>
          <a:p>
            <a:r>
              <a:rPr lang="es-ES" sz="2000" dirty="0">
                <a:solidFill>
                  <a:schemeClr val="bg1"/>
                </a:solidFill>
                <a:latin typeface="Times New Roman" panose="02020603050405020304" pitchFamily="18" charset="0"/>
                <a:cs typeface="Times New Roman" panose="02020603050405020304" pitchFamily="18" charset="0"/>
              </a:rPr>
              <a:t>En Jaurrieta:</a:t>
            </a:r>
          </a:p>
          <a:p>
            <a:pPr lvl="1"/>
            <a:r>
              <a:rPr lang="es-ES" sz="2000" dirty="0">
                <a:solidFill>
                  <a:schemeClr val="bg1"/>
                </a:solidFill>
                <a:latin typeface="Times New Roman" panose="02020603050405020304" pitchFamily="18" charset="0"/>
                <a:cs typeface="Times New Roman" panose="02020603050405020304" pitchFamily="18" charset="0"/>
              </a:rPr>
              <a:t>1880 gran incendio.</a:t>
            </a:r>
          </a:p>
          <a:p>
            <a:pPr lvl="1"/>
            <a:r>
              <a:rPr lang="es-ES" sz="2000" dirty="0">
                <a:solidFill>
                  <a:schemeClr val="bg1"/>
                </a:solidFill>
                <a:latin typeface="Times New Roman" panose="02020603050405020304" pitchFamily="18" charset="0"/>
                <a:cs typeface="Times New Roman" panose="02020603050405020304" pitchFamily="18" charset="0"/>
              </a:rPr>
              <a:t>Se recupera la </a:t>
            </a:r>
            <a:r>
              <a:rPr lang="es-ES" sz="2000" dirty="0" err="1">
                <a:solidFill>
                  <a:schemeClr val="bg1"/>
                </a:solidFill>
                <a:latin typeface="Times New Roman" panose="02020603050405020304" pitchFamily="18" charset="0"/>
                <a:cs typeface="Times New Roman" panose="02020603050405020304" pitchFamily="18" charset="0"/>
              </a:rPr>
              <a:t>dantza</a:t>
            </a:r>
            <a:r>
              <a:rPr lang="es-ES" sz="2000" dirty="0">
                <a:solidFill>
                  <a:schemeClr val="bg1"/>
                </a:solidFill>
                <a:latin typeface="Times New Roman" panose="02020603050405020304" pitchFamily="18" charset="0"/>
                <a:cs typeface="Times New Roman" panose="02020603050405020304" pitchFamily="18" charset="0"/>
              </a:rPr>
              <a:t> </a:t>
            </a:r>
            <a:r>
              <a:rPr lang="es-ES" sz="2000" i="1" dirty="0" err="1">
                <a:solidFill>
                  <a:schemeClr val="bg1"/>
                </a:solidFill>
                <a:latin typeface="Times New Roman" panose="02020603050405020304" pitchFamily="18" charset="0"/>
                <a:cs typeface="Times New Roman" panose="02020603050405020304" pitchFamily="18" charset="0"/>
              </a:rPr>
              <a:t>Axuri</a:t>
            </a:r>
            <a:r>
              <a:rPr lang="es-ES" sz="2000" i="1" dirty="0">
                <a:solidFill>
                  <a:schemeClr val="bg1"/>
                </a:solidFill>
                <a:latin typeface="Times New Roman" panose="02020603050405020304" pitchFamily="18" charset="0"/>
                <a:cs typeface="Times New Roman" panose="02020603050405020304" pitchFamily="18" charset="0"/>
              </a:rPr>
              <a:t> </a:t>
            </a:r>
            <a:r>
              <a:rPr lang="es-ES" sz="2000" i="1" dirty="0" err="1">
                <a:solidFill>
                  <a:schemeClr val="bg1"/>
                </a:solidFill>
                <a:latin typeface="Times New Roman" panose="02020603050405020304" pitchFamily="18" charset="0"/>
                <a:cs typeface="Times New Roman" panose="02020603050405020304" pitchFamily="18" charset="0"/>
              </a:rPr>
              <a:t>beltza</a:t>
            </a:r>
            <a:r>
              <a:rPr lang="es-ES" sz="2000" i="1" dirty="0">
                <a:solidFill>
                  <a:schemeClr val="bg1"/>
                </a:solidFill>
                <a:latin typeface="Times New Roman" panose="02020603050405020304" pitchFamily="18" charset="0"/>
                <a:cs typeface="Times New Roman" panose="02020603050405020304" pitchFamily="18" charset="0"/>
              </a:rPr>
              <a:t>.</a:t>
            </a:r>
          </a:p>
          <a:p>
            <a:pPr lvl="1"/>
            <a:r>
              <a:rPr lang="es-ES" sz="2000" dirty="0">
                <a:solidFill>
                  <a:schemeClr val="bg1"/>
                </a:solidFill>
                <a:latin typeface="Times New Roman" panose="02020603050405020304" pitchFamily="18" charset="0"/>
                <a:cs typeface="Times New Roman" panose="02020603050405020304" pitchFamily="18" charset="0"/>
              </a:rPr>
              <a:t>Actualmente se baila en conmemoración del incendio.</a:t>
            </a:r>
          </a:p>
        </p:txBody>
      </p:sp>
      <p:pic>
        <p:nvPicPr>
          <p:cNvPr id="1026" name="Picture 2" descr="Ayuntamiento de Jaurrieta">
            <a:extLst>
              <a:ext uri="{FF2B5EF4-FFF2-40B4-BE49-F238E27FC236}">
                <a16:creationId xmlns:a16="http://schemas.microsoft.com/office/drawing/2014/main" id="{DE42DE98-80C6-A2BA-9B5C-FFB4EEEB43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5193" y="568956"/>
            <a:ext cx="3588640" cy="2386445"/>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ESKA DANTZA DE JAURRIETA | Atlas de las danzas de Navarra">
            <a:extLst>
              <a:ext uri="{FF2B5EF4-FFF2-40B4-BE49-F238E27FC236}">
                <a16:creationId xmlns:a16="http://schemas.microsoft.com/office/drawing/2014/main" id="{2AE259F4-647F-210B-9B17-774C6DB0E0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4072856"/>
            <a:ext cx="3588640" cy="2099354"/>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78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71EBD5C-7046-D50B-68F6-102E98B12240}"/>
              </a:ext>
            </a:extLst>
          </p:cNvPr>
          <p:cNvSpPr>
            <a:spLocks noGrp="1"/>
          </p:cNvSpPr>
          <p:nvPr>
            <p:ph type="title"/>
          </p:nvPr>
        </p:nvSpPr>
        <p:spPr>
          <a:xfrm>
            <a:off x="1295400" y="669925"/>
            <a:ext cx="4800600" cy="1325563"/>
          </a:xfrm>
        </p:spPr>
        <p:txBody>
          <a:bodyPr anchor="b">
            <a:normAutofit/>
          </a:bodyPr>
          <a:lstStyle/>
          <a:p>
            <a:r>
              <a:rPr lang="es-ES" i="1">
                <a:solidFill>
                  <a:schemeClr val="bg1"/>
                </a:solidFill>
                <a:latin typeface="Times New Roman" panose="02020603050405020304" pitchFamily="18" charset="0"/>
                <a:cs typeface="Times New Roman" panose="02020603050405020304" pitchFamily="18" charset="0"/>
              </a:rPr>
              <a:t>Axuri beltza</a:t>
            </a:r>
          </a:p>
        </p:txBody>
      </p:sp>
      <p:cxnSp>
        <p:nvCxnSpPr>
          <p:cNvPr id="72" name="Straight Connector 7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Lindo cordero negro en un campo de tréboles · Creative Fabrica">
            <a:extLst>
              <a:ext uri="{FF2B5EF4-FFF2-40B4-BE49-F238E27FC236}">
                <a16:creationId xmlns:a16="http://schemas.microsoft.com/office/drawing/2014/main" id="{CE615886-F864-436E-093F-2DD90F7A7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 b="-9"/>
          <a:stretch/>
        </p:blipFill>
        <p:spPr bwMode="auto">
          <a:xfrm>
            <a:off x="7047247" y="369913"/>
            <a:ext cx="2784532" cy="278453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Lindo cordero negro en un campo de tréboles · Creative Fabrica">
            <a:extLst>
              <a:ext uri="{FF2B5EF4-FFF2-40B4-BE49-F238E27FC236}">
                <a16:creationId xmlns:a16="http://schemas.microsoft.com/office/drawing/2014/main" id="{FB1FD3F3-C163-4ADE-1FA3-34656E2AD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 b="-13"/>
          <a:stretch/>
        </p:blipFill>
        <p:spPr bwMode="auto">
          <a:xfrm>
            <a:off x="8440715" y="3730267"/>
            <a:ext cx="2784532" cy="2784532"/>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E5B4AE66-E9A2-529E-E1B3-24404D3AC441}"/>
              </a:ext>
            </a:extLst>
          </p:cNvPr>
          <p:cNvSpPr txBox="1">
            <a:spLocks/>
          </p:cNvSpPr>
          <p:nvPr/>
        </p:nvSpPr>
        <p:spPr>
          <a:xfrm>
            <a:off x="-1" y="2123776"/>
            <a:ext cx="2654711" cy="47650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900" i="1" u="sng" dirty="0" err="1">
                <a:solidFill>
                  <a:schemeClr val="bg1"/>
                </a:solidFill>
                <a:latin typeface="Times New Roman" panose="02020603050405020304" pitchFamily="18" charset="0"/>
                <a:cs typeface="Times New Roman" panose="02020603050405020304" pitchFamily="18" charset="0"/>
              </a:rPr>
              <a:t>Axuri</a:t>
            </a:r>
            <a:r>
              <a:rPr lang="es-ES" sz="1900" i="1" u="sng" dirty="0">
                <a:solidFill>
                  <a:schemeClr val="bg1"/>
                </a:solidFill>
                <a:latin typeface="Times New Roman" panose="02020603050405020304" pitchFamily="18" charset="0"/>
                <a:cs typeface="Times New Roman" panose="02020603050405020304" pitchFamily="18" charset="0"/>
              </a:rPr>
              <a:t> </a:t>
            </a:r>
            <a:r>
              <a:rPr lang="es-ES" sz="1900" i="1" u="sng" dirty="0" err="1">
                <a:solidFill>
                  <a:schemeClr val="bg1"/>
                </a:solidFill>
                <a:latin typeface="Times New Roman" panose="02020603050405020304" pitchFamily="18" charset="0"/>
                <a:cs typeface="Times New Roman" panose="02020603050405020304" pitchFamily="18" charset="0"/>
              </a:rPr>
              <a:t>beltza</a:t>
            </a:r>
            <a:endParaRPr lang="es-ES" sz="1900" i="1" u="sng"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err="1">
                <a:solidFill>
                  <a:schemeClr val="bg1"/>
                </a:solidFill>
                <a:latin typeface="Times New Roman" panose="02020603050405020304" pitchFamily="18" charset="0"/>
                <a:cs typeface="Times New Roman" panose="02020603050405020304" pitchFamily="18" charset="0"/>
              </a:rPr>
              <a:t>Axuri</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beltza</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ona</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dut</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bainan</a:t>
            </a: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err="1">
                <a:solidFill>
                  <a:schemeClr val="bg1"/>
                </a:solidFill>
                <a:latin typeface="Times New Roman" panose="02020603050405020304" pitchFamily="18" charset="0"/>
                <a:cs typeface="Times New Roman" panose="02020603050405020304" pitchFamily="18" charset="0"/>
              </a:rPr>
              <a:t>xuria</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berriz</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obea</a:t>
            </a:r>
            <a:r>
              <a:rPr lang="es-ES" sz="1900" i="1" dirty="0">
                <a:solidFill>
                  <a:schemeClr val="bg1"/>
                </a:solidFill>
                <a:latin typeface="Times New Roman" panose="02020603050405020304" pitchFamily="18" charset="0"/>
                <a:cs typeface="Times New Roman" panose="02020603050405020304" pitchFamily="18" charset="0"/>
              </a:rPr>
              <a:t>,</a:t>
            </a:r>
          </a:p>
          <a:p>
            <a:pPr marL="0" indent="0" algn="ctr">
              <a:buNone/>
            </a:pP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err="1">
                <a:solidFill>
                  <a:schemeClr val="bg1"/>
                </a:solidFill>
                <a:latin typeface="Times New Roman" panose="02020603050405020304" pitchFamily="18" charset="0"/>
                <a:cs typeface="Times New Roman" panose="02020603050405020304" pitchFamily="18" charset="0"/>
              </a:rPr>
              <a:t>dantzan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ikasi</a:t>
            </a:r>
            <a:r>
              <a:rPr lang="es-ES" sz="1900" i="1" dirty="0">
                <a:solidFill>
                  <a:schemeClr val="bg1"/>
                </a:solidFill>
                <a:latin typeface="Times New Roman" panose="02020603050405020304" pitchFamily="18" charset="0"/>
                <a:cs typeface="Times New Roman" panose="02020603050405020304" pitchFamily="18" charset="0"/>
              </a:rPr>
              <a:t> nai </a:t>
            </a:r>
            <a:r>
              <a:rPr lang="es-ES" sz="1900" i="1" dirty="0" err="1">
                <a:solidFill>
                  <a:schemeClr val="bg1"/>
                </a:solidFill>
                <a:latin typeface="Times New Roman" panose="02020603050405020304" pitchFamily="18" charset="0"/>
                <a:cs typeface="Times New Roman" panose="02020603050405020304" pitchFamily="18" charset="0"/>
              </a:rPr>
              <a:t>duen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orrek</a:t>
            </a: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a:solidFill>
                  <a:schemeClr val="bg1"/>
                </a:solidFill>
                <a:latin typeface="Times New Roman" panose="02020603050405020304" pitchFamily="18" charset="0"/>
                <a:cs typeface="Times New Roman" panose="02020603050405020304" pitchFamily="18" charset="0"/>
              </a:rPr>
              <a:t>nere </a:t>
            </a:r>
            <a:r>
              <a:rPr lang="es-ES" sz="1900" i="1" dirty="0" err="1">
                <a:solidFill>
                  <a:schemeClr val="bg1"/>
                </a:solidFill>
                <a:latin typeface="Times New Roman" panose="02020603050405020304" pitchFamily="18" charset="0"/>
                <a:cs typeface="Times New Roman" panose="02020603050405020304" pitchFamily="18" charset="0"/>
              </a:rPr>
              <a:t>oinetara</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begira</a:t>
            </a:r>
            <a:r>
              <a:rPr lang="es-ES" sz="1900" i="1" dirty="0">
                <a:solidFill>
                  <a:schemeClr val="bg1"/>
                </a:solidFill>
                <a:latin typeface="Times New Roman" panose="02020603050405020304" pitchFamily="18" charset="0"/>
                <a:cs typeface="Times New Roman" panose="02020603050405020304" pitchFamily="18" charset="0"/>
              </a:rPr>
              <a:t>.</a:t>
            </a:r>
          </a:p>
          <a:p>
            <a:pPr marL="0" indent="0" algn="ctr">
              <a:buNone/>
            </a:pP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a:solidFill>
                  <a:schemeClr val="bg1"/>
                </a:solidFill>
                <a:latin typeface="Times New Roman" panose="02020603050405020304" pitchFamily="18" charset="0"/>
                <a:cs typeface="Times New Roman" panose="02020603050405020304" pitchFamily="18" charset="0"/>
              </a:rPr>
              <a:t>¿</a:t>
            </a:r>
            <a:r>
              <a:rPr lang="es-ES" sz="1900" i="1" dirty="0" err="1">
                <a:solidFill>
                  <a:schemeClr val="bg1"/>
                </a:solidFill>
                <a:latin typeface="Times New Roman" panose="02020603050405020304" pitchFamily="18" charset="0"/>
                <a:cs typeface="Times New Roman" panose="02020603050405020304" pitchFamily="18" charset="0"/>
              </a:rPr>
              <a:t>Zertan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ari</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aiz</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bakar</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dantzatzenagertzen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gorputz</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erdia</a:t>
            </a:r>
            <a:r>
              <a:rPr lang="es-ES" sz="1900" i="1" dirty="0">
                <a:solidFill>
                  <a:schemeClr val="bg1"/>
                </a:solidFill>
                <a:latin typeface="Times New Roman" panose="02020603050405020304" pitchFamily="18" charset="0"/>
                <a:cs typeface="Times New Roman" panose="02020603050405020304" pitchFamily="18" charset="0"/>
              </a:rPr>
              <a:t>?</a:t>
            </a:r>
          </a:p>
          <a:p>
            <a:pPr marL="0" indent="0" algn="ctr">
              <a:buNone/>
            </a:pP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s-ES" sz="1900" i="1" dirty="0">
                <a:solidFill>
                  <a:schemeClr val="bg1"/>
                </a:solidFill>
                <a:latin typeface="Times New Roman" panose="02020603050405020304" pitchFamily="18" charset="0"/>
                <a:cs typeface="Times New Roman" panose="02020603050405020304" pitchFamily="18" charset="0"/>
              </a:rPr>
              <a:t>Su </a:t>
            </a:r>
            <a:r>
              <a:rPr lang="es-ES" sz="1900" i="1" dirty="0" err="1">
                <a:solidFill>
                  <a:schemeClr val="bg1"/>
                </a:solidFill>
                <a:latin typeface="Times New Roman" panose="02020603050405020304" pitchFamily="18" charset="0"/>
                <a:cs typeface="Times New Roman" panose="02020603050405020304" pitchFamily="18" charset="0"/>
              </a:rPr>
              <a:t>ilun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orrek</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argitzen</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badik</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agiriko</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aiz</a:t>
            </a:r>
            <a:r>
              <a:rPr lang="es-ES" sz="1900" i="1" dirty="0">
                <a:solidFill>
                  <a:schemeClr val="bg1"/>
                </a:solidFill>
                <a:latin typeface="Times New Roman" panose="02020603050405020304" pitchFamily="18" charset="0"/>
                <a:cs typeface="Times New Roman" panose="02020603050405020304" pitchFamily="18" charset="0"/>
              </a:rPr>
              <a:t> </a:t>
            </a:r>
            <a:r>
              <a:rPr lang="es-ES" sz="1900" i="1" dirty="0" err="1">
                <a:solidFill>
                  <a:schemeClr val="bg1"/>
                </a:solidFill>
                <a:latin typeface="Times New Roman" panose="02020603050405020304" pitchFamily="18" charset="0"/>
                <a:cs typeface="Times New Roman" panose="02020603050405020304" pitchFamily="18" charset="0"/>
              </a:rPr>
              <a:t>guzia</a:t>
            </a:r>
            <a:endParaRPr lang="es-ES" sz="1900" i="1"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es-ES" i="1" dirty="0">
              <a:solidFill>
                <a:schemeClr val="bg1"/>
              </a:solidFill>
              <a:latin typeface="Times New Roman" panose="02020603050405020304" pitchFamily="18" charset="0"/>
              <a:cs typeface="Times New Roman" panose="02020603050405020304" pitchFamily="18" charset="0"/>
            </a:endParaRPr>
          </a:p>
        </p:txBody>
      </p:sp>
      <p:sp>
        <p:nvSpPr>
          <p:cNvPr id="7" name="Text Placeholder 2">
            <a:extLst>
              <a:ext uri="{FF2B5EF4-FFF2-40B4-BE49-F238E27FC236}">
                <a16:creationId xmlns:a16="http://schemas.microsoft.com/office/drawing/2014/main" id="{3D4FE602-C850-17E4-2CED-B58C5B082CB4}"/>
              </a:ext>
            </a:extLst>
          </p:cNvPr>
          <p:cNvSpPr txBox="1">
            <a:spLocks/>
          </p:cNvSpPr>
          <p:nvPr/>
        </p:nvSpPr>
        <p:spPr>
          <a:xfrm>
            <a:off x="3270354" y="2141642"/>
            <a:ext cx="2654711" cy="457906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600" i="1" u="sng" dirty="0">
                <a:solidFill>
                  <a:schemeClr val="bg1"/>
                </a:solidFill>
                <a:latin typeface="Times New Roman" panose="02020603050405020304" pitchFamily="18" charset="0"/>
                <a:cs typeface="Times New Roman" panose="02020603050405020304" pitchFamily="18" charset="0"/>
              </a:rPr>
              <a:t>El cordero negro</a:t>
            </a:r>
          </a:p>
          <a:p>
            <a:pPr marL="0" indent="0" algn="ctr" fontAlgn="base">
              <a:buNone/>
            </a:pPr>
            <a:r>
              <a:rPr lang="es-MX" sz="3600" b="0" i="1" dirty="0">
                <a:solidFill>
                  <a:schemeClr val="bg1"/>
                </a:solidFill>
                <a:effectLst/>
                <a:latin typeface="Times New Roman" panose="02020603050405020304" pitchFamily="18" charset="0"/>
                <a:cs typeface="Times New Roman" panose="02020603050405020304" pitchFamily="18" charset="0"/>
              </a:rPr>
              <a:t>El cordero negro es bueno, pero el blanco mejor,</a:t>
            </a:r>
          </a:p>
          <a:p>
            <a:pPr marL="0" indent="0" algn="ctr" fontAlgn="base">
              <a:buNone/>
            </a:pPr>
            <a:endParaRPr lang="es-MX" sz="3600" b="0" i="1" dirty="0">
              <a:solidFill>
                <a:schemeClr val="bg1"/>
              </a:solidFill>
              <a:effectLst/>
              <a:latin typeface="Times New Roman" panose="02020603050405020304" pitchFamily="18" charset="0"/>
              <a:cs typeface="Times New Roman" panose="02020603050405020304" pitchFamily="18" charset="0"/>
            </a:endParaRPr>
          </a:p>
          <a:p>
            <a:pPr marL="0" indent="0" algn="ctr" fontAlgn="base">
              <a:buNone/>
            </a:pPr>
            <a:r>
              <a:rPr lang="es-MX" sz="3600" i="1" dirty="0">
                <a:solidFill>
                  <a:schemeClr val="bg1"/>
                </a:solidFill>
                <a:latin typeface="Times New Roman" panose="02020603050405020304" pitchFamily="18" charset="0"/>
                <a:cs typeface="Times New Roman" panose="02020603050405020304" pitchFamily="18" charset="0"/>
              </a:rPr>
              <a:t>E</a:t>
            </a:r>
            <a:r>
              <a:rPr lang="es-MX" sz="3600" b="0" i="1" dirty="0">
                <a:solidFill>
                  <a:schemeClr val="bg1"/>
                </a:solidFill>
                <a:effectLst/>
                <a:latin typeface="Times New Roman" panose="02020603050405020304" pitchFamily="18" charset="0"/>
                <a:cs typeface="Times New Roman" panose="02020603050405020304" pitchFamily="18" charset="0"/>
              </a:rPr>
              <a:t>l que quiera aprender a bailar</a:t>
            </a:r>
          </a:p>
          <a:p>
            <a:pPr marL="0" indent="0" algn="ctr" fontAlgn="base">
              <a:buNone/>
            </a:pPr>
            <a:r>
              <a:rPr lang="es-MX" sz="3600" b="0" i="1" dirty="0">
                <a:solidFill>
                  <a:schemeClr val="bg1"/>
                </a:solidFill>
                <a:effectLst/>
                <a:latin typeface="Times New Roman" panose="02020603050405020304" pitchFamily="18" charset="0"/>
                <a:cs typeface="Times New Roman" panose="02020603050405020304" pitchFamily="18" charset="0"/>
              </a:rPr>
              <a:t>que mire mis pies.</a:t>
            </a:r>
          </a:p>
          <a:p>
            <a:pPr marL="0" indent="0" algn="ctr" fontAlgn="base">
              <a:buNone/>
            </a:pPr>
            <a:endParaRPr lang="es-MX" sz="3600" b="0" i="1" dirty="0">
              <a:solidFill>
                <a:schemeClr val="bg1"/>
              </a:solidFill>
              <a:effectLst/>
              <a:latin typeface="Times New Roman" panose="02020603050405020304" pitchFamily="18" charset="0"/>
              <a:cs typeface="Times New Roman" panose="02020603050405020304" pitchFamily="18" charset="0"/>
            </a:endParaRPr>
          </a:p>
          <a:p>
            <a:pPr marL="0" indent="0" algn="ctr" fontAlgn="base">
              <a:buNone/>
            </a:pPr>
            <a:r>
              <a:rPr lang="es-MX" sz="3600" b="0" i="1" dirty="0">
                <a:solidFill>
                  <a:schemeClr val="bg1"/>
                </a:solidFill>
                <a:effectLst/>
                <a:latin typeface="Times New Roman" panose="02020603050405020304" pitchFamily="18" charset="0"/>
                <a:cs typeface="Times New Roman" panose="02020603050405020304" pitchFamily="18" charset="0"/>
              </a:rPr>
              <a:t>¿Qué haces bailando solo asomando medio cuerpo?</a:t>
            </a:r>
          </a:p>
          <a:p>
            <a:pPr marL="0" indent="0" algn="ctr" fontAlgn="base">
              <a:buNone/>
            </a:pPr>
            <a:endParaRPr lang="es-MX" sz="3600" i="1" dirty="0">
              <a:solidFill>
                <a:schemeClr val="bg1"/>
              </a:solidFill>
              <a:latin typeface="Times New Roman" panose="02020603050405020304" pitchFamily="18" charset="0"/>
              <a:cs typeface="Times New Roman" panose="02020603050405020304" pitchFamily="18" charset="0"/>
            </a:endParaRPr>
          </a:p>
          <a:p>
            <a:pPr marL="0" indent="0" algn="ctr" fontAlgn="base">
              <a:buNone/>
            </a:pPr>
            <a:r>
              <a:rPr lang="es-MX" sz="3600" b="0" i="1" dirty="0">
                <a:solidFill>
                  <a:schemeClr val="bg1"/>
                </a:solidFill>
                <a:effectLst/>
                <a:latin typeface="Times New Roman" panose="02020603050405020304" pitchFamily="18" charset="0"/>
                <a:cs typeface="Times New Roman" panose="02020603050405020304" pitchFamily="18" charset="0"/>
              </a:rPr>
              <a:t>Si ese fuego oscuro te ilumina,</a:t>
            </a:r>
          </a:p>
          <a:p>
            <a:pPr marL="0" indent="0" algn="ctr" fontAlgn="base">
              <a:buNone/>
            </a:pPr>
            <a:endParaRPr lang="es-MX" sz="3600" i="1" dirty="0">
              <a:solidFill>
                <a:schemeClr val="bg1"/>
              </a:solidFill>
              <a:latin typeface="Times New Roman" panose="02020603050405020304" pitchFamily="18" charset="0"/>
              <a:cs typeface="Times New Roman" panose="02020603050405020304" pitchFamily="18" charset="0"/>
            </a:endParaRPr>
          </a:p>
          <a:p>
            <a:pPr marL="0" indent="0" algn="ctr" fontAlgn="base">
              <a:buNone/>
            </a:pPr>
            <a:r>
              <a:rPr lang="es-MX" sz="3600" b="0" i="1" dirty="0">
                <a:solidFill>
                  <a:schemeClr val="bg1"/>
                </a:solidFill>
                <a:effectLst/>
                <a:latin typeface="Times New Roman" panose="02020603050405020304" pitchFamily="18" charset="0"/>
                <a:cs typeface="Times New Roman" panose="02020603050405020304" pitchFamily="18" charset="0"/>
              </a:rPr>
              <a:t>aparecerás entero.</a:t>
            </a:r>
            <a:endParaRPr lang="es-ES" sz="3600" i="1"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es-ES" i="1" dirty="0">
              <a:solidFill>
                <a:schemeClr val="bg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5F18380-2AE0-A9A2-C04A-11B53E7B1BD6}"/>
              </a:ext>
            </a:extLst>
          </p:cNvPr>
          <p:cNvCxnSpPr/>
          <p:nvPr/>
        </p:nvCxnSpPr>
        <p:spPr>
          <a:xfrm>
            <a:off x="2979174" y="2141642"/>
            <a:ext cx="0" cy="448845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7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A0F84D-73F9-5F6B-64A2-DEB92D397923}"/>
              </a:ext>
            </a:extLst>
          </p:cNvPr>
          <p:cNvSpPr>
            <a:spLocks noGrp="1"/>
          </p:cNvSpPr>
          <p:nvPr>
            <p:ph type="title"/>
          </p:nvPr>
        </p:nvSpPr>
        <p:spPr>
          <a:xfrm>
            <a:off x="838200" y="669925"/>
            <a:ext cx="4508946" cy="1325563"/>
          </a:xfrm>
        </p:spPr>
        <p:txBody>
          <a:bodyPr anchor="b">
            <a:normAutofit/>
          </a:bodyPr>
          <a:lstStyle/>
          <a:p>
            <a:pPr algn="r"/>
            <a:r>
              <a:rPr lang="es-ES">
                <a:solidFill>
                  <a:schemeClr val="bg1"/>
                </a:solidFill>
                <a:latin typeface="Times New Roman" panose="02020603050405020304" pitchFamily="18" charset="0"/>
                <a:cs typeface="Times New Roman" panose="02020603050405020304" pitchFamily="18" charset="0"/>
              </a:rPr>
              <a:t>Referencias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C14643-F90F-A9A7-4F1B-84CB54F66027}"/>
              </a:ext>
            </a:extLst>
          </p:cNvPr>
          <p:cNvSpPr>
            <a:spLocks noGrp="1"/>
          </p:cNvSpPr>
          <p:nvPr>
            <p:ph idx="1"/>
          </p:nvPr>
        </p:nvSpPr>
        <p:spPr>
          <a:xfrm>
            <a:off x="265471" y="2110680"/>
            <a:ext cx="11651226" cy="4486761"/>
          </a:xfrm>
        </p:spPr>
        <p:txBody>
          <a:bodyPr>
            <a:normAutofit fontScale="92500" lnSpcReduction="20000"/>
          </a:bodyPr>
          <a:lstStyle/>
          <a:p>
            <a:pPr marR="355600">
              <a:spcBef>
                <a:spcPts val="1200"/>
              </a:spcBef>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Anders</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V. (2024). Gentil. En </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Diccionario etimológico castellano</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Recuperado el 20 de marzo del 2024, de https://etimologias.dechile.net/?gentil</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a:solidFill>
                  <a:schemeClr val="bg1"/>
                </a:solidFill>
                <a:effectLst/>
                <a:latin typeface="Times New Roman" panose="02020603050405020304" pitchFamily="18" charset="0"/>
                <a:cs typeface="Times New Roman" panose="02020603050405020304" pitchFamily="18" charset="0"/>
              </a:rPr>
              <a:t>Anula, A. (13 de mayo del 2021). </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Mitología Vasca [Discurso Principal].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Conversatorio Divulgadores del misterio.</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a:solidFill>
                  <a:schemeClr val="bg1"/>
                </a:solidFill>
                <a:effectLst/>
                <a:latin typeface="Times New Roman" panose="02020603050405020304" pitchFamily="18" charset="0"/>
                <a:cs typeface="Times New Roman" panose="02020603050405020304" pitchFamily="18" charset="0"/>
              </a:rPr>
              <a:t>Ataun Turismo. ( 30 de marzo del 2024). </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Órgano barroco: de Ataun: Iglesia de San Martín de Tours.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https://www.ataunturismoa.eus/es/patrimonio/organo-barroco-de-ataun/organo-barroco-de-ataun-iglesia-de-san-martin-de-tours/</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Auñamendi</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Eusko</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Entziklopedia</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(30 de marzo del 2024). </a:t>
            </a:r>
            <a:r>
              <a:rPr lang="es-MX" sz="1600" b="0" i="1" u="none" strike="noStrike" dirty="0" err="1">
                <a:solidFill>
                  <a:schemeClr val="bg1"/>
                </a:solidFill>
                <a:effectLst/>
                <a:latin typeface="Times New Roman" panose="02020603050405020304" pitchFamily="18" charset="0"/>
                <a:cs typeface="Times New Roman" panose="02020603050405020304" pitchFamily="18" charset="0"/>
              </a:rPr>
              <a:t>Tártalo</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 (versión de 1998).</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https://aunamendi.eusko-ikaskuntza.eus/es/tartalo/ar-139122/be-1/</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Auñamendi</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Eusko</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Entziklopedia</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(30 de marzo del 2024). </a:t>
            </a:r>
            <a:r>
              <a:rPr lang="es-MX" sz="1600" b="0" i="1" u="none" strike="noStrike" dirty="0" err="1">
                <a:solidFill>
                  <a:schemeClr val="bg1"/>
                </a:solidFill>
                <a:effectLst/>
                <a:latin typeface="Times New Roman" panose="02020603050405020304" pitchFamily="18" charset="0"/>
                <a:cs typeface="Times New Roman" panose="02020603050405020304" pitchFamily="18" charset="0"/>
              </a:rPr>
              <a:t>Tártalo</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https://aunamendi.eusko-ikaskuntza.eus/es/tartalo/ar-139122/</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Euskal</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Mitologia</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(2020)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Sorginak</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Recuperado de https://euskalmitologia.com/my-product/sorginak/.</a:t>
            </a: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1200"/>
              </a:spcBef>
              <a:spcAft>
                <a:spcPts val="1200"/>
              </a:spcAft>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Hiru.eus</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(30 de marzo del 2024). </a:t>
            </a:r>
            <a:r>
              <a:rPr lang="es-MX" sz="1600" b="0" i="1" u="none" strike="noStrike" dirty="0" err="1">
                <a:solidFill>
                  <a:schemeClr val="bg1"/>
                </a:solidFill>
                <a:effectLst/>
                <a:latin typeface="Times New Roman" panose="02020603050405020304" pitchFamily="18" charset="0"/>
                <a:cs typeface="Times New Roman" panose="02020603050405020304" pitchFamily="18" charset="0"/>
              </a:rPr>
              <a:t>Inguma</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https://www.hiru.eus/es/cultura-vasca/inguma</a:t>
            </a: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1200"/>
              </a:spcBef>
              <a:spcAft>
                <a:spcPts val="1200"/>
              </a:spcAft>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Hiru.eus</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(30 de marzo del 2024). </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José Miguel de Barandiarán.</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https://www.hiru.eus/es/cultura-vasca/jose-miguel-de-barandiaran</a:t>
            </a: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a:solidFill>
                  <a:schemeClr val="bg1"/>
                </a:solidFill>
                <a:effectLst/>
                <a:latin typeface="Times New Roman" panose="02020603050405020304" pitchFamily="18" charset="0"/>
                <a:cs typeface="Times New Roman" panose="02020603050405020304" pitchFamily="18" charset="0"/>
              </a:rPr>
              <a:t>Mitología de Vasconia (30 de marzo del 2024). </a:t>
            </a:r>
            <a:r>
              <a:rPr lang="es-MX" sz="1600" b="0" i="1" u="none" strike="noStrike" dirty="0" err="1">
                <a:solidFill>
                  <a:schemeClr val="bg1"/>
                </a:solidFill>
                <a:effectLst/>
                <a:latin typeface="Times New Roman" panose="02020603050405020304" pitchFamily="18" charset="0"/>
                <a:cs typeface="Times New Roman" panose="02020603050405020304" pitchFamily="18" charset="0"/>
              </a:rPr>
              <a:t>Zezengorri</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https://mitologiadevasconia.amaroa.com/personajes-mitologicos-de-vasconia/zezengorri</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pPr marR="355600">
              <a:spcBef>
                <a:spcPts val="0"/>
              </a:spcBef>
            </a:pP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Olentzerok</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(30 de marzo del 2024). </a:t>
            </a:r>
            <a:r>
              <a:rPr lang="es-MX" sz="1600" b="0" i="1" u="none" strike="noStrike" dirty="0" err="1">
                <a:solidFill>
                  <a:schemeClr val="bg1"/>
                </a:solidFill>
                <a:effectLst/>
                <a:latin typeface="Times New Roman" panose="02020603050405020304" pitchFamily="18" charset="0"/>
                <a:cs typeface="Times New Roman" panose="02020603050405020304" pitchFamily="18" charset="0"/>
              </a:rPr>
              <a:t>Galtzagorri</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 Pequeños seres mágicos de la mitología vasca. </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https://olentzerok.com/galtzagorri/</a:t>
            </a:r>
            <a:endParaRPr lang="es-MX" sz="1600" b="0" dirty="0">
              <a:solidFill>
                <a:schemeClr val="bg1"/>
              </a:solidFill>
              <a:effectLst/>
              <a:latin typeface="Times New Roman" panose="02020603050405020304" pitchFamily="18" charset="0"/>
              <a:cs typeface="Times New Roman" panose="02020603050405020304" pitchFamily="18" charset="0"/>
            </a:endParaRPr>
          </a:p>
          <a:p>
            <a:pPr>
              <a:spcBef>
                <a:spcPts val="0"/>
              </a:spcBef>
            </a:pPr>
            <a:endParaRPr lang="es-MX" sz="1600" b="0" dirty="0">
              <a:solidFill>
                <a:schemeClr val="bg1"/>
              </a:solidFill>
              <a:effectLst/>
              <a:latin typeface="Times New Roman" panose="02020603050405020304" pitchFamily="18" charset="0"/>
              <a:cs typeface="Times New Roman" panose="02020603050405020304" pitchFamily="18" charset="0"/>
            </a:endParaRPr>
          </a:p>
          <a:p>
            <a:r>
              <a:rPr lang="es-MX" sz="1600" b="0" i="0" u="none" strike="noStrike" dirty="0">
                <a:solidFill>
                  <a:schemeClr val="bg1"/>
                </a:solidFill>
                <a:effectLst/>
                <a:latin typeface="Times New Roman" panose="02020603050405020304" pitchFamily="18" charset="0"/>
                <a:cs typeface="Times New Roman" panose="02020603050405020304" pitchFamily="18" charset="0"/>
              </a:rPr>
              <a:t>Santana, A. (2018). </a:t>
            </a:r>
            <a:r>
              <a:rPr lang="es-MX" sz="1600" b="0" i="1" u="none" strike="noStrike" dirty="0">
                <a:solidFill>
                  <a:schemeClr val="bg1"/>
                </a:solidFill>
                <a:effectLst/>
                <a:latin typeface="Times New Roman" panose="02020603050405020304" pitchFamily="18" charset="0"/>
                <a:cs typeface="Times New Roman" panose="02020603050405020304" pitchFamily="18" charset="0"/>
              </a:rPr>
              <a:t>Una historia de Vasconia. Mitos y leyendas vascas.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Euskal</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a:t>
            </a:r>
            <a:r>
              <a:rPr lang="es-MX" sz="1600" b="0" i="0" u="none" strike="noStrike" dirty="0" err="1">
                <a:solidFill>
                  <a:schemeClr val="bg1"/>
                </a:solidFill>
                <a:effectLst/>
                <a:latin typeface="Times New Roman" panose="02020603050405020304" pitchFamily="18" charset="0"/>
                <a:cs typeface="Times New Roman" panose="02020603050405020304" pitchFamily="18" charset="0"/>
              </a:rPr>
              <a:t>Irrati</a:t>
            </a:r>
            <a:r>
              <a:rPr lang="es-MX" sz="1600" b="0" i="0" u="none" strike="noStrike" dirty="0">
                <a:solidFill>
                  <a:schemeClr val="bg1"/>
                </a:solidFill>
                <a:effectLst/>
                <a:latin typeface="Times New Roman" panose="02020603050405020304" pitchFamily="18" charset="0"/>
                <a:cs typeface="Times New Roman" panose="02020603050405020304" pitchFamily="18" charset="0"/>
              </a:rPr>
              <a:t> Televisa.</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649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EFDA35E-04E3-8200-ECDD-F01D64342E0A}"/>
              </a:ext>
            </a:extLst>
          </p:cNvPr>
          <p:cNvSpPr>
            <a:spLocks noGrp="1"/>
          </p:cNvSpPr>
          <p:nvPr>
            <p:ph type="title"/>
          </p:nvPr>
        </p:nvSpPr>
        <p:spPr>
          <a:xfrm>
            <a:off x="1295400" y="669925"/>
            <a:ext cx="4800600" cy="1325563"/>
          </a:xfrm>
        </p:spPr>
        <p:txBody>
          <a:bodyPr anchor="b">
            <a:normAutofit/>
          </a:bodyPr>
          <a:lstStyle/>
          <a:p>
            <a:r>
              <a:rPr lang="es-ES">
                <a:solidFill>
                  <a:schemeClr val="bg1"/>
                </a:solidFill>
                <a:latin typeface="Times New Roman" panose="02020603050405020304" pitchFamily="18" charset="0"/>
                <a:cs typeface="Times New Roman" panose="02020603050405020304" pitchFamily="18" charset="0"/>
              </a:rPr>
              <a:t>Introducción</a:t>
            </a:r>
            <a:endParaRPr lang="es-ES"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B3DA261-3F2A-B47E-1EBE-84D3EE4D6921}"/>
              </a:ext>
            </a:extLst>
          </p:cNvPr>
          <p:cNvSpPr>
            <a:spLocks noGrp="1"/>
          </p:cNvSpPr>
          <p:nvPr>
            <p:ph idx="1"/>
          </p:nvPr>
        </p:nvSpPr>
        <p:spPr>
          <a:xfrm>
            <a:off x="1295400" y="2288833"/>
            <a:ext cx="4800600" cy="3711571"/>
          </a:xfrm>
        </p:spPr>
        <p:txBody>
          <a:bodyPr>
            <a:normAutofit/>
          </a:bodyPr>
          <a:lstStyle/>
          <a:p>
            <a:r>
              <a:rPr lang="es-ES" sz="2000">
                <a:solidFill>
                  <a:schemeClr val="bg1"/>
                </a:solidFill>
                <a:latin typeface="Times New Roman" panose="02020603050405020304" pitchFamily="18" charset="0"/>
                <a:cs typeface="Times New Roman" panose="02020603050405020304" pitchFamily="18" charset="0"/>
              </a:rPr>
              <a:t>Gran precursor de la mitología vasca.</a:t>
            </a:r>
          </a:p>
          <a:p>
            <a:endParaRPr lang="es-ES" sz="2000">
              <a:solidFill>
                <a:schemeClr val="bg1"/>
              </a:solidFill>
              <a:latin typeface="Times New Roman" panose="02020603050405020304" pitchFamily="18" charset="0"/>
              <a:cs typeface="Times New Roman" panose="02020603050405020304" pitchFamily="18" charset="0"/>
            </a:endParaRPr>
          </a:p>
          <a:p>
            <a:r>
              <a:rPr lang="es-ES" sz="2000">
                <a:solidFill>
                  <a:schemeClr val="bg1"/>
                </a:solidFill>
                <a:latin typeface="Times New Roman" panose="02020603050405020304" pitchFamily="18" charset="0"/>
                <a:cs typeface="Times New Roman" panose="02020603050405020304" pitchFamily="18" charset="0"/>
              </a:rPr>
              <a:t>Discípulo de Hugo Obermaier.</a:t>
            </a:r>
          </a:p>
          <a:p>
            <a:endParaRPr lang="es-ES" sz="2000">
              <a:solidFill>
                <a:schemeClr val="bg1"/>
              </a:solidFill>
              <a:latin typeface="Times New Roman" panose="02020603050405020304" pitchFamily="18" charset="0"/>
              <a:cs typeface="Times New Roman" panose="02020603050405020304" pitchFamily="18" charset="0"/>
            </a:endParaRPr>
          </a:p>
          <a:p>
            <a:r>
              <a:rPr lang="es-ES" sz="2000">
                <a:solidFill>
                  <a:schemeClr val="bg1"/>
                </a:solidFill>
                <a:latin typeface="Times New Roman" panose="02020603050405020304" pitchFamily="18" charset="0"/>
                <a:cs typeface="Times New Roman" panose="02020603050405020304" pitchFamily="18" charset="0"/>
              </a:rPr>
              <a:t>Influencia del  catolicismo y el creacionismo.</a:t>
            </a:r>
          </a:p>
          <a:p>
            <a:endParaRPr lang="es-ES" sz="2000" dirty="0">
              <a:solidFill>
                <a:schemeClr val="bg1"/>
              </a:solidFill>
            </a:endParaRPr>
          </a:p>
        </p:txBody>
      </p:sp>
      <p:pic>
        <p:nvPicPr>
          <p:cNvPr id="5" name="Picture 4" descr="A person in a hat&#10;&#10;Description automatically generated">
            <a:extLst>
              <a:ext uri="{FF2B5EF4-FFF2-40B4-BE49-F238E27FC236}">
                <a16:creationId xmlns:a16="http://schemas.microsoft.com/office/drawing/2014/main" id="{C45E1F16-7002-6724-A84C-C8FF1B9F7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325" y="369913"/>
            <a:ext cx="1552376" cy="2784532"/>
          </a:xfrm>
          <a:prstGeom prst="rect">
            <a:avLst/>
          </a:prstGeom>
        </p:spPr>
      </p:pic>
      <p:sp>
        <p:nvSpPr>
          <p:cNvPr id="50" name="Rectangle 49">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rawing of a person with a beard&#10;&#10;Description automatically generated">
            <a:extLst>
              <a:ext uri="{FF2B5EF4-FFF2-40B4-BE49-F238E27FC236}">
                <a16:creationId xmlns:a16="http://schemas.microsoft.com/office/drawing/2014/main" id="{F5AAD3B4-2AC1-0EC5-7CE2-75CB107F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661" y="3924824"/>
            <a:ext cx="3588640" cy="2395417"/>
          </a:xfrm>
          <a:prstGeom prst="rect">
            <a:avLst/>
          </a:prstGeom>
        </p:spPr>
      </p:pic>
      <p:sp>
        <p:nvSpPr>
          <p:cNvPr id="51" name="Rectangle 50">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04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FC1BD014-5623-4064-BAFE-A5AAAFB3C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5096" y="657544"/>
            <a:ext cx="4843727" cy="5534144"/>
            <a:chOff x="1674895" y="1345036"/>
            <a:chExt cx="5428610" cy="4210939"/>
          </a:xfrm>
        </p:grpSpPr>
        <p:sp>
          <p:nvSpPr>
            <p:cNvPr id="28" name="Rectangle 27">
              <a:extLst>
                <a:ext uri="{FF2B5EF4-FFF2-40B4-BE49-F238E27FC236}">
                  <a16:creationId xmlns:a16="http://schemas.microsoft.com/office/drawing/2014/main" id="{A27BC42E-B225-42FA-9AB5-F860C44BB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ECF5D0B-A89A-4902-8D22-AFB1D55AC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a:extLst>
              <a:ext uri="{FF2B5EF4-FFF2-40B4-BE49-F238E27FC236}">
                <a16:creationId xmlns:a16="http://schemas.microsoft.com/office/drawing/2014/main" id="{7871DA93-90AF-40F3-A1A1-04E166972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8435" y="401247"/>
            <a:ext cx="4860256" cy="566987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circle with a black background&#10;&#10;Description automatically generated">
            <a:extLst>
              <a:ext uri="{FF2B5EF4-FFF2-40B4-BE49-F238E27FC236}">
                <a16:creationId xmlns:a16="http://schemas.microsoft.com/office/drawing/2014/main" id="{1C810A78-13B8-3DCD-873B-CBE17EF917B3}"/>
              </a:ext>
            </a:extLst>
          </p:cNvPr>
          <p:cNvPicPr>
            <a:picLocks noChangeAspect="1"/>
          </p:cNvPicPr>
          <p:nvPr/>
        </p:nvPicPr>
        <p:blipFill>
          <a:blip r:embed="rId2">
            <a:extLst>
              <a:ext uri="{28A0092B-C50C-407E-A947-70E740481C1C}">
                <a14:useLocalDpi xmlns:a14="http://schemas.microsoft.com/office/drawing/2010/main" val="0"/>
              </a:ext>
            </a:extLst>
          </a:blip>
          <a:srcRect t="4690" r="-2" b="6360"/>
          <a:stretch/>
        </p:blipFill>
        <p:spPr>
          <a:xfrm>
            <a:off x="1291634" y="1148747"/>
            <a:ext cx="4793260" cy="4227387"/>
          </a:xfrm>
          <a:prstGeom prst="rect">
            <a:avLst/>
          </a:prstGeom>
          <a:ln w="28575">
            <a:noFill/>
          </a:ln>
        </p:spPr>
      </p:pic>
      <p:sp>
        <p:nvSpPr>
          <p:cNvPr id="33"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0051" y="771024"/>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Graphic 212">
            <a:extLst>
              <a:ext uri="{FF2B5EF4-FFF2-40B4-BE49-F238E27FC236}">
                <a16:creationId xmlns:a16="http://schemas.microsoft.com/office/drawing/2014/main" id="{70616F44-B954-409D-87BC-C69465EDE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0051" y="771024"/>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Freeform: Shape 36">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9" name="Freeform: Shape 38">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a:extLst>
              <a:ext uri="{FF2B5EF4-FFF2-40B4-BE49-F238E27FC236}">
                <a16:creationId xmlns:a16="http://schemas.microsoft.com/office/drawing/2014/main" id="{5D981608-D865-4AD7-AC34-A2398EA1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512" y="4357092"/>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59160" y="5987064"/>
            <a:ext cx="1054466" cy="469689"/>
            <a:chOff x="9841624" y="4115729"/>
            <a:chExt cx="602169" cy="268223"/>
          </a:xfrm>
          <a:solidFill>
            <a:schemeClr val="bg1"/>
          </a:solidFill>
        </p:grpSpPr>
        <p:sp>
          <p:nvSpPr>
            <p:cNvPr id="46" name="Freeform: Shape 45">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2A44B074-6ACA-7725-B38D-E5431692B7FE}"/>
              </a:ext>
            </a:extLst>
          </p:cNvPr>
          <p:cNvSpPr/>
          <p:nvPr/>
        </p:nvSpPr>
        <p:spPr>
          <a:xfrm>
            <a:off x="5068468" y="733945"/>
            <a:ext cx="736568" cy="7675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Oval 15">
            <a:extLst>
              <a:ext uri="{FF2B5EF4-FFF2-40B4-BE49-F238E27FC236}">
                <a16:creationId xmlns:a16="http://schemas.microsoft.com/office/drawing/2014/main" id="{8140041F-96A6-1212-3247-70BA738B5526}"/>
              </a:ext>
            </a:extLst>
          </p:cNvPr>
          <p:cNvSpPr/>
          <p:nvPr/>
        </p:nvSpPr>
        <p:spPr>
          <a:xfrm>
            <a:off x="1108180" y="4335534"/>
            <a:ext cx="356604" cy="36305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angle 16">
            <a:extLst>
              <a:ext uri="{FF2B5EF4-FFF2-40B4-BE49-F238E27FC236}">
                <a16:creationId xmlns:a16="http://schemas.microsoft.com/office/drawing/2014/main" id="{E18544EE-06DD-849F-32E6-1D59E9E67D21}"/>
              </a:ext>
            </a:extLst>
          </p:cNvPr>
          <p:cNvSpPr/>
          <p:nvPr/>
        </p:nvSpPr>
        <p:spPr>
          <a:xfrm>
            <a:off x="6863233" y="666312"/>
            <a:ext cx="4799061" cy="5525376"/>
          </a:xfrm>
          <a:prstGeom prst="rect">
            <a:avLst/>
          </a:prstGeom>
          <a:solidFill>
            <a:schemeClr val="tx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chemeClr val="accent2"/>
                </a:solidFill>
              </a:ln>
              <a:noFill/>
            </a:endParaRPr>
          </a:p>
        </p:txBody>
      </p:sp>
      <p:sp>
        <p:nvSpPr>
          <p:cNvPr id="2" name="Title 1">
            <a:extLst>
              <a:ext uri="{FF2B5EF4-FFF2-40B4-BE49-F238E27FC236}">
                <a16:creationId xmlns:a16="http://schemas.microsoft.com/office/drawing/2014/main" id="{0F7D04AE-E426-2A09-C711-FD2A381AE1AA}"/>
              </a:ext>
            </a:extLst>
          </p:cNvPr>
          <p:cNvSpPr>
            <a:spLocks noGrp="1"/>
          </p:cNvSpPr>
          <p:nvPr>
            <p:ph type="title"/>
          </p:nvPr>
        </p:nvSpPr>
        <p:spPr>
          <a:xfrm>
            <a:off x="7155297" y="1438082"/>
            <a:ext cx="4203323" cy="3596201"/>
          </a:xfrm>
        </p:spPr>
        <p:txBody>
          <a:bodyPr vert="horz" lIns="91440" tIns="45720" rIns="91440" bIns="45720" rtlCol="0" anchor="b">
            <a:normAutofit/>
          </a:bodyPr>
          <a:lstStyle/>
          <a:p>
            <a:pPr algn="ctr"/>
            <a:r>
              <a:rPr lang="en-US" sz="5400" dirty="0" err="1">
                <a:solidFill>
                  <a:schemeClr val="bg1"/>
                </a:solidFill>
                <a:latin typeface="Times New Roman" panose="02020603050405020304" pitchFamily="18" charset="0"/>
                <a:cs typeface="Times New Roman" panose="02020603050405020304" pitchFamily="18" charset="0"/>
              </a:rPr>
              <a:t>Eskerrik</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asko</a:t>
            </a:r>
            <a:r>
              <a:rPr lang="en-US" sz="5400" dirty="0">
                <a:solidFill>
                  <a:schemeClr val="bg1"/>
                </a:solidFill>
                <a:latin typeface="Times New Roman" panose="02020603050405020304" pitchFamily="18" charset="0"/>
                <a:cs typeface="Times New Roman" panose="02020603050405020304" pitchFamily="18" charset="0"/>
              </a:rPr>
              <a:t>!</a:t>
            </a:r>
            <a:br>
              <a:rPr lang="en-US" sz="5400" dirty="0">
                <a:solidFill>
                  <a:schemeClr val="bg1"/>
                </a:solidFill>
                <a:latin typeface="Times New Roman" panose="02020603050405020304" pitchFamily="18" charset="0"/>
                <a:cs typeface="Times New Roman" panose="02020603050405020304" pitchFamily="18" charset="0"/>
              </a:rPr>
            </a:br>
            <a:r>
              <a:rPr lang="en-US" sz="5400" dirty="0">
                <a:solidFill>
                  <a:schemeClr val="bg1"/>
                </a:solidFill>
                <a:latin typeface="Times New Roman" panose="02020603050405020304" pitchFamily="18" charset="0"/>
                <a:cs typeface="Times New Roman" panose="02020603050405020304" pitchFamily="18" charset="0"/>
              </a:rPr>
              <a:t> ~ </a:t>
            </a:r>
            <a:br>
              <a:rPr lang="en-US" sz="5400" dirty="0">
                <a:solidFill>
                  <a:schemeClr val="bg1"/>
                </a:solidFill>
                <a:latin typeface="Times New Roman" panose="02020603050405020304" pitchFamily="18" charset="0"/>
                <a:cs typeface="Times New Roman" panose="02020603050405020304" pitchFamily="18" charset="0"/>
              </a:rPr>
            </a:br>
            <a:r>
              <a:rPr lang="en-US" sz="5400" dirty="0">
                <a:solidFill>
                  <a:schemeClr val="bg1"/>
                </a:solidFill>
                <a:latin typeface="Times New Roman" panose="02020603050405020304" pitchFamily="18" charset="0"/>
                <a:cs typeface="Times New Roman" panose="02020603050405020304" pitchFamily="18" charset="0"/>
              </a:rPr>
              <a:t>¡Gracias!</a:t>
            </a:r>
          </a:p>
        </p:txBody>
      </p:sp>
    </p:spTree>
    <p:extLst>
      <p:ext uri="{BB962C8B-B14F-4D97-AF65-F5344CB8AC3E}">
        <p14:creationId xmlns:p14="http://schemas.microsoft.com/office/powerpoint/2010/main" val="3762701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group of animals&#10;&#10;Description automatically generated">
            <a:extLst>
              <a:ext uri="{FF2B5EF4-FFF2-40B4-BE49-F238E27FC236}">
                <a16:creationId xmlns:a16="http://schemas.microsoft.com/office/drawing/2014/main" id="{CD8AEDAB-6430-D921-5CFD-F8FDDDB40770}"/>
              </a:ext>
            </a:extLst>
          </p:cNvPr>
          <p:cNvPicPr>
            <a:picLocks noChangeAspect="1"/>
          </p:cNvPicPr>
          <p:nvPr/>
        </p:nvPicPr>
        <p:blipFill rotWithShape="1">
          <a:blip r:embed="rId2">
            <a:extLst>
              <a:ext uri="{28A0092B-C50C-407E-A947-70E740481C1C}">
                <a14:useLocalDpi xmlns:a14="http://schemas.microsoft.com/office/drawing/2010/main" val="0"/>
              </a:ext>
            </a:extLst>
          </a:blip>
          <a:srcRect l="12567" t="9091" r="10434" b="-2"/>
          <a:stretch/>
        </p:blipFill>
        <p:spPr>
          <a:xfrm>
            <a:off x="3522468" y="10"/>
            <a:ext cx="8669532" cy="6857990"/>
          </a:xfrm>
          <a:prstGeom prst="rect">
            <a:avLst/>
          </a:prstGeom>
        </p:spPr>
      </p:pic>
      <p:sp>
        <p:nvSpPr>
          <p:cNvPr id="33" name="Rectangle 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0D037-BBDD-6FB0-867E-547053F1D7D7}"/>
              </a:ext>
            </a:extLst>
          </p:cNvPr>
          <p:cNvSpPr>
            <a:spLocks noGrp="1"/>
          </p:cNvSpPr>
          <p:nvPr>
            <p:ph type="title"/>
          </p:nvPr>
        </p:nvSpPr>
        <p:spPr>
          <a:xfrm>
            <a:off x="371094" y="1161288"/>
            <a:ext cx="3438144" cy="1124712"/>
          </a:xfrm>
        </p:spPr>
        <p:txBody>
          <a:bodyPr anchor="b">
            <a:normAutofit/>
          </a:bodyPr>
          <a:lstStyle/>
          <a:p>
            <a:pPr algn="ctr"/>
            <a:r>
              <a:rPr lang="es-ES" sz="2800" dirty="0">
                <a:solidFill>
                  <a:schemeClr val="bg1"/>
                </a:solidFill>
                <a:latin typeface="Times New Roman" panose="02020603050405020304" pitchFamily="18" charset="0"/>
                <a:cs typeface="Times New Roman" panose="02020603050405020304" pitchFamily="18" charset="0"/>
              </a:rPr>
              <a:t>¿Qué es la mitología vasca?</a:t>
            </a:r>
          </a:p>
        </p:txBody>
      </p:sp>
      <p:sp>
        <p:nvSpPr>
          <p:cNvPr id="34" name="Rectangle 3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5C2EE61-018A-6127-3679-6B579A80AB92}"/>
              </a:ext>
            </a:extLst>
          </p:cNvPr>
          <p:cNvSpPr>
            <a:spLocks noGrp="1"/>
          </p:cNvSpPr>
          <p:nvPr>
            <p:ph idx="1"/>
          </p:nvPr>
        </p:nvSpPr>
        <p:spPr>
          <a:xfrm>
            <a:off x="371094" y="2718054"/>
            <a:ext cx="3438906" cy="3207258"/>
          </a:xfrm>
        </p:spPr>
        <p:txBody>
          <a:bodyPr anchor="t">
            <a:normAutofit/>
          </a:bodyPr>
          <a:lstStyle/>
          <a:p>
            <a:pPr marL="0" indent="0" algn="ctr">
              <a:buNone/>
            </a:pPr>
            <a:r>
              <a:rPr lang="es-ES" sz="2000" b="0" i="0" dirty="0">
                <a:solidFill>
                  <a:schemeClr val="bg1"/>
                </a:solidFill>
                <a:effectLst/>
                <a:latin typeface="Times New Roman" panose="02020603050405020304" pitchFamily="18" charset="0"/>
                <a:cs typeface="Times New Roman" panose="02020603050405020304" pitchFamily="18" charset="0"/>
              </a:rPr>
              <a:t>«</a:t>
            </a:r>
            <a:r>
              <a:rPr lang="es-MX" sz="2000" dirty="0">
                <a:solidFill>
                  <a:schemeClr val="bg1"/>
                </a:solidFill>
                <a:latin typeface="Times New Roman" panose="02020603050405020304" pitchFamily="18" charset="0"/>
                <a:cs typeface="Times New Roman" panose="02020603050405020304" pitchFamily="18" charset="0"/>
              </a:rPr>
              <a:t>C</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onjunto de personajes míticos y de númenes, que estarían asociados a determinados fenómenos naturales, a tradiciones cotidianas y aunado al pensamiento mágico que es inherente a nuestra humanidad</a:t>
            </a:r>
            <a:r>
              <a:rPr lang="es-ES" sz="2000" b="0" i="0" dirty="0">
                <a:solidFill>
                  <a:schemeClr val="bg1"/>
                </a:solidFill>
                <a:effectLst/>
                <a:latin typeface="Times New Roman" panose="02020603050405020304" pitchFamily="18" charset="0"/>
                <a:cs typeface="Times New Roman" panose="02020603050405020304" pitchFamily="18" charset="0"/>
              </a:rPr>
              <a:t>»</a:t>
            </a:r>
            <a:r>
              <a:rPr lang="es-MX" sz="2000" b="0" i="0" u="none" strike="noStrike" dirty="0">
                <a:solidFill>
                  <a:schemeClr val="bg1"/>
                </a:solidFill>
                <a:effectLst/>
                <a:latin typeface="Times New Roman" panose="02020603050405020304" pitchFamily="18" charset="0"/>
                <a:cs typeface="Times New Roman" panose="02020603050405020304" pitchFamily="18" charset="0"/>
              </a:rPr>
              <a:t>. </a:t>
            </a:r>
            <a:endParaRPr lang="es-E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128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DD307-6BF1-C59C-1F59-D632B91B62B1}"/>
              </a:ext>
            </a:extLst>
          </p:cNvPr>
          <p:cNvSpPr>
            <a:spLocks noGrp="1"/>
          </p:cNvSpPr>
          <p:nvPr>
            <p:ph type="title"/>
          </p:nvPr>
        </p:nvSpPr>
        <p:spPr>
          <a:xfrm>
            <a:off x="838200" y="4100804"/>
            <a:ext cx="4391024" cy="1907884"/>
          </a:xfrm>
        </p:spPr>
        <p:txBody>
          <a:bodyPr anchor="t">
            <a:normAutofit/>
          </a:bodyPr>
          <a:lstStyle/>
          <a:p>
            <a:r>
              <a:rPr lang="es-ES" sz="4000">
                <a:solidFill>
                  <a:schemeClr val="bg1"/>
                </a:solidFill>
                <a:latin typeface="Times New Roman" panose="02020603050405020304" pitchFamily="18" charset="0"/>
                <a:cs typeface="Times New Roman" panose="02020603050405020304" pitchFamily="18" charset="0"/>
              </a:rPr>
              <a:t>¿Qué es la mitología vasca?</a:t>
            </a:r>
          </a:p>
        </p:txBody>
      </p:sp>
      <p:pic>
        <p:nvPicPr>
          <p:cNvPr id="5" name="Picture 4" descr="A person climbing a tree&#10;&#10;Description automatically generated">
            <a:extLst>
              <a:ext uri="{FF2B5EF4-FFF2-40B4-BE49-F238E27FC236}">
                <a16:creationId xmlns:a16="http://schemas.microsoft.com/office/drawing/2014/main" id="{EA60F51A-DE32-8193-2226-3354B132C1C2}"/>
              </a:ext>
            </a:extLst>
          </p:cNvPr>
          <p:cNvPicPr>
            <a:picLocks noChangeAspect="1"/>
          </p:cNvPicPr>
          <p:nvPr/>
        </p:nvPicPr>
        <p:blipFill>
          <a:blip r:embed="rId2">
            <a:extLst>
              <a:ext uri="{28A0092B-C50C-407E-A947-70E740481C1C}">
                <a14:useLocalDpi xmlns:a14="http://schemas.microsoft.com/office/drawing/2010/main" val="0"/>
              </a:ext>
            </a:extLst>
          </a:blip>
          <a:srcRect t="6220" b="11906"/>
          <a:stretch/>
        </p:blipFill>
        <p:spPr>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54" name="Group 53">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3" name="Freeform: Shape 12">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A88D53B8-608D-FD16-9459-EFC31BE04FF4}"/>
              </a:ext>
            </a:extLst>
          </p:cNvPr>
          <p:cNvSpPr>
            <a:spLocks noGrp="1"/>
          </p:cNvSpPr>
          <p:nvPr>
            <p:ph idx="1"/>
          </p:nvPr>
        </p:nvSpPr>
        <p:spPr>
          <a:xfrm>
            <a:off x="5664201" y="4197093"/>
            <a:ext cx="5692774" cy="1648849"/>
          </a:xfrm>
        </p:spPr>
        <p:txBody>
          <a:bodyPr>
            <a:normAutofit/>
          </a:bodyPr>
          <a:lstStyle/>
          <a:p>
            <a:r>
              <a:rPr lang="es-ES" sz="2000" dirty="0">
                <a:solidFill>
                  <a:schemeClr val="bg1">
                    <a:alpha val="80000"/>
                  </a:schemeClr>
                </a:solidFill>
                <a:latin typeface="Times New Roman" panose="02020603050405020304" pitchFamily="18" charset="0"/>
                <a:cs typeface="Times New Roman" panose="02020603050405020304" pitchFamily="18" charset="0"/>
              </a:rPr>
              <a:t>Relación directa con otros personajes de otras mitologías europeas.</a:t>
            </a:r>
          </a:p>
          <a:p>
            <a:r>
              <a:rPr lang="es-ES" sz="2000" dirty="0">
                <a:solidFill>
                  <a:schemeClr val="bg1">
                    <a:alpha val="80000"/>
                  </a:schemeClr>
                </a:solidFill>
                <a:latin typeface="Times New Roman" panose="02020603050405020304" pitchFamily="18" charset="0"/>
                <a:cs typeface="Times New Roman" panose="02020603050405020304" pitchFamily="18" charset="0"/>
              </a:rPr>
              <a:t>Fusión con las tradiciones autóctonas por medios de las migraciones.</a:t>
            </a:r>
          </a:p>
        </p:txBody>
      </p:sp>
    </p:spTree>
    <p:extLst>
      <p:ext uri="{BB962C8B-B14F-4D97-AF65-F5344CB8AC3E}">
        <p14:creationId xmlns:p14="http://schemas.microsoft.com/office/powerpoint/2010/main" val="347793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giant creature&#10;&#10;Description automatically generated">
            <a:extLst>
              <a:ext uri="{FF2B5EF4-FFF2-40B4-BE49-F238E27FC236}">
                <a16:creationId xmlns:a16="http://schemas.microsoft.com/office/drawing/2014/main" id="{F59E9671-0188-F74A-2A02-EEC75B2311D9}"/>
              </a:ext>
            </a:extLst>
          </p:cNvPr>
          <p:cNvPicPr>
            <a:picLocks noChangeAspect="1"/>
          </p:cNvPicPr>
          <p:nvPr/>
        </p:nvPicPr>
        <p:blipFill>
          <a:blip r:embed="rId2">
            <a:extLst>
              <a:ext uri="{28A0092B-C50C-407E-A947-70E740481C1C}">
                <a14:useLocalDpi xmlns:a14="http://schemas.microsoft.com/office/drawing/2010/main" val="0"/>
              </a:ext>
            </a:extLst>
          </a:blip>
          <a:srcRect t="8720" r="9090" b="19366"/>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E57309-D0E3-4692-10F3-EE9C4D72445D}"/>
              </a:ext>
            </a:extLst>
          </p:cNvPr>
          <p:cNvSpPr>
            <a:spLocks noGrp="1"/>
          </p:cNvSpPr>
          <p:nvPr>
            <p:ph type="title"/>
          </p:nvPr>
        </p:nvSpPr>
        <p:spPr>
          <a:xfrm>
            <a:off x="371094" y="1161288"/>
            <a:ext cx="3438144" cy="1124712"/>
          </a:xfrm>
        </p:spPr>
        <p:txBody>
          <a:bodyPr anchor="b">
            <a:normAutofit/>
          </a:bodyPr>
          <a:lstStyle/>
          <a:p>
            <a:r>
              <a:rPr lang="es-ES" sz="2800">
                <a:solidFill>
                  <a:schemeClr val="bg1"/>
                </a:solidFill>
                <a:latin typeface="Times New Roman" panose="02020603050405020304" pitchFamily="18" charset="0"/>
                <a:cs typeface="Times New Roman" panose="02020603050405020304" pitchFamily="18" charset="0"/>
              </a:rPr>
              <a:t>Tártalo / Tartaloa</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A9AF71-EEE0-734C-D7AA-DC9A791A403F}"/>
              </a:ext>
            </a:extLst>
          </p:cNvPr>
          <p:cNvSpPr>
            <a:spLocks noGrp="1"/>
          </p:cNvSpPr>
          <p:nvPr>
            <p:ph idx="1"/>
          </p:nvPr>
        </p:nvSpPr>
        <p:spPr>
          <a:xfrm>
            <a:off x="371094" y="2718054"/>
            <a:ext cx="3438906" cy="3207258"/>
          </a:xfrm>
        </p:spPr>
        <p:txBody>
          <a:bodyPr anchor="t">
            <a:normAutofit/>
          </a:bodyPr>
          <a:lstStyle/>
          <a:p>
            <a:r>
              <a:rPr lang="es-ES" sz="2000" dirty="0">
                <a:solidFill>
                  <a:schemeClr val="bg1"/>
                </a:solidFill>
                <a:latin typeface="Times New Roman" panose="02020603050405020304" pitchFamily="18" charset="0"/>
                <a:cs typeface="Times New Roman" panose="02020603050405020304" pitchFamily="18" charset="0"/>
              </a:rPr>
              <a:t>Cíclope de gran fuerza.</a:t>
            </a:r>
          </a:p>
          <a:p>
            <a:r>
              <a:rPr lang="es-ES" sz="2000" dirty="0">
                <a:solidFill>
                  <a:schemeClr val="bg1"/>
                </a:solidFill>
                <a:latin typeface="Times New Roman" panose="02020603050405020304" pitchFamily="18" charset="0"/>
                <a:cs typeface="Times New Roman" panose="02020603050405020304" pitchFamily="18" charset="0"/>
              </a:rPr>
              <a:t>Vive en cuevas.</a:t>
            </a:r>
          </a:p>
          <a:p>
            <a:r>
              <a:rPr lang="es-ES" sz="2000" dirty="0">
                <a:solidFill>
                  <a:schemeClr val="bg1"/>
                </a:solidFill>
                <a:latin typeface="Times New Roman" panose="02020603050405020304" pitchFamily="18" charset="0"/>
                <a:cs typeface="Times New Roman" panose="02020603050405020304" pitchFamily="18" charset="0"/>
              </a:rPr>
              <a:t>Secuestraba a personas para </a:t>
            </a:r>
            <a:r>
              <a:rPr lang="es-ES" sz="2000" dirty="0" err="1">
                <a:solidFill>
                  <a:schemeClr val="bg1"/>
                </a:solidFill>
                <a:latin typeface="Times New Roman" panose="02020603050405020304" pitchFamily="18" charset="0"/>
                <a:cs typeface="Times New Roman" panose="02020603050405020304" pitchFamily="18" charset="0"/>
              </a:rPr>
              <a:t>comerselas</a:t>
            </a:r>
            <a:r>
              <a:rPr lang="es-ES" sz="2000" dirty="0">
                <a:solidFill>
                  <a:schemeClr val="bg1"/>
                </a:solidFill>
                <a:latin typeface="Times New Roman" panose="02020603050405020304" pitchFamily="18" charset="0"/>
                <a:cs typeface="Times New Roman" panose="02020603050405020304" pitchFamily="18" charset="0"/>
              </a:rPr>
              <a:t> y para que no escaparan les colocaba un anillo en el dedo.</a:t>
            </a:r>
          </a:p>
          <a:p>
            <a:r>
              <a:rPr lang="es-ES" sz="2000" dirty="0">
                <a:solidFill>
                  <a:schemeClr val="bg1"/>
                </a:solidFill>
                <a:latin typeface="Times New Roman" panose="02020603050405020304" pitchFamily="18" charset="0"/>
                <a:cs typeface="Times New Roman" panose="02020603050405020304" pitchFamily="18" charset="0"/>
              </a:rPr>
              <a:t>Existen lugares que toman su nombre como: </a:t>
            </a:r>
            <a:r>
              <a:rPr lang="es-ES" sz="2000" dirty="0" err="1">
                <a:solidFill>
                  <a:schemeClr val="bg1"/>
                </a:solidFill>
                <a:latin typeface="Times New Roman" panose="02020603050405020304" pitchFamily="18" charset="0"/>
                <a:cs typeface="Times New Roman" panose="02020603050405020304" pitchFamily="18" charset="0"/>
              </a:rPr>
              <a:t>Tartaloetxea</a:t>
            </a:r>
            <a:r>
              <a:rPr lang="es-ES" sz="2000" dirty="0">
                <a:solidFill>
                  <a:schemeClr val="bg1"/>
                </a:solidFill>
                <a:latin typeface="Times New Roman" panose="02020603050405020304" pitchFamily="18" charset="0"/>
                <a:cs typeface="Times New Roman" panose="02020603050405020304" pitchFamily="18" charset="0"/>
              </a:rPr>
              <a:t>, en </a:t>
            </a:r>
            <a:r>
              <a:rPr lang="es-ES" sz="2000" dirty="0" err="1">
                <a:solidFill>
                  <a:schemeClr val="bg1"/>
                </a:solidFill>
                <a:latin typeface="Times New Roman" panose="02020603050405020304" pitchFamily="18" charset="0"/>
                <a:cs typeface="Times New Roman" panose="02020603050405020304" pitchFamily="18" charset="0"/>
              </a:rPr>
              <a:t>Zegama</a:t>
            </a:r>
            <a:r>
              <a:rPr lang="es-ES" sz="2000" dirty="0">
                <a:solidFill>
                  <a:schemeClr val="bg1"/>
                </a:solidFill>
                <a:latin typeface="Times New Roman" panose="02020603050405020304" pitchFamily="18" charset="0"/>
                <a:cs typeface="Times New Roman" panose="02020603050405020304" pitchFamily="18" charset="0"/>
              </a:rPr>
              <a:t>. Gipuzkoa. </a:t>
            </a:r>
          </a:p>
        </p:txBody>
      </p:sp>
    </p:spTree>
    <p:extLst>
      <p:ext uri="{BB962C8B-B14F-4D97-AF65-F5344CB8AC3E}">
        <p14:creationId xmlns:p14="http://schemas.microsoft.com/office/powerpoint/2010/main" val="4863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C6DAB-143B-D516-9D91-A13AFE0A786D}"/>
              </a:ext>
            </a:extLst>
          </p:cNvPr>
          <p:cNvSpPr>
            <a:spLocks noGrp="1"/>
          </p:cNvSpPr>
          <p:nvPr>
            <p:ph type="title"/>
          </p:nvPr>
        </p:nvSpPr>
        <p:spPr>
          <a:xfrm>
            <a:off x="838201" y="509548"/>
            <a:ext cx="4394200" cy="1323439"/>
          </a:xfrm>
        </p:spPr>
        <p:txBody>
          <a:bodyPr anchor="t">
            <a:normAutofit/>
          </a:bodyPr>
          <a:lstStyle/>
          <a:p>
            <a:r>
              <a:rPr lang="es-ES" sz="4000" dirty="0" err="1">
                <a:solidFill>
                  <a:schemeClr val="bg1"/>
                </a:solidFill>
                <a:latin typeface="Times New Roman" panose="02020603050405020304" pitchFamily="18" charset="0"/>
                <a:cs typeface="Times New Roman" panose="02020603050405020304" pitchFamily="18" charset="0"/>
              </a:rPr>
              <a:t>Tártalo</a:t>
            </a:r>
            <a:r>
              <a:rPr lang="es-ES" sz="4000" dirty="0">
                <a:solidFill>
                  <a:schemeClr val="bg1"/>
                </a:solidFill>
                <a:latin typeface="Times New Roman" panose="02020603050405020304" pitchFamily="18" charset="0"/>
                <a:cs typeface="Times New Roman" panose="02020603050405020304" pitchFamily="18" charset="0"/>
              </a:rPr>
              <a:t> / </a:t>
            </a:r>
            <a:r>
              <a:rPr lang="es-ES" sz="4000" dirty="0" err="1">
                <a:solidFill>
                  <a:schemeClr val="bg1"/>
                </a:solidFill>
                <a:latin typeface="Times New Roman" panose="02020603050405020304" pitchFamily="18" charset="0"/>
                <a:cs typeface="Times New Roman" panose="02020603050405020304" pitchFamily="18" charset="0"/>
              </a:rPr>
              <a:t>Tartaloa</a:t>
            </a:r>
            <a:endParaRPr lang="es-ES" sz="4000" dirty="0">
              <a:solidFill>
                <a:schemeClr val="bg1"/>
              </a:solidFill>
            </a:endParaRPr>
          </a:p>
        </p:txBody>
      </p:sp>
      <p:sp>
        <p:nvSpPr>
          <p:cNvPr id="3" name="Content Placeholder 2">
            <a:extLst>
              <a:ext uri="{FF2B5EF4-FFF2-40B4-BE49-F238E27FC236}">
                <a16:creationId xmlns:a16="http://schemas.microsoft.com/office/drawing/2014/main" id="{884BDAE6-44E3-1115-C6ED-D27DA6B46D15}"/>
              </a:ext>
            </a:extLst>
          </p:cNvPr>
          <p:cNvSpPr>
            <a:spLocks noGrp="1"/>
          </p:cNvSpPr>
          <p:nvPr>
            <p:ph idx="1"/>
          </p:nvPr>
        </p:nvSpPr>
        <p:spPr>
          <a:xfrm>
            <a:off x="462116" y="1101213"/>
            <a:ext cx="4770285" cy="5555226"/>
          </a:xfrm>
        </p:spPr>
        <p:txBody>
          <a:bodyPr>
            <a:normAutofit fontScale="62500" lnSpcReduction="20000"/>
          </a:bodyPr>
          <a:lstStyle/>
          <a:p>
            <a:pPr marL="0" indent="0" algn="ctr" rtl="0">
              <a:spcBef>
                <a:spcPts val="0"/>
              </a:spcBef>
              <a:spcAft>
                <a:spcPts val="0"/>
              </a:spcAft>
              <a:buNone/>
            </a:pPr>
            <a:br>
              <a:rPr lang="es-MX" sz="2600" b="0" dirty="0">
                <a:solidFill>
                  <a:schemeClr val="bg1">
                    <a:alpha val="80000"/>
                  </a:schemeClr>
                </a:solidFill>
                <a:effectLst/>
                <a:latin typeface="Times New Roman" panose="02020603050405020304" pitchFamily="18" charset="0"/>
                <a:cs typeface="Times New Roman" panose="02020603050405020304" pitchFamily="18" charset="0"/>
              </a:rPr>
            </a:b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Tártalo</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monstruo de figura humana, pero de un solo ojo en medio de la frente, tenía su casa en el sitio que llaman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Tartaloetxea</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Alimentábase</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de todo género de animales que cazaba, y aún de hombres que tenían la desgracia de caer en sus manos. Cierto día se apoderó de dos jóvenes hermanos que descuidadamente se habían acercado a su guarida, y los encerró en ella. Llegada la noche, atravesó el cuerpo a uno de ellos, con un gran asador, y sin compasión a sus tristes alaridos, lo asó en una hoguera que previamente había encendido, y, cenó con su carne. Al otro prisionero le colocó en un dedo de la mano un misterioso anillo que continuamente exclamaba: "aquí estoy, aquí estoy", cuando preguntaba ¿Dónde estás? Después se echó a dormir tranquilamente. </a:t>
            </a:r>
          </a:p>
          <a:p>
            <a:pPr marL="0" indent="0" algn="ctr" rtl="0">
              <a:spcBef>
                <a:spcPts val="0"/>
              </a:spcBef>
              <a:spcAft>
                <a:spcPts val="0"/>
              </a:spcAft>
              <a:buNone/>
            </a:pPr>
            <a:endParaRPr lang="es-MX" sz="2600" i="1" dirty="0">
              <a:solidFill>
                <a:schemeClr val="bg1">
                  <a:alpha val="80000"/>
                </a:schemeClr>
              </a:solidFill>
              <a:latin typeface="Times New Roman" panose="02020603050405020304" pitchFamily="18" charset="0"/>
              <a:cs typeface="Times New Roman" panose="02020603050405020304" pitchFamily="18" charset="0"/>
            </a:endParaRPr>
          </a:p>
          <a:p>
            <a:pPr marL="0" indent="0" algn="ctr" rtl="0">
              <a:spcBef>
                <a:spcPts val="0"/>
              </a:spcBef>
              <a:spcAft>
                <a:spcPts val="0"/>
              </a:spcAft>
              <a:buNone/>
            </a:pP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El joven que había quedado, ideó un modo de salir. Entonces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Tártalo</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abrió la puerta de su casa,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púsose</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en medio del portal, y vio al chico echar a correr, cuesta abajo, por una ladera. Luego conoció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Tártalo</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su equivocación, y guiado por la voz del anillo, siguió al fugitivo. Este se dio bien pronto cuenta de su situación, y para librarse de su terrible enemigo,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arrancóse</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el dedo en que llevaba el misterioso anillo, y lo arrojó a un pozo. </a:t>
            </a:r>
            <a:r>
              <a:rPr lang="es-MX" sz="2600" b="0" i="1" u="none" strike="noStrike" dirty="0" err="1">
                <a:solidFill>
                  <a:schemeClr val="bg1">
                    <a:alpha val="80000"/>
                  </a:schemeClr>
                </a:solidFill>
                <a:effectLst/>
                <a:latin typeface="Times New Roman" panose="02020603050405020304" pitchFamily="18" charset="0"/>
                <a:cs typeface="Times New Roman" panose="02020603050405020304" pitchFamily="18" charset="0"/>
              </a:rPr>
              <a:t>Tártalo</a:t>
            </a:r>
            <a:r>
              <a:rPr lang="es-MX" sz="2600" b="0" i="1" u="none" strike="noStrike" dirty="0">
                <a:solidFill>
                  <a:schemeClr val="bg1">
                    <a:alpha val="80000"/>
                  </a:schemeClr>
                </a:solidFill>
                <a:effectLst/>
                <a:latin typeface="Times New Roman" panose="02020603050405020304" pitchFamily="18" charset="0"/>
                <a:cs typeface="Times New Roman" panose="02020603050405020304" pitchFamily="18" charset="0"/>
              </a:rPr>
              <a:t> no andaba a tientas, sino corría derechamente hacia el punto de donde procedían las voces "aquí estoy, aquí estoy", y, así en su precipitada carrera, se lanzó al pozo, donde puso fin a su malvada vida, ahogándose».</a:t>
            </a:r>
            <a:endParaRPr lang="es-MX" sz="2600" b="0" dirty="0">
              <a:solidFill>
                <a:schemeClr val="bg1">
                  <a:alpha val="80000"/>
                </a:schemeClr>
              </a:solidFill>
              <a:effectLst/>
              <a:latin typeface="Times New Roman" panose="02020603050405020304" pitchFamily="18" charset="0"/>
              <a:cs typeface="Times New Roman" panose="02020603050405020304" pitchFamily="18" charset="0"/>
            </a:endParaRPr>
          </a:p>
          <a:p>
            <a:pPr marL="0" indent="0">
              <a:buNone/>
            </a:pPr>
            <a:endParaRPr lang="es-ES" sz="800" dirty="0">
              <a:solidFill>
                <a:schemeClr val="bg1">
                  <a:alpha val="80000"/>
                </a:schemeClr>
              </a:solidFill>
            </a:endParaRPr>
          </a:p>
        </p:txBody>
      </p:sp>
      <p:pic>
        <p:nvPicPr>
          <p:cNvPr id="7" name="Picture 6" descr="A cartoon of a giant person holding an axe in the woods&#10;&#10;Description automatically generated">
            <a:extLst>
              <a:ext uri="{FF2B5EF4-FFF2-40B4-BE49-F238E27FC236}">
                <a16:creationId xmlns:a16="http://schemas.microsoft.com/office/drawing/2014/main" id="{6086F30E-E382-9C27-1F99-C3D7A0512328}"/>
              </a:ext>
            </a:extLst>
          </p:cNvPr>
          <p:cNvPicPr>
            <a:picLocks noChangeAspect="1"/>
          </p:cNvPicPr>
          <p:nvPr/>
        </p:nvPicPr>
        <p:blipFill>
          <a:blip r:embed="rId2">
            <a:extLst>
              <a:ext uri="{28A0092B-C50C-407E-A947-70E740481C1C}">
                <a14:useLocalDpi xmlns:a14="http://schemas.microsoft.com/office/drawing/2010/main" val="0"/>
              </a:ext>
            </a:extLst>
          </a:blip>
          <a:srcRect l="1490" r="4605" b="-4"/>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61" name="Group 6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62" name="Freeform: Shape 6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9" name="Straight Connector 8">
            <a:extLst>
              <a:ext uri="{FF2B5EF4-FFF2-40B4-BE49-F238E27FC236}">
                <a16:creationId xmlns:a16="http://schemas.microsoft.com/office/drawing/2014/main" id="{40626664-EDE8-980F-7891-75C97C5B8841}"/>
              </a:ext>
            </a:extLst>
          </p:cNvPr>
          <p:cNvCxnSpPr/>
          <p:nvPr/>
        </p:nvCxnSpPr>
        <p:spPr>
          <a:xfrm>
            <a:off x="838201" y="1101213"/>
            <a:ext cx="367480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095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5E7DD6F40AE0469B977B1C40082208" ma:contentTypeVersion="4" ma:contentTypeDescription="Create a new document." ma:contentTypeScope="" ma:versionID="72eafc3a407778b66bf4a615b920322b">
  <xsd:schema xmlns:xsd="http://www.w3.org/2001/XMLSchema" xmlns:xs="http://www.w3.org/2001/XMLSchema" xmlns:p="http://schemas.microsoft.com/office/2006/metadata/properties" xmlns:ns3="89ea7f1d-65fe-4211-9674-20c24f957a05" targetNamespace="http://schemas.microsoft.com/office/2006/metadata/properties" ma:root="true" ma:fieldsID="f6bd071aa39798e731e6962da56c2ed7" ns3:_="">
    <xsd:import namespace="89ea7f1d-65fe-4211-9674-20c24f957a05"/>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a7f1d-65fe-4211-9674-20c24f957a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5BB979-720F-4C13-BA24-08D682FF0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ea7f1d-65fe-4211-9674-20c24f957a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F4BE86-E8BA-49DE-B4FC-755BA9EEE847}">
  <ds:schemaRefs>
    <ds:schemaRef ds:uri="http://schemas.microsoft.com/sharepoint/v3/contenttype/forms"/>
  </ds:schemaRefs>
</ds:datastoreItem>
</file>

<file path=customXml/itemProps3.xml><?xml version="1.0" encoding="utf-8"?>
<ds:datastoreItem xmlns:ds="http://schemas.openxmlformats.org/officeDocument/2006/customXml" ds:itemID="{62BBD004-4C5C-49F9-A6CC-C818F2E6B60B}">
  <ds:schemaRefs>
    <ds:schemaRef ds:uri="http://www.w3.org/XML/1998/namespace"/>
    <ds:schemaRef ds:uri="http://purl.org/dc/elements/1.1/"/>
    <ds:schemaRef ds:uri="http://schemas.microsoft.com/office/2006/metadata/properties"/>
    <ds:schemaRef ds:uri="http://schemas.microsoft.com/office/2006/documentManagement/types"/>
    <ds:schemaRef ds:uri="89ea7f1d-65fe-4211-9674-20c24f957a05"/>
    <ds:schemaRef ds:uri="http://schemas.openxmlformats.org/package/2006/metadata/core-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612</TotalTime>
  <Words>3521</Words>
  <Application>Microsoft Office PowerPoint</Application>
  <PresentationFormat>Widescreen</PresentationFormat>
  <Paragraphs>251</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Aptos Display</vt:lpstr>
      <vt:lpstr>Arial</vt:lpstr>
      <vt:lpstr>Calibri</vt:lpstr>
      <vt:lpstr>Times New Roman</vt:lpstr>
      <vt:lpstr>Office Theme</vt:lpstr>
      <vt:lpstr>Euskal Mitologia  Mitología Vasca</vt:lpstr>
      <vt:lpstr>Introducción</vt:lpstr>
      <vt:lpstr>¿Por qué se ha creído esto?</vt:lpstr>
      <vt:lpstr>¿Quién fue José Miguel de Barandiarán?</vt:lpstr>
      <vt:lpstr>Introducción</vt:lpstr>
      <vt:lpstr>¿Qué es la mitología vasca?</vt:lpstr>
      <vt:lpstr>¿Qué es la mitología vasca?</vt:lpstr>
      <vt:lpstr>Tártalo / Tartaloa</vt:lpstr>
      <vt:lpstr>Tártalo / Tartaloa</vt:lpstr>
      <vt:lpstr>Tártalo / Tartaloa</vt:lpstr>
      <vt:lpstr>Inguma</vt:lpstr>
      <vt:lpstr>Inguma</vt:lpstr>
      <vt:lpstr>Galtzagorri</vt:lpstr>
      <vt:lpstr>Galtzagorri</vt:lpstr>
      <vt:lpstr>Iratxus / Iratxo</vt:lpstr>
      <vt:lpstr>Iratxu / Iratxo</vt:lpstr>
      <vt:lpstr>Olentzero</vt:lpstr>
      <vt:lpstr>Gentiles</vt:lpstr>
      <vt:lpstr>Gentiles</vt:lpstr>
      <vt:lpstr>Gentiles</vt:lpstr>
      <vt:lpstr>Gentiles</vt:lpstr>
      <vt:lpstr>Basajaun</vt:lpstr>
      <vt:lpstr>Basajaun</vt:lpstr>
      <vt:lpstr>Basajaun</vt:lpstr>
      <vt:lpstr>Zezengorri</vt:lpstr>
      <vt:lpstr>Zezengorri</vt:lpstr>
      <vt:lpstr>Zezengorri</vt:lpstr>
      <vt:lpstr>Gaueko</vt:lpstr>
      <vt:lpstr>Gaueko</vt:lpstr>
      <vt:lpstr>Gaueko</vt:lpstr>
      <vt:lpstr>Gaizkin</vt:lpstr>
      <vt:lpstr>Mari</vt:lpstr>
      <vt:lpstr>Mari</vt:lpstr>
      <vt:lpstr>Mari</vt:lpstr>
      <vt:lpstr>Mari</vt:lpstr>
      <vt:lpstr>Mari</vt:lpstr>
      <vt:lpstr>Mari y los Señores de Vizcaya</vt:lpstr>
      <vt:lpstr>Mari y los Señores de Vizcaya</vt:lpstr>
      <vt:lpstr>Mari como religión protovasca</vt:lpstr>
      <vt:lpstr>Mari</vt:lpstr>
      <vt:lpstr>Lamias</vt:lpstr>
      <vt:lpstr>Lamiako y Prudencia</vt:lpstr>
      <vt:lpstr>Lamia de la cascada de Gujuli</vt:lpstr>
      <vt:lpstr>Lamias en Euskal Herria </vt:lpstr>
      <vt:lpstr>Lamias</vt:lpstr>
      <vt:lpstr>Sorgina</vt:lpstr>
      <vt:lpstr>Sorgina</vt:lpstr>
      <vt:lpstr>Axuri beltza</vt:lpstr>
      <vt:lpstr>Referencias</vt:lpstr>
      <vt:lpstr>Eskerrik asko!  ~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Diego Rojas</dc:creator>
  <cp:lastModifiedBy>Diego Rojas</cp:lastModifiedBy>
  <cp:revision>8</cp:revision>
  <dcterms:created xsi:type="dcterms:W3CDTF">2024-06-20T19:51:44Z</dcterms:created>
  <dcterms:modified xsi:type="dcterms:W3CDTF">2024-10-24T22:45:39Z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0x010100185E7DD6F40AE0469B977B1C40082208</vt:lpwstr>
  </property>
</Properties>
</file>