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63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57.xml" ContentType="application/vnd.openxmlformats-officedocument.presentationml.slide+xml"/>
  <Override PartName="/ppt/slides/slide54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5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1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1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59.xml" ContentType="application/vnd.openxmlformats-officedocument.presentationml.slide+xml"/>
  <Override PartName="/ppt/slides/slide49.xml" ContentType="application/vnd.openxmlformats-officedocument.presentationml.slide+xml"/>
  <Override PartName="/ppt/theme/theme2.xml" ContentType="application/vnd.openxmlformats-officedocument.theme+xml"/>
  <Override PartName="/ppt/slides/slide48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17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5.xml" ContentType="application/vnd.openxmlformats-officedocument.presentationml.slide+xml"/>
  <Override PartName="/ppt/slides/slide60.xml" ContentType="application/vnd.openxmlformats-officedocument.presentationml.slide+xml"/>
  <Override PartName="/docProps/core.xml" ContentType="application/vnd.openxmlformats-package.core-properties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25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8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notesSlides/notesSlide19.xml" ContentType="application/vnd.openxmlformats-officedocument.presentationml.notesSlide+xml"/>
  <Override PartName="/ppt/slides/slide62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6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 /><Relationship Id="rId70" Type="http://schemas.openxmlformats.org/officeDocument/2006/relationships/tableStyles" Target="tableStyles.xml" /><Relationship Id="rId71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n-US"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 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 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 ?>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 ?>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 ?>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 ?>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 ?>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 ?>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 ?>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 ?>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 ?>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 ?>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 ?>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 ?>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 ?>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 ?>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 ?>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 ?>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 ?>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 ?>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 ?>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 ?>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 ?>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 ?>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 ?>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 ?>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 ?>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en-US"/>
              <a:t>1</a:t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E4DFE9-E744-7C22-B6E1-CE5E75CF2F35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B3CD2AF-F2C1-C0DC-7A22-B74C721E3364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A10B280-00EB-AFD2-5C51-0799CDC6168E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EA57EC5-AAD2-BDB4-C9C1-8BC598852EC0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84E567-8B3F-B116-24A7-D73FC1B8735E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46D2561-0157-024B-109C-F508C623D0D5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19FED9-2048-E253-3B3C-2B55BAEFA2CA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D8A9B6-6C1A-FB87-C365-B9E24B3859AB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C640CF-D461-0039-4CAB-32915CB65D32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F36EDD-A1EE-89AD-C6DA-82F9275CCA1D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F352BC-DAD8-A7D5-E764-19A1E03F6E41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939AD26-BA54-C967-BC42-5EC9194DF6BC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08DB1F-1739-BD8A-21F5-06B4CE5630C6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DA72CF-8DA5-2D7E-9753-2D38F8003053}" type="slidenum">
              <a:rPr/>
              <a:t/>
            </a:fld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7CE984-C381-78C5-BF5F-39F42036761E}" type="slidenum">
              <a:rPr/>
              <a:t/>
            </a:fld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5CBF5ED-A47E-C208-A938-9EE1381AF93B}" type="slidenum">
              <a:rPr/>
              <a:t/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4BFE3A7-248C-85B2-47BE-467D1D8F478F}" type="slidenum">
              <a:rPr/>
              <a:t/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4ECA56-2C13-1ED6-83AB-0498E539DE31}" type="slidenum">
              <a:rPr/>
              <a:t/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AEBD26-5432-9B35-1C05-CE77D80C1106}" type="slidenum">
              <a:rPr/>
              <a:t/>
            </a:fld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237022-D47C-62A2-32FB-73F81DA9F612}" type="slidenum">
              <a:rPr/>
              <a:t/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DFA0CD-49F9-8506-6832-857C34872CF1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93B920D-0902-5C72-4D26-626561DFF9B0}" type="slidenum">
              <a:rPr/>
              <a:t/>
            </a:fld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060538-7A18-C987-356B-E0BA54341938}" type="slidenum">
              <a:rPr/>
              <a:t/>
            </a:fld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3ADDF3-DCE6-6978-B799-7EF0F6272316}" type="slidenum">
              <a:rPr/>
              <a:t/>
            </a:fld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E316EB-EB4F-8614-F8E5-FD32DC754EFC}" type="slidenum">
              <a:rPr/>
              <a:t/>
            </a:fld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A59A717-A2FB-6142-72F7-B596068BF72B}" type="slidenum">
              <a:rPr/>
              <a:t/>
            </a:fld>
            <a:endParaRPr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53B8AF-9DC9-F0D4-8D50-FC8644540D02}" type="slidenum">
              <a:rPr/>
              <a:t/>
            </a:fld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475DC77-AF0E-5C1A-9637-FC871B70F172}" type="slidenum">
              <a:rPr/>
              <a:t/>
            </a:fld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8D3EFE-EC74-22A9-7430-A2B577E548AB}" type="slidenum">
              <a:rPr/>
              <a:t/>
            </a:fld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719E9B-B530-C253-8EBF-982BC89FCDD9}" type="slidenum">
              <a:rPr/>
              <a:t/>
            </a:fld>
            <a:endParaRPr/>
          </a:p>
        </p:txBody>
      </p:sp>
    </p:spTree>
  </p:cSld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3D2A45A-023C-D684-A7DA-C838819B9A76}" type="slidenum">
              <a:rPr/>
              <a:t/>
            </a:fld>
            <a:endParaRPr/>
          </a:p>
        </p:txBody>
      </p:sp>
    </p:spTree>
  </p:cSld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51FAB-84C2-C0F3-0401-E7B3888E46EC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CE8A01-FC6B-1027-DF7B-9297D98842F2}" type="slidenum">
              <a:rPr/>
              <a:t/>
            </a:fld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B262D1-4335-FB5A-D0A5-54E19F01F482}" type="slidenum">
              <a:rPr/>
              <a:t/>
            </a:fld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B55C2D-3B94-0E6B-83EE-C69EA6629E3F}" type="slidenum">
              <a:rPr/>
              <a:t/>
            </a:fld>
            <a:endParaRPr/>
          </a:p>
        </p:txBody>
      </p:sp>
    </p:spTree>
  </p:cSld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7B2D73-400D-FC56-5B80-890ACE50813C}" type="slidenum">
              <a:rPr/>
              <a:t/>
            </a:fld>
            <a:endParaRPr/>
          </a:p>
        </p:txBody>
      </p:sp>
    </p:spTree>
  </p:cSld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1CD65B-A4FC-7A91-8971-F733A68D2BA9}" type="slidenum">
              <a:rPr/>
              <a:t/>
            </a:fld>
            <a:endParaRPr/>
          </a:p>
        </p:txBody>
      </p:sp>
    </p:spTree>
  </p:cSld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F6E60F-36A0-7D73-8088-18067D88E92D}" type="slidenum">
              <a:rPr/>
              <a:t/>
            </a:fld>
            <a:endParaRPr/>
          </a:p>
        </p:txBody>
      </p:sp>
    </p:spTree>
  </p:cSld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BF1161-464D-48F5-CC10-AF0BBE3190D2}" type="slidenum">
              <a:rPr/>
              <a:t/>
            </a:fld>
            <a:endParaRPr/>
          </a:p>
        </p:txBody>
      </p:sp>
    </p:spTree>
  </p:cSld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E3CD4E4-048A-8BC7-F3FE-824596C14A98}" type="slidenum">
              <a:rPr/>
              <a:t/>
            </a:fld>
            <a:endParaRPr/>
          </a:p>
        </p:txBody>
      </p:sp>
    </p:spTree>
  </p:cSld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4E92EF5-37A1-1508-C117-B0D4AA6E5306}" type="slidenum">
              <a:rPr/>
              <a:t/>
            </a:fld>
            <a:endParaRPr/>
          </a:p>
        </p:txBody>
      </p:sp>
    </p:spTree>
  </p:cSld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0F2A6F5-59B4-E11E-416F-31C8C5D30238}" type="slidenum">
              <a:rPr/>
              <a:t/>
            </a:fld>
            <a:endParaRPr/>
          </a:p>
        </p:txBody>
      </p:sp>
    </p:spTree>
  </p:cSld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2255DB-0D48-3B19-2B54-A8FD6069D756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F85103-6156-0D47-8AC5-E045ED3FFA04}" type="slidenum">
              <a:rPr/>
              <a:t/>
            </a:fld>
            <a:endParaRPr/>
          </a:p>
        </p:txBody>
      </p:sp>
    </p:spTree>
  </p:cSld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283BDD-476F-0FAC-816B-F4837FB77BD0}" type="slidenum">
              <a:rPr/>
              <a:t/>
            </a:fld>
            <a:endParaRPr/>
          </a:p>
        </p:txBody>
      </p:sp>
    </p:spTree>
  </p:cSld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0E3CF9-E225-7E84-DBDC-5E6747E04188}" type="slidenum">
              <a:rPr/>
              <a:t/>
            </a:fld>
            <a:endParaRPr/>
          </a:p>
        </p:txBody>
      </p:sp>
    </p:spTree>
  </p:cSld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5A6DAC-AD88-1AE0-FE99-364BB3EE276E}" type="slidenum">
              <a:rPr/>
              <a:t/>
            </a:fld>
            <a:endParaRPr/>
          </a:p>
        </p:txBody>
      </p:sp>
    </p:spTree>
  </p:cSld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8F3597-5D69-21FE-D7C8-E8172BE6B5A1}" type="slidenum">
              <a:rPr/>
              <a:t/>
            </a:fld>
            <a:endParaRPr/>
          </a:p>
        </p:txBody>
      </p:sp>
    </p:spTree>
  </p:cSld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B19845C-1FDA-579E-507B-FD0D3316517F}" type="slidenum">
              <a:rPr/>
              <a:t/>
            </a:fld>
            <a:endParaRPr/>
          </a:p>
        </p:txBody>
      </p:sp>
    </p:spTree>
  </p:cSld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001DDE-FBA0-9C29-06C5-90357C62CE2A}" type="slidenum">
              <a:rPr/>
              <a:t/>
            </a:fld>
            <a:endParaRPr/>
          </a:p>
        </p:txBody>
      </p:sp>
    </p:spTree>
  </p:cSld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D98DCD-E058-ECE7-05E8-B621539D2DEE}" type="slidenum">
              <a:rPr/>
              <a:t/>
            </a:fld>
            <a:endParaRPr/>
          </a:p>
        </p:txBody>
      </p:sp>
    </p:spTree>
  </p:cSld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79492E-01A9-9027-926A-9D0D2979957D}" type="slidenum">
              <a:rPr/>
              <a:t/>
            </a:fld>
            <a:endParaRPr/>
          </a:p>
        </p:txBody>
      </p:sp>
    </p:spTree>
  </p:cSld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7BDF1F-F0E6-C4FE-D3BC-538F1A154AB4}" type="slidenum">
              <a:rPr/>
              <a:t/>
            </a:fld>
            <a:endParaRPr/>
          </a:p>
        </p:txBody>
      </p:sp>
    </p:spTree>
  </p:cSld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0BE5B2-BD8A-E154-8C28-0F1DCBDBD66F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C5D99-B95D-7822-5D74-9A031F2EE71A}" type="slidenum">
              <a:rPr/>
              <a:t/>
            </a:fld>
            <a:endParaRPr/>
          </a:p>
        </p:txBody>
      </p:sp>
    </p:spTree>
  </p:cSld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6C8017-ABFC-8C94-8483-7C1B8E611896}" type="slidenum">
              <a:rPr/>
              <a:t/>
            </a:fld>
            <a:endParaRPr/>
          </a:p>
        </p:txBody>
      </p:sp>
    </p:spTree>
  </p:cSld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0BECFF-E69B-31E7-C9F4-E0935B72D731}" type="slidenum">
              <a:rPr/>
              <a:t/>
            </a:fld>
            <a:endParaRPr/>
          </a:p>
        </p:txBody>
      </p:sp>
    </p:spTree>
  </p:cSld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5503F8-C5E2-2320-8179-C18FC29711AA}" type="slidenum">
              <a:rPr/>
              <a:t/>
            </a:fld>
            <a:endParaRPr/>
          </a:p>
        </p:txBody>
      </p:sp>
    </p:spTree>
  </p:cSld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0D7CCA-D1BD-EE81-0F4B-45F0CB7DA30D}" type="slidenum">
              <a:rPr/>
              <a:t/>
            </a:fld>
            <a:endParaRPr/>
          </a:p>
        </p:txBody>
      </p:sp>
    </p:spTree>
  </p:cSld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D997163-BBA9-201A-5050-A2246D08B43C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916A53D-7AFA-B12A-456B-7424C8F48CBB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8FFBDF2-A3BA-6A4B-C878-2C36BFE94806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3AE25B-41A4-8345-F404-27B697AAF110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US"/>
              <a:t>30.10.2013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Relationship Id="rId4" Type="http://schemas.openxmlformats.org/officeDocument/2006/relationships/image" Target="../media/image38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Relationship Id="rId4" Type="http://schemas.openxmlformats.org/officeDocument/2006/relationships/image" Target="../media/image40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2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jp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jp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jpg"/><Relationship Id="rId4" Type="http://schemas.openxmlformats.org/officeDocument/2006/relationships/image" Target="../media/image51.jp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jpg"/><Relationship Id="rId4" Type="http://schemas.openxmlformats.org/officeDocument/2006/relationships/image" Target="../media/image53.jp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jpg"/><Relationship Id="rId4" Type="http://schemas.openxmlformats.org/officeDocument/2006/relationships/image" Target="../media/image56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g"/><Relationship Id="rId4" Type="http://schemas.openxmlformats.org/officeDocument/2006/relationships/image" Target="../media/image58.jp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9.jp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1.jpg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jpg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4.jpg"/><Relationship Id="rId4" Type="http://schemas.openxmlformats.org/officeDocument/2006/relationships/image" Target="../media/image6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8.jpg"/><Relationship Id="rId4" Type="http://schemas.openxmlformats.org/officeDocument/2006/relationships/image" Target="../media/image69.jpg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EUSKALDUNAK TXILEN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VASCOS EN CHILE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322513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4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VASCOS EN LA CONQUISTA</a:t>
            </a:r>
            <a:endParaRPr/>
          </a:p>
        </p:txBody>
      </p:sp>
      <p:sp>
        <p:nvSpPr>
          <p:cNvPr id="1887929932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38198" y="1825624"/>
            <a:ext cx="4841414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215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GARCÍA HURTADO DE MENDOZA</a:t>
            </a:r>
            <a:endParaRPr sz="2150" b="0" i="0" u="none">
              <a:solidFill>
                <a:srgbClr val="101418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15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Gobernador de Chile y Virrey de Peru.</a:t>
            </a:r>
            <a:endParaRPr lang="en-GB" sz="2150" b="0" i="0" u="none">
              <a:solidFill>
                <a:srgbClr val="101418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15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Derrotó a Caupolicán.</a:t>
            </a:r>
            <a:endParaRPr lang="en-GB" sz="2150" b="0" i="0" u="none">
              <a:solidFill>
                <a:srgbClr val="101418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15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Apresó al pirata Hawkins.</a:t>
            </a:r>
            <a:endParaRPr lang="en-GB" sz="2150" b="0" i="0" u="none">
              <a:solidFill>
                <a:srgbClr val="101418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15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Descubrió las Islas Marquesas.</a:t>
            </a:r>
            <a:endParaRPr lang="en-GB"/>
          </a:p>
        </p:txBody>
      </p:sp>
      <p:pic>
        <p:nvPicPr>
          <p:cNvPr id="111739259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96174" y="1593605"/>
            <a:ext cx="2571750" cy="4933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700239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ETIMOLOGÍA</a:t>
            </a:r>
            <a:endParaRPr/>
          </a:p>
        </p:txBody>
      </p:sp>
      <p:sp>
        <p:nvSpPr>
          <p:cNvPr id="75286971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GARCÍA: HARTZEA (OSO)</a:t>
            </a:r>
            <a:endParaRPr lang="en-GB"/>
          </a:p>
          <a:p>
            <a:pPr>
              <a:defRPr/>
            </a:pPr>
            <a:r>
              <a:rPr lang="en-GB"/>
              <a:t>MENDOZA: MEND(I)+(H)O(T)ZA—&gt; MONTE FRÍO</a:t>
            </a:r>
            <a:endParaRPr/>
          </a:p>
        </p:txBody>
      </p:sp>
      <p:pic>
        <p:nvPicPr>
          <p:cNvPr id="82153808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01346" y="3223846"/>
            <a:ext cx="3552728" cy="3443653"/>
          </a:xfrm>
          <a:prstGeom prst="rect">
            <a:avLst/>
          </a:prstGeom>
        </p:spPr>
      </p:pic>
      <p:pic>
        <p:nvPicPr>
          <p:cNvPr id="9567520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398845" y="3669567"/>
            <a:ext cx="3835290" cy="2552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24902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MENDOZA</a:t>
            </a:r>
            <a:endParaRPr/>
          </a:p>
        </p:txBody>
      </p:sp>
      <p:sp>
        <p:nvSpPr>
          <p:cNvPr id="81701209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1843685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74957" y="1904999"/>
            <a:ext cx="5515234" cy="3970968"/>
          </a:xfrm>
          <a:prstGeom prst="rect">
            <a:avLst/>
          </a:prstGeom>
        </p:spPr>
      </p:pic>
      <p:pic>
        <p:nvPicPr>
          <p:cNvPr id="45790864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7017453" y="1825624"/>
            <a:ext cx="4336345" cy="395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973971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CASA SEÑORIAL DE MENDOZA</a:t>
            </a:r>
            <a:endParaRPr/>
          </a:p>
        </p:txBody>
      </p:sp>
      <p:sp>
        <p:nvSpPr>
          <p:cNvPr id="200542783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9742176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973444" y="1642451"/>
            <a:ext cx="7450930" cy="5181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502976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1559427747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 flipH="0" flipV="0">
            <a:off x="4861442" y="649672"/>
            <a:ext cx="4371730" cy="5828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181331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8519861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11079154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81538" y="516547"/>
            <a:ext cx="10401613" cy="5824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030649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4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VASCOS EN LA CONQUISTA</a:t>
            </a:r>
            <a:endParaRPr/>
          </a:p>
        </p:txBody>
      </p:sp>
      <p:sp>
        <p:nvSpPr>
          <p:cNvPr id="107221184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CATALINA DE ERAUSO</a:t>
            </a:r>
            <a:endParaRPr/>
          </a:p>
        </p:txBody>
      </p:sp>
      <p:pic>
        <p:nvPicPr>
          <p:cNvPr id="187214454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815384" y="1404326"/>
            <a:ext cx="3957788" cy="4835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068203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POESÍA</a:t>
            </a:r>
            <a:endParaRPr/>
          </a:p>
        </p:txBody>
      </p:sp>
      <p:sp>
        <p:nvSpPr>
          <p:cNvPr id="61907626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0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ALONSO DE ERCILLA Y ZÚÑIGA</a:t>
            </a:r>
            <a:r>
              <a:rPr lang="en-GB" sz="20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                                              PEDRO DE OÑA</a:t>
            </a:r>
            <a:r>
              <a:rPr sz="1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1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                                     </a:t>
            </a:r>
            <a:endParaRPr/>
          </a:p>
        </p:txBody>
      </p:sp>
      <p:pic>
        <p:nvPicPr>
          <p:cNvPr id="151675586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16538" y="2222499"/>
            <a:ext cx="3627392" cy="3907692"/>
          </a:xfrm>
          <a:prstGeom prst="rect">
            <a:avLst/>
          </a:prstGeom>
        </p:spPr>
      </p:pic>
      <p:pic>
        <p:nvPicPr>
          <p:cNvPr id="159591840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7759460" y="2170251"/>
            <a:ext cx="3169866" cy="4006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0239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1467846089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 flipH="0" flipV="0">
            <a:off x="4495096" y="1105569"/>
            <a:ext cx="4090865" cy="5454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838876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CASA TORRE SEÑOPRIAL ERCILLA</a:t>
            </a:r>
            <a:endParaRPr/>
          </a:p>
        </p:txBody>
      </p:sp>
      <p:sp>
        <p:nvSpPr>
          <p:cNvPr id="110942979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3189214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89807" y="1690687"/>
            <a:ext cx="8253226" cy="5238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0839413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en-GB"/>
              <a:t>PRESENCIA VASCA EN CHILE</a:t>
            </a:r>
            <a:endParaRPr/>
          </a:p>
        </p:txBody>
      </p:sp>
      <p:sp>
        <p:nvSpPr>
          <p:cNvPr id="1670880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lnSpc>
                <a:spcPct val="200000"/>
              </a:lnSpc>
              <a:buFont typeface="Arial"/>
              <a:buNone/>
              <a:defRPr/>
            </a:pP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Se estima que 1,8 millones </a:t>
            </a: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de personas en Chile </a:t>
            </a: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cuentan con ascendencia </a:t>
            </a: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vasca, siendo el país de la </a:t>
            </a: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región latinoamericana con </a:t>
            </a: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mayor cantidad de </a:t>
            </a: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ciudadanos con raíces de </a:t>
            </a:r>
            <a:r>
              <a:rPr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este país 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358330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BERMEO</a:t>
            </a:r>
            <a:endParaRPr/>
          </a:p>
        </p:txBody>
      </p:sp>
      <p:sp>
        <p:nvSpPr>
          <p:cNvPr id="145104255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7271022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0" y="1943649"/>
            <a:ext cx="6348051" cy="4115288"/>
          </a:xfrm>
          <a:prstGeom prst="rect">
            <a:avLst/>
          </a:prstGeom>
        </p:spPr>
      </p:pic>
      <p:pic>
        <p:nvPicPr>
          <p:cNvPr id="7823329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095999" y="1825624"/>
            <a:ext cx="6118794" cy="4589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5568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SIGLO XVIII</a:t>
            </a:r>
            <a:endParaRPr/>
          </a:p>
        </p:txBody>
      </p:sp>
      <p:sp>
        <p:nvSpPr>
          <p:cNvPr id="1980286627" name="Content Placeholder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sz="2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En esta época hubo una gran inmigración de las provincias vascas y de Navarra, logrando a finales del siglo </a:t>
            </a:r>
            <a:r>
              <a:rPr sz="2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XVIII</a:t>
            </a:r>
            <a:r>
              <a:rPr sz="2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</a:t>
            </a:r>
            <a:r>
              <a:rPr sz="2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una participación conjunta vasco-navarra que se estima en un 27 % de la población chilena. (18,1 % procedentes de las provincias vascongadas y 8,9 % de Navarra).</a:t>
            </a:r>
            <a:endParaRPr sz="2200" b="0" i="0" u="none">
              <a:solidFill>
                <a:srgbClr val="202122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US" sz="2200" b="0" i="0" u="none" strike="noStrike" cap="none" spc="0">
                <a:solidFill>
                  <a:srgbClr val="202122"/>
                </a:solidFill>
                <a:latin typeface="Arial"/>
                <a:ea typeface="Arial"/>
                <a:cs typeface="Arial"/>
              </a:rPr>
              <a:t>Estas familias inmigrantes se dedicaron inicialmente de forma preferente al comercio, y en los años siguientes se produjeron numerosos enlaces con familias de origen castellano que eran poseedoras de tierras y títulos, dando origen a un nuevo grupo social conocido en la historia de Chile como "</a:t>
            </a:r>
            <a:r>
              <a:rPr lang="en-GB" sz="2200" b="0" i="0" u="none" strike="noStrike" cap="none" spc="0">
                <a:solidFill>
                  <a:srgbClr val="202122"/>
                </a:solidFill>
                <a:latin typeface="Arial"/>
                <a:ea typeface="Arial"/>
                <a:cs typeface="Arial"/>
              </a:rPr>
              <a:t>aristocracia vasco-castellana</a:t>
            </a:r>
            <a:r>
              <a:rPr lang="en-US" sz="2200" b="0" i="0" u="none" strike="noStrike" cap="none" spc="0">
                <a:solidFill>
                  <a:srgbClr val="202122"/>
                </a:solidFill>
                <a:latin typeface="Arial"/>
                <a:ea typeface="Arial"/>
                <a:cs typeface="Arial"/>
              </a:rPr>
              <a:t>".</a:t>
            </a:r>
            <a:endParaRPr lang="en-US" sz="2200" b="0" i="0" u="none" strike="noStrike" cap="none" spc="0">
              <a:solidFill>
                <a:srgbClr val="20212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También durante este siglo se crea</a:t>
            </a:r>
            <a:r>
              <a:rPr sz="2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</a:t>
            </a:r>
            <a:r>
              <a:rPr sz="22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la cofradía de Arantzazu, creada con fines benéficos para ayudar a vascos en extrema necesidad.</a:t>
            </a:r>
            <a:endParaRPr sz="2200"/>
          </a:p>
          <a:p>
            <a:pPr>
              <a:defRPr/>
            </a:pPr>
            <a:endParaRPr sz="2200" b="0" i="0" u="none">
              <a:solidFill>
                <a:srgbClr val="202122"/>
              </a:solidFill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156650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ARANTZAZU</a:t>
            </a:r>
            <a:endParaRPr/>
          </a:p>
        </p:txBody>
      </p:sp>
      <p:sp>
        <p:nvSpPr>
          <p:cNvPr id="68722360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30858249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37307" y="1918718"/>
            <a:ext cx="4282072" cy="4113781"/>
          </a:xfrm>
          <a:prstGeom prst="rect">
            <a:avLst/>
          </a:prstGeom>
        </p:spPr>
      </p:pic>
      <p:pic>
        <p:nvPicPr>
          <p:cNvPr id="22027198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899422" y="1962758"/>
            <a:ext cx="5538880" cy="3683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857489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1452472528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3195108" y="1825624"/>
            <a:ext cx="5801783" cy="435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993275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ISMAEL VALDÉS VERGARA</a:t>
            </a:r>
            <a:endParaRPr/>
          </a:p>
        </p:txBody>
      </p:sp>
      <p:sp>
        <p:nvSpPr>
          <p:cNvPr id="46973802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Abogado, bombero y político.</a:t>
            </a:r>
            <a:endParaRPr/>
          </a:p>
        </p:txBody>
      </p:sp>
      <p:pic>
        <p:nvPicPr>
          <p:cNvPr id="10984719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667499" y="1428750"/>
            <a:ext cx="3334999" cy="527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67750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BERGARA</a:t>
            </a:r>
            <a:endParaRPr/>
          </a:p>
        </p:txBody>
      </p:sp>
      <p:sp>
        <p:nvSpPr>
          <p:cNvPr id="41262559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3636279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5572" y="2674326"/>
            <a:ext cx="4539361" cy="3443653"/>
          </a:xfrm>
          <a:prstGeom prst="rect">
            <a:avLst/>
          </a:prstGeom>
        </p:spPr>
      </p:pic>
      <p:pic>
        <p:nvPicPr>
          <p:cNvPr id="45713704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213230" y="2674326"/>
            <a:ext cx="5871871" cy="3443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110684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1429358258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 flipH="0" flipV="0">
            <a:off x="5093461" y="873550"/>
            <a:ext cx="4261826" cy="568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849729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FRANCISCO BILBAO</a:t>
            </a:r>
            <a:endParaRPr/>
          </a:p>
        </p:txBody>
      </p:sp>
      <p:sp>
        <p:nvSpPr>
          <p:cNvPr id="134391376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Político, escritor y filósofo.</a:t>
            </a:r>
            <a:endParaRPr lang="en-GB"/>
          </a:p>
          <a:p>
            <a:pPr>
              <a:defRPr/>
            </a:pPr>
            <a:r>
              <a:rPr lang="en-GB"/>
              <a:t>Ascendencia vasca.</a:t>
            </a:r>
            <a:endParaRPr lang="en-GB"/>
          </a:p>
          <a:p>
            <a:pPr>
              <a:defRPr/>
            </a:pPr>
            <a:r>
              <a:rPr sz="28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En sus obras difundió el uso del término "latino" y "América latina".</a:t>
            </a:r>
            <a:r>
              <a:rPr lang="en-GB"/>
              <a:t>—&gt; Creador del término “América Latina”</a:t>
            </a:r>
            <a:endParaRPr lang="en-GB"/>
          </a:p>
        </p:txBody>
      </p:sp>
      <p:pic>
        <p:nvPicPr>
          <p:cNvPr id="176416402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58300" y="3614615"/>
            <a:ext cx="2095499" cy="26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865812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BILBAO</a:t>
            </a:r>
            <a:endParaRPr/>
          </a:p>
        </p:txBody>
      </p:sp>
      <p:sp>
        <p:nvSpPr>
          <p:cNvPr id="112515500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99394065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4490" y="2212303"/>
            <a:ext cx="5519225" cy="3577980"/>
          </a:xfrm>
          <a:prstGeom prst="rect">
            <a:avLst/>
          </a:prstGeom>
        </p:spPr>
      </p:pic>
      <p:pic>
        <p:nvPicPr>
          <p:cNvPr id="8806585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348653" y="1978269"/>
            <a:ext cx="7096516" cy="4701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08013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BILBAO</a:t>
            </a:r>
            <a:endParaRPr/>
          </a:p>
        </p:txBody>
      </p:sp>
      <p:sp>
        <p:nvSpPr>
          <p:cNvPr id="18868048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8006033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464004" y="1917211"/>
            <a:ext cx="13120008" cy="3966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693014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DIEGO DE ALMAGRO</a:t>
            </a:r>
            <a:endParaRPr/>
          </a:p>
        </p:txBody>
      </p:sp>
      <p:sp>
        <p:nvSpPr>
          <p:cNvPr id="158889903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01971269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18701" y="1690687"/>
            <a:ext cx="8187836" cy="5458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39142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GUGGENHEIM</a:t>
            </a:r>
            <a:endParaRPr/>
          </a:p>
        </p:txBody>
      </p:sp>
      <p:sp>
        <p:nvSpPr>
          <p:cNvPr id="34538790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5114941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37037" y="2452076"/>
            <a:ext cx="16072825" cy="4386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297442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485379258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 flipH="0" flipV="0">
            <a:off x="5349903" y="1027906"/>
            <a:ext cx="3733328" cy="4977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413306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SIMON BOLIVAR</a:t>
            </a:r>
            <a:endParaRPr/>
          </a:p>
        </p:txBody>
      </p:sp>
      <p:sp>
        <p:nvSpPr>
          <p:cNvPr id="44895648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439694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930769" y="1825624"/>
            <a:ext cx="4568365" cy="4568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811883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ETIMOLOGÍA</a:t>
            </a:r>
            <a:endParaRPr/>
          </a:p>
        </p:txBody>
      </p:sp>
      <p:sp>
        <p:nvSpPr>
          <p:cNvPr id="70815268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BOL(U)=MOLINO</a:t>
            </a:r>
            <a:endParaRPr lang="en-GB"/>
          </a:p>
          <a:p>
            <a:pPr>
              <a:defRPr/>
            </a:pPr>
            <a:r>
              <a:rPr lang="en-GB"/>
              <a:t>IBAR=VALLE</a:t>
            </a:r>
            <a:endParaRPr lang="en-GB"/>
          </a:p>
          <a:p>
            <a:pPr>
              <a:defRPr/>
            </a:pPr>
            <a:r>
              <a:rPr lang="en-GB"/>
              <a:t>BOLIBAR= VALLE DE MOLINOS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611790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sz="360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ZIORTZA-BOLIBAR</a:t>
            </a:r>
            <a:endParaRPr/>
          </a:p>
        </p:txBody>
      </p:sp>
      <p:sp>
        <p:nvSpPr>
          <p:cNvPr id="7827389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0446252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80865" y="1947740"/>
            <a:ext cx="5879970" cy="3895480"/>
          </a:xfrm>
          <a:prstGeom prst="rect">
            <a:avLst/>
          </a:prstGeom>
        </p:spPr>
      </p:pic>
      <p:pic>
        <p:nvPicPr>
          <p:cNvPr id="104304762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472115" y="2132928"/>
            <a:ext cx="4982307" cy="373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208722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BOLIBAR (barrio)</a:t>
            </a:r>
            <a:endParaRPr/>
          </a:p>
        </p:txBody>
      </p:sp>
      <p:sp>
        <p:nvSpPr>
          <p:cNvPr id="181557154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6664076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62403" y="1825624"/>
            <a:ext cx="4336345" cy="3252259"/>
          </a:xfrm>
          <a:prstGeom prst="rect">
            <a:avLst/>
          </a:prstGeom>
        </p:spPr>
      </p:pic>
      <p:pic>
        <p:nvPicPr>
          <p:cNvPr id="208833311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777403" y="1825624"/>
            <a:ext cx="4851644" cy="3680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346592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BOLIBAR</a:t>
            </a:r>
            <a:endParaRPr/>
          </a:p>
        </p:txBody>
      </p:sp>
      <p:sp>
        <p:nvSpPr>
          <p:cNvPr id="161704362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02452021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15191" y="2216817"/>
            <a:ext cx="4861442" cy="4433635"/>
          </a:xfrm>
          <a:prstGeom prst="rect">
            <a:avLst/>
          </a:prstGeom>
        </p:spPr>
      </p:pic>
      <p:pic>
        <p:nvPicPr>
          <p:cNvPr id="68603697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095999" y="2012040"/>
            <a:ext cx="5391270" cy="4032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63284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554692053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4464248" y="1825624"/>
            <a:ext cx="3263503" cy="435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144308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LUIS URIBE</a:t>
            </a:r>
            <a:endParaRPr/>
          </a:p>
        </p:txBody>
      </p:sp>
      <p:sp>
        <p:nvSpPr>
          <p:cNvPr id="149962504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38198" y="1825624"/>
            <a:ext cx="6990645" cy="4351338"/>
          </a:xfrm>
        </p:spPr>
        <p:txBody>
          <a:bodyPr/>
          <a:lstStyle/>
          <a:p>
            <a:pPr>
              <a:defRPr/>
            </a:pPr>
            <a:r>
              <a:rPr sz="2800" b="1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Luis Uribe Orrego</a:t>
            </a:r>
            <a:r>
              <a:rPr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 </a:t>
            </a:r>
            <a:r>
              <a:rPr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fue un marino</a:t>
            </a:r>
            <a:r>
              <a:rPr lang="en-GB"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chileno</a:t>
            </a:r>
            <a:r>
              <a:rPr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 de origen</a:t>
            </a:r>
            <a:r>
              <a:rPr lang="en-GB"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vasco</a:t>
            </a:r>
            <a:r>
              <a:rPr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,</a:t>
            </a:r>
            <a:r>
              <a:rPr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​ que se destacó en sus actuaciones durante la </a:t>
            </a:r>
            <a:r>
              <a:rPr lang="en-GB"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Guerra del Pacífico</a:t>
            </a:r>
            <a:r>
              <a:rPr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 y en la</a:t>
            </a:r>
            <a:r>
              <a:rPr lang="en-GB" sz="280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</a:rPr>
              <a:t> </a:t>
            </a:r>
            <a:r>
              <a:rPr lang="en-GB" sz="2800">
                <a:solidFill>
                  <a:schemeClr val="tx1"/>
                </a:solidFill>
                <a:latin typeface="Arial"/>
                <a:ea typeface="Arial"/>
                <a:cs typeface="Arial"/>
              </a:rPr>
              <a:t>Comandancia General de la Marina Chilena.</a:t>
            </a:r>
            <a:endParaRPr/>
          </a:p>
        </p:txBody>
      </p:sp>
      <p:pic>
        <p:nvPicPr>
          <p:cNvPr id="75297219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326588" y="1582206"/>
            <a:ext cx="3198173" cy="4157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51222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LA CHILENA</a:t>
            </a:r>
            <a:endParaRPr/>
          </a:p>
        </p:txBody>
      </p:sp>
      <p:sp>
        <p:nvSpPr>
          <p:cNvPr id="202357075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8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sz="28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Ramón Unzaga</a:t>
            </a:r>
            <a:r>
              <a:rPr sz="28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28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inventó la jugada en la cancha del puerto chileno de Talcahuano: con el cuerpo en el aire, de espaldas al suelo, las piernas disparaban la pelota hacia atrás, en un repentino vaivén de hojas de tijera”</a:t>
            </a:r>
            <a:endParaRPr/>
          </a:p>
        </p:txBody>
      </p:sp>
      <p:pic>
        <p:nvPicPr>
          <p:cNvPr id="118426628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469326" y="3556774"/>
            <a:ext cx="5454865" cy="2868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909650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VASCOS EN LA CONQUISTA</a:t>
            </a:r>
            <a:endParaRPr/>
          </a:p>
        </p:txBody>
      </p:sp>
      <p:sp>
        <p:nvSpPr>
          <p:cNvPr id="113673287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RODRIGO DE ARAYA</a:t>
            </a:r>
            <a:endParaRPr lang="en-GB"/>
          </a:p>
          <a:p>
            <a:pPr>
              <a:defRPr/>
            </a:pPr>
            <a:endParaRPr/>
          </a:p>
        </p:txBody>
      </p:sp>
      <p:pic>
        <p:nvPicPr>
          <p:cNvPr id="131774748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38198" y="3126153"/>
            <a:ext cx="4120934" cy="3094315"/>
          </a:xfrm>
          <a:prstGeom prst="rect">
            <a:avLst/>
          </a:prstGeom>
        </p:spPr>
      </p:pic>
      <p:pic>
        <p:nvPicPr>
          <p:cNvPr id="74204678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814673" y="2490926"/>
            <a:ext cx="5539124" cy="3686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57150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RAMON UNZAGA</a:t>
            </a:r>
            <a:endParaRPr/>
          </a:p>
        </p:txBody>
      </p:sp>
      <p:sp>
        <p:nvSpPr>
          <p:cNvPr id="106656833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6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U</a:t>
            </a:r>
            <a:r>
              <a:rPr sz="26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n inmigrante vasco que dejó su tierra natal en Bilbao a los 12 años, encontró su pasión en el fútbol y se convirtió en un pionero del deporte en Chile</a:t>
            </a: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. Unzaga, un hombre atlético y saludable, se destacó no solo como jugador, sino también como líder en el campo</a:t>
            </a:r>
            <a:endParaRPr>
              <a:solidFill>
                <a:schemeClr val="tx1"/>
              </a:solidFill>
            </a:endParaRPr>
          </a:p>
        </p:txBody>
      </p:sp>
      <p:pic>
        <p:nvPicPr>
          <p:cNvPr id="187716089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48799" y="3577980"/>
            <a:ext cx="1904999" cy="305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747865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sz="360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BENJAMÍN VICUÑA MACKENNA</a:t>
            </a:r>
            <a:endParaRPr/>
          </a:p>
        </p:txBody>
      </p:sp>
      <p:sp>
        <p:nvSpPr>
          <p:cNvPr id="127871525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017628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066346" y="1684085"/>
            <a:ext cx="4481634" cy="408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058752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BIKUÑA</a:t>
            </a:r>
            <a:endParaRPr/>
          </a:p>
        </p:txBody>
      </p:sp>
      <p:sp>
        <p:nvSpPr>
          <p:cNvPr id="54442518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COLINA DE ABAJO</a:t>
            </a:r>
            <a:endParaRPr lang="en-GB"/>
          </a:p>
          <a:p>
            <a:pPr>
              <a:defRPr/>
            </a:pPr>
            <a:r>
              <a:rPr lang="en-GB"/>
              <a:t>ORIGEN ALAVÉS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833838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775841360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 flipH="0" flipV="0">
            <a:off x="4464248" y="371986"/>
            <a:ext cx="4353732" cy="5804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42124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PRESIDENTES DE CHILE</a:t>
            </a:r>
            <a:endParaRPr/>
          </a:p>
        </p:txBody>
      </p:sp>
      <p:sp>
        <p:nvSpPr>
          <p:cNvPr id="14062270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40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JOSÉ MANUEL BALMACEDA</a:t>
            </a:r>
            <a:endParaRPr/>
          </a:p>
        </p:txBody>
      </p:sp>
      <p:pic>
        <p:nvPicPr>
          <p:cNvPr id="159990433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582018" y="1690687"/>
            <a:ext cx="3041922" cy="5019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8019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BALMASEDA</a:t>
            </a:r>
            <a:endParaRPr/>
          </a:p>
        </p:txBody>
      </p:sp>
      <p:sp>
        <p:nvSpPr>
          <p:cNvPr id="44080616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45391660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9806" y="2320192"/>
            <a:ext cx="4866182" cy="3223846"/>
          </a:xfrm>
          <a:prstGeom prst="rect">
            <a:avLst/>
          </a:prstGeom>
        </p:spPr>
      </p:pic>
      <p:pic>
        <p:nvPicPr>
          <p:cNvPr id="135747820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667403" y="2677341"/>
            <a:ext cx="5966734" cy="3718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116677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1944054849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>
            <a:off x="1289248" y="1690687"/>
            <a:ext cx="3263503" cy="4351338"/>
          </a:xfrm>
          <a:prstGeom prst="rect">
            <a:avLst/>
          </a:prstGeom>
        </p:spPr>
      </p:pic>
      <p:pic>
        <p:nvPicPr>
          <p:cNvPr id="98097704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253557" y="50983"/>
            <a:ext cx="5100242" cy="6800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020290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PRESIDENTES DE CHILE</a:t>
            </a:r>
            <a:endParaRPr/>
          </a:p>
        </p:txBody>
      </p:sp>
      <p:sp>
        <p:nvSpPr>
          <p:cNvPr id="58419912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FEDERICO ERRAZURIZ ZAÑARTU</a:t>
            </a:r>
            <a:endParaRPr/>
          </a:p>
        </p:txBody>
      </p:sp>
      <p:pic>
        <p:nvPicPr>
          <p:cNvPr id="47110882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71826" y="1825624"/>
            <a:ext cx="2381249" cy="317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100025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ERRAZURIZ + ZAÑARTU</a:t>
            </a:r>
            <a:endParaRPr/>
          </a:p>
        </p:txBody>
      </p:sp>
      <p:sp>
        <p:nvSpPr>
          <p:cNvPr id="101681841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800" b="0" i="0" u="none" spc="112">
                <a:solidFill>
                  <a:srgbClr val="312652"/>
                </a:solidFill>
                <a:latin typeface="Arial"/>
                <a:ea typeface="Arial"/>
                <a:cs typeface="Arial"/>
              </a:rPr>
              <a:t>LUGAR DE ROSCOS / AVELLANAR DEL PEDREGAL.</a:t>
            </a:r>
            <a:endParaRPr sz="2800" b="0" i="0" u="none" spc="112">
              <a:solidFill>
                <a:srgbClr val="312652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800" b="0" i="0" u="none" spc="112">
                <a:solidFill>
                  <a:srgbClr val="312652"/>
                </a:solidFill>
                <a:latin typeface="Arial"/>
                <a:ea typeface="Arial"/>
                <a:cs typeface="Arial"/>
              </a:rPr>
              <a:t>APELLIDO DE BORTZIRIAK</a:t>
            </a:r>
            <a:endParaRPr lang="en-GB" sz="2800" b="0" i="0" u="none" spc="112">
              <a:solidFill>
                <a:srgbClr val="312652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/>
          </a:p>
          <a:p>
            <a:pPr>
              <a:defRPr/>
            </a:pPr>
            <a:r>
              <a:rPr lang="en-GB" sz="2800" b="0" i="0" u="none" spc="112">
                <a:solidFill>
                  <a:srgbClr val="312652"/>
                </a:solidFill>
                <a:latin typeface="Arial"/>
                <a:ea typeface="Arial"/>
                <a:cs typeface="Arial"/>
              </a:rPr>
              <a:t>RUDO, DURO</a:t>
            </a:r>
            <a:endParaRPr lang="en-GB" sz="2800" b="0" i="0" u="none" spc="112">
              <a:solidFill>
                <a:srgbClr val="312652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800" b="0" i="0" u="none" spc="112">
                <a:solidFill>
                  <a:srgbClr val="312652"/>
                </a:solidFill>
                <a:latin typeface="Arial"/>
                <a:ea typeface="Arial"/>
                <a:cs typeface="Arial"/>
              </a:rPr>
              <a:t>APELLIDO DE OÑATI</a:t>
            </a:r>
            <a:endParaRPr lang="en-GB" sz="2800" b="0" i="0" u="none" spc="112">
              <a:solidFill>
                <a:srgbClr val="312652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268163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BORTZIRIAK</a:t>
            </a:r>
            <a:endParaRPr/>
          </a:p>
        </p:txBody>
      </p:sp>
      <p:sp>
        <p:nvSpPr>
          <p:cNvPr id="111074459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5192775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38198" y="1690687"/>
            <a:ext cx="3860096" cy="4053981"/>
          </a:xfrm>
          <a:prstGeom prst="rect">
            <a:avLst/>
          </a:prstGeom>
        </p:spPr>
      </p:pic>
      <p:pic>
        <p:nvPicPr>
          <p:cNvPr id="164970080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847980" y="1904999"/>
            <a:ext cx="6762407" cy="3919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733812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AR(R)AIA-MAEZTU</a:t>
            </a:r>
            <a:endParaRPr/>
          </a:p>
        </p:txBody>
      </p:sp>
      <p:sp>
        <p:nvSpPr>
          <p:cNvPr id="142468133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4966882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095999" y="1076752"/>
            <a:ext cx="5579773" cy="5408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819847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OÑATI</a:t>
            </a:r>
            <a:endParaRPr/>
          </a:p>
        </p:txBody>
      </p:sp>
      <p:sp>
        <p:nvSpPr>
          <p:cNvPr id="99439734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6412990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66346" y="1913120"/>
            <a:ext cx="5148070" cy="4176345"/>
          </a:xfrm>
          <a:prstGeom prst="rect">
            <a:avLst/>
          </a:prstGeom>
        </p:spPr>
      </p:pic>
      <p:pic>
        <p:nvPicPr>
          <p:cNvPr id="34143264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934807" y="2307980"/>
            <a:ext cx="5655192" cy="3524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922557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PEDRO AGUIRRE CERDA</a:t>
            </a:r>
            <a:endParaRPr/>
          </a:p>
        </p:txBody>
      </p:sp>
      <p:sp>
        <p:nvSpPr>
          <p:cNvPr id="81695256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74139366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03172" y="647211"/>
            <a:ext cx="4238624" cy="5781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479861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AGIRRE</a:t>
            </a:r>
            <a:endParaRPr/>
          </a:p>
        </p:txBody>
      </p:sp>
      <p:sp>
        <p:nvSpPr>
          <p:cNvPr id="179024188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AGER/AGIR: SITIO AL DESCUBIERTO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527814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SALVADOR ALLENDE</a:t>
            </a:r>
            <a:endParaRPr/>
          </a:p>
        </p:txBody>
      </p:sp>
      <p:sp>
        <p:nvSpPr>
          <p:cNvPr id="157583309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6853459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956538" y="1392115"/>
            <a:ext cx="3432692" cy="4572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65125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ALLENDE</a:t>
            </a:r>
            <a:endParaRPr/>
          </a:p>
        </p:txBody>
      </p:sp>
      <p:sp>
        <p:nvSpPr>
          <p:cNvPr id="1811745756" name="Content Placeholder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marL="0" indent="0">
              <a:buFont typeface="Arial"/>
              <a:buNone/>
              <a:defRPr/>
            </a:pPr>
            <a:r>
              <a:rPr lang="en-GB" sz="36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E</a:t>
            </a:r>
            <a:r>
              <a:rPr sz="36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n euskera significaría "pastizal o campo de cereal", partiendo de una palabra raíz que sería</a:t>
            </a:r>
            <a:r>
              <a:rPr sz="36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</a:t>
            </a:r>
            <a:r>
              <a:rPr sz="3600" b="0" i="1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Aihendi</a:t>
            </a:r>
            <a:r>
              <a:rPr sz="36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, de la cual derivarían los apellidos Allende, Aliende y Alliende. La palabra</a:t>
            </a:r>
            <a:r>
              <a:rPr sz="36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</a:t>
            </a:r>
            <a:r>
              <a:rPr sz="3600" b="0" i="1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Aihen</a:t>
            </a:r>
            <a:r>
              <a:rPr sz="36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 </a:t>
            </a:r>
            <a:r>
              <a:rPr sz="3600" b="0" i="0" u="none">
                <a:solidFill>
                  <a:srgbClr val="202122"/>
                </a:solidFill>
                <a:latin typeface="Arial"/>
                <a:ea typeface="Arial"/>
                <a:cs typeface="Arial"/>
              </a:rPr>
              <a:t>significa brote o pámpano y se utiliza para clasificar distintas plantas o alimentos como: Porru-aihena: pámpano del puerro; Aihendu: brotar un pámpano; Mahats-aihena: sarmiento; Aihenzuri: correhuela mayor; Aihenbaltz: correhuela; y Aihenluze: Enredadera.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604670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AUGUSTO PINOCHET UGARTE</a:t>
            </a:r>
            <a:endParaRPr/>
          </a:p>
        </p:txBody>
      </p:sp>
      <p:sp>
        <p:nvSpPr>
          <p:cNvPr id="152485723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678740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712307" y="1624133"/>
            <a:ext cx="4006634" cy="5336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495501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UGARTE</a:t>
            </a:r>
            <a:endParaRPr/>
          </a:p>
        </p:txBody>
      </p:sp>
      <p:sp>
        <p:nvSpPr>
          <p:cNvPr id="186413789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0880561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150576" y="1825624"/>
            <a:ext cx="6110773" cy="4066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529917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SEBASTIÁN PIÑERA ECHENIQUE</a:t>
            </a:r>
            <a:endParaRPr/>
          </a:p>
        </p:txBody>
      </p:sp>
      <p:sp>
        <p:nvSpPr>
          <p:cNvPr id="194552889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2213157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614615" y="1690687"/>
            <a:ext cx="3737980" cy="4978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482941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ETXENIKE</a:t>
            </a:r>
            <a:endParaRPr/>
          </a:p>
        </p:txBody>
      </p:sp>
      <p:sp>
        <p:nvSpPr>
          <p:cNvPr id="41498363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3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Se trata de una corrupción de ECHENIQUIO, apellido navarro que</a:t>
            </a:r>
            <a:r>
              <a:rPr sz="3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36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significa LA CASA DE NIQUIO</a:t>
            </a:r>
            <a:r>
              <a:rPr sz="3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: CASA en euskera: ETXE /'eche/ y NIQUIO, ciudadano romano que se estableció en Vera (o Bera), Navarra.</a:t>
            </a:r>
            <a:endParaRPr sz="3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84532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CERRO EUSKADI</a:t>
            </a:r>
            <a:endParaRPr/>
          </a:p>
        </p:txBody>
      </p:sp>
      <p:sp>
        <p:nvSpPr>
          <p:cNvPr id="146207686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9200754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93076" y="1392115"/>
            <a:ext cx="4829663" cy="5519615"/>
          </a:xfrm>
          <a:prstGeom prst="rect">
            <a:avLst/>
          </a:prstGeom>
        </p:spPr>
      </p:pic>
      <p:pic>
        <p:nvPicPr>
          <p:cNvPr id="72208636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789518" y="2101932"/>
            <a:ext cx="5837313" cy="3625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020048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sp>
        <p:nvSpPr>
          <p:cNvPr id="20560372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49911074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10299" y="1135672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106261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APELLIDOS DE ORIGEN VASCO</a:t>
            </a:r>
            <a:endParaRPr/>
          </a:p>
        </p:txBody>
      </p:sp>
      <p:sp>
        <p:nvSpPr>
          <p:cNvPr id="133578955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LARRAÍN: LARRE+GAIN</a:t>
            </a:r>
            <a:endParaRPr lang="en-GB"/>
          </a:p>
          <a:p>
            <a:pPr>
              <a:defRPr/>
            </a:pPr>
            <a:r>
              <a:rPr lang="en-GB"/>
              <a:t>AGUIRRE: AGERI/AGER</a:t>
            </a:r>
            <a:endParaRPr lang="en-GB"/>
          </a:p>
          <a:p>
            <a:pPr>
              <a:defRPr/>
            </a:pPr>
            <a:r>
              <a:rPr lang="en-GB"/>
              <a:t>ARRIAGADA: HARRI+AGA</a:t>
            </a:r>
            <a:endParaRPr lang="en-GB"/>
          </a:p>
          <a:p>
            <a:pPr>
              <a:defRPr/>
            </a:pPr>
            <a:r>
              <a:rPr lang="en-GB"/>
              <a:t>CAMIRUAGA: CAMINO+AGA</a:t>
            </a:r>
            <a:endParaRPr lang="en-GB"/>
          </a:p>
          <a:p>
            <a:pPr>
              <a:defRPr/>
            </a:pPr>
            <a:r>
              <a:rPr lang="en-GB"/>
              <a:t>CARIAGA: KARE+AGA</a:t>
            </a:r>
            <a:endParaRPr lang="en-GB"/>
          </a:p>
          <a:p>
            <a:pPr>
              <a:defRPr/>
            </a:pPr>
            <a:r>
              <a:rPr lang="en-GB"/>
              <a:t>SALDÍAS: PUEBLO NAVARRO</a:t>
            </a:r>
            <a:endParaRPr lang="en-GB"/>
          </a:p>
          <a:p>
            <a:pPr>
              <a:defRPr/>
            </a:pPr>
            <a:r>
              <a:rPr lang="en-GB"/>
              <a:t>NAVARRETE: NABAR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047367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4400" b="0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APELLIDOS DE ORIGEN VASCO</a:t>
            </a:r>
            <a:endParaRPr/>
          </a:p>
        </p:txBody>
      </p:sp>
      <p:sp>
        <p:nvSpPr>
          <p:cNvPr id="7612419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800"/>
              <a:t>Eyzaguirre: eiza=haize+agir</a:t>
            </a:r>
            <a:endParaRPr sz="2800"/>
          </a:p>
          <a:p>
            <a:pPr>
              <a:defRPr/>
            </a:pPr>
            <a:r>
              <a:rPr lang="en-GB" sz="2800"/>
              <a:t>Mendizabal: mendi+zabal</a:t>
            </a:r>
            <a:endParaRPr sz="2800"/>
          </a:p>
          <a:p>
            <a:pPr>
              <a:defRPr/>
            </a:pPr>
            <a:r>
              <a:rPr lang="en-GB" sz="2800"/>
              <a:t>Yañez: </a:t>
            </a:r>
            <a:r>
              <a:rPr sz="28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Viene del hebreo Yohannan que</a:t>
            </a:r>
            <a:r>
              <a:rPr sz="28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2800" b="1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significa “fiel a Dios”</a:t>
            </a:r>
            <a:r>
              <a:rPr sz="28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. En inglés es John, en ruso Iván y en francés Yves. De Juan provienen los apellidos Ibáñez y Yáñez.</a:t>
            </a:r>
            <a:endParaRPr sz="2800" b="0" i="0" u="none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8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Berrios: </a:t>
            </a:r>
            <a:r>
              <a:rPr sz="2800" b="0" i="0" u="none" spc="112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2800" b="0" i="0" u="none" spc="112">
                <a:solidFill>
                  <a:schemeClr val="tx1"/>
                </a:solidFill>
                <a:latin typeface="Arial"/>
                <a:ea typeface="Arial"/>
                <a:cs typeface="Arial"/>
              </a:rPr>
              <a:t>lugar del zarzal</a:t>
            </a:r>
            <a:endParaRPr sz="2800" b="0" i="0" u="none" spc="112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GB" sz="2800" b="0" i="0" u="none" spc="112">
                <a:solidFill>
                  <a:schemeClr val="tx1"/>
                </a:solidFill>
                <a:latin typeface="Arial"/>
                <a:ea typeface="Arial"/>
                <a:cs typeface="Arial"/>
              </a:rPr>
              <a:t>Urbina: ur+bi</a:t>
            </a:r>
            <a:endParaRPr lang="en-GB" sz="2600" b="0" i="0" u="none" spc="112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189411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CERRO SAN CRISTOBAL</a:t>
            </a:r>
            <a:endParaRPr/>
          </a:p>
        </p:txBody>
      </p:sp>
      <p:sp>
        <p:nvSpPr>
          <p:cNvPr id="191775081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79883483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17499" y="1925332"/>
            <a:ext cx="4937966" cy="4151922"/>
          </a:xfrm>
          <a:prstGeom prst="rect">
            <a:avLst/>
          </a:prstGeom>
        </p:spPr>
      </p:pic>
      <p:pic>
        <p:nvPicPr>
          <p:cNvPr id="91628220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763845" y="1514230"/>
            <a:ext cx="4824807" cy="4824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745787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sp>
        <p:nvSpPr>
          <p:cNvPr id="107962556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PLAZA VASCA</a:t>
            </a:r>
            <a:endParaRPr/>
          </a:p>
        </p:txBody>
      </p:sp>
      <p:pic>
        <p:nvPicPr>
          <p:cNvPr id="136199778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435480" y="928076"/>
            <a:ext cx="4336345" cy="5420432"/>
          </a:xfrm>
          <a:prstGeom prst="rect">
            <a:avLst/>
          </a:prstGeom>
        </p:spPr>
      </p:pic>
      <p:pic>
        <p:nvPicPr>
          <p:cNvPr id="96481197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720480" y="2717074"/>
            <a:ext cx="4739326" cy="345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552540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ESCUDOS VASCOS</a:t>
            </a:r>
            <a:endParaRPr/>
          </a:p>
        </p:txBody>
      </p:sp>
      <p:sp>
        <p:nvSpPr>
          <p:cNvPr id="37711543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47473746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455865" y="1645232"/>
            <a:ext cx="4531730" cy="453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383073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4400" b="0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VASCOS EN LA CONQUISTA</a:t>
            </a:r>
            <a:endParaRPr/>
          </a:p>
        </p:txBody>
      </p:sp>
      <p:sp>
        <p:nvSpPr>
          <p:cNvPr id="19523000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150" b="0" i="0" u="none">
                <a:solidFill>
                  <a:srgbClr val="101418"/>
                </a:solidFill>
                <a:latin typeface="Arial"/>
                <a:ea typeface="Arial"/>
                <a:cs typeface="Arial"/>
              </a:rPr>
              <a:t>PEDRO DE GAMBOA</a:t>
            </a:r>
            <a:endParaRPr/>
          </a:p>
        </p:txBody>
      </p:sp>
      <p:pic>
        <p:nvPicPr>
          <p:cNvPr id="72787179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496538" y="1825624"/>
            <a:ext cx="4372980" cy="4691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755407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IMPRONTA</a:t>
            </a:r>
            <a:endParaRPr/>
          </a:p>
        </p:txBody>
      </p:sp>
      <p:pic>
        <p:nvPicPr>
          <p:cNvPr id="208204132" name=""/>
          <p:cNvPicPr>
            <a:picLocks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 rot="0" flipH="0" flipV="0">
            <a:off x="5557500" y="72047"/>
            <a:ext cx="5018942" cy="6691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113512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4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VASCOS EN LA CONQUISTA</a:t>
            </a:r>
            <a:endParaRPr/>
          </a:p>
        </p:txBody>
      </p:sp>
      <p:sp>
        <p:nvSpPr>
          <p:cNvPr id="23433421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PEDRO DE MIRANDA</a:t>
            </a:r>
            <a:endParaRPr lang="en-GB"/>
          </a:p>
          <a:p>
            <a:pPr marL="0" indent="0">
              <a:buFont typeface="Arial"/>
              <a:buNone/>
              <a:defRPr/>
            </a:pPr>
            <a:r>
              <a:rPr lang="en-GB"/>
              <a:t>(NAVARRO)</a:t>
            </a:r>
            <a:endParaRPr/>
          </a:p>
        </p:txBody>
      </p:sp>
      <p:pic>
        <p:nvPicPr>
          <p:cNvPr id="99101798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095999" y="1355480"/>
            <a:ext cx="3676923" cy="5596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ONLYOFFICE/8.1.1.27</Application>
  <DocSecurity>0</DocSecurity>
  <PresentationFormat>Widescreen</PresentationFormat>
  <Paragraphs>0</Paragraphs>
  <Slides>64</Slides>
  <Notes>64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10</cp:revision>
  <dcterms:modified xsi:type="dcterms:W3CDTF">2024-10-16T15:14:07Z</dcterms:modified>
  <cp:category/>
  <cp:contentStatus/>
  <cp:version/>
</cp:coreProperties>
</file>