
<file path=[Content_Types].xml><?xml version="1.0" encoding="utf-8"?>
<Types xmlns="http://schemas.openxmlformats.org/package/2006/content-types">
  <Default Extension="wmf" ContentType="image/x-wmf"/>
  <Default Extension="gif" ContentType="image/gif"/>
  <Default Extension="png" ContentType="image/png"/>
  <Default Extension="jpg" ContentType="image/jpeg"/>
  <Default Extension="jpeg" ContentType="image/jpeg"/>
  <Default Extension="xml" ContentType="application/xml"/>
  <Default Extension="rels" ContentType="application/vnd.openxmlformats-package.relationships+xml"/>
  <Default Extension="bin" ContentType="application/vnd.openxmlformats-officedocument.oleObject"/>
  <Override PartName="/ppt/notesSlides/notesSlide18.xml" ContentType="application/vnd.openxmlformats-officedocument.presentationml.notesSlide+xml"/>
  <Override PartName="/ppt/notesSlides/notesSlide13.xml" ContentType="application/vnd.openxmlformats-officedocument.presentationml.notesSlide+xml"/>
  <Override PartName="/ppt/notesSlides/notesSlide10.xml" ContentType="application/vnd.openxmlformats-officedocument.presentationml.notesSlide+xml"/>
  <Override PartName="/ppt/notesSlides/notesSlide20.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4.xml" ContentType="application/vnd.openxmlformats-officedocument.presentationml.notesSlide+xml"/>
  <Override PartName="/ppt/notesSlides/notesSlide1.xml" ContentType="application/vnd.openxmlformats-officedocument.presentationml.notesSlide+xml"/>
  <Override PartName="/ppt/slides/slide17.xml" ContentType="application/vnd.openxmlformats-officedocument.presentationml.slide+xml"/>
  <Override PartName="/ppt/notesSlides/notesSlide5.xml" ContentType="application/vnd.openxmlformats-officedocument.presentationml.notes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notesSlides/notesSlide16.xml" ContentType="application/vnd.openxmlformats-officedocument.presentationml.notesSlide+xml"/>
  <Override PartName="/ppt/slides/slide20.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Layouts/slideLayout18.xml" ContentType="application/vnd.openxmlformats-officedocument.presentationml.slideLayout+xml"/>
  <Override PartName="/ppt/notesSlides/notesSlide12.xml" ContentType="application/vnd.openxmlformats-officedocument.presentationml.notesSlide+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notesSlides/notesSlide21.xml" ContentType="application/vnd.openxmlformats-officedocument.presentationml.notesSlide+xml"/>
  <Override PartName="/ppt/slides/slide2.xml" ContentType="application/vnd.openxmlformats-officedocument.presentationml.slide+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18.xml" ContentType="application/vnd.openxmlformats-officedocument.presentationml.slide+xml"/>
  <Override PartName="/ppt/slideLayouts/slideLayout4.xml" ContentType="application/vnd.openxmlformats-officedocument.presentationml.slideLayout+xml"/>
  <Override PartName="/ppt/notesSlides/notesSlide11.xml" ContentType="application/vnd.openxmlformats-officedocument.presentationml.notesSlide+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notesSlides/notesSlide15.xml" ContentType="application/vnd.openxmlformats-officedocument.presentationml.notesSlide+xml"/>
  <Override PartName="/ppt/slideLayouts/slideLayout2.xml" ContentType="application/vnd.openxmlformats-officedocument.presentationml.slideLayout+xml"/>
  <Override PartName="/ppt/notesSlides/notesSlide7.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notesSlides/notesSlide17.xml" ContentType="application/vnd.openxmlformats-officedocument.presentationml.notesSlide+xml"/>
  <Override PartName="/ppt/slideLayouts/slideLayout6.xml" ContentType="application/vnd.openxmlformats-officedocument.presentationml.slideLayout+xml"/>
  <Override PartName="/ppt/slides/slide8.xml" ContentType="application/vnd.openxmlformats-officedocument.presentationml.slide+xml"/>
  <Override PartName="/docProps/app.xml" ContentType="application/vnd.openxmlformats-officedocument.extended-properties+xml"/>
  <Override PartName="/ppt/slideLayouts/slideLayout5.xml" ContentType="application/vnd.openxmlformats-officedocument.presentationml.slideLayout+xml"/>
  <Override PartName="/ppt/slides/slide4.xml" ContentType="application/vnd.openxmlformats-officedocument.presentationml.slide+xml"/>
  <Override PartName="/ppt/slides/slide21.xml" ContentType="application/vnd.openxmlformats-officedocument.presentationml.slide+xml"/>
  <Override PartName="/docProps/core.xml" ContentType="application/vnd.openxmlformats-package.core-properties+xml"/>
  <Override PartName="/ppt/slides/slide19.xml" ContentType="application/vnd.openxmlformats-officedocument.presentationml.slide+xml"/>
  <Override PartName="/ppt/viewProps.xml" ContentType="application/vnd.openxmlformats-officedocument.presentationml.viewProps+xml"/>
  <Override PartName="/ppt/presProps.xml" ContentType="application/vnd.openxmlformats-officedocument.presentationml.presProps+xml"/>
  <Override PartName="/ppt/slides/slide11.xml" ContentType="application/vnd.openxmlformats-officedocument.presentationml.slide+xml"/>
  <Override PartName="/ppt/notesSlides/notesSlide8.xml" ContentType="application/vnd.openxmlformats-officedocument.presentationml.notesSlide+xml"/>
  <Override PartName="/ppt/slides/slide7.xml" ContentType="application/vnd.openxmlformats-officedocument.presentationml.slide+xml"/>
  <Override PartName="/ppt/slideMasters/slideMaster1.xml" ContentType="application/vnd.openxmlformats-officedocument.presentationml.slideMaster+xml"/>
  <Override PartName="/ppt/slides/slide5.xml" ContentType="application/vnd.openxmlformats-officedocument.presentationml.slide+xml"/>
  <Override PartName="/ppt/notesSlides/notesSlide19.xml" ContentType="application/vnd.openxmlformats-officedocument.presentationml.notesSlide+xml"/>
  <Override PartName="/ppt/presentation.xml" ContentType="application/vnd.openxmlformats-officedocument.presentationml.presentation.main+xml"/>
  <Override PartName="/ppt/tableStyles.xml" ContentType="application/vnd.openxmlformats-officedocument.presentationml.tableStyles+xml"/>
  <Override PartName="/ppt/theme/theme1.xml" ContentType="application/vnd.openxmlformats-officedocument.theme+xml"/>
</Types>
</file>

<file path=_rels/.rels><?xml version="1.0" encoding="UTF-8" standalone="yes"?><Relationships xmlns="http://schemas.openxmlformats.org/package/2006/relationships"><Relationship Id="rId3" Type="http://schemas.openxmlformats.org/package/2006/relationships/metadata/core-properties" Target="docProps/core.xml"/><Relationship Id="rId1" Type="http://schemas.openxmlformats.org/officeDocument/2006/relationships/officeDocument" Target="ppt/presentation.xml"/><Relationship Id="rId2"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aveSubsetFonts="1">
  <p:sldMasterIdLst>
    <p:sldMasterId id="2147483648" r:id="rId1"/>
  </p:sldMasterIdLst>
  <p:notesMasterIdLst>
    <p:notesMasterId r:id="rId25"/>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Lst>
  <p:sldSz cx="12192000" cy="6858000"/>
  <p:notesSz cx="6858000" cy="9144000"/>
  <p:defaultTextStyle>
    <a:defPPr>
      <a:defRPr lang="en-US"/>
    </a:defPPr>
    <a:lvl1pPr marL="0" algn="l" defTabSz="457200">
      <a:defRPr sz="1800">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41" d="100"/>
          <a:sy n="41" d="100"/>
        </p:scale>
        <p:origin x="1638" y="42"/>
      </p:cViewPr>
      <p:guideLst>
        <p:guide pos="3840"/>
        <p:guide pos="2160" orient="horz"/>
      </p:guideLst>
    </p:cSldViewPr>
  </p:slideViewPr>
  <p:gridSpacing cx="72008" cy="72008"/>
</p:viewPr>
</file>

<file path=ppt/_rels/presentation.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theme" Target="theme/theme1.xml"/><Relationship Id="rId3" Type="http://schemas.openxmlformats.org/officeDocument/2006/relationships/theme" Target="theme/theme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notesMaster" Target="notesMasters/notesMaster1.xml"/><Relationship Id="rId26" Type="http://schemas.openxmlformats.org/officeDocument/2006/relationships/presProps" Target="presProps.xml" /><Relationship Id="rId27" Type="http://schemas.openxmlformats.org/officeDocument/2006/relationships/tableStyles" Target="tableStyles.xml" /><Relationship Id="rId28" Type="http://schemas.openxmlformats.org/officeDocument/2006/relationships/viewProps" Target="viewProps.xml" /></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name="">
    <p:bg>
      <p:bgRef idx="1001">
        <a:schemeClr val="bg1"/>
      </p:bgRef>
    </p:bg>
    <p:spTree>
      <p:nvGrpSpPr>
        <p:cNvPr id="1" name=""/>
        <p:cNvGrpSpPr/>
        <p:nvPr/>
      </p:nvGrpSpPr>
      <p:grpSpPr bwMode="auto">
        <a:xfrm>
          <a:off x="0" y="0"/>
          <a:ext cx="0" cy="0"/>
          <a:chOff x="0" y="0"/>
          <a:chExt cx="0" cy="0"/>
        </a:xfrm>
      </p:grpSpPr>
      <p:sp>
        <p:nvSpPr>
          <p:cNvPr id="2" name="Header Placeholder 1"/>
          <p:cNvSpPr>
            <a:spLocks noGrp="1"/>
          </p:cNvSpPr>
          <p:nvPr>
            <p:ph type="hdr" sz="quarter"/>
          </p:nvPr>
        </p:nvSpPr>
        <p:spPr bwMode="auto">
          <a:xfrm>
            <a:off x="0" y="0"/>
            <a:ext cx="2971800" cy="458788"/>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idx="1"/>
          </p:nvPr>
        </p:nvSpPr>
        <p:spPr bwMode="auto">
          <a:xfrm>
            <a:off x="3884613" y="0"/>
            <a:ext cx="2971800" cy="458788"/>
          </a:xfrm>
          <a:prstGeom prst="rect">
            <a:avLst/>
          </a:prstGeom>
        </p:spPr>
        <p:txBody>
          <a:bodyPr vert="horz" lIns="91440" tIns="45720" rIns="91440" bIns="45720" rtlCol="0"/>
          <a:lstStyle>
            <a:lvl1pPr algn="r">
              <a:defRPr sz="1200"/>
            </a:lvl1pPr>
          </a:lstStyle>
          <a:p>
            <a:pPr>
              <a:defRPr/>
            </a:pPr>
            <a:fld id="{0EC6C496-888E-468F-8BC9-F3DC3B5848BC}" type="datetimeFigureOut">
              <a:rPr lang="en-GB"/>
              <a:t>29/10/2024</a:t>
            </a:fld>
            <a:endParaRPr lang="en-GB"/>
          </a:p>
        </p:txBody>
      </p:sp>
      <p:sp>
        <p:nvSpPr>
          <p:cNvPr id="4" name="Slide Image Placeholder 3"/>
          <p:cNvSpPr>
            <a:spLocks noChangeAspect="1" noGrp="1" noRot="1"/>
          </p:cNvSpPr>
          <p:nvPr>
            <p:ph type="sldImg" idx="2"/>
          </p:nvPr>
        </p:nvSpPr>
        <p:spPr bwMode="auto">
          <a:xfrm>
            <a:off x="685800" y="1143000"/>
            <a:ext cx="5486400" cy="3086100"/>
          </a:xfrm>
          <a:prstGeom prst="rect">
            <a:avLst/>
          </a:prstGeom>
          <a:noFill/>
          <a:ln w="12700">
            <a:solidFill>
              <a:prstClr val="black"/>
            </a:solidFill>
          </a:ln>
        </p:spPr>
        <p:txBody>
          <a:bodyPr vert="horz" lIns="91440" tIns="45720" rIns="91440" bIns="45720" rtlCol="0" anchor="ctr"/>
          <a:lstStyle/>
          <a:p>
            <a:pPr>
              <a:defRPr/>
            </a:pPr>
            <a:endParaRPr lang="en-GB"/>
          </a:p>
        </p:txBody>
      </p:sp>
      <p:sp>
        <p:nvSpPr>
          <p:cNvPr id="5" name="Notes Placeholder 4"/>
          <p:cNvSpPr>
            <a:spLocks noGrp="1"/>
          </p:cNvSpPr>
          <p:nvPr>
            <p:ph type="body" sz="quarter" idx="3"/>
          </p:nvPr>
        </p:nvSpPr>
        <p:spPr bwMode="auto">
          <a:xfrm>
            <a:off x="685800" y="4400550"/>
            <a:ext cx="5486400" cy="3600450"/>
          </a:xfrm>
          <a:prstGeom prst="rect">
            <a:avLst/>
          </a:prstGeom>
        </p:spPr>
        <p:txBody>
          <a:bodyPr vert="horz" lIns="91440" tIns="45720" rIns="91440" bIns="45720" rtlCol="0"/>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6" name="Footer Placehold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lang="en-GB"/>
          </a:p>
        </p:txBody>
      </p:sp>
      <p:sp>
        <p:nvSpPr>
          <p:cNvPr id="7" name="Slide Number Placeholder 6"/>
          <p:cNvSpPr>
            <a:spLocks noGrp="1"/>
          </p:cNvSpPr>
          <p:nvPr>
            <p:ph type="sldNum" sz="quarter" idx="5"/>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fld id="{282D8384-737D-4C6D-A982-91BEFA033A55}" type="slidenum">
              <a:rPr lang="en-GB"/>
              <a:t>‹#›</a:t>
            </a:fld>
            <a:endParaRPr lang="en-GB"/>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 Id="rId3" Type="http://schemas.openxmlformats.org/officeDocument/2006/relationships/hyperlink" Target="https://en.wikipedia.org/wiki/Pablo_Picasso" TargetMode="External"/><Relationship Id="rId4" Type="http://schemas.openxmlformats.org/officeDocument/2006/relationships/hyperlink" Target="https://en.wikipedia.org/wiki/Guernica_(painting)" TargetMode="External"/><Relationship Id="rId5" Type="http://schemas.openxmlformats.org/officeDocument/2006/relationships/hyperlink" Target="https://en.wikipedia.org/wiki/Ferdinand_II_of_Aragon" TargetMode="External"/><Relationship Id="rId6" Type="http://schemas.openxmlformats.org/officeDocument/2006/relationships/hyperlink" Target="https://en.wikipedia.org/wiki/Biscay"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 Id="rId3" Type="http://schemas.openxmlformats.org/officeDocument/2006/relationships/hyperlink" Target="https://en.wikipedia.org/wiki/Luis_Carrero_Blanco" TargetMode="External"/><Relationship Id="rId4" Type="http://schemas.openxmlformats.org/officeDocument/2006/relationships/hyperlink" Target="about:blank"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 Id="rId3" Type="http://schemas.openxmlformats.org/officeDocument/2006/relationships/hyperlink" Target="https://en.wikipedia.org/wiki/Vitoria-Gasteiz" TargetMode="External"/><Relationship Id="rId4" Type="http://schemas.openxmlformats.org/officeDocument/2006/relationships/hyperlink" Target="https://en.wikipedia.org/wiki/Ajuria_Enea"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 Id="rId3" Type="http://schemas.openxmlformats.org/officeDocument/2006/relationships/hyperlink" Target="https://es.m.wikipedia.org/wiki/Archivo:Mapa_de_los_resultados_de_las_elecciones_auton%C3%B3micas_de_Navarra_2023_por_municipios.svg" TargetMode="External"/><Relationship Id="rId4" Type="http://schemas.openxmlformats.org/officeDocument/2006/relationships/hyperlink" Target="https://www.naiz.eus/eu/info/noticia/20240611/un-mapa-diverso-y-disputado-que-va-transformandose"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lgn="just">
              <a:lnSpc>
                <a:spcPct val="107000"/>
              </a:lnSpc>
              <a:spcAft>
                <a:spcPts val="800"/>
              </a:spcAft>
              <a:defRPr/>
            </a:pPr>
            <a:r>
              <a:rPr lang="en-GB" sz="1800">
                <a:latin typeface="Times New Roman"/>
                <a:ea typeface="DengXian"/>
                <a:cs typeface="Arial"/>
              </a:rPr>
              <a:t>Basque nationalism is famous throughout the world, due to the activities of the Basque organization known as ETA in the second half of last century. (ETA is an acronym for </a:t>
            </a:r>
            <a:r>
              <a:rPr lang="en-GB" sz="1800" i="1">
                <a:latin typeface="Times New Roman"/>
                <a:ea typeface="DengXian"/>
                <a:cs typeface="Arial"/>
              </a:rPr>
              <a:t>Euskadi Ta </a:t>
            </a:r>
            <a:r>
              <a:rPr lang="en-GB" sz="1800" i="1">
                <a:latin typeface="Times New Roman"/>
                <a:ea typeface="DengXian"/>
                <a:cs typeface="Arial"/>
              </a:rPr>
              <a:t>Askatasuna</a:t>
            </a:r>
            <a:r>
              <a:rPr lang="en-GB" sz="1800">
                <a:latin typeface="Times New Roman"/>
                <a:ea typeface="DengXian"/>
                <a:cs typeface="Arial"/>
              </a:rPr>
              <a:t>: "Basque Homeland and Liberty" or "Basque Country and Freedom"). </a:t>
            </a:r>
            <a:endParaRPr/>
          </a:p>
          <a:p>
            <a:pPr algn="just">
              <a:lnSpc>
                <a:spcPct val="107000"/>
              </a:lnSpc>
              <a:spcAft>
                <a:spcPts val="800"/>
              </a:spcAft>
              <a:defRPr/>
            </a:pPr>
            <a:endParaRPr lang="en-GB" sz="1800">
              <a:latin typeface="Calibri"/>
              <a:ea typeface="DengXian"/>
              <a:cs typeface="Arial"/>
            </a:endParaRPr>
          </a:p>
          <a:p>
            <a:pPr algn="just">
              <a:lnSpc>
                <a:spcPct val="107000"/>
              </a:lnSpc>
              <a:spcAft>
                <a:spcPts val="800"/>
              </a:spcAft>
              <a:defRPr/>
            </a:pPr>
            <a:r>
              <a:rPr lang="en-GB" sz="1800">
                <a:latin typeface="Times New Roman"/>
                <a:ea typeface="DengXian"/>
                <a:cs typeface="Arial"/>
              </a:rPr>
              <a:t>But you cannot understand Basque nationalism if you don’t look at its history. </a:t>
            </a:r>
            <a:endParaRPr lang="en-GB" sz="1800">
              <a:latin typeface="Calibri"/>
              <a:ea typeface="DengXian"/>
              <a:cs typeface="Arial"/>
            </a:endParaRPr>
          </a:p>
          <a:p>
            <a:pPr>
              <a:defRPr/>
            </a:pPr>
            <a:endParaRPr lang="en-GB"/>
          </a:p>
        </p:txBody>
      </p:sp>
      <p:sp>
        <p:nvSpPr>
          <p:cNvPr id="4" name="Slide Number Placeholder 3"/>
          <p:cNvSpPr>
            <a:spLocks noGrp="1"/>
          </p:cNvSpPr>
          <p:nvPr>
            <p:ph type="sldNum" sz="quarter" idx="5"/>
          </p:nvPr>
        </p:nvSpPr>
        <p:spPr bwMode="auto"/>
        <p:txBody>
          <a:bodyPr/>
          <a:lstStyle/>
          <a:p>
            <a:pPr>
              <a:defRPr/>
            </a:pPr>
            <a:fld id="{282D8384-737D-4C6D-A982-91BEFA033A55}" type="slidenum">
              <a:rPr lang="en-GB"/>
              <a:t>1</a:t>
            </a:fld>
            <a:endParaRPr lang="en-GB"/>
          </a:p>
        </p:txBody>
      </p:sp>
    </p:spTree>
  </p:cSld>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958F2E94-952B-6B07-5BA4-D9B6CE35CDAB}" type="slidenum">
              <a:rPr/>
              <a:t/>
            </a:fld>
            <a:endParaRPr/>
          </a:p>
        </p:txBody>
      </p:sp>
    </p:spTree>
  </p:cSld>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marL="285750" indent="-285750" algn="just">
              <a:lnSpc>
                <a:spcPct val="107000"/>
              </a:lnSpc>
              <a:spcAft>
                <a:spcPts val="800"/>
              </a:spcAft>
              <a:buFont typeface="Arial"/>
              <a:buChar char="•"/>
              <a:defRPr/>
            </a:pPr>
            <a:r>
              <a:rPr lang="en-GB" sz="1800">
                <a:latin typeface="Times New Roman"/>
                <a:ea typeface="DengXian"/>
                <a:cs typeface="Arial"/>
              </a:rPr>
              <a:t>The world was horrified. </a:t>
            </a:r>
            <a:endParaRPr lang="en-GB" sz="1800">
              <a:latin typeface="Calibri"/>
              <a:ea typeface="DengXian"/>
              <a:cs typeface="Arial"/>
            </a:endParaRPr>
          </a:p>
          <a:p>
            <a:pPr marL="285750" indent="-285750" algn="just">
              <a:lnSpc>
                <a:spcPct val="107000"/>
              </a:lnSpc>
              <a:spcAft>
                <a:spcPts val="800"/>
              </a:spcAft>
              <a:buFont typeface="Arial"/>
              <a:buChar char="•"/>
              <a:defRPr/>
            </a:pPr>
            <a:r>
              <a:rPr lang="en-GB" sz="1800">
                <a:latin typeface="Times New Roman"/>
                <a:ea typeface="DengXian"/>
                <a:cs typeface="Arial"/>
              </a:rPr>
              <a:t>Franco denied the crime and made excuses in an attempt to prove that it wasn’t the falangist or fascist forces that committed the atrocity. He even suggested that the attack had been conducted by Basques targeting their own people. </a:t>
            </a:r>
            <a:endParaRPr lang="en-GB" sz="1800">
              <a:latin typeface="Calibri"/>
              <a:ea typeface="DengXian"/>
              <a:cs typeface="Arial"/>
            </a:endParaRPr>
          </a:p>
          <a:p>
            <a:pPr marL="285750" indent="-285750" algn="just">
              <a:lnSpc>
                <a:spcPct val="107000"/>
              </a:lnSpc>
              <a:spcAft>
                <a:spcPts val="800"/>
              </a:spcAft>
              <a:buFont typeface="Arial"/>
              <a:buChar char="•"/>
              <a:defRPr/>
            </a:pPr>
            <a:r>
              <a:rPr lang="en-GB" sz="1800">
                <a:latin typeface="Times New Roman"/>
                <a:ea typeface="DengXian"/>
                <a:cs typeface="Arial"/>
              </a:rPr>
              <a:t>But there were thousands of witnesses and one frustrated officer admitted, after being pressed, that: </a:t>
            </a:r>
            <a:endParaRPr lang="en-GB" sz="1800">
              <a:latin typeface="Calibri"/>
              <a:ea typeface="DengXian"/>
              <a:cs typeface="Arial"/>
            </a:endParaRPr>
          </a:p>
          <a:p>
            <a:pPr marL="285750" indent="-285750" algn="just">
              <a:lnSpc>
                <a:spcPct val="107000"/>
              </a:lnSpc>
              <a:spcAft>
                <a:spcPts val="800"/>
              </a:spcAft>
              <a:buFont typeface="Arial"/>
              <a:buChar char="•"/>
              <a:defRPr/>
            </a:pPr>
            <a:r>
              <a:rPr lang="en-GB" sz="1800">
                <a:latin typeface="Times New Roman"/>
                <a:ea typeface="DengXian"/>
                <a:cs typeface="Arial"/>
              </a:rPr>
              <a:t>“Of course it was bombed. We bombed it, and bombed it, and bombed it, and Bueno, why not”. </a:t>
            </a:r>
            <a:endParaRPr lang="en-GB" sz="1800">
              <a:latin typeface="Calibri"/>
              <a:ea typeface="DengXian"/>
              <a:cs typeface="Arial"/>
            </a:endParaRPr>
          </a:p>
          <a:p>
            <a:pPr marL="285750" indent="-285750" algn="just">
              <a:lnSpc>
                <a:spcPct val="107000"/>
              </a:lnSpc>
              <a:spcAft>
                <a:spcPts val="800"/>
              </a:spcAft>
              <a:buFont typeface="Arial"/>
              <a:buChar char="•"/>
              <a:defRPr/>
            </a:pPr>
            <a:r>
              <a:rPr lang="en-GB" sz="1800" u="sng" strike="noStrike">
                <a:solidFill>
                  <a:srgbClr val="0000FF"/>
                </a:solidFill>
                <a:latin typeface="Times New Roman"/>
                <a:ea typeface="DengXian"/>
                <a:cs typeface="Arial"/>
                <a:hlinkClick r:id="rId3" tooltip="https://en.wikipedia.org/wiki/Pablo_Picasso"/>
              </a:rPr>
              <a:t>Pablo Picasso</a:t>
            </a:r>
            <a:r>
              <a:rPr lang="en-GB" sz="1800">
                <a:latin typeface="Times New Roman"/>
                <a:ea typeface="DengXian"/>
                <a:cs typeface="Arial"/>
              </a:rPr>
              <a:t> made a </a:t>
            </a:r>
            <a:r>
              <a:rPr lang="en-GB" sz="1800" u="sng" strike="noStrike">
                <a:solidFill>
                  <a:srgbClr val="0000FF"/>
                </a:solidFill>
                <a:latin typeface="Times New Roman"/>
                <a:ea typeface="DengXian"/>
                <a:cs typeface="Arial"/>
                <a:hlinkClick r:id="rId4" tooltip="Guernica (painting)"/>
              </a:rPr>
              <a:t>painting</a:t>
            </a:r>
            <a:r>
              <a:rPr lang="en-GB" sz="1800">
                <a:latin typeface="Times New Roman"/>
                <a:ea typeface="DengXian"/>
                <a:cs typeface="Arial"/>
              </a:rPr>
              <a:t> in remembrance of the massacre named after the city that year. </a:t>
            </a:r>
            <a:endParaRPr/>
          </a:p>
          <a:p>
            <a:pPr marL="285750" marR="0" lvl="0" indent="-285750" algn="just" defTabSz="914400">
              <a:lnSpc>
                <a:spcPct val="107000"/>
              </a:lnSpc>
              <a:spcBef>
                <a:spcPts val="0"/>
              </a:spcBef>
              <a:spcAft>
                <a:spcPts val="800"/>
              </a:spcAft>
              <a:buClrTx/>
              <a:buSzTx/>
              <a:buFont typeface="Arial"/>
              <a:buChar char="•"/>
              <a:defRPr/>
            </a:pPr>
            <a:r>
              <a:rPr lang="en-GB" sz="1800">
                <a:latin typeface="Times New Roman"/>
                <a:ea typeface="DengXian"/>
                <a:cs typeface="Arial"/>
              </a:rPr>
              <a:t>It is made all the more poignant by the fact that </a:t>
            </a:r>
            <a:r>
              <a:rPr lang="en-GB" sz="1800">
                <a:latin typeface="Times New Roman"/>
                <a:ea typeface="DengXian"/>
                <a:cs typeface="Arial"/>
              </a:rPr>
              <a:t>Gernika</a:t>
            </a:r>
            <a:r>
              <a:rPr lang="en-GB" sz="1800">
                <a:latin typeface="Times New Roman"/>
                <a:ea typeface="DengXian"/>
                <a:cs typeface="Arial"/>
              </a:rPr>
              <a:t> was the place where King </a:t>
            </a:r>
            <a:r>
              <a:rPr lang="en-GB" sz="1800" u="sng" strike="noStrike">
                <a:solidFill>
                  <a:srgbClr val="0000FF"/>
                </a:solidFill>
                <a:latin typeface="Times New Roman"/>
                <a:ea typeface="DengXian"/>
                <a:cs typeface="Arial"/>
                <a:hlinkClick r:id="rId5" tooltip="Ferdinand II of Aragon"/>
              </a:rPr>
              <a:t>Ferdinand </a:t>
            </a:r>
            <a:r>
              <a:rPr lang="en-GB" sz="1800">
                <a:latin typeface="Times New Roman"/>
                <a:ea typeface="DengXian"/>
                <a:cs typeface="Arial"/>
              </a:rPr>
              <a:t>confirmed the </a:t>
            </a:r>
            <a:r>
              <a:rPr lang="en-GB" sz="1800" i="1">
                <a:latin typeface="Times New Roman"/>
                <a:ea typeface="DengXian"/>
                <a:cs typeface="Arial"/>
              </a:rPr>
              <a:t>fueros</a:t>
            </a:r>
            <a:r>
              <a:rPr lang="en-GB" sz="1800">
                <a:latin typeface="Times New Roman"/>
                <a:ea typeface="DengXian"/>
                <a:cs typeface="Arial"/>
              </a:rPr>
              <a:t> of </a:t>
            </a:r>
            <a:r>
              <a:rPr lang="en-GB" sz="1800" u="sng" strike="noStrike">
                <a:solidFill>
                  <a:srgbClr val="0000FF"/>
                </a:solidFill>
                <a:latin typeface="Times New Roman"/>
                <a:ea typeface="DengXian"/>
                <a:cs typeface="Arial"/>
                <a:hlinkClick r:id="rId6" tooltip="Biscay"/>
              </a:rPr>
              <a:t>Biscay</a:t>
            </a:r>
            <a:r>
              <a:rPr lang="en-GB" sz="1800">
                <a:latin typeface="Times New Roman"/>
                <a:ea typeface="DengXian"/>
                <a:cs typeface="Arial"/>
              </a:rPr>
              <a:t> in 1476 and where the Basque assemblies had met under the great Oak Tree since 1512.</a:t>
            </a:r>
            <a:endParaRPr lang="en-GB" sz="1800">
              <a:latin typeface="Calibri"/>
              <a:ea typeface="DengXian"/>
              <a:cs typeface="Arial"/>
            </a:endParaRPr>
          </a:p>
          <a:p>
            <a:pPr marL="285750" indent="-285750" algn="just">
              <a:lnSpc>
                <a:spcPct val="107000"/>
              </a:lnSpc>
              <a:spcAft>
                <a:spcPts val="800"/>
              </a:spcAft>
              <a:buFont typeface="Arial"/>
              <a:buChar char="•"/>
              <a:defRPr/>
            </a:pPr>
            <a:endParaRPr lang="en-GB" sz="1800">
              <a:latin typeface="Calibri"/>
              <a:ea typeface="DengXian"/>
              <a:cs typeface="Arial"/>
            </a:endParaRPr>
          </a:p>
          <a:p>
            <a:pPr marL="285750" indent="-285750" algn="just">
              <a:lnSpc>
                <a:spcPct val="107000"/>
              </a:lnSpc>
              <a:spcAft>
                <a:spcPts val="800"/>
              </a:spcAft>
              <a:buFont typeface="Arial"/>
              <a:buChar char="•"/>
              <a:defRPr/>
            </a:pPr>
            <a:r>
              <a:rPr lang="en-GB" sz="1800">
                <a:latin typeface="Times New Roman"/>
                <a:ea typeface="DengXian"/>
                <a:cs typeface="Arial"/>
              </a:rPr>
              <a:t>Nearly 1,000 Basque nationalists were executed and many more thousands imprisoned. Thousands more fled abroad, many to Latin America. </a:t>
            </a:r>
            <a:endParaRPr lang="en-GB" sz="1800">
              <a:latin typeface="Calibri"/>
              <a:ea typeface="DengXian"/>
              <a:cs typeface="Arial"/>
            </a:endParaRPr>
          </a:p>
          <a:p>
            <a:pPr marL="285750" indent="-285750" algn="just">
              <a:lnSpc>
                <a:spcPct val="107000"/>
              </a:lnSpc>
              <a:spcAft>
                <a:spcPts val="800"/>
              </a:spcAft>
              <a:buFont typeface="Arial"/>
              <a:buChar char="•"/>
              <a:defRPr/>
            </a:pPr>
            <a:r>
              <a:rPr lang="en-GB" sz="1800">
                <a:latin typeface="Times New Roman"/>
                <a:ea typeface="DengXian"/>
                <a:cs typeface="Arial"/>
              </a:rPr>
              <a:t>Aguirre set up a Basque government in exile in France. </a:t>
            </a:r>
            <a:endParaRPr lang="en-GB" sz="1800">
              <a:latin typeface="Calibri"/>
              <a:ea typeface="DengXian"/>
              <a:cs typeface="Arial"/>
            </a:endParaRPr>
          </a:p>
          <a:p>
            <a:pPr marL="285750" indent="-285750" algn="just">
              <a:lnSpc>
                <a:spcPct val="107000"/>
              </a:lnSpc>
              <a:spcAft>
                <a:spcPts val="800"/>
              </a:spcAft>
              <a:buFont typeface="Arial"/>
              <a:buChar char="•"/>
              <a:defRPr/>
            </a:pPr>
            <a:r>
              <a:rPr lang="en-GB" sz="1800">
                <a:latin typeface="Times New Roman"/>
                <a:ea typeface="DengXian"/>
                <a:cs typeface="Arial"/>
              </a:rPr>
              <a:t>By 1938 Franco’s control of all the dissenting areas of Spain was politically complete. </a:t>
            </a:r>
            <a:endParaRPr lang="en-GB" sz="1800">
              <a:latin typeface="Calibri"/>
              <a:ea typeface="DengXian"/>
              <a:cs typeface="Arial"/>
            </a:endParaRPr>
          </a:p>
          <a:p>
            <a:pPr marL="285750" indent="-285750" algn="just">
              <a:lnSpc>
                <a:spcPct val="107000"/>
              </a:lnSpc>
              <a:spcAft>
                <a:spcPts val="800"/>
              </a:spcAft>
              <a:buFont typeface="Arial"/>
              <a:buChar char="•"/>
              <a:defRPr/>
            </a:pPr>
            <a:r>
              <a:rPr lang="en-GB" sz="1800">
                <a:latin typeface="Times New Roman"/>
                <a:ea typeface="DengXian"/>
                <a:cs typeface="Arial"/>
              </a:rPr>
              <a:t>Soon after </a:t>
            </a:r>
            <a:r>
              <a:rPr lang="en-GB" sz="1800">
                <a:latin typeface="Times New Roman"/>
                <a:ea typeface="DengXian"/>
                <a:cs typeface="Arial"/>
              </a:rPr>
              <a:t>Gernika</a:t>
            </a:r>
            <a:r>
              <a:rPr lang="en-GB" sz="1800">
                <a:latin typeface="Times New Roman"/>
                <a:ea typeface="DengXian"/>
                <a:cs typeface="Arial"/>
              </a:rPr>
              <a:t>, Franco was faced with the outbreak of the second world war. </a:t>
            </a:r>
            <a:endParaRPr lang="en-GB" sz="1800">
              <a:latin typeface="Calibri"/>
              <a:ea typeface="DengXian"/>
              <a:cs typeface="Arial"/>
            </a:endParaRPr>
          </a:p>
          <a:p>
            <a:pPr marL="285750" indent="-285750" algn="just">
              <a:lnSpc>
                <a:spcPct val="107000"/>
              </a:lnSpc>
              <a:spcAft>
                <a:spcPts val="800"/>
              </a:spcAft>
              <a:buFont typeface="Arial"/>
              <a:buChar char="•"/>
              <a:defRPr/>
            </a:pPr>
            <a:r>
              <a:rPr lang="en-GB" sz="1800">
                <a:latin typeface="Times New Roman"/>
                <a:ea typeface="DengXian"/>
                <a:cs typeface="Arial"/>
              </a:rPr>
              <a:t>France was overwhelmed by the German offensive and from 1940 was either directly or indirectly (via the Petain government) under German rule. </a:t>
            </a:r>
            <a:endParaRPr lang="en-GB" sz="1800">
              <a:latin typeface="Calibri"/>
              <a:ea typeface="DengXian"/>
              <a:cs typeface="Arial"/>
            </a:endParaRPr>
          </a:p>
          <a:p>
            <a:pPr marL="285750" indent="-285750" algn="just">
              <a:lnSpc>
                <a:spcPct val="107000"/>
              </a:lnSpc>
              <a:spcAft>
                <a:spcPts val="800"/>
              </a:spcAft>
              <a:buFont typeface="Arial"/>
              <a:buChar char="•"/>
              <a:defRPr/>
            </a:pPr>
            <a:r>
              <a:rPr lang="en-GB" sz="1800">
                <a:latin typeface="Times New Roman"/>
                <a:ea typeface="DengXian"/>
                <a:cs typeface="Arial"/>
              </a:rPr>
              <a:t>But Franco kept Spain in a position of neutrality, a position which caused him political problems in later years.  </a:t>
            </a:r>
            <a:endParaRPr lang="en-GB" sz="1800">
              <a:latin typeface="Calibri"/>
              <a:ea typeface="DengXian"/>
              <a:cs typeface="Arial"/>
            </a:endParaRPr>
          </a:p>
          <a:p>
            <a:pPr algn="just">
              <a:lnSpc>
                <a:spcPct val="107000"/>
              </a:lnSpc>
              <a:spcAft>
                <a:spcPts val="800"/>
              </a:spcAft>
              <a:defRPr/>
            </a:pPr>
            <a:endParaRPr lang="en-GB" sz="1800">
              <a:latin typeface="Calibri"/>
              <a:ea typeface="DengXian"/>
              <a:cs typeface="Arial"/>
            </a:endParaRPr>
          </a:p>
          <a:p>
            <a:pPr>
              <a:defRPr/>
            </a:pPr>
            <a:endParaRPr lang="en-GB"/>
          </a:p>
        </p:txBody>
      </p:sp>
      <p:sp>
        <p:nvSpPr>
          <p:cNvPr id="4" name="Slide Number Placeholder 3"/>
          <p:cNvSpPr>
            <a:spLocks noGrp="1"/>
          </p:cNvSpPr>
          <p:nvPr>
            <p:ph type="sldNum" sz="quarter" idx="5"/>
          </p:nvPr>
        </p:nvSpPr>
        <p:spPr bwMode="auto"/>
        <p:txBody>
          <a:bodyPr/>
          <a:lstStyle/>
          <a:p>
            <a:pPr>
              <a:defRPr/>
            </a:pPr>
            <a:fld id="{282D8384-737D-4C6D-A982-91BEFA033A55}" type="slidenum">
              <a:rPr lang="en-GB"/>
              <a:t>15</a:t>
            </a:fld>
            <a:endParaRPr lang="en-GB"/>
          </a:p>
        </p:txBody>
      </p:sp>
    </p:spTree>
  </p:cSld>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marL="285750" indent="-285750" algn="just">
              <a:lnSpc>
                <a:spcPct val="107000"/>
              </a:lnSpc>
              <a:spcAft>
                <a:spcPts val="800"/>
              </a:spcAft>
              <a:buFont typeface="Arial"/>
              <a:buChar char="•"/>
              <a:defRPr/>
            </a:pPr>
            <a:r>
              <a:rPr lang="en-GB" sz="1800">
                <a:latin typeface="Times New Roman"/>
                <a:ea typeface="DengXian"/>
                <a:cs typeface="Arial"/>
              </a:rPr>
              <a:t>But throughout the war and in the post-war years Franco continued to repress the Basque nationalist cause. </a:t>
            </a:r>
            <a:endParaRPr lang="en-GB" sz="1800">
              <a:latin typeface="Calibri"/>
              <a:ea typeface="DengXian"/>
              <a:cs typeface="Arial"/>
            </a:endParaRPr>
          </a:p>
          <a:p>
            <a:pPr marL="285750" indent="-285750" algn="just">
              <a:lnSpc>
                <a:spcPct val="107000"/>
              </a:lnSpc>
              <a:spcAft>
                <a:spcPts val="800"/>
              </a:spcAft>
              <a:buFont typeface="Arial"/>
              <a:buChar char="•"/>
              <a:defRPr/>
            </a:pPr>
            <a:r>
              <a:rPr lang="en-GB" sz="1800">
                <a:latin typeface="Times New Roman"/>
                <a:ea typeface="DengXian"/>
                <a:cs typeface="Arial"/>
              </a:rPr>
              <a:t>It has been claimed by the nationalists, that during the war Franco executed over 20,000 Basques (check this in </a:t>
            </a:r>
            <a:r>
              <a:rPr lang="en-GB" sz="1800">
                <a:latin typeface="Times New Roman"/>
                <a:ea typeface="DengXian"/>
                <a:cs typeface="Arial"/>
              </a:rPr>
              <a:t>Kurlansky</a:t>
            </a:r>
            <a:r>
              <a:rPr lang="en-GB" sz="1800">
                <a:latin typeface="Times New Roman"/>
                <a:ea typeface="DengXian"/>
                <a:cs typeface="Arial"/>
              </a:rPr>
              <a:t>). </a:t>
            </a:r>
            <a:endParaRPr lang="en-GB" sz="1800">
              <a:latin typeface="Calibri"/>
              <a:ea typeface="DengXian"/>
              <a:cs typeface="Arial"/>
            </a:endParaRPr>
          </a:p>
          <a:p>
            <a:pPr marL="285750" indent="-285750" algn="just">
              <a:lnSpc>
                <a:spcPct val="107000"/>
              </a:lnSpc>
              <a:spcAft>
                <a:spcPts val="800"/>
              </a:spcAft>
              <a:buFont typeface="Arial"/>
              <a:buChar char="•"/>
              <a:defRPr/>
            </a:pPr>
            <a:r>
              <a:rPr lang="en-GB" sz="1800">
                <a:latin typeface="Times New Roman"/>
                <a:ea typeface="DengXian"/>
                <a:cs typeface="Arial"/>
              </a:rPr>
              <a:t>At a prison in </a:t>
            </a:r>
            <a:r>
              <a:rPr lang="en-GB" sz="1800">
                <a:latin typeface="Times New Roman"/>
                <a:ea typeface="DengXian"/>
                <a:cs typeface="Arial"/>
              </a:rPr>
              <a:t>Donostia</a:t>
            </a:r>
            <a:r>
              <a:rPr lang="en-GB" sz="1800">
                <a:latin typeface="Times New Roman"/>
                <a:ea typeface="DengXian"/>
                <a:cs typeface="Arial"/>
              </a:rPr>
              <a:t>, Franco’s men executed Basque nationalists – on an almost daily basis – right up until 1947. </a:t>
            </a:r>
            <a:endParaRPr lang="en-GB" sz="1800">
              <a:latin typeface="Calibri"/>
              <a:ea typeface="DengXian"/>
              <a:cs typeface="Arial"/>
            </a:endParaRPr>
          </a:p>
          <a:p>
            <a:pPr marL="285750" indent="-285750" algn="just">
              <a:lnSpc>
                <a:spcPct val="107000"/>
              </a:lnSpc>
              <a:spcAft>
                <a:spcPts val="800"/>
              </a:spcAft>
              <a:buFont typeface="Arial"/>
              <a:buChar char="•"/>
              <a:defRPr/>
            </a:pPr>
            <a:r>
              <a:rPr lang="en-GB" sz="1800">
                <a:latin typeface="Times New Roman"/>
                <a:ea typeface="DengXian"/>
                <a:cs typeface="Arial"/>
              </a:rPr>
              <a:t>Franco was also anxious to repress Basque culture in other ways. The Basque language was banned in all three Spanish-Basque provinces, and the people were told to “speak Christian”. We shall be exploring this in much more depth later in the term.   </a:t>
            </a:r>
            <a:r>
              <a:rPr lang="en-GB" sz="1800" b="1">
                <a:latin typeface="Times New Roman"/>
                <a:ea typeface="DengXian"/>
                <a:cs typeface="Arial"/>
              </a:rPr>
              <a:t> </a:t>
            </a:r>
            <a:endParaRPr lang="en-GB" sz="1800">
              <a:latin typeface="Calibri"/>
              <a:ea typeface="DengXian"/>
              <a:cs typeface="Arial"/>
            </a:endParaRPr>
          </a:p>
          <a:p>
            <a:pPr marL="285750" indent="-285750" algn="just">
              <a:lnSpc>
                <a:spcPct val="107000"/>
              </a:lnSpc>
              <a:spcAft>
                <a:spcPts val="800"/>
              </a:spcAft>
              <a:buFont typeface="Arial"/>
              <a:buChar char="•"/>
              <a:defRPr/>
            </a:pPr>
            <a:r>
              <a:rPr lang="en-GB" sz="1800">
                <a:latin typeface="Times New Roman"/>
                <a:ea typeface="DengXian"/>
                <a:cs typeface="Arial"/>
              </a:rPr>
              <a:t>Given this repression, during and after the war the Basque nationalist party was exiled, dispersed and largely inactive. They laid low, hoping that things would get better. </a:t>
            </a:r>
            <a:endParaRPr lang="en-GB" sz="1800">
              <a:latin typeface="Calibri"/>
              <a:ea typeface="DengXian"/>
              <a:cs typeface="Arial"/>
            </a:endParaRPr>
          </a:p>
          <a:p>
            <a:pPr marL="285750" indent="-285750" algn="just">
              <a:lnSpc>
                <a:spcPct val="107000"/>
              </a:lnSpc>
              <a:spcAft>
                <a:spcPts val="800"/>
              </a:spcAft>
              <a:buFont typeface="Arial"/>
              <a:buChar char="•"/>
              <a:defRPr/>
            </a:pPr>
            <a:r>
              <a:rPr lang="en-GB" sz="1800">
                <a:latin typeface="Times New Roman"/>
                <a:ea typeface="DengXian"/>
                <a:cs typeface="Arial"/>
              </a:rPr>
              <a:t>They had good reason for optimism.</a:t>
            </a:r>
            <a:endParaRPr lang="en-GB" sz="1800">
              <a:latin typeface="Calibri"/>
              <a:ea typeface="DengXian"/>
              <a:cs typeface="Arial"/>
            </a:endParaRPr>
          </a:p>
          <a:p>
            <a:pPr marL="285750" indent="-285750" algn="just">
              <a:lnSpc>
                <a:spcPct val="107000"/>
              </a:lnSpc>
              <a:spcAft>
                <a:spcPts val="800"/>
              </a:spcAft>
              <a:buFont typeface="Arial"/>
              <a:buChar char="•"/>
              <a:defRPr/>
            </a:pPr>
            <a:r>
              <a:rPr lang="en-GB" sz="1800">
                <a:latin typeface="Times New Roman"/>
                <a:ea typeface="DengXian"/>
                <a:cs typeface="Arial"/>
              </a:rPr>
              <a:t>Franco was unpopular in Europe because although he denied that he ever supported Hitler, he was suspected of having pro-Nazi sympathies. Spain was excluded from all newly created political alliances – notably the UN and NATO – and became a political pariah. </a:t>
            </a:r>
            <a:endParaRPr lang="en-GB" sz="1800">
              <a:latin typeface="Calibri"/>
              <a:ea typeface="DengXian"/>
              <a:cs typeface="Arial"/>
            </a:endParaRPr>
          </a:p>
          <a:p>
            <a:pPr marL="285750" indent="-285750" algn="just">
              <a:lnSpc>
                <a:spcPct val="107000"/>
              </a:lnSpc>
              <a:spcAft>
                <a:spcPts val="800"/>
              </a:spcAft>
              <a:buFont typeface="Arial"/>
              <a:buChar char="•"/>
              <a:defRPr/>
            </a:pPr>
            <a:r>
              <a:rPr lang="en-GB" sz="1800">
                <a:latin typeface="Times New Roman"/>
                <a:ea typeface="DengXian"/>
                <a:cs typeface="Arial"/>
              </a:rPr>
              <a:t>The Basque government in exile, lodged in Paris, hoped that with the help of diplomatic efforts in league with the US and the allies, this isolation meant that Franco’s end was near. Aguirre even reinstated a Basque intelligence network in Spain to assist with the hoped-for invasion. </a:t>
            </a:r>
            <a:endParaRPr lang="en-GB" sz="1800">
              <a:latin typeface="Calibri"/>
              <a:ea typeface="DengXian"/>
              <a:cs typeface="Arial"/>
            </a:endParaRPr>
          </a:p>
          <a:p>
            <a:pPr marL="285750" indent="-285750" algn="just">
              <a:lnSpc>
                <a:spcPct val="107000"/>
              </a:lnSpc>
              <a:spcAft>
                <a:spcPts val="800"/>
              </a:spcAft>
              <a:buFont typeface="Arial"/>
              <a:buChar char="•"/>
              <a:defRPr/>
            </a:pPr>
            <a:r>
              <a:rPr lang="en-GB" sz="1800">
                <a:latin typeface="Times New Roman"/>
                <a:ea typeface="DengXian"/>
                <a:cs typeface="Arial"/>
              </a:rPr>
              <a:t>But it was not to be. </a:t>
            </a:r>
            <a:endParaRPr lang="en-GB" sz="1800">
              <a:latin typeface="Calibri"/>
              <a:ea typeface="DengXian"/>
              <a:cs typeface="Arial"/>
            </a:endParaRPr>
          </a:p>
          <a:p>
            <a:pPr marL="285750" indent="-285750" algn="just">
              <a:lnSpc>
                <a:spcPct val="107000"/>
              </a:lnSpc>
              <a:spcAft>
                <a:spcPts val="800"/>
              </a:spcAft>
              <a:buFont typeface="Arial"/>
              <a:buChar char="•"/>
              <a:defRPr/>
            </a:pPr>
            <a:r>
              <a:rPr lang="en-GB" sz="1800">
                <a:latin typeface="Times New Roman"/>
                <a:ea typeface="DengXian"/>
                <a:cs typeface="Arial"/>
              </a:rPr>
              <a:t>When the Korean War broke out General Franco’s hatred of communism ensured that he became a key ally to the US. </a:t>
            </a:r>
            <a:endParaRPr/>
          </a:p>
          <a:p>
            <a:pPr marL="285750" indent="-285750" algn="just">
              <a:lnSpc>
                <a:spcPct val="107000"/>
              </a:lnSpc>
              <a:spcAft>
                <a:spcPts val="800"/>
              </a:spcAft>
              <a:buFont typeface="Arial"/>
              <a:buChar char="•"/>
              <a:defRPr/>
            </a:pPr>
            <a:r>
              <a:rPr lang="en-GB" sz="1800">
                <a:latin typeface="Times New Roman"/>
                <a:ea typeface="DengXian"/>
                <a:cs typeface="Arial"/>
              </a:rPr>
              <a:t>Franco’s status was further solidified when France removed the diplomatic status of the Basque government in exile, ejected it from its headquarters in Paris and reinstated the building as a Spanish embassy. </a:t>
            </a:r>
            <a:endParaRPr lang="en-GB" sz="1800">
              <a:latin typeface="Calibri"/>
              <a:ea typeface="DengXian"/>
              <a:cs typeface="Arial"/>
            </a:endParaRPr>
          </a:p>
          <a:p>
            <a:pPr marL="285750" indent="-285750" algn="just">
              <a:lnSpc>
                <a:spcPct val="107000"/>
              </a:lnSpc>
              <a:spcAft>
                <a:spcPts val="800"/>
              </a:spcAft>
              <a:buFont typeface="Arial"/>
              <a:buChar char="•"/>
              <a:defRPr/>
            </a:pPr>
            <a:r>
              <a:rPr lang="en-GB" sz="1800">
                <a:latin typeface="Times New Roman"/>
                <a:ea typeface="DengXian"/>
                <a:cs typeface="Arial"/>
              </a:rPr>
              <a:t>Aguirre lamented that the move was “a weakening of moral force in the fight against totalitarianism”. </a:t>
            </a:r>
            <a:endParaRPr lang="en-GB" sz="1800">
              <a:latin typeface="Calibri"/>
              <a:ea typeface="DengXian"/>
              <a:cs typeface="Arial"/>
            </a:endParaRPr>
          </a:p>
          <a:p>
            <a:pPr marL="285750" indent="-285750" algn="just">
              <a:lnSpc>
                <a:spcPct val="107000"/>
              </a:lnSpc>
              <a:spcAft>
                <a:spcPts val="800"/>
              </a:spcAft>
              <a:buFont typeface="Arial"/>
              <a:buChar char="•"/>
              <a:defRPr/>
            </a:pPr>
            <a:endParaRPr lang="en-GB" sz="1800">
              <a:latin typeface="Calibri"/>
              <a:ea typeface="DengXian"/>
              <a:cs typeface="Arial"/>
            </a:endParaRPr>
          </a:p>
          <a:p>
            <a:pPr>
              <a:defRPr/>
            </a:pPr>
            <a:endParaRPr lang="en-GB"/>
          </a:p>
        </p:txBody>
      </p:sp>
      <p:sp>
        <p:nvSpPr>
          <p:cNvPr id="4" name="Slide Number Placeholder 3"/>
          <p:cNvSpPr>
            <a:spLocks noGrp="1"/>
          </p:cNvSpPr>
          <p:nvPr>
            <p:ph type="sldNum" sz="quarter" idx="5"/>
          </p:nvPr>
        </p:nvSpPr>
        <p:spPr bwMode="auto"/>
        <p:txBody>
          <a:bodyPr/>
          <a:lstStyle/>
          <a:p>
            <a:pPr>
              <a:defRPr/>
            </a:pPr>
            <a:fld id="{282D8384-737D-4C6D-A982-91BEFA033A55}" type="slidenum">
              <a:rPr lang="en-GB"/>
              <a:t>17</a:t>
            </a:fld>
            <a:endParaRPr lang="en-GB"/>
          </a:p>
        </p:txBody>
      </p:sp>
    </p:spTree>
  </p:cSld>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marL="285750" indent="-285750">
              <a:lnSpc>
                <a:spcPct val="107000"/>
              </a:lnSpc>
              <a:spcAft>
                <a:spcPts val="800"/>
              </a:spcAft>
              <a:buFont typeface="Arial"/>
              <a:buChar char="•"/>
              <a:defRPr/>
            </a:pPr>
            <a:r>
              <a:rPr lang="en-GB" sz="1800">
                <a:latin typeface="Times New Roman"/>
                <a:ea typeface="DengXian"/>
                <a:cs typeface="Arial"/>
              </a:rPr>
              <a:t>But in the 1950s the nationalist flame was rekindled. </a:t>
            </a:r>
            <a:endParaRPr lang="en-GB" sz="1800">
              <a:latin typeface="Calibri"/>
              <a:ea typeface="DengXian"/>
              <a:cs typeface="Arial"/>
            </a:endParaRPr>
          </a:p>
          <a:p>
            <a:pPr marL="285750" indent="-285750">
              <a:lnSpc>
                <a:spcPct val="107000"/>
              </a:lnSpc>
              <a:spcAft>
                <a:spcPts val="800"/>
              </a:spcAft>
              <a:buFont typeface="Arial"/>
              <a:buChar char="•"/>
              <a:defRPr/>
            </a:pPr>
            <a:r>
              <a:rPr lang="en-GB" sz="1800">
                <a:latin typeface="Times New Roman"/>
                <a:ea typeface="DengXian"/>
                <a:cs typeface="Arial"/>
              </a:rPr>
              <a:t>A new nationalist party was created by young undergraduates from the area of Bilbao who supported Basque nationalist ideology but were increasingly disgruntled at the ineffective political action of the Basque Nationalist Party, as led by Aguirre.  </a:t>
            </a:r>
            <a:endParaRPr lang="en-GB" sz="1800">
              <a:latin typeface="Calibri"/>
              <a:ea typeface="DengXian"/>
              <a:cs typeface="Arial"/>
            </a:endParaRPr>
          </a:p>
          <a:p>
            <a:pPr marL="285750" indent="-285750">
              <a:lnSpc>
                <a:spcPct val="107000"/>
              </a:lnSpc>
              <a:spcAft>
                <a:spcPts val="800"/>
              </a:spcAft>
              <a:buFont typeface="Arial"/>
              <a:buChar char="•"/>
              <a:defRPr/>
            </a:pPr>
            <a:r>
              <a:rPr lang="en-GB" sz="1800">
                <a:latin typeface="Times New Roman"/>
                <a:ea typeface="DengXian"/>
                <a:cs typeface="Arial"/>
              </a:rPr>
              <a:t>Small resistance groups were set up in </a:t>
            </a:r>
            <a:r>
              <a:rPr lang="en-GB" sz="1800">
                <a:latin typeface="Times New Roman"/>
                <a:ea typeface="DengXian"/>
                <a:cs typeface="Arial"/>
              </a:rPr>
              <a:t>Donostia</a:t>
            </a:r>
            <a:r>
              <a:rPr lang="en-GB" sz="1800">
                <a:latin typeface="Times New Roman"/>
                <a:ea typeface="DengXian"/>
                <a:cs typeface="Arial"/>
              </a:rPr>
              <a:t> and then Bilbao. One of the founder members was the Basque linguist and writer José Luis Álvarez </a:t>
            </a:r>
            <a:r>
              <a:rPr lang="en-GB" sz="1800">
                <a:latin typeface="Times New Roman"/>
                <a:ea typeface="DengXian"/>
                <a:cs typeface="Arial"/>
              </a:rPr>
              <a:t>Enparantza</a:t>
            </a:r>
            <a:r>
              <a:rPr lang="en-GB" sz="1800">
                <a:latin typeface="Times New Roman"/>
                <a:ea typeface="DengXian"/>
                <a:cs typeface="Arial"/>
              </a:rPr>
              <a:t> (1929 – 2012), better known by his pseudonym </a:t>
            </a:r>
            <a:r>
              <a:rPr lang="en-GB" sz="1800">
                <a:latin typeface="Times New Roman"/>
                <a:ea typeface="DengXian"/>
                <a:cs typeface="Arial"/>
              </a:rPr>
              <a:t>Txillardegi</a:t>
            </a:r>
            <a:r>
              <a:rPr lang="en-GB" sz="1800">
                <a:latin typeface="Times New Roman"/>
                <a:ea typeface="DengXian"/>
                <a:cs typeface="Arial"/>
              </a:rPr>
              <a:t>.</a:t>
            </a:r>
            <a:endParaRPr/>
          </a:p>
          <a:p>
            <a:pPr marL="285750" indent="-285750">
              <a:lnSpc>
                <a:spcPct val="107000"/>
              </a:lnSpc>
              <a:spcAft>
                <a:spcPts val="800"/>
              </a:spcAft>
              <a:buFont typeface="Arial"/>
              <a:buChar char="•"/>
              <a:defRPr/>
            </a:pPr>
            <a:r>
              <a:rPr lang="en-GB" sz="1800">
                <a:latin typeface="Times New Roman"/>
                <a:ea typeface="DengXian"/>
                <a:cs typeface="Arial"/>
              </a:rPr>
              <a:t>The organization first called itself ATA (</a:t>
            </a:r>
            <a:r>
              <a:rPr lang="en-GB" sz="1800" i="1">
                <a:latin typeface="Times New Roman"/>
                <a:ea typeface="DengXian"/>
                <a:cs typeface="Arial"/>
              </a:rPr>
              <a:t>aberri</a:t>
            </a:r>
            <a:r>
              <a:rPr lang="en-GB" sz="1800" i="1">
                <a:latin typeface="Times New Roman"/>
                <a:ea typeface="DengXian"/>
                <a:cs typeface="Arial"/>
              </a:rPr>
              <a:t> ta </a:t>
            </a:r>
            <a:r>
              <a:rPr lang="en-GB" sz="1800" i="1">
                <a:latin typeface="Times New Roman"/>
                <a:ea typeface="DengXian"/>
                <a:cs typeface="Arial"/>
              </a:rPr>
              <a:t>askatasuna</a:t>
            </a:r>
            <a:r>
              <a:rPr lang="en-GB" sz="1800">
                <a:latin typeface="Times New Roman"/>
                <a:ea typeface="DengXian"/>
                <a:cs typeface="Arial"/>
              </a:rPr>
              <a:t>) but because ATA meant “duck” in </a:t>
            </a:r>
            <a:r>
              <a:rPr lang="en-GB" sz="1800">
                <a:latin typeface="Times New Roman"/>
                <a:ea typeface="DengXian"/>
                <a:cs typeface="Arial"/>
              </a:rPr>
              <a:t>Bizkaian</a:t>
            </a:r>
            <a:r>
              <a:rPr lang="en-GB" sz="1800">
                <a:latin typeface="Times New Roman"/>
                <a:ea typeface="DengXian"/>
                <a:cs typeface="Arial"/>
              </a:rPr>
              <a:t>, they changed it to ETA.  This turned out to be an inspired choice, for ETA – as you know – is also the word for “and”. </a:t>
            </a:r>
            <a:endParaRPr lang="en-GB" sz="1800">
              <a:latin typeface="Calibri"/>
              <a:ea typeface="DengXian"/>
              <a:cs typeface="Arial"/>
            </a:endParaRPr>
          </a:p>
          <a:p>
            <a:pPr marL="285750" indent="-285750">
              <a:lnSpc>
                <a:spcPct val="107000"/>
              </a:lnSpc>
              <a:spcAft>
                <a:spcPts val="800"/>
              </a:spcAft>
              <a:buFont typeface="Arial"/>
              <a:buChar char="•"/>
              <a:defRPr/>
            </a:pPr>
            <a:r>
              <a:rPr lang="en-GB" sz="1800">
                <a:latin typeface="Times New Roman"/>
                <a:ea typeface="DengXian"/>
                <a:cs typeface="Arial"/>
              </a:rPr>
              <a:t>In these early days, ETA considered itself to be a group of intellectuals dedicated to promoting the Basque language, with the aspiration to instating a Basque nation running as a secondary, less important, aim. </a:t>
            </a:r>
            <a:endParaRPr lang="en-GB" sz="1800">
              <a:latin typeface="Calibri"/>
              <a:ea typeface="DengXian"/>
              <a:cs typeface="Arial"/>
            </a:endParaRPr>
          </a:p>
          <a:p>
            <a:pPr marL="285750" indent="-285750">
              <a:lnSpc>
                <a:spcPct val="107000"/>
              </a:lnSpc>
              <a:spcAft>
                <a:spcPts val="800"/>
              </a:spcAft>
              <a:buFont typeface="Arial"/>
              <a:buChar char="•"/>
              <a:defRPr/>
            </a:pPr>
            <a:r>
              <a:rPr lang="en-GB" sz="1800">
                <a:latin typeface="Times New Roman"/>
                <a:ea typeface="DengXian"/>
                <a:cs typeface="Arial"/>
              </a:rPr>
              <a:t>They set about revising both the Catholic and racist elements of Arana’s doctrine and reverted the definition of a Basque person back to the original “</a:t>
            </a:r>
            <a:r>
              <a:rPr lang="en-GB" sz="1800">
                <a:latin typeface="Times New Roman"/>
                <a:ea typeface="DengXian"/>
                <a:cs typeface="Arial"/>
              </a:rPr>
              <a:t>Euskaldun</a:t>
            </a:r>
            <a:r>
              <a:rPr lang="en-GB" sz="1800">
                <a:latin typeface="Times New Roman"/>
                <a:ea typeface="DengXian"/>
                <a:cs typeface="Arial"/>
              </a:rPr>
              <a:t>”, that is, someone who speaks Basque. </a:t>
            </a:r>
            <a:endParaRPr lang="en-GB" sz="1800">
              <a:latin typeface="Calibri"/>
              <a:ea typeface="DengXian"/>
              <a:cs typeface="Arial"/>
            </a:endParaRPr>
          </a:p>
          <a:p>
            <a:pPr marL="285750" indent="-285750">
              <a:lnSpc>
                <a:spcPct val="107000"/>
              </a:lnSpc>
              <a:spcAft>
                <a:spcPts val="800"/>
              </a:spcAft>
              <a:buFont typeface="Arial"/>
              <a:buChar char="•"/>
              <a:defRPr/>
            </a:pPr>
            <a:r>
              <a:rPr lang="en-GB" sz="1800">
                <a:latin typeface="Times New Roman"/>
                <a:ea typeface="DengXian"/>
                <a:cs typeface="Arial"/>
              </a:rPr>
              <a:t>By the end of the 1950s ETA, now grown to around 250 members, had begun researching armed liberation movements. </a:t>
            </a:r>
            <a:endParaRPr lang="en-GB" sz="1800">
              <a:latin typeface="Calibri"/>
              <a:ea typeface="DengXian"/>
              <a:cs typeface="Arial"/>
            </a:endParaRPr>
          </a:p>
          <a:p>
            <a:pPr marL="285750" indent="-285750">
              <a:lnSpc>
                <a:spcPct val="107000"/>
              </a:lnSpc>
              <a:spcAft>
                <a:spcPts val="800"/>
              </a:spcAft>
              <a:buFont typeface="Arial"/>
              <a:buChar char="•"/>
              <a:defRPr/>
            </a:pPr>
            <a:r>
              <a:rPr lang="en-GB" sz="1800">
                <a:latin typeface="Times New Roman"/>
                <a:ea typeface="DengXian"/>
                <a:cs typeface="Arial"/>
              </a:rPr>
              <a:t>They studied the tactics of the Zionist Irgun group, which had used violence to in their attempts to drive the British out of Palestine when they were trying to create a Jewish state. </a:t>
            </a:r>
            <a:endParaRPr lang="en-GB" sz="1800">
              <a:latin typeface="Calibri"/>
              <a:ea typeface="DengXian"/>
              <a:cs typeface="Arial"/>
            </a:endParaRPr>
          </a:p>
          <a:p>
            <a:pPr marL="285750" indent="-285750">
              <a:lnSpc>
                <a:spcPct val="107000"/>
              </a:lnSpc>
              <a:spcAft>
                <a:spcPts val="800"/>
              </a:spcAft>
              <a:buFont typeface="Arial"/>
              <a:buChar char="•"/>
              <a:defRPr/>
            </a:pPr>
            <a:r>
              <a:rPr lang="en-GB" sz="1800">
                <a:latin typeface="Times New Roman"/>
                <a:ea typeface="DengXian"/>
                <a:cs typeface="Arial"/>
              </a:rPr>
              <a:t>In the following years they claimed responsibility for the detonation of several bombs, and several other killings. </a:t>
            </a:r>
            <a:endParaRPr lang="en-GB" sz="1800">
              <a:latin typeface="Calibri"/>
              <a:ea typeface="DengXian"/>
              <a:cs typeface="Arial"/>
            </a:endParaRPr>
          </a:p>
          <a:p>
            <a:pPr marL="285750" indent="-285750">
              <a:lnSpc>
                <a:spcPct val="107000"/>
              </a:lnSpc>
              <a:spcAft>
                <a:spcPts val="800"/>
              </a:spcAft>
              <a:buFont typeface="Arial"/>
              <a:buChar char="•"/>
              <a:defRPr/>
            </a:pPr>
            <a:r>
              <a:rPr lang="en-GB" sz="1800">
                <a:latin typeface="Times New Roman"/>
                <a:ea typeface="DengXian"/>
                <a:cs typeface="Arial"/>
              </a:rPr>
              <a:t>In mid-1960s the ETA leader </a:t>
            </a:r>
            <a:r>
              <a:rPr lang="en-GB" sz="1800">
                <a:latin typeface="Times New Roman"/>
                <a:ea typeface="DengXian"/>
                <a:cs typeface="Arial"/>
              </a:rPr>
              <a:t>Txillardegi</a:t>
            </a:r>
            <a:r>
              <a:rPr lang="en-GB" sz="1800">
                <a:latin typeface="Times New Roman"/>
                <a:ea typeface="DengXian"/>
                <a:cs typeface="Arial"/>
              </a:rPr>
              <a:t> was replaced by </a:t>
            </a:r>
            <a:r>
              <a:rPr lang="en-GB" sz="1800">
                <a:latin typeface="Times New Roman"/>
                <a:ea typeface="DengXian"/>
                <a:cs typeface="Arial"/>
              </a:rPr>
              <a:t>Txabi</a:t>
            </a:r>
            <a:r>
              <a:rPr lang="en-GB" sz="1800">
                <a:latin typeface="Times New Roman"/>
                <a:ea typeface="DengXian"/>
                <a:cs typeface="Arial"/>
              </a:rPr>
              <a:t> </a:t>
            </a:r>
            <a:r>
              <a:rPr lang="en-GB" sz="1800">
                <a:latin typeface="Times New Roman"/>
                <a:ea typeface="DengXian"/>
                <a:cs typeface="Arial"/>
              </a:rPr>
              <a:t>Etxebarrieta</a:t>
            </a:r>
            <a:r>
              <a:rPr lang="en-GB" sz="1800">
                <a:latin typeface="Times New Roman"/>
                <a:ea typeface="DengXian"/>
                <a:cs typeface="Arial"/>
              </a:rPr>
              <a:t>. </a:t>
            </a:r>
            <a:endParaRPr lang="en-GB" sz="1800">
              <a:latin typeface="Calibri"/>
              <a:ea typeface="DengXian"/>
              <a:cs typeface="Arial"/>
            </a:endParaRPr>
          </a:p>
          <a:p>
            <a:pPr marL="285750" indent="-285750">
              <a:lnSpc>
                <a:spcPct val="107000"/>
              </a:lnSpc>
              <a:spcAft>
                <a:spcPts val="800"/>
              </a:spcAft>
              <a:buFont typeface="Arial"/>
              <a:buChar char="•"/>
              <a:defRPr/>
            </a:pPr>
            <a:r>
              <a:rPr lang="en-GB" sz="1800">
                <a:latin typeface="Times New Roman"/>
                <a:ea typeface="DengXian"/>
                <a:cs typeface="Arial"/>
              </a:rPr>
              <a:t>Born in 1944, </a:t>
            </a:r>
            <a:r>
              <a:rPr lang="en-GB" sz="1800">
                <a:latin typeface="Times New Roman"/>
                <a:ea typeface="DengXian"/>
                <a:cs typeface="Arial"/>
              </a:rPr>
              <a:t>Etxebarrieta</a:t>
            </a:r>
            <a:r>
              <a:rPr lang="en-GB" sz="1800">
                <a:latin typeface="Times New Roman"/>
                <a:ea typeface="DengXian"/>
                <a:cs typeface="Arial"/>
              </a:rPr>
              <a:t> was even more committed than his predecessor, to fight for Basque independence though selective violence, and through close alliances with social causes and labour unions. </a:t>
            </a:r>
            <a:endParaRPr lang="en-GB" sz="1800">
              <a:latin typeface="Calibri"/>
              <a:ea typeface="DengXian"/>
              <a:cs typeface="Arial"/>
            </a:endParaRPr>
          </a:p>
          <a:p>
            <a:pPr>
              <a:lnSpc>
                <a:spcPct val="107000"/>
              </a:lnSpc>
              <a:spcAft>
                <a:spcPts val="800"/>
              </a:spcAft>
              <a:defRPr/>
            </a:pPr>
            <a:endParaRPr lang="en-GB" sz="1800">
              <a:latin typeface="Calibri"/>
              <a:ea typeface="DengXian"/>
              <a:cs typeface="Arial"/>
            </a:endParaRPr>
          </a:p>
          <a:p>
            <a:pPr>
              <a:defRPr/>
            </a:pPr>
            <a:endParaRPr lang="en-GB"/>
          </a:p>
        </p:txBody>
      </p:sp>
      <p:sp>
        <p:nvSpPr>
          <p:cNvPr id="4" name="Slide Number Placeholder 3"/>
          <p:cNvSpPr>
            <a:spLocks noGrp="1"/>
          </p:cNvSpPr>
          <p:nvPr>
            <p:ph type="sldNum" sz="quarter" idx="5"/>
          </p:nvPr>
        </p:nvSpPr>
        <p:spPr bwMode="auto"/>
        <p:txBody>
          <a:bodyPr/>
          <a:lstStyle/>
          <a:p>
            <a:pPr>
              <a:defRPr/>
            </a:pPr>
            <a:fld id="{282D8384-737D-4C6D-A982-91BEFA033A55}" type="slidenum">
              <a:rPr lang="en-GB"/>
              <a:t>18</a:t>
            </a:fld>
            <a:endParaRPr lang="en-GB"/>
          </a:p>
        </p:txBody>
      </p:sp>
    </p:spTree>
  </p:cSld>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marL="285750" indent="-285750">
              <a:lnSpc>
                <a:spcPct val="107000"/>
              </a:lnSpc>
              <a:spcAft>
                <a:spcPts val="800"/>
              </a:spcAft>
              <a:buFont typeface="Arial"/>
              <a:buChar char="•"/>
              <a:defRPr/>
            </a:pPr>
            <a:r>
              <a:rPr lang="en-GB" sz="1800">
                <a:latin typeface="Times New Roman"/>
                <a:ea typeface="DengXian"/>
                <a:cs typeface="Arial"/>
              </a:rPr>
              <a:t>Thus began a tense and blood-stained period in Basque history. </a:t>
            </a:r>
            <a:endParaRPr lang="en-GB" sz="1800">
              <a:latin typeface="Calibri"/>
              <a:ea typeface="DengXian"/>
              <a:cs typeface="Arial"/>
            </a:endParaRPr>
          </a:p>
          <a:p>
            <a:pPr marL="285750" indent="-285750">
              <a:lnSpc>
                <a:spcPct val="107000"/>
              </a:lnSpc>
              <a:spcAft>
                <a:spcPts val="800"/>
              </a:spcAft>
              <a:buFont typeface="Arial"/>
              <a:buChar char="•"/>
              <a:defRPr/>
            </a:pPr>
            <a:r>
              <a:rPr lang="en-GB" sz="1800">
                <a:latin typeface="Times New Roman"/>
                <a:ea typeface="DengXian"/>
                <a:cs typeface="Arial"/>
              </a:rPr>
              <a:t>In 1968 ETA killed an unpopular police captain </a:t>
            </a:r>
            <a:r>
              <a:rPr lang="en-GB" sz="1800">
                <a:latin typeface="Times New Roman"/>
                <a:ea typeface="DengXian"/>
                <a:cs typeface="Arial"/>
              </a:rPr>
              <a:t>Meliton</a:t>
            </a:r>
            <a:r>
              <a:rPr lang="en-GB" sz="1800">
                <a:latin typeface="Times New Roman"/>
                <a:ea typeface="DengXian"/>
                <a:cs typeface="Arial"/>
              </a:rPr>
              <a:t> Manzanas. In response, Franco placed the whole country under siege, with the repression culminating in the Burgos trials, where 16 alleged ETA members were charged with “military rebellion, </a:t>
            </a:r>
            <a:r>
              <a:rPr lang="en-GB" sz="1800">
                <a:latin typeface="Times New Roman"/>
                <a:ea typeface="DengXian"/>
                <a:cs typeface="Arial"/>
              </a:rPr>
              <a:t>banditism</a:t>
            </a:r>
            <a:r>
              <a:rPr lang="en-GB" sz="1800">
                <a:latin typeface="Times New Roman"/>
                <a:ea typeface="DengXian"/>
                <a:cs typeface="Arial"/>
              </a:rPr>
              <a:t> and terrorism”. </a:t>
            </a:r>
            <a:endParaRPr lang="en-GB" sz="1800">
              <a:latin typeface="Calibri"/>
              <a:ea typeface="DengXian"/>
              <a:cs typeface="Arial"/>
            </a:endParaRPr>
          </a:p>
          <a:p>
            <a:pPr marL="285750" indent="-285750">
              <a:lnSpc>
                <a:spcPct val="107000"/>
              </a:lnSpc>
              <a:spcAft>
                <a:spcPts val="800"/>
              </a:spcAft>
              <a:buFont typeface="Arial"/>
              <a:buChar char="•"/>
              <a:defRPr/>
            </a:pPr>
            <a:r>
              <a:rPr lang="en-GB" sz="1800">
                <a:latin typeface="Times New Roman"/>
                <a:ea typeface="DengXian"/>
                <a:cs typeface="Arial"/>
              </a:rPr>
              <a:t>ETA detonated a bomb in Madrid that assassinated Franco’s predicted successor, Admiral </a:t>
            </a:r>
            <a:r>
              <a:rPr lang="en-GB" sz="1800" u="sng" strike="noStrike">
                <a:solidFill>
                  <a:srgbClr val="0000FF"/>
                </a:solidFill>
                <a:latin typeface="Times New Roman"/>
                <a:ea typeface="DengXian"/>
                <a:cs typeface="Arial"/>
                <a:hlinkClick r:id="rId3" tooltip="Luis Carrero Blanco"/>
              </a:rPr>
              <a:t>Luis </a:t>
            </a:r>
            <a:r>
              <a:rPr lang="en-GB" sz="1800" u="sng" strike="noStrike">
                <a:solidFill>
                  <a:srgbClr val="0000FF"/>
                </a:solidFill>
                <a:latin typeface="Times New Roman"/>
                <a:ea typeface="DengXian"/>
                <a:cs typeface="Arial"/>
                <a:hlinkClick r:id="rId3" tooltip="Luis Carrero Blanco"/>
              </a:rPr>
              <a:t>Carrero</a:t>
            </a:r>
            <a:r>
              <a:rPr lang="en-GB" sz="1800" u="sng" strike="noStrike">
                <a:solidFill>
                  <a:srgbClr val="0000FF"/>
                </a:solidFill>
                <a:latin typeface="Times New Roman"/>
                <a:ea typeface="DengXian"/>
                <a:cs typeface="Arial"/>
                <a:hlinkClick r:id="rId3" tooltip="Luis Carrero Blanco"/>
              </a:rPr>
              <a:t> Blanco</a:t>
            </a:r>
            <a:r>
              <a:rPr lang="en-GB" sz="1800">
                <a:latin typeface="Times New Roman"/>
                <a:ea typeface="DengXian"/>
                <a:cs typeface="Arial"/>
              </a:rPr>
              <a:t>. </a:t>
            </a:r>
            <a:endParaRPr lang="en-GB" sz="1800">
              <a:latin typeface="Calibri"/>
              <a:ea typeface="DengXian"/>
              <a:cs typeface="Arial"/>
            </a:endParaRPr>
          </a:p>
          <a:p>
            <a:pPr marL="285750" indent="-285750">
              <a:lnSpc>
                <a:spcPct val="107000"/>
              </a:lnSpc>
              <a:spcAft>
                <a:spcPts val="800"/>
              </a:spcAft>
              <a:buFont typeface="Arial"/>
              <a:buChar char="•"/>
              <a:defRPr/>
            </a:pPr>
            <a:r>
              <a:rPr lang="en-GB" sz="1800">
                <a:latin typeface="Times New Roman"/>
                <a:ea typeface="DengXian"/>
                <a:cs typeface="Arial"/>
              </a:rPr>
              <a:t>Over this period, Franco retaliated by apprehending, torturing and incarcerating many Basques, including many of the ETA leaders. </a:t>
            </a:r>
            <a:endParaRPr lang="en-GB" sz="1800">
              <a:latin typeface="Calibri"/>
              <a:ea typeface="DengXian"/>
              <a:cs typeface="Arial"/>
            </a:endParaRPr>
          </a:p>
          <a:p>
            <a:pPr marL="285750" indent="-285750">
              <a:lnSpc>
                <a:spcPct val="107000"/>
              </a:lnSpc>
              <a:spcAft>
                <a:spcPts val="800"/>
              </a:spcAft>
              <a:buFont typeface="Arial"/>
              <a:buChar char="•"/>
              <a:defRPr/>
            </a:pPr>
            <a:r>
              <a:rPr lang="en-GB" sz="1800">
                <a:latin typeface="Times New Roman"/>
                <a:ea typeface="DengXian"/>
                <a:cs typeface="Arial"/>
              </a:rPr>
              <a:t>ETA members hid in the French-Basque country, where the French Government’s hatred of the Franco regime allowed them a level of sanctuary. </a:t>
            </a:r>
            <a:endParaRPr lang="en-GB" sz="1800">
              <a:latin typeface="Calibri"/>
              <a:ea typeface="DengXian"/>
              <a:cs typeface="Arial"/>
            </a:endParaRPr>
          </a:p>
          <a:p>
            <a:pPr marL="285750" indent="-285750">
              <a:lnSpc>
                <a:spcPct val="107000"/>
              </a:lnSpc>
              <a:spcAft>
                <a:spcPts val="800"/>
              </a:spcAft>
              <a:buFont typeface="Arial"/>
              <a:buChar char="•"/>
              <a:defRPr/>
            </a:pPr>
            <a:r>
              <a:rPr lang="en-GB" sz="1800">
                <a:latin typeface="Times New Roman"/>
                <a:ea typeface="DengXian"/>
                <a:cs typeface="Arial"/>
              </a:rPr>
              <a:t>As a result of these tensions, “an eye for an eye would come to define the relationship between ETA and the Spanish”. </a:t>
            </a:r>
            <a:endParaRPr lang="en-GB" sz="1800">
              <a:latin typeface="Calibri"/>
              <a:ea typeface="DengXian"/>
              <a:cs typeface="Arial"/>
            </a:endParaRPr>
          </a:p>
          <a:p>
            <a:pPr marL="285750" indent="-285750">
              <a:lnSpc>
                <a:spcPct val="107000"/>
              </a:lnSpc>
              <a:spcAft>
                <a:spcPts val="800"/>
              </a:spcAft>
              <a:buFont typeface="Arial"/>
              <a:buChar char="•"/>
              <a:defRPr/>
            </a:pPr>
            <a:r>
              <a:rPr lang="en-GB" sz="1800">
                <a:latin typeface="Times New Roman"/>
                <a:ea typeface="DengXian"/>
                <a:cs typeface="Arial"/>
              </a:rPr>
              <a:t>But despite this violence, ETA was developing a wider appeal. </a:t>
            </a:r>
            <a:endParaRPr lang="en-GB" sz="1800">
              <a:latin typeface="Calibri"/>
              <a:ea typeface="DengXian"/>
              <a:cs typeface="Arial"/>
            </a:endParaRPr>
          </a:p>
          <a:p>
            <a:pPr marL="285750" indent="-285750">
              <a:lnSpc>
                <a:spcPct val="107000"/>
              </a:lnSpc>
              <a:spcAft>
                <a:spcPts val="800"/>
              </a:spcAft>
              <a:buFont typeface="Arial"/>
              <a:buChar char="•"/>
              <a:defRPr/>
            </a:pPr>
            <a:r>
              <a:rPr lang="en-GB" sz="1800">
                <a:latin typeface="Times New Roman"/>
                <a:ea typeface="DengXian"/>
                <a:cs typeface="Arial"/>
              </a:rPr>
              <a:t>Their subjection at the hands of Franco revived the ideology of the 1930s and 40s – when Basque nationalists were heroic figures who stood up to Fascism. </a:t>
            </a:r>
            <a:endParaRPr lang="en-GB" sz="1800">
              <a:latin typeface="Calibri"/>
              <a:ea typeface="DengXian"/>
              <a:cs typeface="Arial"/>
            </a:endParaRPr>
          </a:p>
          <a:p>
            <a:pPr marL="285750" indent="-285750">
              <a:lnSpc>
                <a:spcPct val="107000"/>
              </a:lnSpc>
              <a:spcAft>
                <a:spcPts val="800"/>
              </a:spcAft>
              <a:buFont typeface="Arial"/>
              <a:buChar char="•"/>
              <a:defRPr/>
            </a:pPr>
            <a:r>
              <a:rPr lang="en-GB" sz="1800">
                <a:latin typeface="Times New Roman"/>
                <a:ea typeface="DengXian"/>
                <a:cs typeface="Arial"/>
              </a:rPr>
              <a:t>Through this lens, the ETA members punished by Franco attained the status of the religious martyr. </a:t>
            </a:r>
            <a:endParaRPr lang="en-GB" sz="1800">
              <a:latin typeface="Calibri"/>
              <a:ea typeface="DengXian"/>
              <a:cs typeface="Arial"/>
            </a:endParaRPr>
          </a:p>
          <a:p>
            <a:pPr marL="285750" indent="-285750">
              <a:lnSpc>
                <a:spcPct val="107000"/>
              </a:lnSpc>
              <a:spcAft>
                <a:spcPts val="800"/>
              </a:spcAft>
              <a:buFont typeface="Arial"/>
              <a:buChar char="•"/>
              <a:defRPr/>
            </a:pPr>
            <a:r>
              <a:rPr lang="en-GB" sz="1800">
                <a:latin typeface="Times New Roman"/>
                <a:ea typeface="DengXian"/>
                <a:cs typeface="Arial"/>
              </a:rPr>
              <a:t>After three ETA members were sentenced to death in ***, widespread protests did not only erupt in the Basque country but also in Barcelona, Madrid, and Seville. </a:t>
            </a:r>
            <a:endParaRPr lang="en-GB" sz="1800">
              <a:latin typeface="Calibri"/>
              <a:ea typeface="DengXian"/>
              <a:cs typeface="Arial"/>
            </a:endParaRPr>
          </a:p>
          <a:p>
            <a:pPr marL="285750" indent="-285750">
              <a:lnSpc>
                <a:spcPct val="107000"/>
              </a:lnSpc>
              <a:spcAft>
                <a:spcPts val="800"/>
              </a:spcAft>
              <a:buFont typeface="Arial"/>
              <a:buChar char="•"/>
              <a:defRPr/>
            </a:pPr>
            <a:r>
              <a:rPr lang="en-GB" sz="1800">
                <a:latin typeface="Times New Roman"/>
                <a:ea typeface="DengXian"/>
                <a:cs typeface="Arial"/>
              </a:rPr>
              <a:t>Many European governments petitioned Franco to withdraw the sentences and he was compelled to backtrack. </a:t>
            </a:r>
            <a:endParaRPr lang="en-GB" sz="1800">
              <a:latin typeface="Calibri"/>
              <a:ea typeface="DengXian"/>
              <a:cs typeface="Arial"/>
            </a:endParaRPr>
          </a:p>
          <a:p>
            <a:pPr marL="285750" indent="-285750">
              <a:lnSpc>
                <a:spcPct val="107000"/>
              </a:lnSpc>
              <a:spcAft>
                <a:spcPts val="800"/>
              </a:spcAft>
              <a:buFont typeface="Arial"/>
              <a:buChar char="•"/>
              <a:defRPr/>
            </a:pPr>
            <a:r>
              <a:rPr lang="en-GB" sz="1800">
                <a:latin typeface="Times New Roman"/>
                <a:ea typeface="DengXian"/>
                <a:cs typeface="Arial"/>
              </a:rPr>
              <a:t>The depth of the animosity between ETA and Franco was illustrated in 1970 when Franco attended the 1970 Pelota championships, where a man named </a:t>
            </a:r>
            <a:r>
              <a:rPr lang="en-GB" sz="1800">
                <a:latin typeface="Times New Roman"/>
                <a:ea typeface="DengXian"/>
                <a:cs typeface="Arial"/>
              </a:rPr>
              <a:t>Joseba</a:t>
            </a:r>
            <a:r>
              <a:rPr lang="en-GB" sz="1800">
                <a:latin typeface="Times New Roman"/>
                <a:ea typeface="DengXian"/>
                <a:cs typeface="Arial"/>
              </a:rPr>
              <a:t> </a:t>
            </a:r>
            <a:r>
              <a:rPr lang="en-GB" sz="1800">
                <a:latin typeface="Times New Roman"/>
                <a:ea typeface="DengXian"/>
                <a:cs typeface="Arial"/>
              </a:rPr>
              <a:t>Elosegi</a:t>
            </a:r>
            <a:r>
              <a:rPr lang="en-GB" sz="1800">
                <a:latin typeface="Times New Roman"/>
                <a:ea typeface="DengXian"/>
                <a:cs typeface="Arial"/>
              </a:rPr>
              <a:t> set himself on fire, shouting “</a:t>
            </a:r>
            <a:r>
              <a:rPr lang="en-GB" sz="1800">
                <a:latin typeface="Times New Roman"/>
                <a:ea typeface="DengXian"/>
                <a:cs typeface="Arial"/>
              </a:rPr>
              <a:t>gora</a:t>
            </a:r>
            <a:r>
              <a:rPr lang="en-GB" sz="1800">
                <a:latin typeface="Times New Roman"/>
                <a:ea typeface="DengXian"/>
                <a:cs typeface="Arial"/>
              </a:rPr>
              <a:t> Euskadi </a:t>
            </a:r>
            <a:r>
              <a:rPr lang="en-GB" sz="1800">
                <a:latin typeface="Times New Roman"/>
                <a:ea typeface="DengXian"/>
                <a:cs typeface="Arial"/>
              </a:rPr>
              <a:t>askatuta</a:t>
            </a:r>
            <a:r>
              <a:rPr lang="en-GB" sz="1800">
                <a:latin typeface="Times New Roman"/>
                <a:ea typeface="DengXian"/>
                <a:cs typeface="Arial"/>
              </a:rPr>
              <a:t>”, and jumped 15 feet to land below where the dictator stood in the stands. </a:t>
            </a:r>
            <a:endParaRPr lang="en-GB" sz="1800">
              <a:latin typeface="Calibri"/>
              <a:ea typeface="DengXian"/>
              <a:cs typeface="Arial"/>
            </a:endParaRPr>
          </a:p>
          <a:p>
            <a:pPr marL="285750" indent="-285750">
              <a:lnSpc>
                <a:spcPct val="107000"/>
              </a:lnSpc>
              <a:spcAft>
                <a:spcPts val="800"/>
              </a:spcAft>
              <a:buFont typeface="Arial"/>
              <a:buChar char="•"/>
              <a:defRPr/>
            </a:pPr>
            <a:r>
              <a:rPr lang="en-GB" sz="1800">
                <a:latin typeface="Times New Roman"/>
                <a:ea typeface="DengXian"/>
                <a:cs typeface="Arial"/>
              </a:rPr>
              <a:t>On subsequent investigation, it was revealed that </a:t>
            </a:r>
            <a:r>
              <a:rPr lang="en-GB" sz="1800">
                <a:latin typeface="Times New Roman"/>
                <a:ea typeface="DengXian"/>
                <a:cs typeface="Arial"/>
              </a:rPr>
              <a:t>Elosegi</a:t>
            </a:r>
            <a:r>
              <a:rPr lang="en-GB" sz="1800">
                <a:latin typeface="Times New Roman"/>
                <a:ea typeface="DengXian"/>
                <a:cs typeface="Arial"/>
              </a:rPr>
              <a:t> had been Captain of the only Basque military unit stationed at Guernica the day of the bombings, been sentenced to death and then escaped. </a:t>
            </a:r>
            <a:endParaRPr lang="en-GB" sz="1800">
              <a:latin typeface="Calibri"/>
              <a:ea typeface="DengXian"/>
              <a:cs typeface="Arial"/>
            </a:endParaRPr>
          </a:p>
          <a:p>
            <a:pPr marL="285750" indent="-285750">
              <a:lnSpc>
                <a:spcPct val="107000"/>
              </a:lnSpc>
              <a:spcAft>
                <a:spcPts val="800"/>
              </a:spcAft>
              <a:buFont typeface="Arial"/>
              <a:buChar char="•"/>
              <a:defRPr/>
            </a:pPr>
            <a:r>
              <a:rPr lang="en-GB" sz="1800">
                <a:latin typeface="Times New Roman"/>
                <a:ea typeface="DengXian"/>
                <a:cs typeface="Arial"/>
              </a:rPr>
              <a:t>Faced with this kind of resistance, Franco attempted to repress this growing nationalist spirit in other ways. Worried about the dissemination of national ideologies, he banned the establishment of universities in the Basque country, with only two private universities sanctioned to teach. </a:t>
            </a:r>
            <a:endParaRPr lang="en-GB" sz="1800">
              <a:latin typeface="Calibri"/>
              <a:ea typeface="DengXian"/>
              <a:cs typeface="Arial"/>
            </a:endParaRPr>
          </a:p>
          <a:p>
            <a:pPr marL="285750" indent="-285750">
              <a:lnSpc>
                <a:spcPct val="107000"/>
              </a:lnSpc>
              <a:spcAft>
                <a:spcPts val="800"/>
              </a:spcAft>
              <a:buFont typeface="Arial"/>
              <a:buChar char="•"/>
              <a:defRPr/>
            </a:pPr>
            <a:r>
              <a:rPr lang="en-GB" sz="1800">
                <a:latin typeface="Times New Roman"/>
                <a:ea typeface="DengXian"/>
                <a:cs typeface="Arial"/>
              </a:rPr>
              <a:t>Basque students had to travel outside the region to study, and Franco didn’t let them study literature, history and political science in the Basque country, though science subjects were taught, as it was a region of industry. </a:t>
            </a:r>
            <a:endParaRPr lang="en-GB" sz="1800">
              <a:latin typeface="Calibri"/>
              <a:ea typeface="DengXian"/>
              <a:cs typeface="Arial"/>
            </a:endParaRPr>
          </a:p>
          <a:p>
            <a:pPr marL="285750" indent="-285750">
              <a:buFont typeface="Arial"/>
              <a:buChar char="•"/>
              <a:defRPr/>
            </a:pPr>
            <a:r>
              <a:rPr lang="en-GB" sz="1800">
                <a:latin typeface="Calibri"/>
                <a:ea typeface="DengXian"/>
                <a:cs typeface="Arial"/>
              </a:rPr>
              <a:t>(Note: </a:t>
            </a:r>
            <a:r>
              <a:rPr lang="en-GB" sz="1800" b="1">
                <a:latin typeface="Calibri"/>
                <a:ea typeface="DengXian"/>
                <a:cs typeface="Arial"/>
              </a:rPr>
              <a:t>Sartre also wrote about this </a:t>
            </a:r>
            <a:r>
              <a:rPr lang="en-GB" sz="1800" b="1" u="sng">
                <a:solidFill>
                  <a:srgbClr val="0000FF"/>
                </a:solidFill>
                <a:latin typeface="Calibri"/>
                <a:ea typeface="DengXian"/>
                <a:cs typeface="Arial"/>
                <a:hlinkClick r:id="rId4" tooltip="about:blank"/>
              </a:rPr>
              <a:t>Sartre et la question </a:t>
            </a:r>
            <a:r>
              <a:rPr lang="en-GB" sz="1800" b="1" u="sng">
                <a:solidFill>
                  <a:srgbClr val="0000FF"/>
                </a:solidFill>
                <a:latin typeface="Calibri"/>
                <a:ea typeface="DengXian"/>
                <a:cs typeface="Arial"/>
                <a:hlinkClick r:id="rId4" tooltip="about:blank"/>
              </a:rPr>
              <a:t>basque</a:t>
            </a:r>
            <a:r>
              <a:rPr lang="en-GB" sz="1800" b="1" u="sng">
                <a:solidFill>
                  <a:srgbClr val="0000FF"/>
                </a:solidFill>
                <a:latin typeface="Calibri"/>
                <a:ea typeface="DengXian"/>
                <a:cs typeface="Arial"/>
                <a:hlinkClick r:id="rId4" tooltip="about:blank"/>
              </a:rPr>
              <a:t> (revolutionpermanente.fr)</a:t>
            </a:r>
            <a:r>
              <a:rPr lang="en-GB" sz="1800" b="1">
                <a:latin typeface="Calibri"/>
                <a:ea typeface="DengXian"/>
                <a:cs typeface="Arial"/>
              </a:rPr>
              <a:t>, could be a reading for the students.</a:t>
            </a:r>
            <a:endParaRPr/>
          </a:p>
          <a:p>
            <a:pPr marL="285750" marR="0" lvl="0" indent="-285750" algn="l" defTabSz="914400">
              <a:lnSpc>
                <a:spcPct val="100000"/>
              </a:lnSpc>
              <a:spcBef>
                <a:spcPts val="0"/>
              </a:spcBef>
              <a:spcAft>
                <a:spcPts val="0"/>
              </a:spcAft>
              <a:buClrTx/>
              <a:buSzTx/>
              <a:buFont typeface="Arial"/>
              <a:buChar char="•"/>
              <a:defRPr/>
            </a:pPr>
            <a:r>
              <a:rPr lang="en-GB" sz="1800">
                <a:latin typeface="Times New Roman"/>
                <a:ea typeface="DengXian"/>
                <a:cs typeface="Arial"/>
              </a:rPr>
              <a:t>This was a big mistake from Franco – </a:t>
            </a:r>
            <a:r>
              <a:rPr lang="en-GB" sz="1800">
                <a:latin typeface="Times New Roman"/>
                <a:ea typeface="DengXian"/>
                <a:cs typeface="Arial"/>
              </a:rPr>
              <a:t>Txabi</a:t>
            </a:r>
            <a:r>
              <a:rPr lang="en-GB" sz="1800">
                <a:latin typeface="Times New Roman"/>
                <a:ea typeface="DengXian"/>
                <a:cs typeface="Arial"/>
              </a:rPr>
              <a:t> had been an economics graduate from </a:t>
            </a:r>
            <a:r>
              <a:rPr lang="en-GB" sz="1800">
                <a:latin typeface="Times New Roman"/>
                <a:ea typeface="DengXian"/>
                <a:cs typeface="Arial"/>
              </a:rPr>
              <a:t>Sarriko</a:t>
            </a:r>
            <a:r>
              <a:rPr lang="en-GB" sz="1800">
                <a:latin typeface="Times New Roman"/>
                <a:ea typeface="DengXian"/>
                <a:cs typeface="Arial"/>
              </a:rPr>
              <a:t>, and </a:t>
            </a:r>
            <a:r>
              <a:rPr lang="en-GB" sz="1800">
                <a:latin typeface="Times New Roman"/>
                <a:ea typeface="DengXian"/>
                <a:cs typeface="Arial"/>
              </a:rPr>
              <a:t>Deustu</a:t>
            </a:r>
            <a:r>
              <a:rPr lang="en-GB" sz="1800">
                <a:latin typeface="Times New Roman"/>
                <a:ea typeface="DengXian"/>
                <a:cs typeface="Arial"/>
              </a:rPr>
              <a:t> in France became known as a “breeding ground for militant Basque Nationalism”. </a:t>
            </a:r>
            <a:endParaRPr lang="en-GB" sz="1800">
              <a:latin typeface="Calibri"/>
              <a:ea typeface="DengXian"/>
              <a:cs typeface="Arial"/>
            </a:endParaRPr>
          </a:p>
          <a:p>
            <a:pPr>
              <a:defRPr/>
            </a:pPr>
            <a:endParaRPr lang="en-GB" sz="1800">
              <a:latin typeface="Calibri"/>
              <a:ea typeface="DengXian"/>
              <a:cs typeface="Arial"/>
            </a:endParaRPr>
          </a:p>
          <a:p>
            <a:pPr>
              <a:defRPr/>
            </a:pPr>
            <a:endParaRPr lang="en-GB"/>
          </a:p>
        </p:txBody>
      </p:sp>
      <p:sp>
        <p:nvSpPr>
          <p:cNvPr id="4" name="Slide Number Placeholder 3"/>
          <p:cNvSpPr>
            <a:spLocks noGrp="1"/>
          </p:cNvSpPr>
          <p:nvPr>
            <p:ph type="sldNum" sz="quarter" idx="5"/>
          </p:nvPr>
        </p:nvSpPr>
        <p:spPr bwMode="auto"/>
        <p:txBody>
          <a:bodyPr/>
          <a:lstStyle/>
          <a:p>
            <a:pPr>
              <a:defRPr/>
            </a:pPr>
            <a:fld id="{282D8384-737D-4C6D-A982-91BEFA033A55}" type="slidenum">
              <a:rPr lang="en-GB"/>
              <a:t>19</a:t>
            </a:fld>
            <a:endParaRPr lang="en-GB"/>
          </a:p>
        </p:txBody>
      </p:sp>
    </p:spTree>
  </p:cSld>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marL="285750" indent="-285750">
              <a:lnSpc>
                <a:spcPct val="107000"/>
              </a:lnSpc>
              <a:spcAft>
                <a:spcPts val="800"/>
              </a:spcAft>
              <a:buFont typeface="Arial"/>
              <a:buChar char="•"/>
              <a:defRPr/>
            </a:pPr>
            <a:r>
              <a:rPr lang="en-GB" sz="1800">
                <a:latin typeface="Times New Roman"/>
                <a:ea typeface="DengXian"/>
                <a:cs typeface="Arial"/>
              </a:rPr>
              <a:t>It is important to note that ETA’s ideology differed in certain ways from the nationalist groups of the past. </a:t>
            </a:r>
            <a:endParaRPr lang="en-GB" sz="1800">
              <a:latin typeface="Calibri"/>
              <a:ea typeface="DengXian"/>
              <a:cs typeface="Arial"/>
            </a:endParaRPr>
          </a:p>
          <a:p>
            <a:pPr marL="285750" indent="-285750">
              <a:lnSpc>
                <a:spcPct val="107000"/>
              </a:lnSpc>
              <a:spcAft>
                <a:spcPts val="800"/>
              </a:spcAft>
              <a:buFont typeface="Arial"/>
              <a:buChar char="•"/>
              <a:defRPr/>
            </a:pPr>
            <a:r>
              <a:rPr lang="en-GB" sz="1800">
                <a:latin typeface="Times New Roman"/>
                <a:ea typeface="DengXian"/>
                <a:cs typeface="Arial"/>
              </a:rPr>
              <a:t>Traditionally, the Basque nationalist movements had always been anti-communist – but the new generation that emerged as ETA post-1950, were drawn to the Marxist ideologies that were so detested by Franco. </a:t>
            </a:r>
            <a:endParaRPr lang="en-GB" sz="1800">
              <a:latin typeface="Calibri"/>
              <a:ea typeface="DengXian"/>
              <a:cs typeface="Arial"/>
            </a:endParaRPr>
          </a:p>
          <a:p>
            <a:pPr marL="285750" indent="-285750">
              <a:lnSpc>
                <a:spcPct val="107000"/>
              </a:lnSpc>
              <a:spcAft>
                <a:spcPts val="800"/>
              </a:spcAft>
              <a:buFont typeface="Arial"/>
              <a:buChar char="•"/>
              <a:defRPr/>
            </a:pPr>
            <a:r>
              <a:rPr lang="en-GB" sz="1800">
                <a:latin typeface="Times New Roman"/>
                <a:ea typeface="DengXian"/>
                <a:cs typeface="Arial"/>
              </a:rPr>
              <a:t>In this way, Marxism acted as a bridge that moved ETA closer to the worker’s movements and away from the more traditional and less militaristic, Basque Nationalist Party. </a:t>
            </a:r>
            <a:endParaRPr lang="en-GB" sz="1800">
              <a:latin typeface="Calibri"/>
              <a:ea typeface="DengXian"/>
              <a:cs typeface="Arial"/>
            </a:endParaRPr>
          </a:p>
          <a:p>
            <a:pPr marL="285750" indent="-285750">
              <a:lnSpc>
                <a:spcPct val="107000"/>
              </a:lnSpc>
              <a:spcAft>
                <a:spcPts val="800"/>
              </a:spcAft>
              <a:buFont typeface="Arial"/>
              <a:buChar char="•"/>
              <a:defRPr/>
            </a:pPr>
            <a:r>
              <a:rPr lang="en-GB" sz="1800">
                <a:latin typeface="Times New Roman"/>
                <a:ea typeface="DengXian"/>
                <a:cs typeface="Arial"/>
              </a:rPr>
              <a:t>In 1967 (the same year that the Basque language was standardised?), ETA held a summit in </a:t>
            </a:r>
            <a:r>
              <a:rPr lang="en-GB" sz="1800">
                <a:latin typeface="Times New Roman"/>
                <a:ea typeface="DengXian"/>
                <a:cs typeface="Arial"/>
              </a:rPr>
              <a:t>Getaria</a:t>
            </a:r>
            <a:r>
              <a:rPr lang="en-GB" sz="1800">
                <a:latin typeface="Times New Roman"/>
                <a:ea typeface="DengXian"/>
                <a:cs typeface="Arial"/>
              </a:rPr>
              <a:t>, where they published a document that they called “the official ideology of ETA”. </a:t>
            </a:r>
            <a:endParaRPr lang="en-GB" sz="1800">
              <a:latin typeface="Calibri"/>
              <a:ea typeface="DengXian"/>
              <a:cs typeface="Arial"/>
            </a:endParaRPr>
          </a:p>
          <a:p>
            <a:pPr marL="285750" indent="-285750">
              <a:lnSpc>
                <a:spcPct val="107000"/>
              </a:lnSpc>
              <a:spcAft>
                <a:spcPts val="800"/>
              </a:spcAft>
              <a:buFont typeface="Arial"/>
              <a:buChar char="•"/>
              <a:defRPr/>
            </a:pPr>
            <a:r>
              <a:rPr lang="en-GB" sz="1800">
                <a:latin typeface="Times New Roman"/>
                <a:ea typeface="DengXian"/>
                <a:cs typeface="Arial"/>
              </a:rPr>
              <a:t>In this document, the organization was defined as “a Basque socialist national liberation movement”, and “revolutionary nationalism”. </a:t>
            </a:r>
            <a:endParaRPr lang="en-GB" sz="1800">
              <a:latin typeface="Calibri"/>
              <a:ea typeface="DengXian"/>
              <a:cs typeface="Arial"/>
            </a:endParaRPr>
          </a:p>
          <a:p>
            <a:pPr marL="285750" indent="-285750">
              <a:lnSpc>
                <a:spcPct val="107000"/>
              </a:lnSpc>
              <a:spcAft>
                <a:spcPts val="800"/>
              </a:spcAft>
              <a:buFont typeface="Arial"/>
              <a:buChar char="•"/>
              <a:defRPr/>
            </a:pPr>
            <a:r>
              <a:rPr lang="en-GB" sz="1800">
                <a:latin typeface="Times New Roman"/>
                <a:ea typeface="DengXian"/>
                <a:cs typeface="Arial"/>
              </a:rPr>
              <a:t>According to </a:t>
            </a:r>
            <a:r>
              <a:rPr lang="en-GB" sz="1800">
                <a:latin typeface="Times New Roman"/>
                <a:ea typeface="DengXian"/>
                <a:cs typeface="Arial"/>
              </a:rPr>
              <a:t>Kurlansky</a:t>
            </a:r>
            <a:r>
              <a:rPr lang="en-GB" sz="1800">
                <a:latin typeface="Times New Roman"/>
                <a:ea typeface="DengXian"/>
                <a:cs typeface="Arial"/>
              </a:rPr>
              <a:t>, the ETA doctrine ideology “was a complex blend of Marx Mao, Castro, and Aran – Miguel de Unamuno’s worst nightmare, ideologies run amok, ism heaped on ism”. In their turn, the Basque Nationalist Party condemned ETA as “a Communist organisation”.</a:t>
            </a:r>
            <a:endParaRPr lang="en-GB" sz="1800">
              <a:latin typeface="Calibri"/>
              <a:ea typeface="DengXian"/>
              <a:cs typeface="Arial"/>
            </a:endParaRPr>
          </a:p>
          <a:p>
            <a:pPr>
              <a:defRPr/>
            </a:pPr>
            <a:endParaRPr lang="en-GB"/>
          </a:p>
        </p:txBody>
      </p:sp>
      <p:sp>
        <p:nvSpPr>
          <p:cNvPr id="4" name="Slide Number Placeholder 3"/>
          <p:cNvSpPr>
            <a:spLocks noGrp="1"/>
          </p:cNvSpPr>
          <p:nvPr>
            <p:ph type="sldNum" sz="quarter" idx="5"/>
          </p:nvPr>
        </p:nvSpPr>
        <p:spPr bwMode="auto"/>
        <p:txBody>
          <a:bodyPr/>
          <a:lstStyle/>
          <a:p>
            <a:pPr>
              <a:defRPr/>
            </a:pPr>
            <a:fld id="{282D8384-737D-4C6D-A982-91BEFA033A55}" type="slidenum">
              <a:rPr lang="en-GB"/>
              <a:t>20</a:t>
            </a:fld>
            <a:endParaRPr lang="en-GB"/>
          </a:p>
        </p:txBody>
      </p:sp>
    </p:spTree>
  </p:cSld>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marL="285750" indent="-285750">
              <a:lnSpc>
                <a:spcPct val="107000"/>
              </a:lnSpc>
              <a:spcAft>
                <a:spcPts val="800"/>
              </a:spcAft>
              <a:buFont typeface="Arial"/>
              <a:buChar char="•"/>
              <a:defRPr/>
            </a:pPr>
            <a:r>
              <a:rPr lang="en-GB" sz="1800">
                <a:latin typeface="Times New Roman"/>
                <a:ea typeface="DengXian"/>
                <a:cs typeface="Arial"/>
              </a:rPr>
              <a:t>Franco died in November 1975. </a:t>
            </a:r>
            <a:endParaRPr lang="en-GB" sz="1800">
              <a:latin typeface="Calibri"/>
              <a:ea typeface="DengXian"/>
              <a:cs typeface="Arial"/>
            </a:endParaRPr>
          </a:p>
          <a:p>
            <a:pPr marL="285750" indent="-285750">
              <a:lnSpc>
                <a:spcPct val="107000"/>
              </a:lnSpc>
              <a:spcAft>
                <a:spcPts val="800"/>
              </a:spcAft>
              <a:buFont typeface="Arial"/>
              <a:buChar char="•"/>
              <a:defRPr/>
            </a:pPr>
            <a:r>
              <a:rPr lang="en-GB" sz="1800">
                <a:latin typeface="Times New Roman"/>
                <a:ea typeface="DengXian"/>
                <a:cs typeface="Arial"/>
              </a:rPr>
              <a:t>His death marked a sea-change for Basque nationalists of all kinds. </a:t>
            </a:r>
            <a:endParaRPr lang="en-GB" sz="1800">
              <a:latin typeface="Calibri"/>
              <a:ea typeface="DengXian"/>
              <a:cs typeface="Arial"/>
            </a:endParaRPr>
          </a:p>
          <a:p>
            <a:pPr marL="285750" indent="-285750">
              <a:lnSpc>
                <a:spcPct val="107000"/>
              </a:lnSpc>
              <a:spcAft>
                <a:spcPts val="800"/>
              </a:spcAft>
              <a:buFont typeface="Arial"/>
              <a:buChar char="•"/>
              <a:defRPr/>
            </a:pPr>
            <a:r>
              <a:rPr lang="en-GB" sz="1800">
                <a:latin typeface="Times New Roman"/>
                <a:ea typeface="DengXian"/>
                <a:cs typeface="Arial"/>
              </a:rPr>
              <a:t>After a messy transition period, the first democratic elections two years later saw the pro-autonomy Basque parties win a majority the Basque country. </a:t>
            </a:r>
            <a:endParaRPr lang="en-GB" sz="1800">
              <a:latin typeface="Calibri"/>
              <a:ea typeface="DengXian"/>
              <a:cs typeface="Arial"/>
            </a:endParaRPr>
          </a:p>
          <a:p>
            <a:pPr marL="285750" indent="-285750">
              <a:lnSpc>
                <a:spcPct val="107000"/>
              </a:lnSpc>
              <a:spcAft>
                <a:spcPts val="800"/>
              </a:spcAft>
              <a:buFont typeface="Arial"/>
              <a:buChar char="•"/>
              <a:defRPr/>
            </a:pPr>
            <a:r>
              <a:rPr lang="en-GB" sz="1800">
                <a:latin typeface="Times New Roman"/>
                <a:ea typeface="DengXian"/>
                <a:cs typeface="Arial"/>
              </a:rPr>
              <a:t>When the Spanish were drafting the new post-Franco constitution it was clear, that in order to secure long-term stability and co-operation the Basque country would need to be granted a degree of autonomy. </a:t>
            </a:r>
            <a:endParaRPr lang="en-GB" sz="1800">
              <a:latin typeface="Calibri"/>
              <a:ea typeface="DengXian"/>
              <a:cs typeface="Arial"/>
            </a:endParaRPr>
          </a:p>
          <a:p>
            <a:pPr marL="285750" indent="-285750">
              <a:lnSpc>
                <a:spcPct val="107000"/>
              </a:lnSpc>
              <a:spcAft>
                <a:spcPts val="800"/>
              </a:spcAft>
              <a:buFont typeface="Arial"/>
              <a:buChar char="•"/>
              <a:defRPr/>
            </a:pPr>
            <a:r>
              <a:rPr lang="en-GB" sz="1800">
                <a:latin typeface="Times New Roman"/>
                <a:ea typeface="DengXian"/>
                <a:cs typeface="Arial"/>
              </a:rPr>
              <a:t>This led to the establishment of the Basque Autonomous Community, with its own devolved government, which included all the Spanish Basque province with the sole exclusion of Navarre.  </a:t>
            </a:r>
            <a:endParaRPr lang="en-GB" sz="1800">
              <a:latin typeface="Calibri"/>
              <a:ea typeface="DengXian"/>
              <a:cs typeface="Arial"/>
            </a:endParaRPr>
          </a:p>
          <a:p>
            <a:pPr marL="285750" indent="-285750">
              <a:lnSpc>
                <a:spcPct val="107000"/>
              </a:lnSpc>
              <a:spcAft>
                <a:spcPts val="800"/>
              </a:spcAft>
              <a:buFont typeface="Arial"/>
              <a:buChar char="•"/>
              <a:defRPr/>
            </a:pPr>
            <a:r>
              <a:rPr lang="en-GB" sz="1800">
                <a:latin typeface="Times New Roman"/>
                <a:ea typeface="DengXian"/>
                <a:cs typeface="Arial"/>
              </a:rPr>
              <a:t>This community has persevered into the present. </a:t>
            </a:r>
            <a:endParaRPr lang="en-GB" sz="1800">
              <a:latin typeface="Calibri"/>
              <a:ea typeface="DengXian"/>
              <a:cs typeface="Arial"/>
            </a:endParaRPr>
          </a:p>
          <a:p>
            <a:pPr marL="285750" indent="-285750">
              <a:lnSpc>
                <a:spcPct val="107000"/>
              </a:lnSpc>
              <a:spcAft>
                <a:spcPts val="800"/>
              </a:spcAft>
              <a:buFont typeface="Arial"/>
              <a:buChar char="•"/>
              <a:defRPr/>
            </a:pPr>
            <a:r>
              <a:rPr lang="en-GB" sz="1800">
                <a:latin typeface="Times New Roman"/>
                <a:ea typeface="DengXian"/>
                <a:cs typeface="Arial"/>
              </a:rPr>
              <a:t>The city of </a:t>
            </a:r>
            <a:r>
              <a:rPr lang="en-GB" sz="1800" u="sng" strike="noStrike">
                <a:solidFill>
                  <a:srgbClr val="0000FF"/>
                </a:solidFill>
                <a:latin typeface="Times New Roman"/>
                <a:ea typeface="DengXian"/>
                <a:cs typeface="Arial"/>
                <a:hlinkClick r:id="rId3" tooltip="Vitoria-Gasteiz"/>
              </a:rPr>
              <a:t>Vitoria-</a:t>
            </a:r>
            <a:r>
              <a:rPr lang="en-GB" sz="1800" u="sng" strike="noStrike">
                <a:solidFill>
                  <a:srgbClr val="0000FF"/>
                </a:solidFill>
                <a:latin typeface="Times New Roman"/>
                <a:ea typeface="DengXian"/>
                <a:cs typeface="Arial"/>
                <a:hlinkClick r:id="rId3" tooltip="Vitoria-Gasteiz"/>
              </a:rPr>
              <a:t>Gasteiz</a:t>
            </a:r>
            <a:r>
              <a:rPr lang="en-GB" sz="1800">
                <a:latin typeface="Times New Roman"/>
                <a:ea typeface="DengXian"/>
                <a:cs typeface="Arial"/>
              </a:rPr>
              <a:t>, in the province of </a:t>
            </a:r>
            <a:r>
              <a:rPr lang="en-GB" sz="1800">
                <a:latin typeface="Times New Roman"/>
                <a:ea typeface="DengXian"/>
                <a:cs typeface="Arial"/>
              </a:rPr>
              <a:t>Álava</a:t>
            </a:r>
            <a:r>
              <a:rPr lang="en-GB" sz="1800">
                <a:latin typeface="Times New Roman"/>
                <a:ea typeface="DengXian"/>
                <a:cs typeface="Arial"/>
              </a:rPr>
              <a:t>, is the de facto capital. It hosts the headquarters of the Basque government and is the residence of the President of the Basque Autonomous Community, in the </a:t>
            </a:r>
            <a:r>
              <a:rPr lang="en-GB" sz="1800" u="sng" strike="noStrike">
                <a:solidFill>
                  <a:srgbClr val="0000FF"/>
                </a:solidFill>
                <a:latin typeface="Times New Roman"/>
                <a:ea typeface="DengXian"/>
                <a:cs typeface="Arial"/>
                <a:hlinkClick r:id="rId4" tooltip="Ajuria Enea"/>
              </a:rPr>
              <a:t>Palace of </a:t>
            </a:r>
            <a:r>
              <a:rPr lang="en-GB" sz="1800" u="sng" strike="noStrike">
                <a:solidFill>
                  <a:srgbClr val="0000FF"/>
                </a:solidFill>
                <a:latin typeface="Times New Roman"/>
                <a:ea typeface="DengXian"/>
                <a:cs typeface="Arial"/>
                <a:hlinkClick r:id="rId4" tooltip="Ajuria Enea"/>
              </a:rPr>
              <a:t>Ajuria</a:t>
            </a:r>
            <a:r>
              <a:rPr lang="en-GB" sz="1800" u="sng" strike="noStrike">
                <a:solidFill>
                  <a:srgbClr val="0000FF"/>
                </a:solidFill>
                <a:latin typeface="Times New Roman"/>
                <a:ea typeface="DengXian"/>
                <a:cs typeface="Arial"/>
                <a:hlinkClick r:id="rId4" tooltip="Ajuria Enea"/>
              </a:rPr>
              <a:t> </a:t>
            </a:r>
            <a:r>
              <a:rPr lang="en-GB" sz="1800" u="sng" strike="noStrike">
                <a:solidFill>
                  <a:srgbClr val="0000FF"/>
                </a:solidFill>
                <a:latin typeface="Times New Roman"/>
                <a:ea typeface="DengXian"/>
                <a:cs typeface="Arial"/>
                <a:hlinkClick r:id="rId4" tooltip="Ajuria Enea"/>
              </a:rPr>
              <a:t>Enea</a:t>
            </a:r>
            <a:r>
              <a:rPr lang="en-GB" sz="1800">
                <a:latin typeface="Times New Roman"/>
                <a:ea typeface="DengXian"/>
                <a:cs typeface="Arial"/>
              </a:rPr>
              <a:t>. </a:t>
            </a:r>
            <a:endParaRPr lang="en-GB" sz="1800">
              <a:latin typeface="Calibri"/>
              <a:ea typeface="DengXian"/>
              <a:cs typeface="Arial"/>
            </a:endParaRPr>
          </a:p>
          <a:p>
            <a:pPr>
              <a:defRPr/>
            </a:pPr>
            <a:endParaRPr lang="en-GB"/>
          </a:p>
        </p:txBody>
      </p:sp>
      <p:sp>
        <p:nvSpPr>
          <p:cNvPr id="4" name="Slide Number Placeholder 3"/>
          <p:cNvSpPr>
            <a:spLocks noGrp="1"/>
          </p:cNvSpPr>
          <p:nvPr>
            <p:ph type="sldNum" sz="quarter" idx="5"/>
          </p:nvPr>
        </p:nvSpPr>
        <p:spPr bwMode="auto"/>
        <p:txBody>
          <a:bodyPr/>
          <a:lstStyle/>
          <a:p>
            <a:pPr>
              <a:defRPr/>
            </a:pPr>
            <a:fld id="{282D8384-737D-4C6D-A982-91BEFA033A55}" type="slidenum">
              <a:rPr lang="en-GB"/>
              <a:t>21</a:t>
            </a:fld>
            <a:endParaRPr lang="en-GB"/>
          </a:p>
        </p:txBody>
      </p:sp>
    </p:spTree>
  </p:cSld>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marL="285750" indent="-285750">
              <a:lnSpc>
                <a:spcPct val="107000"/>
              </a:lnSpc>
              <a:spcAft>
                <a:spcPts val="800"/>
              </a:spcAft>
              <a:buFont typeface="Arial"/>
              <a:buChar char="•"/>
              <a:defRPr/>
            </a:pPr>
            <a:r>
              <a:rPr lang="en-GB" sz="1800">
                <a:latin typeface="Times New Roman"/>
                <a:ea typeface="DengXian"/>
                <a:cs typeface="Arial"/>
              </a:rPr>
              <a:t>These arrangements did not suit everybody. Many people opposed the new Spanish constitution and the establishment of the Basque Autonomous Community because it did not give sufficient independence to the Basques. </a:t>
            </a:r>
            <a:endParaRPr lang="en-GB" sz="1800">
              <a:latin typeface="Calibri"/>
              <a:ea typeface="DengXian"/>
              <a:cs typeface="Arial"/>
            </a:endParaRPr>
          </a:p>
          <a:p>
            <a:pPr marL="285750" indent="-285750">
              <a:lnSpc>
                <a:spcPct val="107000"/>
              </a:lnSpc>
              <a:spcAft>
                <a:spcPts val="800"/>
              </a:spcAft>
              <a:buFont typeface="Arial"/>
              <a:buChar char="•"/>
              <a:defRPr/>
            </a:pPr>
            <a:r>
              <a:rPr lang="en-GB" sz="1800">
                <a:latin typeface="Times New Roman"/>
                <a:ea typeface="DengXian"/>
                <a:cs typeface="Arial"/>
              </a:rPr>
              <a:t>Basque politicians criticized the arrangement as "the continuing occupation of the Basque Country".  </a:t>
            </a:r>
            <a:endParaRPr lang="en-GB" sz="1800">
              <a:latin typeface="Calibri"/>
              <a:ea typeface="DengXian"/>
              <a:cs typeface="Arial"/>
            </a:endParaRPr>
          </a:p>
          <a:p>
            <a:pPr marL="285750" indent="-285750">
              <a:lnSpc>
                <a:spcPct val="107000"/>
              </a:lnSpc>
              <a:spcAft>
                <a:spcPts val="800"/>
              </a:spcAft>
              <a:buFont typeface="Arial"/>
              <a:buChar char="•"/>
              <a:defRPr/>
            </a:pPr>
            <a:r>
              <a:rPr lang="en-GB" sz="1800">
                <a:latin typeface="Times New Roman"/>
                <a:ea typeface="DengXian"/>
                <a:cs typeface="Arial"/>
              </a:rPr>
              <a:t>These conditions inspired and enabled ETA to continue and escalate their violent resistance. </a:t>
            </a:r>
            <a:endParaRPr lang="en-GB" sz="1800">
              <a:latin typeface="Calibri"/>
              <a:ea typeface="DengXian"/>
              <a:cs typeface="Arial"/>
            </a:endParaRPr>
          </a:p>
          <a:p>
            <a:pPr marL="285750" indent="-285750">
              <a:lnSpc>
                <a:spcPct val="107000"/>
              </a:lnSpc>
              <a:spcAft>
                <a:spcPts val="800"/>
              </a:spcAft>
              <a:buFont typeface="Arial"/>
              <a:buChar char="•"/>
              <a:defRPr/>
            </a:pPr>
            <a:r>
              <a:rPr lang="en-GB" sz="1800">
                <a:latin typeface="Times New Roman"/>
                <a:ea typeface="DengXian"/>
                <a:cs typeface="Arial"/>
              </a:rPr>
              <a:t>It is very hard to accurately assess the number of deaths for which ETA was responsible in this period. According to Alberto Abadie and Javier </a:t>
            </a:r>
            <a:r>
              <a:rPr lang="en-GB" sz="1800">
                <a:latin typeface="Times New Roman"/>
                <a:ea typeface="DengXian"/>
                <a:cs typeface="Arial"/>
              </a:rPr>
              <a:t>Gardeazabal</a:t>
            </a:r>
            <a:r>
              <a:rPr lang="en-GB" sz="1800">
                <a:latin typeface="Times New Roman"/>
                <a:ea typeface="DengXian"/>
                <a:cs typeface="Arial"/>
              </a:rPr>
              <a:t>:</a:t>
            </a:r>
            <a:endParaRPr lang="en-GB" sz="1800">
              <a:latin typeface="Calibri"/>
              <a:ea typeface="DengXian"/>
              <a:cs typeface="Arial"/>
            </a:endParaRPr>
          </a:p>
          <a:p>
            <a:pPr marL="285750" indent="-285750">
              <a:lnSpc>
                <a:spcPct val="107000"/>
              </a:lnSpc>
              <a:spcAft>
                <a:spcPts val="800"/>
              </a:spcAft>
              <a:buFont typeface="Arial"/>
              <a:buChar char="•"/>
              <a:defRPr/>
            </a:pPr>
            <a:r>
              <a:rPr lang="en-GB" sz="1800">
                <a:latin typeface="Times New Roman"/>
                <a:ea typeface="DengXian"/>
                <a:cs typeface="Arial"/>
              </a:rPr>
              <a:t>“ETA’s activity was low before 1973 with no more than two victims in any given year. The</a:t>
            </a:r>
            <a:endParaRPr lang="en-GB" sz="1800">
              <a:latin typeface="Calibri"/>
              <a:ea typeface="DengXian"/>
              <a:cs typeface="Arial"/>
            </a:endParaRPr>
          </a:p>
          <a:p>
            <a:pPr marL="285750" indent="-285750">
              <a:lnSpc>
                <a:spcPct val="107000"/>
              </a:lnSpc>
              <a:spcAft>
                <a:spcPts val="800"/>
              </a:spcAft>
              <a:buFont typeface="Arial"/>
              <a:buChar char="•"/>
              <a:defRPr/>
            </a:pPr>
            <a:r>
              <a:rPr lang="en-GB" sz="1800">
                <a:latin typeface="Times New Roman"/>
                <a:ea typeface="DengXian"/>
                <a:cs typeface="Arial"/>
              </a:rPr>
              <a:t>death toll increased sharply during the mid-1970’s, with an average of almost 16 victims per year in the period of 1974–1977. The bloodiest three years of ETA, 1978–1980, witnessed</a:t>
            </a:r>
            <a:endParaRPr lang="en-GB" sz="1800">
              <a:latin typeface="Calibri"/>
              <a:ea typeface="DengXian"/>
              <a:cs typeface="Arial"/>
            </a:endParaRPr>
          </a:p>
          <a:p>
            <a:pPr marL="285750" indent="-285750">
              <a:lnSpc>
                <a:spcPct val="107000"/>
              </a:lnSpc>
              <a:spcAft>
                <a:spcPts val="800"/>
              </a:spcAft>
              <a:buFont typeface="Arial"/>
              <a:buChar char="•"/>
              <a:defRPr/>
            </a:pPr>
            <a:r>
              <a:rPr lang="en-GB" sz="1800">
                <a:latin typeface="Times New Roman"/>
                <a:ea typeface="DengXian"/>
                <a:cs typeface="Arial"/>
              </a:rPr>
              <a:t>a total of 235 victims. In subsequent years, the number of killings decreased gradually”. </a:t>
            </a:r>
            <a:endParaRPr lang="en-GB" sz="1800">
              <a:latin typeface="Calibri"/>
              <a:ea typeface="DengXian"/>
              <a:cs typeface="Arial"/>
            </a:endParaRPr>
          </a:p>
          <a:p>
            <a:pPr marL="285750" indent="-285750">
              <a:lnSpc>
                <a:spcPct val="107000"/>
              </a:lnSpc>
              <a:spcAft>
                <a:spcPts val="800"/>
              </a:spcAft>
              <a:buFont typeface="Arial"/>
              <a:buChar char="•"/>
              <a:defRPr/>
            </a:pPr>
            <a:r>
              <a:rPr lang="en-GB" sz="1800">
                <a:latin typeface="Times New Roman"/>
                <a:ea typeface="DengXian"/>
                <a:cs typeface="Arial"/>
              </a:rPr>
              <a:t>These activities provoked counter-resistance. The Guardia Civil, still not purged of Franco-era personnel, responded with force and in 1979 Amnesty International sent a team to Spain that reported on the use of torture in Madrid, Barcelona and Bilbao. </a:t>
            </a:r>
            <a:endParaRPr lang="en-GB" sz="1800">
              <a:latin typeface="Calibri"/>
              <a:ea typeface="DengXian"/>
              <a:cs typeface="Arial"/>
            </a:endParaRPr>
          </a:p>
          <a:p>
            <a:pPr marL="285750" indent="-285750">
              <a:lnSpc>
                <a:spcPct val="107000"/>
              </a:lnSpc>
              <a:spcAft>
                <a:spcPts val="800"/>
              </a:spcAft>
              <a:buFont typeface="Arial"/>
              <a:buChar char="•"/>
              <a:defRPr/>
            </a:pPr>
            <a:r>
              <a:rPr lang="en-GB" sz="1800">
                <a:latin typeface="Times New Roman"/>
                <a:ea typeface="DengXian"/>
                <a:cs typeface="Arial"/>
              </a:rPr>
              <a:t>In addition, simmering anti-Basque feeling within the Spanish military saw organisations emerge specifically to counter the ETA threat. </a:t>
            </a:r>
            <a:endParaRPr lang="en-GB" sz="1800">
              <a:latin typeface="Calibri"/>
              <a:ea typeface="DengXian"/>
              <a:cs typeface="Arial"/>
            </a:endParaRPr>
          </a:p>
          <a:p>
            <a:pPr marL="285750" indent="-285750">
              <a:lnSpc>
                <a:spcPct val="107000"/>
              </a:lnSpc>
              <a:spcAft>
                <a:spcPts val="800"/>
              </a:spcAft>
              <a:buFont typeface="Arial"/>
              <a:buChar char="•"/>
              <a:defRPr/>
            </a:pPr>
            <a:r>
              <a:rPr lang="en-GB" sz="1800">
                <a:latin typeface="Times New Roman"/>
                <a:ea typeface="DengXian"/>
                <a:cs typeface="Arial"/>
              </a:rPr>
              <a:t>The paramilitary group GAL, which was illegally established by officials of the Spanish government in 1983 and composed of mercenaries from the ring-wing French military, underworld hitmen from Marseille, Italian neo fascists and former Portuguese colonialists, conducted at least 27 assassinations of Basque nationalists. </a:t>
            </a:r>
            <a:endParaRPr lang="en-GB" sz="1800">
              <a:latin typeface="Calibri"/>
              <a:ea typeface="DengXian"/>
              <a:cs typeface="Arial"/>
            </a:endParaRPr>
          </a:p>
          <a:p>
            <a:pPr marL="285750" indent="-285750">
              <a:lnSpc>
                <a:spcPct val="107000"/>
              </a:lnSpc>
              <a:spcAft>
                <a:spcPts val="800"/>
              </a:spcAft>
              <a:buFont typeface="Arial"/>
              <a:buChar char="•"/>
              <a:defRPr/>
            </a:pPr>
            <a:r>
              <a:rPr lang="en-GB" sz="1800">
                <a:latin typeface="Times New Roman"/>
                <a:ea typeface="DengXian"/>
                <a:cs typeface="Arial"/>
              </a:rPr>
              <a:t>Interestingly, a contemporary poll indicated that these killings were supported by 51 percent of Spaniards.  </a:t>
            </a:r>
            <a:endParaRPr lang="en-GB" sz="1800">
              <a:latin typeface="Calibri"/>
              <a:ea typeface="DengXian"/>
              <a:cs typeface="Arial"/>
            </a:endParaRPr>
          </a:p>
          <a:p>
            <a:pPr marL="285750" indent="-285750">
              <a:lnSpc>
                <a:spcPct val="107000"/>
              </a:lnSpc>
              <a:spcAft>
                <a:spcPts val="800"/>
              </a:spcAft>
              <a:buFont typeface="Arial"/>
              <a:buChar char="•"/>
              <a:defRPr/>
            </a:pPr>
            <a:r>
              <a:rPr lang="en-GB" sz="1800">
                <a:latin typeface="Times New Roman"/>
                <a:ea typeface="DengXian"/>
                <a:cs typeface="Arial"/>
              </a:rPr>
              <a:t>This zero-tolerance approach to ETA continued under the socialist government installed in Madrid in 1982. </a:t>
            </a:r>
            <a:endParaRPr lang="en-GB" sz="1800">
              <a:latin typeface="Calibri"/>
              <a:ea typeface="DengXian"/>
              <a:cs typeface="Arial"/>
            </a:endParaRPr>
          </a:p>
          <a:p>
            <a:pPr marL="285750" indent="-285750">
              <a:lnSpc>
                <a:spcPct val="107000"/>
              </a:lnSpc>
              <a:spcAft>
                <a:spcPts val="800"/>
              </a:spcAft>
              <a:buFont typeface="Arial"/>
              <a:buChar char="•"/>
              <a:defRPr/>
            </a:pPr>
            <a:r>
              <a:rPr lang="en-GB" sz="1800">
                <a:latin typeface="Times New Roman"/>
                <a:ea typeface="DengXian"/>
                <a:cs typeface="Arial"/>
              </a:rPr>
              <a:t>However, the complexity of this picture is reinforced by the fact that ETA still enjoyed an undisclosed level of popular support in the Basque country itself, particularly among the young. </a:t>
            </a:r>
            <a:endParaRPr lang="en-GB" sz="1800">
              <a:latin typeface="Calibri"/>
              <a:ea typeface="DengXian"/>
              <a:cs typeface="Arial"/>
            </a:endParaRPr>
          </a:p>
          <a:p>
            <a:pPr marL="285750" indent="-285750">
              <a:lnSpc>
                <a:spcPct val="107000"/>
              </a:lnSpc>
              <a:spcAft>
                <a:spcPts val="800"/>
              </a:spcAft>
              <a:buFont typeface="Arial"/>
              <a:buChar char="•"/>
              <a:defRPr/>
            </a:pPr>
            <a:r>
              <a:rPr lang="en-GB" sz="1800">
                <a:latin typeface="Times New Roman"/>
                <a:ea typeface="DengXian"/>
                <a:cs typeface="Arial"/>
              </a:rPr>
              <a:t>The coalition of left-wing nationalist political groups known as </a:t>
            </a:r>
            <a:r>
              <a:rPr lang="en-GB" sz="1800">
                <a:latin typeface="Times New Roman"/>
                <a:ea typeface="DengXian"/>
                <a:cs typeface="Arial"/>
              </a:rPr>
              <a:t>Herri</a:t>
            </a:r>
            <a:r>
              <a:rPr lang="en-GB" sz="1800">
                <a:latin typeface="Times New Roman"/>
                <a:ea typeface="DengXian"/>
                <a:cs typeface="Arial"/>
              </a:rPr>
              <a:t> </a:t>
            </a:r>
            <a:r>
              <a:rPr lang="en-GB" sz="1800">
                <a:latin typeface="Times New Roman"/>
                <a:ea typeface="DengXian"/>
                <a:cs typeface="Arial"/>
              </a:rPr>
              <a:t>Batasuna</a:t>
            </a:r>
            <a:r>
              <a:rPr lang="en-GB" sz="1800">
                <a:latin typeface="Times New Roman"/>
                <a:ea typeface="DengXian"/>
                <a:cs typeface="Arial"/>
              </a:rPr>
              <a:t>, founded in 1978, openly expressed ETA sympathies. </a:t>
            </a:r>
            <a:endParaRPr lang="en-GB" sz="1800">
              <a:latin typeface="Calibri"/>
              <a:ea typeface="DengXian"/>
              <a:cs typeface="Arial"/>
            </a:endParaRPr>
          </a:p>
          <a:p>
            <a:pPr marL="285750" indent="-285750">
              <a:lnSpc>
                <a:spcPct val="107000"/>
              </a:lnSpc>
              <a:spcAft>
                <a:spcPts val="800"/>
              </a:spcAft>
              <a:buFont typeface="Arial"/>
              <a:buChar char="•"/>
              <a:defRPr/>
            </a:pPr>
            <a:r>
              <a:rPr lang="en-GB" sz="1800">
                <a:latin typeface="Calibri"/>
                <a:ea typeface="DengXian"/>
                <a:cs typeface="Arial"/>
              </a:rPr>
              <a:t>Herri</a:t>
            </a:r>
            <a:r>
              <a:rPr lang="en-GB" sz="1800">
                <a:latin typeface="Calibri"/>
                <a:ea typeface="DengXian"/>
                <a:cs typeface="Arial"/>
              </a:rPr>
              <a:t> </a:t>
            </a:r>
            <a:r>
              <a:rPr lang="en-GB" sz="1800">
                <a:latin typeface="Calibri"/>
                <a:ea typeface="DengXian"/>
                <a:cs typeface="Arial"/>
              </a:rPr>
              <a:t>Batasuna</a:t>
            </a:r>
            <a:r>
              <a:rPr lang="en-GB" sz="1800">
                <a:latin typeface="Calibri"/>
                <a:ea typeface="DengXian"/>
                <a:cs typeface="Arial"/>
              </a:rPr>
              <a:t> emerged as a pro-eta party. </a:t>
            </a:r>
            <a:endParaRPr/>
          </a:p>
        </p:txBody>
      </p:sp>
      <p:sp>
        <p:nvSpPr>
          <p:cNvPr id="4" name="Slide Number Placeholder 3"/>
          <p:cNvSpPr>
            <a:spLocks noGrp="1"/>
          </p:cNvSpPr>
          <p:nvPr>
            <p:ph type="sldNum" sz="quarter" idx="5"/>
          </p:nvPr>
        </p:nvSpPr>
        <p:spPr bwMode="auto"/>
        <p:txBody>
          <a:bodyPr/>
          <a:lstStyle/>
          <a:p>
            <a:pPr>
              <a:defRPr/>
            </a:pPr>
            <a:fld id="{282D8384-737D-4C6D-A982-91BEFA033A55}" type="slidenum">
              <a:rPr lang="en-GB"/>
              <a:t>22</a:t>
            </a:fld>
            <a:endParaRPr lang="en-GB"/>
          </a:p>
        </p:txBody>
      </p:sp>
    </p:spTree>
  </p:cSld>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marL="285750" indent="-285750">
              <a:lnSpc>
                <a:spcPct val="107000"/>
              </a:lnSpc>
              <a:spcAft>
                <a:spcPts val="800"/>
              </a:spcAft>
              <a:buFont typeface="Arial"/>
              <a:buChar char="•"/>
              <a:tabLst>
                <a:tab pos="2149475" algn="l"/>
              </a:tabLst>
              <a:defRPr/>
            </a:pPr>
            <a:r>
              <a:rPr lang="en-GB" sz="1800">
                <a:latin typeface="Times New Roman"/>
                <a:ea typeface="DengXian"/>
                <a:cs typeface="Arial"/>
              </a:rPr>
              <a:t>In France, the dominant attitude toward the Basque nationalist issue was to keep it in Spain. </a:t>
            </a:r>
            <a:endParaRPr lang="en-GB" sz="1800">
              <a:latin typeface="Calibri"/>
              <a:ea typeface="DengXian"/>
              <a:cs typeface="Arial"/>
            </a:endParaRPr>
          </a:p>
          <a:p>
            <a:pPr marL="285750" indent="-285750">
              <a:lnSpc>
                <a:spcPct val="107000"/>
              </a:lnSpc>
              <a:spcAft>
                <a:spcPts val="800"/>
              </a:spcAft>
              <a:buFont typeface="Arial"/>
              <a:buChar char="•"/>
              <a:tabLst>
                <a:tab pos="2149475" algn="l"/>
              </a:tabLst>
              <a:defRPr/>
            </a:pPr>
            <a:r>
              <a:rPr lang="en-GB" sz="1800">
                <a:latin typeface="Times New Roman"/>
                <a:ea typeface="DengXian"/>
                <a:cs typeface="Arial"/>
              </a:rPr>
              <a:t>But this was increasingly difficult. </a:t>
            </a:r>
            <a:endParaRPr lang="en-GB" sz="1800">
              <a:latin typeface="Calibri"/>
              <a:ea typeface="DengXian"/>
              <a:cs typeface="Arial"/>
            </a:endParaRPr>
          </a:p>
          <a:p>
            <a:pPr marL="285750" indent="-285750">
              <a:lnSpc>
                <a:spcPct val="107000"/>
              </a:lnSpc>
              <a:spcAft>
                <a:spcPts val="800"/>
              </a:spcAft>
              <a:buFont typeface="Arial"/>
              <a:buChar char="•"/>
              <a:tabLst>
                <a:tab pos="2149475" algn="l"/>
              </a:tabLst>
              <a:defRPr/>
            </a:pPr>
            <a:r>
              <a:rPr lang="en-GB" sz="1800">
                <a:latin typeface="Times New Roman"/>
                <a:ea typeface="DengXian"/>
                <a:cs typeface="Arial"/>
              </a:rPr>
              <a:t>Many Spanish-Basque refugees and members of ETA had escaped Spanish arrest by seeking refuge on the French side of the border, and the paramilitary GAL group crossed over the border into France to track down its ETA targets. </a:t>
            </a:r>
            <a:endParaRPr lang="en-GB" sz="1800">
              <a:latin typeface="Calibri"/>
              <a:ea typeface="DengXian"/>
              <a:cs typeface="Arial"/>
            </a:endParaRPr>
          </a:p>
          <a:p>
            <a:pPr marL="285750" indent="-285750">
              <a:lnSpc>
                <a:spcPct val="107000"/>
              </a:lnSpc>
              <a:spcAft>
                <a:spcPts val="800"/>
              </a:spcAft>
              <a:buFont typeface="Arial"/>
              <a:buChar char="•"/>
              <a:tabLst>
                <a:tab pos="2149475" algn="l"/>
              </a:tabLst>
              <a:defRPr/>
            </a:pPr>
            <a:r>
              <a:rPr lang="en-GB" sz="1800">
                <a:latin typeface="Times New Roman"/>
                <a:ea typeface="DengXian"/>
                <a:cs typeface="Arial"/>
              </a:rPr>
              <a:t>Post-Franco, Spanish political refugees were considered less welcome due to the perception that Spain was now free of the dangerous Franco regime. </a:t>
            </a:r>
            <a:endParaRPr lang="en-GB" sz="1800">
              <a:latin typeface="Calibri"/>
              <a:ea typeface="DengXian"/>
              <a:cs typeface="Arial"/>
            </a:endParaRPr>
          </a:p>
          <a:p>
            <a:pPr marL="285750" indent="-285750">
              <a:lnSpc>
                <a:spcPct val="107000"/>
              </a:lnSpc>
              <a:spcAft>
                <a:spcPts val="800"/>
              </a:spcAft>
              <a:buFont typeface="Arial"/>
              <a:buChar char="•"/>
              <a:tabLst>
                <a:tab pos="2149475" algn="l"/>
              </a:tabLst>
              <a:defRPr/>
            </a:pPr>
            <a:r>
              <a:rPr lang="en-GB" sz="1800">
                <a:latin typeface="Times New Roman"/>
                <a:ea typeface="DengXian"/>
                <a:cs typeface="Arial"/>
              </a:rPr>
              <a:t>Despite these changing attitudes, however, the passing of new Spanish laws that allowed the use of torture meant that extradition was not made compulsory.  </a:t>
            </a:r>
            <a:endParaRPr lang="en-GB" sz="1800">
              <a:latin typeface="Calibri"/>
              <a:ea typeface="DengXian"/>
              <a:cs typeface="Arial"/>
            </a:endParaRPr>
          </a:p>
          <a:p>
            <a:pPr marL="171450" indent="-171450">
              <a:buFont typeface="Arial"/>
              <a:buChar char="•"/>
              <a:defRPr/>
            </a:pPr>
            <a:endParaRPr lang="en-GB"/>
          </a:p>
        </p:txBody>
      </p:sp>
      <p:sp>
        <p:nvSpPr>
          <p:cNvPr id="4" name="Slide Number Placeholder 3"/>
          <p:cNvSpPr>
            <a:spLocks noGrp="1"/>
          </p:cNvSpPr>
          <p:nvPr>
            <p:ph type="sldNum" sz="quarter" idx="5"/>
          </p:nvPr>
        </p:nvSpPr>
        <p:spPr bwMode="auto"/>
        <p:txBody>
          <a:bodyPr/>
          <a:lstStyle/>
          <a:p>
            <a:pPr>
              <a:defRPr/>
            </a:pPr>
            <a:fld id="{282D8384-737D-4C6D-A982-91BEFA033A55}" type="slidenum">
              <a:rPr lang="en-GB"/>
              <a:t>23</a:t>
            </a:fld>
            <a:endParaRPr lang="en-GB"/>
          </a:p>
        </p:txBody>
      </p:sp>
    </p:spTree>
  </p:cSld>
</p:notes>
</file>

<file path=ppt/notesSlides/notesSlide19.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marL="285750" marR="0" lvl="0" indent="-285750" algn="l" defTabSz="914400">
              <a:lnSpc>
                <a:spcPct val="100000"/>
              </a:lnSpc>
              <a:spcBef>
                <a:spcPts val="0"/>
              </a:spcBef>
              <a:spcAft>
                <a:spcPts val="0"/>
              </a:spcAft>
              <a:buClrTx/>
              <a:buSzTx/>
              <a:buFont typeface="Arial"/>
              <a:buChar char="•"/>
              <a:defRPr/>
            </a:pPr>
            <a:r>
              <a:rPr lang="en-GB" sz="1800">
                <a:latin typeface="Times New Roman"/>
                <a:ea typeface="DengXian"/>
                <a:cs typeface="Arial"/>
              </a:rPr>
              <a:t>After the peak violence in 1978-80 the number of ETA killings gradually decreased. From the late 1990s onwards, ETA agreed to series of ceasefires and in May 2018, ETA formally announced that it had "completely dissolved all its structures and ended its political initiative". </a:t>
            </a:r>
            <a:endParaRPr lang="en-GB" sz="1800">
              <a:latin typeface="Calibri"/>
              <a:ea typeface="DengXian"/>
              <a:cs typeface="Arial"/>
            </a:endParaRPr>
          </a:p>
          <a:p>
            <a:pPr marL="285750" indent="-285750">
              <a:lnSpc>
                <a:spcPct val="107000"/>
              </a:lnSpc>
              <a:spcAft>
                <a:spcPts val="800"/>
              </a:spcAft>
              <a:buFont typeface="Arial"/>
              <a:buChar char="•"/>
              <a:defRPr/>
            </a:pPr>
            <a:r>
              <a:rPr lang="en-GB" sz="1800">
                <a:latin typeface="Times New Roman"/>
                <a:ea typeface="DengXian"/>
                <a:cs typeface="Arial"/>
              </a:rPr>
              <a:t>To this day, these complex tensions are one of the reasons that the Spanish Basque country remains the most policed population in Europe. </a:t>
            </a:r>
            <a:endParaRPr lang="en-GB" sz="1800">
              <a:latin typeface="Calibri"/>
              <a:ea typeface="DengXian"/>
              <a:cs typeface="Arial"/>
            </a:endParaRPr>
          </a:p>
          <a:p>
            <a:pPr marL="285750" indent="-285750">
              <a:lnSpc>
                <a:spcPct val="107000"/>
              </a:lnSpc>
              <a:spcAft>
                <a:spcPts val="800"/>
              </a:spcAft>
              <a:buFont typeface="Arial"/>
              <a:buChar char="•"/>
              <a:defRPr/>
            </a:pPr>
            <a:r>
              <a:rPr lang="en-GB" sz="1800">
                <a:latin typeface="Times New Roman"/>
                <a:ea typeface="DengXian"/>
                <a:cs typeface="Arial"/>
              </a:rPr>
              <a:t>As we shall explore in later chapters, although ETA has been dissolved, nationalist feeling remains strong in the Basque country but in a more benign form. </a:t>
            </a:r>
            <a:endParaRPr lang="en-GB" sz="1800">
              <a:latin typeface="Calibri"/>
              <a:ea typeface="DengXian"/>
              <a:cs typeface="Arial"/>
            </a:endParaRPr>
          </a:p>
          <a:p>
            <a:pPr marL="285750" indent="-285750">
              <a:lnSpc>
                <a:spcPct val="107000"/>
              </a:lnSpc>
              <a:spcAft>
                <a:spcPts val="800"/>
              </a:spcAft>
              <a:buFont typeface="Arial"/>
              <a:buChar char="•"/>
              <a:defRPr/>
            </a:pPr>
            <a:r>
              <a:rPr lang="en-GB" sz="1800">
                <a:latin typeface="Times New Roman"/>
                <a:ea typeface="DengXian"/>
                <a:cs typeface="Arial"/>
              </a:rPr>
              <a:t>As we shall find out in many of our later lectures, it emerges in relation to many different aspects of Basque culture, such as the revitalization of the Basque Language, </a:t>
            </a:r>
            <a:r>
              <a:rPr lang="en-GB" sz="1800" i="1">
                <a:latin typeface="Times New Roman"/>
                <a:ea typeface="DengXian"/>
                <a:cs typeface="Arial"/>
              </a:rPr>
              <a:t>bertsolari </a:t>
            </a:r>
            <a:r>
              <a:rPr lang="en-GB" sz="1800">
                <a:latin typeface="Times New Roman"/>
                <a:ea typeface="DengXian"/>
                <a:cs typeface="Arial"/>
              </a:rPr>
              <a:t>and football, along with other themes that we shall discuss throughout the year.  </a:t>
            </a:r>
            <a:endParaRPr lang="en-GB" sz="1800">
              <a:latin typeface="Calibri"/>
              <a:ea typeface="DengXian"/>
              <a:cs typeface="Arial"/>
            </a:endParaRPr>
          </a:p>
          <a:p>
            <a:pPr>
              <a:defRPr/>
            </a:pPr>
            <a:endParaRPr lang="en-GB"/>
          </a:p>
        </p:txBody>
      </p:sp>
      <p:sp>
        <p:nvSpPr>
          <p:cNvPr id="4" name="Slide Number Placeholder 3"/>
          <p:cNvSpPr>
            <a:spLocks noGrp="1"/>
          </p:cNvSpPr>
          <p:nvPr>
            <p:ph type="sldNum" sz="quarter" idx="5"/>
          </p:nvPr>
        </p:nvSpPr>
        <p:spPr bwMode="auto"/>
        <p:txBody>
          <a:bodyPr/>
          <a:lstStyle/>
          <a:p>
            <a:pPr>
              <a:defRPr/>
            </a:pPr>
            <a:fld id="{282D8384-737D-4C6D-A982-91BEFA033A55}" type="slidenum">
              <a:rPr lang="en-GB"/>
              <a:t>24</a:t>
            </a:fld>
            <a:endParaRPr lang="en-GB"/>
          </a:p>
        </p:txBody>
      </p:sp>
    </p:spTree>
  </p:cSld>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marL="285750" marR="0" lvl="0" indent="-285750" algn="l" defTabSz="914400">
              <a:lnSpc>
                <a:spcPct val="100000"/>
              </a:lnSpc>
              <a:spcBef>
                <a:spcPts val="0"/>
              </a:spcBef>
              <a:spcAft>
                <a:spcPts val="0"/>
              </a:spcAft>
              <a:buClrTx/>
              <a:buSzTx/>
              <a:buFont typeface="Arial"/>
              <a:buChar char="•"/>
              <a:defRPr/>
            </a:pPr>
            <a:r>
              <a:rPr lang="en-GB" sz="1800">
                <a:latin typeface="Times New Roman"/>
                <a:ea typeface="DengXian"/>
                <a:cs typeface="Arial"/>
              </a:rPr>
              <a:t>This coincided with the emotional and intellectual effects of the Carlist Wars, which ended in 1876.</a:t>
            </a:r>
            <a:endParaRPr lang="en-GB" sz="1800">
              <a:latin typeface="Calibri"/>
              <a:ea typeface="DengXian"/>
              <a:cs typeface="Arial"/>
            </a:endParaRPr>
          </a:p>
          <a:p>
            <a:pPr marL="285750" marR="0" lvl="0" indent="-285750" algn="l" defTabSz="914400">
              <a:lnSpc>
                <a:spcPct val="100000"/>
              </a:lnSpc>
              <a:spcBef>
                <a:spcPts val="0"/>
              </a:spcBef>
              <a:spcAft>
                <a:spcPts val="0"/>
              </a:spcAft>
              <a:buClrTx/>
              <a:buSzTx/>
              <a:buFont typeface="Arial"/>
              <a:buChar char="•"/>
              <a:defRPr/>
            </a:pPr>
            <a:r>
              <a:rPr lang="en-GB" sz="1800">
                <a:latin typeface="Times New Roman"/>
                <a:ea typeface="DengXian"/>
                <a:cs typeface="Arial"/>
              </a:rPr>
              <a:t>As we saw in Lecture One, support of the Carlist rebellions was high in the Basque provinces, especially in highly devout and Catholic Navarre. </a:t>
            </a:r>
            <a:endParaRPr lang="en-GB" sz="1800">
              <a:latin typeface="Calibri"/>
              <a:ea typeface="DengXian"/>
              <a:cs typeface="Arial"/>
            </a:endParaRPr>
          </a:p>
          <a:p>
            <a:pPr marL="285750" marR="0" lvl="0" indent="-285750" algn="l" defTabSz="914400">
              <a:lnSpc>
                <a:spcPct val="100000"/>
              </a:lnSpc>
              <a:spcBef>
                <a:spcPts val="0"/>
              </a:spcBef>
              <a:spcAft>
                <a:spcPts val="0"/>
              </a:spcAft>
              <a:buClrTx/>
              <a:buSzTx/>
              <a:buFont typeface="Arial"/>
              <a:buChar char="•"/>
              <a:defRPr/>
            </a:pPr>
            <a:r>
              <a:rPr lang="en-GB" sz="1800">
                <a:latin typeface="Times New Roman"/>
                <a:ea typeface="DengXian"/>
              </a:rPr>
              <a:t>The Carlist Basques wanted to preserve the traditional structures and traditions of the Spain of the old regime, and resist against the new urban dominance and the liberal ideologies that came with it. </a:t>
            </a:r>
            <a:endParaRPr lang="en-GB" sz="1200"/>
          </a:p>
          <a:p>
            <a:pPr marL="171450" marR="0" lvl="0" indent="-171450" algn="l" defTabSz="914400">
              <a:lnSpc>
                <a:spcPct val="100000"/>
              </a:lnSpc>
              <a:spcBef>
                <a:spcPts val="0"/>
              </a:spcBef>
              <a:spcAft>
                <a:spcPts val="0"/>
              </a:spcAft>
              <a:buClrTx/>
              <a:buSzTx/>
              <a:buFont typeface="Arial"/>
              <a:buChar char="•"/>
              <a:defRPr/>
            </a:pPr>
            <a:r>
              <a:rPr lang="en-GB" sz="1200"/>
              <a:t>There was awareness of what had been lost. </a:t>
            </a:r>
            <a:endParaRPr/>
          </a:p>
          <a:p>
            <a:pPr marL="285750" marR="0" lvl="0" indent="-285750" algn="l" defTabSz="914400">
              <a:lnSpc>
                <a:spcPct val="100000"/>
              </a:lnSpc>
              <a:spcBef>
                <a:spcPts val="0"/>
              </a:spcBef>
              <a:spcAft>
                <a:spcPts val="0"/>
              </a:spcAft>
              <a:buClrTx/>
              <a:buSzTx/>
              <a:buFont typeface="Arial"/>
              <a:buChar char="•"/>
              <a:defRPr/>
            </a:pPr>
            <a:r>
              <a:rPr lang="en-GB" sz="1800">
                <a:latin typeface="Times New Roman"/>
                <a:ea typeface="DengXian"/>
                <a:cs typeface="Arial"/>
              </a:rPr>
              <a:t>More Basques were choosing to write books in Basque, as opposed to Spanish or French, and Basque folklore was being widely collected and recorded, in both print and audio form. </a:t>
            </a:r>
            <a:endParaRPr/>
          </a:p>
          <a:p>
            <a:pPr marL="285750" marR="0" lvl="0" indent="-285750" algn="just" defTabSz="914400">
              <a:lnSpc>
                <a:spcPct val="107000"/>
              </a:lnSpc>
              <a:spcBef>
                <a:spcPts val="0"/>
              </a:spcBef>
              <a:spcAft>
                <a:spcPts val="800"/>
              </a:spcAft>
              <a:buClrTx/>
              <a:buSzTx/>
              <a:buFont typeface="Arial"/>
              <a:buChar char="•"/>
              <a:defRPr/>
            </a:pPr>
            <a:r>
              <a:rPr lang="en-GB" sz="1800">
                <a:latin typeface="Times New Roman"/>
                <a:ea typeface="DengXian"/>
                <a:cs typeface="Arial"/>
              </a:rPr>
              <a:t>By the end of the 19th century the first </a:t>
            </a:r>
            <a:r>
              <a:rPr lang="en-GB" sz="1800">
                <a:latin typeface="Times New Roman"/>
                <a:ea typeface="DengXian"/>
                <a:cs typeface="Arial"/>
              </a:rPr>
              <a:t>Ikastola</a:t>
            </a:r>
            <a:r>
              <a:rPr lang="en-GB" sz="1800">
                <a:latin typeface="Times New Roman"/>
                <a:ea typeface="DengXian"/>
                <a:cs typeface="Arial"/>
              </a:rPr>
              <a:t> (Basque medium schools) opened in Bilbao and </a:t>
            </a:r>
            <a:r>
              <a:rPr lang="en-GB" sz="1800">
                <a:latin typeface="Times New Roman"/>
                <a:ea typeface="DengXian"/>
                <a:cs typeface="Arial"/>
              </a:rPr>
              <a:t>Donostia</a:t>
            </a:r>
            <a:r>
              <a:rPr lang="en-GB" sz="1800">
                <a:latin typeface="Times New Roman"/>
                <a:ea typeface="DengXian"/>
                <a:cs typeface="Arial"/>
              </a:rPr>
              <a:t>, along with the first Basque language academy (</a:t>
            </a:r>
            <a:r>
              <a:rPr lang="en-GB" sz="1800">
                <a:latin typeface="Times New Roman"/>
                <a:ea typeface="DengXian"/>
                <a:cs typeface="Arial"/>
              </a:rPr>
              <a:t>Euskaltzaindia</a:t>
            </a:r>
            <a:r>
              <a:rPr lang="en-GB" sz="1800">
                <a:latin typeface="Times New Roman"/>
                <a:ea typeface="DengXian"/>
                <a:cs typeface="Arial"/>
              </a:rPr>
              <a:t>). In </a:t>
            </a:r>
            <a:r>
              <a:rPr lang="en-GB" sz="1800" b="1">
                <a:latin typeface="Times New Roman"/>
                <a:ea typeface="DengXian"/>
                <a:cs typeface="Arial"/>
              </a:rPr>
              <a:t>1888 the first professorship for Euskara was set up at the Instituto </a:t>
            </a:r>
            <a:r>
              <a:rPr lang="en-GB" sz="1800" b="1">
                <a:latin typeface="Times New Roman"/>
                <a:ea typeface="DengXian"/>
                <a:cs typeface="Arial"/>
              </a:rPr>
              <a:t>Bizkaino</a:t>
            </a:r>
            <a:r>
              <a:rPr lang="en-GB" sz="1800" b="1">
                <a:latin typeface="Times New Roman"/>
                <a:ea typeface="DengXian"/>
                <a:cs typeface="Arial"/>
              </a:rPr>
              <a:t> (</a:t>
            </a:r>
            <a:r>
              <a:rPr lang="es-ES" sz="1800">
                <a:solidFill>
                  <a:schemeClr val="tx1"/>
                </a:solidFill>
                <a:latin typeface="Times New Roman"/>
                <a:ea typeface="DengXian"/>
                <a:cs typeface="+mn-cs"/>
              </a:rPr>
              <a:t>The </a:t>
            </a:r>
            <a:r>
              <a:rPr lang="es-ES" sz="1800">
                <a:solidFill>
                  <a:schemeClr val="tx1"/>
                </a:solidFill>
                <a:latin typeface="Times New Roman"/>
                <a:ea typeface="DengXian"/>
                <a:cs typeface="+mn-cs"/>
              </a:rPr>
              <a:t>historyan</a:t>
            </a:r>
            <a:r>
              <a:rPr lang="es-ES" sz="1800">
                <a:solidFill>
                  <a:schemeClr val="tx1"/>
                </a:solidFill>
                <a:latin typeface="Times New Roman"/>
                <a:ea typeface="DengXian"/>
                <a:cs typeface="+mn-cs"/>
              </a:rPr>
              <a:t> Mark </a:t>
            </a:r>
            <a:r>
              <a:rPr lang="es-ES" sz="1800">
                <a:solidFill>
                  <a:schemeClr val="tx1"/>
                </a:solidFill>
                <a:latin typeface="Times New Roman"/>
                <a:ea typeface="DengXian"/>
                <a:cs typeface="+mn-cs"/>
              </a:rPr>
              <a:t>Kurlansky</a:t>
            </a:r>
            <a:r>
              <a:rPr lang="es-ES" sz="1800">
                <a:solidFill>
                  <a:schemeClr val="tx1"/>
                </a:solidFill>
                <a:latin typeface="Times New Roman"/>
                <a:ea typeface="DengXian"/>
                <a:cs typeface="+mn-cs"/>
              </a:rPr>
              <a:t> </a:t>
            </a:r>
            <a:r>
              <a:rPr lang="es-ES" sz="1800">
                <a:solidFill>
                  <a:schemeClr val="tx1"/>
                </a:solidFill>
                <a:latin typeface="Times New Roman"/>
                <a:ea typeface="DengXian"/>
                <a:cs typeface="+mn-cs"/>
              </a:rPr>
              <a:t>focuses</a:t>
            </a:r>
            <a:r>
              <a:rPr lang="es-ES" sz="1800">
                <a:solidFill>
                  <a:schemeClr val="tx1"/>
                </a:solidFill>
                <a:latin typeface="Times New Roman"/>
                <a:ea typeface="DengXian"/>
                <a:cs typeface="+mn-cs"/>
              </a:rPr>
              <a:t> </a:t>
            </a:r>
            <a:r>
              <a:rPr lang="es-ES" sz="1800">
                <a:solidFill>
                  <a:schemeClr val="tx1"/>
                </a:solidFill>
                <a:latin typeface="Times New Roman"/>
                <a:ea typeface="DengXian"/>
                <a:cs typeface="+mn-cs"/>
              </a:rPr>
              <a:t>on</a:t>
            </a:r>
            <a:r>
              <a:rPr lang="es-ES" sz="1800">
                <a:solidFill>
                  <a:schemeClr val="tx1"/>
                </a:solidFill>
                <a:latin typeface="Times New Roman"/>
                <a:ea typeface="DengXian"/>
                <a:cs typeface="+mn-cs"/>
              </a:rPr>
              <a:t> the </a:t>
            </a:r>
            <a:r>
              <a:rPr lang="es-ES" sz="1800">
                <a:solidFill>
                  <a:schemeClr val="tx1"/>
                </a:solidFill>
                <a:latin typeface="Times New Roman"/>
                <a:ea typeface="DengXian"/>
                <a:cs typeface="+mn-cs"/>
              </a:rPr>
              <a:t>symbolic</a:t>
            </a:r>
            <a:r>
              <a:rPr lang="es-ES" sz="1800">
                <a:solidFill>
                  <a:schemeClr val="tx1"/>
                </a:solidFill>
                <a:latin typeface="Times New Roman"/>
                <a:ea typeface="DengXian"/>
                <a:cs typeface="+mn-cs"/>
              </a:rPr>
              <a:t> </a:t>
            </a:r>
            <a:r>
              <a:rPr lang="es-ES" sz="1800">
                <a:solidFill>
                  <a:schemeClr val="tx1"/>
                </a:solidFill>
                <a:latin typeface="Times New Roman"/>
                <a:ea typeface="DengXian"/>
                <a:cs typeface="+mn-cs"/>
              </a:rPr>
              <a:t>importance</a:t>
            </a:r>
            <a:r>
              <a:rPr lang="es-ES" sz="1800">
                <a:solidFill>
                  <a:schemeClr val="tx1"/>
                </a:solidFill>
                <a:latin typeface="Times New Roman"/>
                <a:ea typeface="DengXian"/>
                <a:cs typeface="+mn-cs"/>
              </a:rPr>
              <a:t> of the </a:t>
            </a:r>
            <a:r>
              <a:rPr lang="es-ES" sz="1800">
                <a:solidFill>
                  <a:schemeClr val="tx1"/>
                </a:solidFill>
                <a:latin typeface="Times New Roman"/>
                <a:ea typeface="DengXian"/>
                <a:cs typeface="+mn-cs"/>
              </a:rPr>
              <a:t>Bizkaian</a:t>
            </a:r>
            <a:r>
              <a:rPr lang="es-ES" sz="1800">
                <a:solidFill>
                  <a:schemeClr val="tx1"/>
                </a:solidFill>
                <a:latin typeface="Times New Roman"/>
                <a:ea typeface="DengXian"/>
                <a:cs typeface="+mn-cs"/>
              </a:rPr>
              <a:t> </a:t>
            </a:r>
            <a:r>
              <a:rPr lang="es-ES" sz="1800">
                <a:solidFill>
                  <a:schemeClr val="tx1"/>
                </a:solidFill>
                <a:latin typeface="Times New Roman"/>
                <a:ea typeface="DengXian"/>
                <a:cs typeface="+mn-cs"/>
              </a:rPr>
              <a:t>professorship</a:t>
            </a:r>
            <a:r>
              <a:rPr lang="es-ES" sz="1800">
                <a:solidFill>
                  <a:schemeClr val="tx1"/>
                </a:solidFill>
                <a:latin typeface="Times New Roman"/>
                <a:ea typeface="DengXian"/>
                <a:cs typeface="+mn-cs"/>
              </a:rPr>
              <a:t>. Once </a:t>
            </a:r>
            <a:r>
              <a:rPr lang="es-ES" sz="1800">
                <a:solidFill>
                  <a:schemeClr val="tx1"/>
                </a:solidFill>
                <a:latin typeface="Times New Roman"/>
                <a:ea typeface="DengXian"/>
                <a:cs typeface="+mn-cs"/>
              </a:rPr>
              <a:t>advertised</a:t>
            </a:r>
            <a:r>
              <a:rPr lang="es-ES" sz="1800">
                <a:solidFill>
                  <a:schemeClr val="tx1"/>
                </a:solidFill>
                <a:latin typeface="Times New Roman"/>
                <a:ea typeface="DengXian"/>
                <a:cs typeface="+mn-cs"/>
              </a:rPr>
              <a:t>, a </a:t>
            </a:r>
            <a:r>
              <a:rPr lang="es-ES" sz="1800">
                <a:solidFill>
                  <a:schemeClr val="tx1"/>
                </a:solidFill>
                <a:latin typeface="Times New Roman"/>
                <a:ea typeface="DengXian"/>
                <a:cs typeface="+mn-cs"/>
              </a:rPr>
              <a:t>number</a:t>
            </a:r>
            <a:r>
              <a:rPr lang="es-ES" sz="1800">
                <a:solidFill>
                  <a:schemeClr val="tx1"/>
                </a:solidFill>
                <a:latin typeface="Times New Roman"/>
                <a:ea typeface="DengXian"/>
                <a:cs typeface="+mn-cs"/>
              </a:rPr>
              <a:t> of </a:t>
            </a:r>
            <a:r>
              <a:rPr lang="es-ES" sz="1800">
                <a:solidFill>
                  <a:schemeClr val="tx1"/>
                </a:solidFill>
                <a:latin typeface="Times New Roman"/>
                <a:ea typeface="DengXian"/>
                <a:cs typeface="+mn-cs"/>
              </a:rPr>
              <a:t>men</a:t>
            </a:r>
            <a:r>
              <a:rPr lang="es-ES" sz="1800">
                <a:solidFill>
                  <a:schemeClr val="tx1"/>
                </a:solidFill>
                <a:latin typeface="Times New Roman"/>
                <a:ea typeface="DengXian"/>
                <a:cs typeface="+mn-cs"/>
              </a:rPr>
              <a:t> </a:t>
            </a:r>
            <a:r>
              <a:rPr lang="es-ES" sz="1800">
                <a:solidFill>
                  <a:schemeClr val="tx1"/>
                </a:solidFill>
                <a:latin typeface="Times New Roman"/>
                <a:ea typeface="DengXian"/>
                <a:cs typeface="+mn-cs"/>
              </a:rPr>
              <a:t>applied</a:t>
            </a:r>
            <a:r>
              <a:rPr lang="es-ES" sz="1800">
                <a:solidFill>
                  <a:schemeClr val="tx1"/>
                </a:solidFill>
                <a:latin typeface="Times New Roman"/>
                <a:ea typeface="DengXian"/>
                <a:cs typeface="+mn-cs"/>
              </a:rPr>
              <a:t> </a:t>
            </a:r>
            <a:r>
              <a:rPr lang="es-ES" sz="1800">
                <a:solidFill>
                  <a:schemeClr val="tx1"/>
                </a:solidFill>
                <a:latin typeface="Times New Roman"/>
                <a:ea typeface="DengXian"/>
                <a:cs typeface="+mn-cs"/>
              </a:rPr>
              <a:t>for</a:t>
            </a:r>
            <a:r>
              <a:rPr lang="es-ES" sz="1800">
                <a:solidFill>
                  <a:schemeClr val="tx1"/>
                </a:solidFill>
                <a:latin typeface="Times New Roman"/>
                <a:ea typeface="DengXian"/>
                <a:cs typeface="+mn-cs"/>
              </a:rPr>
              <a:t> the post, </a:t>
            </a:r>
            <a:r>
              <a:rPr lang="es-ES" sz="1800">
                <a:solidFill>
                  <a:schemeClr val="tx1"/>
                </a:solidFill>
                <a:latin typeface="Times New Roman"/>
                <a:ea typeface="DengXian"/>
                <a:cs typeface="+mn-cs"/>
              </a:rPr>
              <a:t>each</a:t>
            </a:r>
            <a:r>
              <a:rPr lang="es-ES" sz="1800">
                <a:solidFill>
                  <a:schemeClr val="tx1"/>
                </a:solidFill>
                <a:latin typeface="Times New Roman"/>
                <a:ea typeface="DengXian"/>
                <a:cs typeface="+mn-cs"/>
              </a:rPr>
              <a:t> </a:t>
            </a:r>
            <a:r>
              <a:rPr lang="es-ES" sz="1800">
                <a:solidFill>
                  <a:schemeClr val="tx1"/>
                </a:solidFill>
                <a:latin typeface="Times New Roman"/>
                <a:ea typeface="DengXian"/>
                <a:cs typeface="+mn-cs"/>
              </a:rPr>
              <a:t>fighting</a:t>
            </a:r>
            <a:r>
              <a:rPr lang="es-ES" sz="1800">
                <a:solidFill>
                  <a:schemeClr val="tx1"/>
                </a:solidFill>
                <a:latin typeface="Times New Roman"/>
                <a:ea typeface="DengXian"/>
                <a:cs typeface="+mn-cs"/>
              </a:rPr>
              <a:t> </a:t>
            </a:r>
            <a:r>
              <a:rPr lang="es-ES" sz="1800">
                <a:solidFill>
                  <a:schemeClr val="tx1"/>
                </a:solidFill>
                <a:latin typeface="Times New Roman"/>
                <a:ea typeface="DengXian"/>
                <a:cs typeface="+mn-cs"/>
              </a:rPr>
              <a:t>for</a:t>
            </a:r>
            <a:r>
              <a:rPr lang="es-ES" sz="1800">
                <a:solidFill>
                  <a:schemeClr val="tx1"/>
                </a:solidFill>
                <a:latin typeface="Times New Roman"/>
                <a:ea typeface="DengXian"/>
                <a:cs typeface="+mn-cs"/>
              </a:rPr>
              <a:t> the </a:t>
            </a:r>
            <a:r>
              <a:rPr lang="es-ES" sz="1800">
                <a:solidFill>
                  <a:schemeClr val="tx1"/>
                </a:solidFill>
                <a:latin typeface="Times New Roman"/>
                <a:ea typeface="DengXian"/>
                <a:cs typeface="+mn-cs"/>
              </a:rPr>
              <a:t>most</a:t>
            </a:r>
            <a:r>
              <a:rPr lang="es-ES" sz="1800">
                <a:solidFill>
                  <a:schemeClr val="tx1"/>
                </a:solidFill>
                <a:latin typeface="Times New Roman"/>
                <a:ea typeface="DengXian"/>
                <a:cs typeface="+mn-cs"/>
              </a:rPr>
              <a:t> votes </a:t>
            </a:r>
            <a:r>
              <a:rPr lang="es-ES" sz="1800">
                <a:solidFill>
                  <a:schemeClr val="tx1"/>
                </a:solidFill>
                <a:latin typeface="Times New Roman"/>
                <a:ea typeface="DengXian"/>
                <a:cs typeface="+mn-cs"/>
              </a:rPr>
              <a:t>from</a:t>
            </a:r>
            <a:r>
              <a:rPr lang="es-ES" sz="1800">
                <a:solidFill>
                  <a:schemeClr val="tx1"/>
                </a:solidFill>
                <a:latin typeface="Times New Roman"/>
                <a:ea typeface="DengXian"/>
                <a:cs typeface="+mn-cs"/>
              </a:rPr>
              <a:t> the </a:t>
            </a:r>
            <a:r>
              <a:rPr lang="es-ES" sz="1800">
                <a:solidFill>
                  <a:schemeClr val="tx1"/>
                </a:solidFill>
                <a:latin typeface="Times New Roman"/>
                <a:ea typeface="DengXian"/>
                <a:cs typeface="+mn-cs"/>
              </a:rPr>
              <a:t>interviewing</a:t>
            </a:r>
            <a:r>
              <a:rPr lang="es-ES" sz="1800">
                <a:solidFill>
                  <a:schemeClr val="tx1"/>
                </a:solidFill>
                <a:latin typeface="Times New Roman"/>
                <a:ea typeface="DengXian"/>
                <a:cs typeface="+mn-cs"/>
              </a:rPr>
              <a:t> panel. The </a:t>
            </a:r>
            <a:r>
              <a:rPr lang="es-ES" sz="1800">
                <a:solidFill>
                  <a:schemeClr val="tx1"/>
                </a:solidFill>
                <a:latin typeface="Times New Roman"/>
                <a:ea typeface="DengXian"/>
                <a:cs typeface="+mn-cs"/>
              </a:rPr>
              <a:t>first</a:t>
            </a:r>
            <a:r>
              <a:rPr lang="es-ES" sz="1800">
                <a:solidFill>
                  <a:schemeClr val="tx1"/>
                </a:solidFill>
                <a:latin typeface="Times New Roman"/>
                <a:ea typeface="DengXian"/>
                <a:cs typeface="+mn-cs"/>
              </a:rPr>
              <a:t> </a:t>
            </a:r>
            <a:r>
              <a:rPr lang="es-ES" sz="1800">
                <a:solidFill>
                  <a:schemeClr val="tx1"/>
                </a:solidFill>
                <a:latin typeface="Times New Roman"/>
                <a:ea typeface="DengXian"/>
                <a:cs typeface="+mn-cs"/>
              </a:rPr>
              <a:t>applicant</a:t>
            </a:r>
            <a:r>
              <a:rPr lang="es-ES" sz="1800">
                <a:solidFill>
                  <a:schemeClr val="tx1"/>
                </a:solidFill>
                <a:latin typeface="Times New Roman"/>
                <a:ea typeface="DengXian"/>
                <a:cs typeface="+mn-cs"/>
              </a:rPr>
              <a:t>, </a:t>
            </a:r>
            <a:r>
              <a:rPr lang="es-ES" sz="1800">
                <a:solidFill>
                  <a:schemeClr val="tx1"/>
                </a:solidFill>
                <a:latin typeface="Times New Roman"/>
                <a:ea typeface="DengXian"/>
                <a:cs typeface="+mn-cs"/>
              </a:rPr>
              <a:t>Resurreccion</a:t>
            </a:r>
            <a:r>
              <a:rPr lang="es-ES" sz="1800">
                <a:solidFill>
                  <a:schemeClr val="tx1"/>
                </a:solidFill>
                <a:latin typeface="Times New Roman"/>
                <a:ea typeface="DengXian"/>
                <a:cs typeface="+mn-cs"/>
              </a:rPr>
              <a:t> Maria Azkue, </a:t>
            </a:r>
            <a:r>
              <a:rPr lang="es-ES" sz="1800">
                <a:solidFill>
                  <a:schemeClr val="tx1"/>
                </a:solidFill>
                <a:latin typeface="Times New Roman"/>
                <a:ea typeface="DengXian"/>
                <a:cs typeface="+mn-cs"/>
              </a:rPr>
              <a:t>secured</a:t>
            </a:r>
            <a:r>
              <a:rPr lang="es-ES" sz="1800">
                <a:solidFill>
                  <a:schemeClr val="tx1"/>
                </a:solidFill>
                <a:latin typeface="Times New Roman"/>
                <a:ea typeface="DengXian"/>
                <a:cs typeface="+mn-cs"/>
              </a:rPr>
              <a:t> the post </a:t>
            </a:r>
            <a:r>
              <a:rPr lang="es-ES" sz="1800">
                <a:solidFill>
                  <a:schemeClr val="tx1"/>
                </a:solidFill>
                <a:latin typeface="Times New Roman"/>
                <a:ea typeface="DengXian"/>
                <a:cs typeface="+mn-cs"/>
              </a:rPr>
              <a:t>with</a:t>
            </a:r>
            <a:r>
              <a:rPr lang="es-ES" sz="1800">
                <a:solidFill>
                  <a:schemeClr val="tx1"/>
                </a:solidFill>
                <a:latin typeface="Times New Roman"/>
                <a:ea typeface="DengXian"/>
                <a:cs typeface="+mn-cs"/>
              </a:rPr>
              <a:t> ten votes and </a:t>
            </a:r>
            <a:r>
              <a:rPr lang="es-ES" sz="1800">
                <a:solidFill>
                  <a:schemeClr val="tx1"/>
                </a:solidFill>
                <a:latin typeface="Times New Roman"/>
                <a:ea typeface="DengXian"/>
                <a:cs typeface="+mn-cs"/>
              </a:rPr>
              <a:t>went</a:t>
            </a:r>
            <a:r>
              <a:rPr lang="es-ES" sz="1800">
                <a:solidFill>
                  <a:schemeClr val="tx1"/>
                </a:solidFill>
                <a:latin typeface="Times New Roman"/>
                <a:ea typeface="DengXian"/>
                <a:cs typeface="+mn-cs"/>
              </a:rPr>
              <a:t> </a:t>
            </a:r>
            <a:r>
              <a:rPr lang="es-ES" sz="1800">
                <a:solidFill>
                  <a:schemeClr val="tx1"/>
                </a:solidFill>
                <a:latin typeface="Times New Roman"/>
                <a:ea typeface="DengXian"/>
                <a:cs typeface="+mn-cs"/>
              </a:rPr>
              <a:t>on</a:t>
            </a:r>
            <a:r>
              <a:rPr lang="es-ES" sz="1800">
                <a:solidFill>
                  <a:schemeClr val="tx1"/>
                </a:solidFill>
                <a:latin typeface="Times New Roman"/>
                <a:ea typeface="DengXian"/>
                <a:cs typeface="+mn-cs"/>
              </a:rPr>
              <a:t> </a:t>
            </a:r>
            <a:r>
              <a:rPr lang="es-ES" sz="1800">
                <a:solidFill>
                  <a:schemeClr val="tx1"/>
                </a:solidFill>
                <a:latin typeface="Times New Roman"/>
                <a:ea typeface="DengXian"/>
                <a:cs typeface="+mn-cs"/>
              </a:rPr>
              <a:t>to</a:t>
            </a:r>
            <a:r>
              <a:rPr lang="es-ES" sz="1800">
                <a:solidFill>
                  <a:schemeClr val="tx1"/>
                </a:solidFill>
                <a:latin typeface="Times New Roman"/>
                <a:ea typeface="DengXian"/>
                <a:cs typeface="+mn-cs"/>
              </a:rPr>
              <a:t> </a:t>
            </a:r>
            <a:r>
              <a:rPr lang="es-ES" sz="1800">
                <a:solidFill>
                  <a:schemeClr val="tx1"/>
                </a:solidFill>
                <a:latin typeface="Times New Roman"/>
                <a:ea typeface="DengXian"/>
                <a:cs typeface="+mn-cs"/>
              </a:rPr>
              <a:t>become</a:t>
            </a:r>
            <a:r>
              <a:rPr lang="es-ES" sz="1800">
                <a:solidFill>
                  <a:schemeClr val="tx1"/>
                </a:solidFill>
                <a:latin typeface="Times New Roman"/>
                <a:ea typeface="DengXian"/>
                <a:cs typeface="+mn-cs"/>
              </a:rPr>
              <a:t> a </a:t>
            </a:r>
            <a:r>
              <a:rPr lang="es-ES" sz="1800">
                <a:solidFill>
                  <a:schemeClr val="tx1"/>
                </a:solidFill>
                <a:latin typeface="Times New Roman"/>
                <a:ea typeface="DengXian"/>
                <a:cs typeface="+mn-cs"/>
              </a:rPr>
              <a:t>significant</a:t>
            </a:r>
            <a:r>
              <a:rPr lang="es-ES" sz="1800">
                <a:solidFill>
                  <a:schemeClr val="tx1"/>
                </a:solidFill>
                <a:latin typeface="Times New Roman"/>
                <a:ea typeface="DengXian"/>
                <a:cs typeface="+mn-cs"/>
              </a:rPr>
              <a:t> </a:t>
            </a:r>
            <a:r>
              <a:rPr lang="es-ES" sz="1800">
                <a:solidFill>
                  <a:schemeClr val="tx1"/>
                </a:solidFill>
                <a:latin typeface="Times New Roman"/>
                <a:ea typeface="DengXian"/>
                <a:cs typeface="+mn-cs"/>
              </a:rPr>
              <a:t>scholar</a:t>
            </a:r>
            <a:r>
              <a:rPr lang="es-ES" sz="1800">
                <a:solidFill>
                  <a:schemeClr val="tx1"/>
                </a:solidFill>
                <a:latin typeface="Times New Roman"/>
                <a:ea typeface="DengXian"/>
                <a:cs typeface="+mn-cs"/>
              </a:rPr>
              <a:t> of </a:t>
            </a:r>
            <a:r>
              <a:rPr lang="es-ES" sz="1800">
                <a:solidFill>
                  <a:schemeClr val="tx1"/>
                </a:solidFill>
                <a:latin typeface="Times New Roman"/>
                <a:ea typeface="DengXian"/>
                <a:cs typeface="+mn-cs"/>
              </a:rPr>
              <a:t>Basque</a:t>
            </a:r>
            <a:r>
              <a:rPr lang="es-ES" sz="1800">
                <a:solidFill>
                  <a:schemeClr val="tx1"/>
                </a:solidFill>
                <a:latin typeface="Times New Roman"/>
                <a:ea typeface="DengXian"/>
                <a:cs typeface="+mn-cs"/>
              </a:rPr>
              <a:t> </a:t>
            </a:r>
            <a:r>
              <a:rPr lang="es-ES" sz="1800">
                <a:solidFill>
                  <a:schemeClr val="tx1"/>
                </a:solidFill>
                <a:latin typeface="Times New Roman"/>
                <a:ea typeface="DengXian"/>
                <a:cs typeface="+mn-cs"/>
              </a:rPr>
              <a:t>language</a:t>
            </a:r>
            <a:r>
              <a:rPr lang="es-ES" sz="1800">
                <a:solidFill>
                  <a:schemeClr val="tx1"/>
                </a:solidFill>
                <a:latin typeface="Times New Roman"/>
                <a:ea typeface="DengXian"/>
                <a:cs typeface="+mn-cs"/>
              </a:rPr>
              <a:t>, culture and folklore. The </a:t>
            </a:r>
            <a:r>
              <a:rPr lang="es-ES" sz="1800">
                <a:solidFill>
                  <a:schemeClr val="tx1"/>
                </a:solidFill>
                <a:latin typeface="Times New Roman"/>
                <a:ea typeface="DengXian"/>
                <a:cs typeface="+mn-cs"/>
              </a:rPr>
              <a:t>second</a:t>
            </a:r>
            <a:r>
              <a:rPr lang="es-ES" sz="1800">
                <a:solidFill>
                  <a:schemeClr val="tx1"/>
                </a:solidFill>
                <a:latin typeface="Times New Roman"/>
                <a:ea typeface="DengXian"/>
                <a:cs typeface="+mn-cs"/>
              </a:rPr>
              <a:t> </a:t>
            </a:r>
            <a:r>
              <a:rPr lang="es-ES" sz="1800">
                <a:solidFill>
                  <a:schemeClr val="tx1"/>
                </a:solidFill>
                <a:latin typeface="Times New Roman"/>
                <a:ea typeface="DengXian"/>
                <a:cs typeface="+mn-cs"/>
              </a:rPr>
              <a:t>applicant</a:t>
            </a:r>
            <a:r>
              <a:rPr lang="es-ES" sz="1800">
                <a:solidFill>
                  <a:schemeClr val="tx1"/>
                </a:solidFill>
                <a:latin typeface="Times New Roman"/>
                <a:ea typeface="DengXian"/>
                <a:cs typeface="+mn-cs"/>
              </a:rPr>
              <a:t>, Miguel de Unamuno, </a:t>
            </a:r>
            <a:r>
              <a:rPr lang="es-ES" sz="1800">
                <a:solidFill>
                  <a:schemeClr val="tx1"/>
                </a:solidFill>
                <a:latin typeface="Times New Roman"/>
                <a:ea typeface="DengXian"/>
                <a:cs typeface="+mn-cs"/>
              </a:rPr>
              <a:t>who</a:t>
            </a:r>
            <a:r>
              <a:rPr lang="es-ES" sz="1800">
                <a:solidFill>
                  <a:schemeClr val="tx1"/>
                </a:solidFill>
                <a:latin typeface="Times New Roman"/>
                <a:ea typeface="DengXian"/>
                <a:cs typeface="+mn-cs"/>
              </a:rPr>
              <a:t> </a:t>
            </a:r>
            <a:r>
              <a:rPr lang="es-ES" sz="1800">
                <a:solidFill>
                  <a:schemeClr val="tx1"/>
                </a:solidFill>
                <a:latin typeface="Times New Roman"/>
                <a:ea typeface="DengXian"/>
                <a:cs typeface="+mn-cs"/>
              </a:rPr>
              <a:t>gained</a:t>
            </a:r>
            <a:r>
              <a:rPr lang="es-ES" sz="1800">
                <a:solidFill>
                  <a:schemeClr val="tx1"/>
                </a:solidFill>
                <a:latin typeface="Times New Roman"/>
                <a:ea typeface="DengXian"/>
                <a:cs typeface="+mn-cs"/>
              </a:rPr>
              <a:t> </a:t>
            </a:r>
            <a:r>
              <a:rPr lang="es-ES" sz="1800">
                <a:solidFill>
                  <a:schemeClr val="tx1"/>
                </a:solidFill>
                <a:latin typeface="Times New Roman"/>
                <a:ea typeface="DengXian"/>
                <a:cs typeface="+mn-cs"/>
              </a:rPr>
              <a:t>three</a:t>
            </a:r>
            <a:r>
              <a:rPr lang="es-ES" sz="1800">
                <a:solidFill>
                  <a:schemeClr val="tx1"/>
                </a:solidFill>
                <a:latin typeface="Times New Roman"/>
                <a:ea typeface="DengXian"/>
                <a:cs typeface="+mn-cs"/>
              </a:rPr>
              <a:t> votes, </a:t>
            </a:r>
            <a:r>
              <a:rPr lang="es-ES" sz="1800">
                <a:solidFill>
                  <a:schemeClr val="tx1"/>
                </a:solidFill>
                <a:latin typeface="Times New Roman"/>
                <a:ea typeface="DengXian"/>
                <a:cs typeface="+mn-cs"/>
              </a:rPr>
              <a:t>was</a:t>
            </a:r>
            <a:r>
              <a:rPr lang="es-ES" sz="1800">
                <a:solidFill>
                  <a:schemeClr val="tx1"/>
                </a:solidFill>
                <a:latin typeface="Times New Roman"/>
                <a:ea typeface="DengXian"/>
                <a:cs typeface="+mn-cs"/>
              </a:rPr>
              <a:t> a </a:t>
            </a:r>
            <a:r>
              <a:rPr lang="es-ES" sz="1800">
                <a:solidFill>
                  <a:schemeClr val="tx1"/>
                </a:solidFill>
                <a:latin typeface="Times New Roman"/>
                <a:ea typeface="DengXian"/>
                <a:cs typeface="+mn-cs"/>
              </a:rPr>
              <a:t>scholar</a:t>
            </a:r>
            <a:r>
              <a:rPr lang="es-ES" sz="1800">
                <a:solidFill>
                  <a:schemeClr val="tx1"/>
                </a:solidFill>
                <a:latin typeface="Times New Roman"/>
                <a:ea typeface="DengXian"/>
                <a:cs typeface="+mn-cs"/>
              </a:rPr>
              <a:t> </a:t>
            </a:r>
            <a:r>
              <a:rPr lang="es-ES" sz="1800">
                <a:solidFill>
                  <a:schemeClr val="tx1"/>
                </a:solidFill>
                <a:latin typeface="Times New Roman"/>
                <a:ea typeface="DengXian"/>
                <a:cs typeface="+mn-cs"/>
              </a:rPr>
              <a:t>who</a:t>
            </a:r>
            <a:r>
              <a:rPr lang="es-ES" sz="1800">
                <a:solidFill>
                  <a:schemeClr val="tx1"/>
                </a:solidFill>
                <a:latin typeface="Times New Roman"/>
                <a:ea typeface="DengXian"/>
                <a:cs typeface="+mn-cs"/>
              </a:rPr>
              <a:t> </a:t>
            </a:r>
            <a:r>
              <a:rPr lang="es-ES" sz="1800">
                <a:solidFill>
                  <a:schemeClr val="tx1"/>
                </a:solidFill>
                <a:latin typeface="Times New Roman"/>
                <a:ea typeface="DengXian"/>
                <a:cs typeface="+mn-cs"/>
              </a:rPr>
              <a:t>later</a:t>
            </a:r>
            <a:r>
              <a:rPr lang="es-ES" sz="1800">
                <a:solidFill>
                  <a:schemeClr val="tx1"/>
                </a:solidFill>
                <a:latin typeface="Times New Roman"/>
                <a:ea typeface="DengXian"/>
                <a:cs typeface="+mn-cs"/>
              </a:rPr>
              <a:t> </a:t>
            </a:r>
            <a:r>
              <a:rPr lang="es-ES" sz="1800">
                <a:solidFill>
                  <a:schemeClr val="tx1"/>
                </a:solidFill>
                <a:latin typeface="Times New Roman"/>
                <a:ea typeface="DengXian"/>
                <a:cs typeface="+mn-cs"/>
              </a:rPr>
              <a:t>became</a:t>
            </a:r>
            <a:r>
              <a:rPr lang="es-ES" sz="1800">
                <a:solidFill>
                  <a:schemeClr val="tx1"/>
                </a:solidFill>
                <a:latin typeface="Times New Roman"/>
                <a:ea typeface="DengXian"/>
                <a:cs typeface="+mn-cs"/>
              </a:rPr>
              <a:t> </a:t>
            </a:r>
            <a:r>
              <a:rPr lang="es-ES" sz="1800">
                <a:solidFill>
                  <a:schemeClr val="tx1"/>
                </a:solidFill>
                <a:latin typeface="Times New Roman"/>
                <a:ea typeface="DengXian"/>
                <a:cs typeface="+mn-cs"/>
              </a:rPr>
              <a:t>one</a:t>
            </a:r>
            <a:r>
              <a:rPr lang="es-ES" sz="1800">
                <a:solidFill>
                  <a:schemeClr val="tx1"/>
                </a:solidFill>
                <a:latin typeface="Times New Roman"/>
                <a:ea typeface="DengXian"/>
                <a:cs typeface="+mn-cs"/>
              </a:rPr>
              <a:t> of </a:t>
            </a:r>
            <a:r>
              <a:rPr lang="es-ES" sz="1800">
                <a:solidFill>
                  <a:schemeClr val="tx1"/>
                </a:solidFill>
                <a:latin typeface="Times New Roman"/>
                <a:ea typeface="DengXian"/>
                <a:cs typeface="+mn-cs"/>
              </a:rPr>
              <a:t>Spain’s</a:t>
            </a:r>
            <a:r>
              <a:rPr lang="es-ES" sz="1800">
                <a:solidFill>
                  <a:schemeClr val="tx1"/>
                </a:solidFill>
                <a:latin typeface="Times New Roman"/>
                <a:ea typeface="DengXian"/>
                <a:cs typeface="+mn-cs"/>
              </a:rPr>
              <a:t> </a:t>
            </a:r>
            <a:r>
              <a:rPr lang="es-ES" sz="1800">
                <a:solidFill>
                  <a:schemeClr val="tx1"/>
                </a:solidFill>
                <a:latin typeface="Times New Roman"/>
                <a:ea typeface="DengXian"/>
                <a:cs typeface="+mn-cs"/>
              </a:rPr>
              <a:t>most</a:t>
            </a:r>
            <a:r>
              <a:rPr lang="es-ES" sz="1800">
                <a:solidFill>
                  <a:schemeClr val="tx1"/>
                </a:solidFill>
                <a:latin typeface="Times New Roman"/>
                <a:ea typeface="DengXian"/>
                <a:cs typeface="+mn-cs"/>
              </a:rPr>
              <a:t> </a:t>
            </a:r>
            <a:r>
              <a:rPr lang="es-ES" sz="1800">
                <a:solidFill>
                  <a:schemeClr val="tx1"/>
                </a:solidFill>
                <a:latin typeface="Times New Roman"/>
                <a:ea typeface="DengXian"/>
                <a:cs typeface="+mn-cs"/>
              </a:rPr>
              <a:t>influential</a:t>
            </a:r>
            <a:r>
              <a:rPr lang="es-ES" sz="1800">
                <a:solidFill>
                  <a:schemeClr val="tx1"/>
                </a:solidFill>
                <a:latin typeface="Times New Roman"/>
                <a:ea typeface="DengXian"/>
                <a:cs typeface="+mn-cs"/>
              </a:rPr>
              <a:t> </a:t>
            </a:r>
            <a:r>
              <a:rPr lang="es-ES" sz="1800">
                <a:solidFill>
                  <a:schemeClr val="tx1"/>
                </a:solidFill>
                <a:latin typeface="Times New Roman"/>
                <a:ea typeface="DengXian"/>
                <a:cs typeface="+mn-cs"/>
              </a:rPr>
              <a:t>authors</a:t>
            </a:r>
            <a:r>
              <a:rPr lang="es-ES" sz="1800">
                <a:solidFill>
                  <a:schemeClr val="tx1"/>
                </a:solidFill>
                <a:latin typeface="Times New Roman"/>
                <a:ea typeface="DengXian"/>
                <a:cs typeface="+mn-cs"/>
              </a:rPr>
              <a:t> and </a:t>
            </a:r>
            <a:r>
              <a:rPr lang="es-ES" sz="1800">
                <a:solidFill>
                  <a:schemeClr val="tx1"/>
                </a:solidFill>
                <a:latin typeface="Times New Roman"/>
                <a:ea typeface="DengXian"/>
                <a:cs typeface="+mn-cs"/>
              </a:rPr>
              <a:t>intellectuals</a:t>
            </a:r>
            <a:r>
              <a:rPr lang="es-ES" sz="1800">
                <a:solidFill>
                  <a:schemeClr val="tx1"/>
                </a:solidFill>
                <a:latin typeface="Times New Roman"/>
                <a:ea typeface="DengXian"/>
                <a:cs typeface="+mn-cs"/>
              </a:rPr>
              <a:t>. </a:t>
            </a:r>
            <a:r>
              <a:rPr lang="es-ES" sz="1800">
                <a:solidFill>
                  <a:schemeClr val="tx1"/>
                </a:solidFill>
                <a:latin typeface="Times New Roman"/>
                <a:ea typeface="DengXian"/>
                <a:cs typeface="+mn-cs"/>
              </a:rPr>
              <a:t>But</a:t>
            </a:r>
            <a:r>
              <a:rPr lang="es-ES" sz="1800">
                <a:solidFill>
                  <a:schemeClr val="tx1"/>
                </a:solidFill>
                <a:latin typeface="Times New Roman"/>
                <a:ea typeface="DengXian"/>
                <a:cs typeface="+mn-cs"/>
              </a:rPr>
              <a:t> </a:t>
            </a:r>
            <a:r>
              <a:rPr lang="es-ES" sz="1800">
                <a:solidFill>
                  <a:schemeClr val="tx1"/>
                </a:solidFill>
                <a:latin typeface="Times New Roman"/>
                <a:ea typeface="DengXian"/>
                <a:cs typeface="+mn-cs"/>
              </a:rPr>
              <a:t>it</a:t>
            </a:r>
            <a:r>
              <a:rPr lang="es-ES" sz="1800">
                <a:solidFill>
                  <a:schemeClr val="tx1"/>
                </a:solidFill>
                <a:latin typeface="Times New Roman"/>
                <a:ea typeface="DengXian"/>
                <a:cs typeface="+mn-cs"/>
              </a:rPr>
              <a:t> </a:t>
            </a:r>
            <a:r>
              <a:rPr lang="es-ES" sz="1800">
                <a:solidFill>
                  <a:schemeClr val="tx1"/>
                </a:solidFill>
                <a:latin typeface="Times New Roman"/>
                <a:ea typeface="DengXian"/>
                <a:cs typeface="+mn-cs"/>
              </a:rPr>
              <a:t>was</a:t>
            </a:r>
            <a:r>
              <a:rPr lang="es-ES" sz="1800">
                <a:solidFill>
                  <a:schemeClr val="tx1"/>
                </a:solidFill>
                <a:latin typeface="Times New Roman"/>
                <a:ea typeface="DengXian"/>
                <a:cs typeface="+mn-cs"/>
              </a:rPr>
              <a:t> the </a:t>
            </a:r>
            <a:r>
              <a:rPr lang="es-ES" sz="1800">
                <a:solidFill>
                  <a:schemeClr val="tx1"/>
                </a:solidFill>
                <a:latin typeface="Times New Roman"/>
                <a:ea typeface="DengXian"/>
                <a:cs typeface="+mn-cs"/>
              </a:rPr>
              <a:t>third</a:t>
            </a:r>
            <a:r>
              <a:rPr lang="es-ES" sz="1800">
                <a:solidFill>
                  <a:schemeClr val="tx1"/>
                </a:solidFill>
                <a:latin typeface="Times New Roman"/>
                <a:ea typeface="DengXian"/>
                <a:cs typeface="+mn-cs"/>
              </a:rPr>
              <a:t> candidate, Sabino Arana, </a:t>
            </a:r>
            <a:r>
              <a:rPr lang="es-ES" sz="1800">
                <a:solidFill>
                  <a:schemeClr val="tx1"/>
                </a:solidFill>
                <a:latin typeface="Times New Roman"/>
                <a:ea typeface="DengXian"/>
                <a:cs typeface="+mn-cs"/>
              </a:rPr>
              <a:t>an</a:t>
            </a:r>
            <a:r>
              <a:rPr lang="es-ES" sz="1800">
                <a:solidFill>
                  <a:schemeClr val="tx1"/>
                </a:solidFill>
                <a:latin typeface="Times New Roman"/>
                <a:ea typeface="DengXian"/>
                <a:cs typeface="+mn-cs"/>
              </a:rPr>
              <a:t> </a:t>
            </a:r>
            <a:r>
              <a:rPr lang="es-ES" sz="1800">
                <a:solidFill>
                  <a:schemeClr val="tx1"/>
                </a:solidFill>
                <a:latin typeface="Times New Roman"/>
                <a:ea typeface="DengXian"/>
                <a:cs typeface="+mn-cs"/>
              </a:rPr>
              <a:t>applicant</a:t>
            </a:r>
            <a:r>
              <a:rPr lang="es-ES" sz="1800">
                <a:solidFill>
                  <a:schemeClr val="tx1"/>
                </a:solidFill>
                <a:latin typeface="Times New Roman"/>
                <a:ea typeface="DengXian"/>
                <a:cs typeface="+mn-cs"/>
              </a:rPr>
              <a:t> </a:t>
            </a:r>
            <a:r>
              <a:rPr lang="es-ES" sz="1800">
                <a:solidFill>
                  <a:schemeClr val="tx1"/>
                </a:solidFill>
                <a:latin typeface="Times New Roman"/>
                <a:ea typeface="DengXian"/>
                <a:cs typeface="+mn-cs"/>
              </a:rPr>
              <a:t>who</a:t>
            </a:r>
            <a:r>
              <a:rPr lang="es-ES" sz="1800">
                <a:solidFill>
                  <a:schemeClr val="tx1"/>
                </a:solidFill>
                <a:latin typeface="Times New Roman"/>
                <a:ea typeface="DengXian"/>
                <a:cs typeface="+mn-cs"/>
              </a:rPr>
              <a:t> </a:t>
            </a:r>
            <a:r>
              <a:rPr lang="es-ES" sz="1800">
                <a:solidFill>
                  <a:schemeClr val="tx1"/>
                </a:solidFill>
                <a:latin typeface="Times New Roman"/>
                <a:ea typeface="DengXian"/>
                <a:cs typeface="+mn-cs"/>
              </a:rPr>
              <a:t>did</a:t>
            </a:r>
            <a:r>
              <a:rPr lang="es-ES" sz="1800">
                <a:solidFill>
                  <a:schemeClr val="tx1"/>
                </a:solidFill>
                <a:latin typeface="Times New Roman"/>
                <a:ea typeface="DengXian"/>
                <a:cs typeface="+mn-cs"/>
              </a:rPr>
              <a:t> </a:t>
            </a:r>
            <a:r>
              <a:rPr lang="es-ES" sz="1800">
                <a:solidFill>
                  <a:schemeClr val="tx1"/>
                </a:solidFill>
                <a:latin typeface="Times New Roman"/>
                <a:ea typeface="DengXian"/>
                <a:cs typeface="+mn-cs"/>
              </a:rPr>
              <a:t>not</a:t>
            </a:r>
            <a:r>
              <a:rPr lang="es-ES" sz="1800">
                <a:solidFill>
                  <a:schemeClr val="tx1"/>
                </a:solidFill>
                <a:latin typeface="Times New Roman"/>
                <a:ea typeface="DengXian"/>
                <a:cs typeface="+mn-cs"/>
              </a:rPr>
              <a:t> </a:t>
            </a:r>
            <a:r>
              <a:rPr lang="es-ES" sz="1800">
                <a:solidFill>
                  <a:schemeClr val="tx1"/>
                </a:solidFill>
                <a:latin typeface="Times New Roman"/>
                <a:ea typeface="DengXian"/>
                <a:cs typeface="+mn-cs"/>
              </a:rPr>
              <a:t>win</a:t>
            </a:r>
            <a:r>
              <a:rPr lang="es-ES" sz="1800">
                <a:solidFill>
                  <a:schemeClr val="tx1"/>
                </a:solidFill>
                <a:latin typeface="Times New Roman"/>
                <a:ea typeface="DengXian"/>
                <a:cs typeface="+mn-cs"/>
              </a:rPr>
              <a:t> </a:t>
            </a:r>
            <a:r>
              <a:rPr lang="es-ES" sz="1800">
                <a:solidFill>
                  <a:schemeClr val="tx1"/>
                </a:solidFill>
                <a:latin typeface="Times New Roman"/>
                <a:ea typeface="DengXian"/>
                <a:cs typeface="+mn-cs"/>
              </a:rPr>
              <a:t>any</a:t>
            </a:r>
            <a:r>
              <a:rPr lang="es-ES" sz="1800">
                <a:solidFill>
                  <a:schemeClr val="tx1"/>
                </a:solidFill>
                <a:latin typeface="Times New Roman"/>
                <a:ea typeface="DengXian"/>
                <a:cs typeface="+mn-cs"/>
              </a:rPr>
              <a:t> votes at </a:t>
            </a:r>
            <a:r>
              <a:rPr lang="es-ES" sz="1800">
                <a:solidFill>
                  <a:schemeClr val="tx1"/>
                </a:solidFill>
                <a:latin typeface="Times New Roman"/>
                <a:ea typeface="DengXian"/>
                <a:cs typeface="+mn-cs"/>
              </a:rPr>
              <a:t>all</a:t>
            </a:r>
            <a:r>
              <a:rPr lang="es-ES" sz="1800">
                <a:solidFill>
                  <a:schemeClr val="tx1"/>
                </a:solidFill>
                <a:latin typeface="Times New Roman"/>
                <a:ea typeface="DengXian"/>
                <a:cs typeface="+mn-cs"/>
              </a:rPr>
              <a:t>, </a:t>
            </a:r>
            <a:r>
              <a:rPr lang="es-ES" sz="1800">
                <a:solidFill>
                  <a:schemeClr val="tx1"/>
                </a:solidFill>
                <a:latin typeface="Times New Roman"/>
                <a:ea typeface="DengXian"/>
                <a:cs typeface="+mn-cs"/>
              </a:rPr>
              <a:t>who</a:t>
            </a:r>
            <a:r>
              <a:rPr lang="es-ES" sz="1800">
                <a:solidFill>
                  <a:schemeClr val="tx1"/>
                </a:solidFill>
                <a:latin typeface="Times New Roman"/>
                <a:ea typeface="DengXian"/>
                <a:cs typeface="+mn-cs"/>
              </a:rPr>
              <a:t> </a:t>
            </a:r>
            <a:r>
              <a:rPr lang="es-ES" sz="1800">
                <a:solidFill>
                  <a:schemeClr val="tx1"/>
                </a:solidFill>
                <a:latin typeface="Times New Roman"/>
                <a:ea typeface="DengXian"/>
                <a:cs typeface="+mn-cs"/>
              </a:rPr>
              <a:t>had</a:t>
            </a:r>
            <a:r>
              <a:rPr lang="es-ES" sz="1800">
                <a:solidFill>
                  <a:schemeClr val="tx1"/>
                </a:solidFill>
                <a:latin typeface="Times New Roman"/>
                <a:ea typeface="DengXian"/>
                <a:cs typeface="+mn-cs"/>
              </a:rPr>
              <a:t> </a:t>
            </a:r>
            <a:r>
              <a:rPr lang="es-ES" sz="1800">
                <a:solidFill>
                  <a:schemeClr val="tx1"/>
                </a:solidFill>
                <a:latin typeface="Times New Roman"/>
                <a:ea typeface="DengXian"/>
                <a:cs typeface="+mn-cs"/>
              </a:rPr>
              <a:t>arguably</a:t>
            </a:r>
            <a:r>
              <a:rPr lang="es-ES" sz="1800">
                <a:solidFill>
                  <a:schemeClr val="tx1"/>
                </a:solidFill>
                <a:latin typeface="Times New Roman"/>
                <a:ea typeface="DengXian"/>
                <a:cs typeface="+mn-cs"/>
              </a:rPr>
              <a:t> the </a:t>
            </a:r>
            <a:r>
              <a:rPr lang="es-ES" sz="1800">
                <a:solidFill>
                  <a:schemeClr val="tx1"/>
                </a:solidFill>
                <a:latin typeface="Times New Roman"/>
                <a:ea typeface="DengXian"/>
                <a:cs typeface="+mn-cs"/>
              </a:rPr>
              <a:t>greatest</a:t>
            </a:r>
            <a:r>
              <a:rPr lang="es-ES" sz="1800">
                <a:solidFill>
                  <a:schemeClr val="tx1"/>
                </a:solidFill>
                <a:latin typeface="Times New Roman"/>
                <a:ea typeface="DengXian"/>
                <a:cs typeface="+mn-cs"/>
              </a:rPr>
              <a:t> </a:t>
            </a:r>
            <a:r>
              <a:rPr lang="es-ES" sz="1800">
                <a:solidFill>
                  <a:schemeClr val="tx1"/>
                </a:solidFill>
                <a:latin typeface="Times New Roman"/>
                <a:ea typeface="DengXian"/>
                <a:cs typeface="+mn-cs"/>
              </a:rPr>
              <a:t>impact</a:t>
            </a:r>
            <a:r>
              <a:rPr lang="es-ES" sz="1800">
                <a:solidFill>
                  <a:schemeClr val="tx1"/>
                </a:solidFill>
                <a:latin typeface="Times New Roman"/>
                <a:ea typeface="DengXian"/>
                <a:cs typeface="+mn-cs"/>
              </a:rPr>
              <a:t> </a:t>
            </a:r>
            <a:r>
              <a:rPr lang="es-ES" sz="1800">
                <a:solidFill>
                  <a:schemeClr val="tx1"/>
                </a:solidFill>
                <a:latin typeface="Times New Roman"/>
                <a:ea typeface="DengXian"/>
                <a:cs typeface="+mn-cs"/>
              </a:rPr>
              <a:t>on</a:t>
            </a:r>
            <a:r>
              <a:rPr lang="es-ES" sz="1800">
                <a:solidFill>
                  <a:schemeClr val="tx1"/>
                </a:solidFill>
                <a:latin typeface="Times New Roman"/>
                <a:ea typeface="DengXian"/>
                <a:cs typeface="+mn-cs"/>
              </a:rPr>
              <a:t> </a:t>
            </a:r>
            <a:r>
              <a:rPr lang="es-ES" sz="1800">
                <a:solidFill>
                  <a:schemeClr val="tx1"/>
                </a:solidFill>
                <a:latin typeface="Times New Roman"/>
                <a:ea typeface="DengXian"/>
                <a:cs typeface="+mn-cs"/>
              </a:rPr>
              <a:t>Basque</a:t>
            </a:r>
            <a:r>
              <a:rPr lang="es-ES" sz="1800">
                <a:solidFill>
                  <a:schemeClr val="tx1"/>
                </a:solidFill>
                <a:latin typeface="Times New Roman"/>
                <a:ea typeface="DengXian"/>
                <a:cs typeface="+mn-cs"/>
              </a:rPr>
              <a:t> culture and </a:t>
            </a:r>
            <a:r>
              <a:rPr lang="es-ES" sz="1800">
                <a:solidFill>
                  <a:schemeClr val="tx1"/>
                </a:solidFill>
                <a:latin typeface="Times New Roman"/>
                <a:ea typeface="DengXian"/>
                <a:cs typeface="+mn-cs"/>
              </a:rPr>
              <a:t>history</a:t>
            </a:r>
            <a:r>
              <a:rPr lang="es-ES" sz="1800">
                <a:solidFill>
                  <a:schemeClr val="tx1"/>
                </a:solidFill>
                <a:latin typeface="Times New Roman"/>
                <a:ea typeface="DengXian"/>
                <a:cs typeface="+mn-cs"/>
              </a:rPr>
              <a:t> in the </a:t>
            </a:r>
            <a:r>
              <a:rPr lang="es-ES" sz="1800">
                <a:solidFill>
                  <a:schemeClr val="tx1"/>
                </a:solidFill>
                <a:latin typeface="Times New Roman"/>
                <a:ea typeface="DengXian"/>
                <a:cs typeface="+mn-cs"/>
              </a:rPr>
              <a:t>twentieth</a:t>
            </a:r>
            <a:r>
              <a:rPr lang="es-ES" sz="1800">
                <a:solidFill>
                  <a:schemeClr val="tx1"/>
                </a:solidFill>
                <a:latin typeface="Times New Roman"/>
                <a:ea typeface="DengXian"/>
                <a:cs typeface="+mn-cs"/>
              </a:rPr>
              <a:t> </a:t>
            </a:r>
            <a:r>
              <a:rPr lang="es-ES" sz="1800">
                <a:solidFill>
                  <a:schemeClr val="tx1"/>
                </a:solidFill>
                <a:latin typeface="Times New Roman"/>
                <a:ea typeface="DengXian"/>
                <a:cs typeface="+mn-cs"/>
              </a:rPr>
              <a:t>century</a:t>
            </a:r>
            <a:r>
              <a:rPr lang="es-ES" sz="1800">
                <a:solidFill>
                  <a:schemeClr val="tx1"/>
                </a:solidFill>
                <a:latin typeface="Times New Roman"/>
                <a:ea typeface="DengXian"/>
                <a:cs typeface="+mn-cs"/>
              </a:rPr>
              <a:t>.)</a:t>
            </a:r>
            <a:endParaRPr lang="en-GB" sz="1800" b="1">
              <a:latin typeface="Calibri"/>
              <a:ea typeface="DengXian"/>
              <a:cs typeface="Arial"/>
            </a:endParaRPr>
          </a:p>
          <a:p>
            <a:pPr marL="285750" indent="-285750" algn="just">
              <a:lnSpc>
                <a:spcPct val="107000"/>
              </a:lnSpc>
              <a:spcAft>
                <a:spcPts val="800"/>
              </a:spcAft>
              <a:buFont typeface="Arial"/>
              <a:buChar char="•"/>
              <a:defRPr/>
            </a:pPr>
            <a:r>
              <a:rPr lang="en-GB" sz="1800">
                <a:latin typeface="Times New Roman"/>
                <a:ea typeface="DengXian"/>
                <a:cs typeface="Arial"/>
              </a:rPr>
              <a:t>Until the late nineteenth century these developments were more linked to the idea of “Basque-ness” as opposed to the idea of a “Basque nation”. </a:t>
            </a:r>
            <a:endParaRPr lang="en-GB" sz="1800">
              <a:latin typeface="Calibri"/>
              <a:ea typeface="DengXian"/>
              <a:cs typeface="Arial"/>
            </a:endParaRPr>
          </a:p>
          <a:p>
            <a:pPr marL="285750" indent="-285750" algn="just">
              <a:lnSpc>
                <a:spcPct val="107000"/>
              </a:lnSpc>
              <a:spcAft>
                <a:spcPts val="800"/>
              </a:spcAft>
              <a:buFont typeface="Arial"/>
              <a:buChar char="•"/>
              <a:defRPr/>
            </a:pPr>
            <a:r>
              <a:rPr lang="en-GB" sz="1800">
                <a:latin typeface="Times New Roman"/>
                <a:ea typeface="DengXian"/>
                <a:cs typeface="Arial"/>
              </a:rPr>
              <a:t>But all these factors created the perfect conditions for such ideas to emerge. </a:t>
            </a:r>
            <a:endParaRPr/>
          </a:p>
          <a:p>
            <a:pPr marL="285750" indent="-285750" algn="just">
              <a:lnSpc>
                <a:spcPct val="107000"/>
              </a:lnSpc>
              <a:spcAft>
                <a:spcPts val="800"/>
              </a:spcAft>
              <a:buFont typeface="Arial"/>
              <a:buChar char="•"/>
              <a:defRPr/>
            </a:pPr>
            <a:endParaRPr lang="en-GB" sz="1800">
              <a:latin typeface="Calibri"/>
              <a:ea typeface="DengXian"/>
              <a:cs typeface="Arial"/>
            </a:endParaRPr>
          </a:p>
          <a:p>
            <a:pPr marL="0" marR="0" lvl="0" indent="0" algn="l" defTabSz="914400">
              <a:lnSpc>
                <a:spcPct val="100000"/>
              </a:lnSpc>
              <a:spcBef>
                <a:spcPts val="0"/>
              </a:spcBef>
              <a:spcAft>
                <a:spcPts val="0"/>
              </a:spcAft>
              <a:buClrTx/>
              <a:buSzTx/>
              <a:buFontTx/>
              <a:buNone/>
              <a:defRPr/>
            </a:pPr>
            <a:endParaRPr lang="en-GB" sz="1200"/>
          </a:p>
          <a:p>
            <a:pPr>
              <a:defRPr/>
            </a:pPr>
            <a:endParaRPr lang="en-GB" b="1"/>
          </a:p>
        </p:txBody>
      </p:sp>
      <p:sp>
        <p:nvSpPr>
          <p:cNvPr id="4" name="Slide Number Placeholder 3"/>
          <p:cNvSpPr>
            <a:spLocks noGrp="1"/>
          </p:cNvSpPr>
          <p:nvPr>
            <p:ph type="sldNum" sz="quarter" idx="5"/>
          </p:nvPr>
        </p:nvSpPr>
        <p:spPr bwMode="auto"/>
        <p:txBody>
          <a:bodyPr/>
          <a:lstStyle/>
          <a:p>
            <a:pPr>
              <a:defRPr/>
            </a:pPr>
            <a:fld id="{282D8384-737D-4C6D-A982-91BEFA033A55}" type="slidenum">
              <a:rPr lang="en-GB"/>
              <a:t>5</a:t>
            </a:fld>
            <a:endParaRPr lang="en-GB"/>
          </a:p>
        </p:txBody>
      </p:sp>
    </p:spTree>
  </p:cSld>
</p:notes>
</file>

<file path=ppt/notesSlides/notesSlide20.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r>
              <a:rPr lang="es-ES" u="sng">
                <a:hlinkClick r:id="rId3" tooltip="https://es.m.wikipedia.org/wiki/Archivo:Mapa_de_los_resultados_de_las_elecciones_auton%C3%B3micas_de_Navarra_2023_por_municipios.svg"/>
              </a:rPr>
              <a:t>Archivo:Mapa</a:t>
            </a:r>
            <a:r>
              <a:rPr lang="es-ES" u="sng">
                <a:hlinkClick r:id="rId3" tooltip="https://es.m.wikipedia.org/wiki/Archivo:Mapa_de_los_resultados_de_las_elecciones_auton%C3%B3micas_de_Navarra_2023_por_municipios.svg"/>
              </a:rPr>
              <a:t> de los resultados de las elecciones autonómicas de Navarra 2023 por </a:t>
            </a:r>
            <a:r>
              <a:rPr lang="es-ES" u="sng">
                <a:hlinkClick r:id="rId3" tooltip="https://es.m.wikipedia.org/wiki/Archivo:Mapa_de_los_resultados_de_las_elecciones_auton%C3%B3micas_de_Navarra_2023_por_municipios.svg"/>
              </a:rPr>
              <a:t>municipios.svg</a:t>
            </a:r>
            <a:r>
              <a:rPr lang="es-ES" u="sng">
                <a:hlinkClick r:id="rId3" tooltip="https://es.m.wikipedia.org/wiki/Archivo:Mapa_de_los_resultados_de_las_elecciones_auton%C3%B3micas_de_Navarra_2023_por_municipios.svg"/>
              </a:rPr>
              <a:t> - Wikipedia, la enciclopedia libre</a:t>
            </a:r>
            <a:endParaRPr lang="es-ES"/>
          </a:p>
          <a:p>
            <a:pPr>
              <a:defRPr/>
            </a:pPr>
            <a:endParaRPr lang="es-ES"/>
          </a:p>
          <a:p>
            <a:pPr>
              <a:defRPr/>
            </a:pPr>
            <a:r>
              <a:rPr lang="es-ES" u="sng">
                <a:hlinkClick r:id="rId4" tooltip="https://www.naiz.eus/eu/info/noticia/20240611/un-mapa-diverso-y-disputado-que-va-transformandose"/>
              </a:rPr>
              <a:t>Un mapa diverso y disputado que va transformándose | </a:t>
            </a:r>
            <a:r>
              <a:rPr lang="es-ES" u="sng">
                <a:hlinkClick r:id="rId4" tooltip="https://www.naiz.eus/eu/info/noticia/20240611/un-mapa-diverso-y-disputado-que-va-transformandose"/>
              </a:rPr>
              <a:t>Euskal</a:t>
            </a:r>
            <a:r>
              <a:rPr lang="es-ES" u="sng">
                <a:hlinkClick r:id="rId4" tooltip="https://www.naiz.eus/eu/info/noticia/20240611/un-mapa-diverso-y-disputado-que-va-transformandose"/>
              </a:rPr>
              <a:t> Herria | </a:t>
            </a:r>
            <a:r>
              <a:rPr lang="es-ES" u="sng">
                <a:hlinkClick r:id="rId4" tooltip="https://www.naiz.eus/eu/info/noticia/20240611/un-mapa-diverso-y-disputado-que-va-transformandose"/>
              </a:rPr>
              <a:t>Naiz</a:t>
            </a:r>
            <a:endParaRPr lang="en-GB"/>
          </a:p>
        </p:txBody>
      </p:sp>
      <p:sp>
        <p:nvSpPr>
          <p:cNvPr id="4" name="Slide Number Placeholder 3"/>
          <p:cNvSpPr>
            <a:spLocks noGrp="1"/>
          </p:cNvSpPr>
          <p:nvPr>
            <p:ph type="sldNum" sz="quarter" idx="5"/>
          </p:nvPr>
        </p:nvSpPr>
        <p:spPr bwMode="auto"/>
        <p:txBody>
          <a:bodyPr/>
          <a:lstStyle/>
          <a:p>
            <a:pPr>
              <a:defRPr/>
            </a:pPr>
            <a:fld id="{282D8384-737D-4C6D-A982-91BEFA033A55}" type="slidenum">
              <a:rPr lang="en-GB"/>
              <a:t>25</a:t>
            </a:fld>
            <a:endParaRPr lang="en-GB"/>
          </a:p>
        </p:txBody>
      </p:sp>
    </p:spTree>
  </p:cSld>
</p:notes>
</file>

<file path=ppt/notesSlides/notesSlide2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EB90BA02-A6FE-070C-5DC7-207A6A645E2A}" type="slidenum">
              <a:rPr/>
              <a:t/>
            </a:fld>
            <a:endParaRPr/>
          </a:p>
        </p:txBody>
      </p:sp>
    </p:spTree>
  </p:cSld>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marL="0" marR="0" lvl="0" indent="0" algn="l" defTabSz="914400">
              <a:lnSpc>
                <a:spcPct val="100000"/>
              </a:lnSpc>
              <a:spcBef>
                <a:spcPts val="0"/>
              </a:spcBef>
              <a:spcAft>
                <a:spcPts val="0"/>
              </a:spcAft>
              <a:buClrTx/>
              <a:buSzTx/>
              <a:buFontTx/>
              <a:buNone/>
              <a:defRPr/>
            </a:pPr>
            <a:r>
              <a:rPr lang="en-GB" sz="1800">
                <a:latin typeface="Times New Roman"/>
                <a:ea typeface="DengXian"/>
                <a:cs typeface="Arial"/>
              </a:rPr>
              <a:t>Arana recalls in later life that on one occasion, when he was talking with his older brother, his brother said: “</a:t>
            </a:r>
            <a:r>
              <a:rPr lang="en-GB" sz="1800" b="1">
                <a:latin typeface="Times New Roman"/>
                <a:ea typeface="DengXian"/>
                <a:cs typeface="Arial"/>
              </a:rPr>
              <a:t>Bizkaia is not Spain</a:t>
            </a:r>
            <a:r>
              <a:rPr lang="en-GB" sz="1800">
                <a:latin typeface="Times New Roman"/>
                <a:ea typeface="DengXian"/>
                <a:cs typeface="Arial"/>
              </a:rPr>
              <a:t>”. This single statement, and the idea behind it, had a great impact on the young Arana. He subsequently began thinking and publishing on these issues in depth. </a:t>
            </a:r>
            <a:endParaRPr lang="en-GB" sz="1800">
              <a:latin typeface="Calibri"/>
              <a:ea typeface="DengXian"/>
              <a:cs typeface="Arial"/>
            </a:endParaRPr>
          </a:p>
          <a:p>
            <a:pPr>
              <a:defRPr/>
            </a:pPr>
            <a:r>
              <a:rPr lang="en-GB"/>
              <a:t>Originally just Bizkaia, later </a:t>
            </a:r>
            <a:r>
              <a:rPr lang="en-GB" sz="1800">
                <a:latin typeface="Times New Roman"/>
                <a:ea typeface="DengXian"/>
              </a:rPr>
              <a:t>arguing that “the Basques are a nation and should have a country”. </a:t>
            </a:r>
            <a:endParaRPr/>
          </a:p>
          <a:p>
            <a:pPr>
              <a:defRPr/>
            </a:pPr>
            <a:endParaRPr lang="en-GB" sz="1800">
              <a:solidFill>
                <a:schemeClr val="tx1"/>
              </a:solidFill>
              <a:latin typeface="Times New Roman"/>
              <a:ea typeface="DengXian"/>
              <a:cs typeface="+mn-cs"/>
            </a:endParaRPr>
          </a:p>
          <a:p>
            <a:pPr marL="0" marR="0" lvl="0" indent="0" algn="l" defTabSz="914400">
              <a:lnSpc>
                <a:spcPct val="100000"/>
              </a:lnSpc>
              <a:spcBef>
                <a:spcPts val="0"/>
              </a:spcBef>
              <a:spcAft>
                <a:spcPts val="0"/>
              </a:spcAft>
              <a:buClrTx/>
              <a:buSzTx/>
              <a:buFontTx/>
              <a:buNone/>
              <a:defRPr/>
            </a:pPr>
            <a:r>
              <a:rPr lang="es-ES" sz="1800">
                <a:solidFill>
                  <a:schemeClr val="tx1"/>
                </a:solidFill>
                <a:latin typeface="Times New Roman"/>
                <a:ea typeface="DengXian"/>
                <a:cs typeface="+mn-cs"/>
              </a:rPr>
              <a:t>The historian Mark </a:t>
            </a:r>
            <a:r>
              <a:rPr lang="es-ES" sz="1800">
                <a:solidFill>
                  <a:schemeClr val="tx1"/>
                </a:solidFill>
                <a:latin typeface="Times New Roman"/>
                <a:ea typeface="DengXian"/>
                <a:cs typeface="+mn-cs"/>
              </a:rPr>
              <a:t>Kurlansky</a:t>
            </a:r>
            <a:r>
              <a:rPr lang="es-ES" sz="1800">
                <a:solidFill>
                  <a:schemeClr val="tx1"/>
                </a:solidFill>
                <a:latin typeface="Times New Roman"/>
                <a:ea typeface="DengXian"/>
                <a:cs typeface="+mn-cs"/>
              </a:rPr>
              <a:t> </a:t>
            </a:r>
            <a:r>
              <a:rPr lang="es-ES" sz="1800">
                <a:solidFill>
                  <a:schemeClr val="tx1"/>
                </a:solidFill>
                <a:latin typeface="Times New Roman"/>
                <a:ea typeface="DengXian"/>
                <a:cs typeface="+mn-cs"/>
              </a:rPr>
              <a:t>focuses</a:t>
            </a:r>
            <a:r>
              <a:rPr lang="es-ES" sz="1800">
                <a:solidFill>
                  <a:schemeClr val="tx1"/>
                </a:solidFill>
                <a:latin typeface="Times New Roman"/>
                <a:ea typeface="DengXian"/>
                <a:cs typeface="+mn-cs"/>
              </a:rPr>
              <a:t> </a:t>
            </a:r>
            <a:r>
              <a:rPr lang="es-ES" sz="1800">
                <a:solidFill>
                  <a:schemeClr val="tx1"/>
                </a:solidFill>
                <a:latin typeface="Times New Roman"/>
                <a:ea typeface="DengXian"/>
                <a:cs typeface="+mn-cs"/>
              </a:rPr>
              <a:t>on</a:t>
            </a:r>
            <a:r>
              <a:rPr lang="es-ES" sz="1800">
                <a:solidFill>
                  <a:schemeClr val="tx1"/>
                </a:solidFill>
                <a:latin typeface="Times New Roman"/>
                <a:ea typeface="DengXian"/>
                <a:cs typeface="+mn-cs"/>
              </a:rPr>
              <a:t> the </a:t>
            </a:r>
            <a:r>
              <a:rPr lang="es-ES" sz="1800">
                <a:solidFill>
                  <a:schemeClr val="tx1"/>
                </a:solidFill>
                <a:latin typeface="Times New Roman"/>
                <a:ea typeface="DengXian"/>
                <a:cs typeface="+mn-cs"/>
              </a:rPr>
              <a:t>symbolic</a:t>
            </a:r>
            <a:r>
              <a:rPr lang="es-ES" sz="1800">
                <a:solidFill>
                  <a:schemeClr val="tx1"/>
                </a:solidFill>
                <a:latin typeface="Times New Roman"/>
                <a:ea typeface="DengXian"/>
                <a:cs typeface="+mn-cs"/>
              </a:rPr>
              <a:t> </a:t>
            </a:r>
            <a:r>
              <a:rPr lang="es-ES" sz="1800">
                <a:solidFill>
                  <a:schemeClr val="tx1"/>
                </a:solidFill>
                <a:latin typeface="Times New Roman"/>
                <a:ea typeface="DengXian"/>
                <a:cs typeface="+mn-cs"/>
              </a:rPr>
              <a:t>importance</a:t>
            </a:r>
            <a:r>
              <a:rPr lang="es-ES" sz="1800">
                <a:solidFill>
                  <a:schemeClr val="tx1"/>
                </a:solidFill>
                <a:latin typeface="Times New Roman"/>
                <a:ea typeface="DengXian"/>
                <a:cs typeface="+mn-cs"/>
              </a:rPr>
              <a:t> of the </a:t>
            </a:r>
            <a:r>
              <a:rPr lang="es-ES" sz="1800">
                <a:solidFill>
                  <a:schemeClr val="tx1"/>
                </a:solidFill>
                <a:latin typeface="Times New Roman"/>
                <a:ea typeface="DengXian"/>
                <a:cs typeface="+mn-cs"/>
              </a:rPr>
              <a:t>Bizkaian</a:t>
            </a:r>
            <a:r>
              <a:rPr lang="es-ES" sz="1800">
                <a:solidFill>
                  <a:schemeClr val="tx1"/>
                </a:solidFill>
                <a:latin typeface="Times New Roman"/>
                <a:ea typeface="DengXian"/>
                <a:cs typeface="+mn-cs"/>
              </a:rPr>
              <a:t> </a:t>
            </a:r>
            <a:r>
              <a:rPr lang="es-ES" sz="1800">
                <a:solidFill>
                  <a:schemeClr val="tx1"/>
                </a:solidFill>
                <a:latin typeface="Times New Roman"/>
                <a:ea typeface="DengXian"/>
                <a:cs typeface="+mn-cs"/>
              </a:rPr>
              <a:t>professorship</a:t>
            </a:r>
            <a:r>
              <a:rPr lang="es-ES" sz="1800">
                <a:solidFill>
                  <a:schemeClr val="tx1"/>
                </a:solidFill>
                <a:latin typeface="Times New Roman"/>
                <a:ea typeface="DengXian"/>
                <a:cs typeface="+mn-cs"/>
              </a:rPr>
              <a:t>. Once </a:t>
            </a:r>
            <a:r>
              <a:rPr lang="es-ES" sz="1800">
                <a:solidFill>
                  <a:schemeClr val="tx1"/>
                </a:solidFill>
                <a:latin typeface="Times New Roman"/>
                <a:ea typeface="DengXian"/>
                <a:cs typeface="+mn-cs"/>
              </a:rPr>
              <a:t>advertised</a:t>
            </a:r>
            <a:r>
              <a:rPr lang="es-ES" sz="1800">
                <a:solidFill>
                  <a:schemeClr val="tx1"/>
                </a:solidFill>
                <a:latin typeface="Times New Roman"/>
                <a:ea typeface="DengXian"/>
                <a:cs typeface="+mn-cs"/>
              </a:rPr>
              <a:t>, a </a:t>
            </a:r>
            <a:r>
              <a:rPr lang="es-ES" sz="1800">
                <a:solidFill>
                  <a:schemeClr val="tx1"/>
                </a:solidFill>
                <a:latin typeface="Times New Roman"/>
                <a:ea typeface="DengXian"/>
                <a:cs typeface="+mn-cs"/>
              </a:rPr>
              <a:t>number</a:t>
            </a:r>
            <a:r>
              <a:rPr lang="es-ES" sz="1800">
                <a:solidFill>
                  <a:schemeClr val="tx1"/>
                </a:solidFill>
                <a:latin typeface="Times New Roman"/>
                <a:ea typeface="DengXian"/>
                <a:cs typeface="+mn-cs"/>
              </a:rPr>
              <a:t> of </a:t>
            </a:r>
            <a:r>
              <a:rPr lang="es-ES" sz="1800">
                <a:solidFill>
                  <a:schemeClr val="tx1"/>
                </a:solidFill>
                <a:latin typeface="Times New Roman"/>
                <a:ea typeface="DengXian"/>
                <a:cs typeface="+mn-cs"/>
              </a:rPr>
              <a:t>men</a:t>
            </a:r>
            <a:r>
              <a:rPr lang="es-ES" sz="1800">
                <a:solidFill>
                  <a:schemeClr val="tx1"/>
                </a:solidFill>
                <a:latin typeface="Times New Roman"/>
                <a:ea typeface="DengXian"/>
                <a:cs typeface="+mn-cs"/>
              </a:rPr>
              <a:t> </a:t>
            </a:r>
            <a:r>
              <a:rPr lang="es-ES" sz="1800">
                <a:solidFill>
                  <a:schemeClr val="tx1"/>
                </a:solidFill>
                <a:latin typeface="Times New Roman"/>
                <a:ea typeface="DengXian"/>
                <a:cs typeface="+mn-cs"/>
              </a:rPr>
              <a:t>applied</a:t>
            </a:r>
            <a:r>
              <a:rPr lang="es-ES" sz="1800">
                <a:solidFill>
                  <a:schemeClr val="tx1"/>
                </a:solidFill>
                <a:latin typeface="Times New Roman"/>
                <a:ea typeface="DengXian"/>
                <a:cs typeface="+mn-cs"/>
              </a:rPr>
              <a:t> </a:t>
            </a:r>
            <a:r>
              <a:rPr lang="es-ES" sz="1800">
                <a:solidFill>
                  <a:schemeClr val="tx1"/>
                </a:solidFill>
                <a:latin typeface="Times New Roman"/>
                <a:ea typeface="DengXian"/>
                <a:cs typeface="+mn-cs"/>
              </a:rPr>
              <a:t>for</a:t>
            </a:r>
            <a:r>
              <a:rPr lang="es-ES" sz="1800">
                <a:solidFill>
                  <a:schemeClr val="tx1"/>
                </a:solidFill>
                <a:latin typeface="Times New Roman"/>
                <a:ea typeface="DengXian"/>
                <a:cs typeface="+mn-cs"/>
              </a:rPr>
              <a:t> the post, </a:t>
            </a:r>
            <a:r>
              <a:rPr lang="es-ES" sz="1800">
                <a:solidFill>
                  <a:schemeClr val="tx1"/>
                </a:solidFill>
                <a:latin typeface="Times New Roman"/>
                <a:ea typeface="DengXian"/>
                <a:cs typeface="+mn-cs"/>
              </a:rPr>
              <a:t>each</a:t>
            </a:r>
            <a:r>
              <a:rPr lang="es-ES" sz="1800">
                <a:solidFill>
                  <a:schemeClr val="tx1"/>
                </a:solidFill>
                <a:latin typeface="Times New Roman"/>
                <a:ea typeface="DengXian"/>
                <a:cs typeface="+mn-cs"/>
              </a:rPr>
              <a:t> </a:t>
            </a:r>
            <a:r>
              <a:rPr lang="es-ES" sz="1800">
                <a:solidFill>
                  <a:schemeClr val="tx1"/>
                </a:solidFill>
                <a:latin typeface="Times New Roman"/>
                <a:ea typeface="DengXian"/>
                <a:cs typeface="+mn-cs"/>
              </a:rPr>
              <a:t>fighting</a:t>
            </a:r>
            <a:r>
              <a:rPr lang="es-ES" sz="1800">
                <a:solidFill>
                  <a:schemeClr val="tx1"/>
                </a:solidFill>
                <a:latin typeface="Times New Roman"/>
                <a:ea typeface="DengXian"/>
                <a:cs typeface="+mn-cs"/>
              </a:rPr>
              <a:t> </a:t>
            </a:r>
            <a:r>
              <a:rPr lang="es-ES" sz="1800">
                <a:solidFill>
                  <a:schemeClr val="tx1"/>
                </a:solidFill>
                <a:latin typeface="Times New Roman"/>
                <a:ea typeface="DengXian"/>
                <a:cs typeface="+mn-cs"/>
              </a:rPr>
              <a:t>for</a:t>
            </a:r>
            <a:r>
              <a:rPr lang="es-ES" sz="1800">
                <a:solidFill>
                  <a:schemeClr val="tx1"/>
                </a:solidFill>
                <a:latin typeface="Times New Roman"/>
                <a:ea typeface="DengXian"/>
                <a:cs typeface="+mn-cs"/>
              </a:rPr>
              <a:t> the </a:t>
            </a:r>
            <a:r>
              <a:rPr lang="es-ES" sz="1800">
                <a:solidFill>
                  <a:schemeClr val="tx1"/>
                </a:solidFill>
                <a:latin typeface="Times New Roman"/>
                <a:ea typeface="DengXian"/>
                <a:cs typeface="+mn-cs"/>
              </a:rPr>
              <a:t>most</a:t>
            </a:r>
            <a:r>
              <a:rPr lang="es-ES" sz="1800">
                <a:solidFill>
                  <a:schemeClr val="tx1"/>
                </a:solidFill>
                <a:latin typeface="Times New Roman"/>
                <a:ea typeface="DengXian"/>
                <a:cs typeface="+mn-cs"/>
              </a:rPr>
              <a:t> votes </a:t>
            </a:r>
            <a:r>
              <a:rPr lang="es-ES" sz="1800">
                <a:solidFill>
                  <a:schemeClr val="tx1"/>
                </a:solidFill>
                <a:latin typeface="Times New Roman"/>
                <a:ea typeface="DengXian"/>
                <a:cs typeface="+mn-cs"/>
              </a:rPr>
              <a:t>from</a:t>
            </a:r>
            <a:r>
              <a:rPr lang="es-ES" sz="1800">
                <a:solidFill>
                  <a:schemeClr val="tx1"/>
                </a:solidFill>
                <a:latin typeface="Times New Roman"/>
                <a:ea typeface="DengXian"/>
                <a:cs typeface="+mn-cs"/>
              </a:rPr>
              <a:t> the </a:t>
            </a:r>
            <a:r>
              <a:rPr lang="es-ES" sz="1800">
                <a:solidFill>
                  <a:schemeClr val="tx1"/>
                </a:solidFill>
                <a:latin typeface="Times New Roman"/>
                <a:ea typeface="DengXian"/>
                <a:cs typeface="+mn-cs"/>
              </a:rPr>
              <a:t>interviewing</a:t>
            </a:r>
            <a:r>
              <a:rPr lang="es-ES" sz="1800">
                <a:solidFill>
                  <a:schemeClr val="tx1"/>
                </a:solidFill>
                <a:latin typeface="Times New Roman"/>
                <a:ea typeface="DengXian"/>
                <a:cs typeface="+mn-cs"/>
              </a:rPr>
              <a:t> panel. The </a:t>
            </a:r>
            <a:r>
              <a:rPr lang="es-ES" sz="1800">
                <a:solidFill>
                  <a:schemeClr val="tx1"/>
                </a:solidFill>
                <a:latin typeface="Times New Roman"/>
                <a:ea typeface="DengXian"/>
                <a:cs typeface="+mn-cs"/>
              </a:rPr>
              <a:t>first</a:t>
            </a:r>
            <a:r>
              <a:rPr lang="es-ES" sz="1800">
                <a:solidFill>
                  <a:schemeClr val="tx1"/>
                </a:solidFill>
                <a:latin typeface="Times New Roman"/>
                <a:ea typeface="DengXian"/>
                <a:cs typeface="+mn-cs"/>
              </a:rPr>
              <a:t> </a:t>
            </a:r>
            <a:r>
              <a:rPr lang="es-ES" sz="1800">
                <a:solidFill>
                  <a:schemeClr val="tx1"/>
                </a:solidFill>
                <a:latin typeface="Times New Roman"/>
                <a:ea typeface="DengXian"/>
                <a:cs typeface="+mn-cs"/>
              </a:rPr>
              <a:t>applicant</a:t>
            </a:r>
            <a:r>
              <a:rPr lang="es-ES" sz="1800">
                <a:solidFill>
                  <a:schemeClr val="tx1"/>
                </a:solidFill>
                <a:latin typeface="Times New Roman"/>
                <a:ea typeface="DengXian"/>
                <a:cs typeface="+mn-cs"/>
              </a:rPr>
              <a:t>, </a:t>
            </a:r>
            <a:r>
              <a:rPr lang="es-ES" sz="1800">
                <a:solidFill>
                  <a:schemeClr val="tx1"/>
                </a:solidFill>
                <a:latin typeface="Times New Roman"/>
                <a:ea typeface="DengXian"/>
                <a:cs typeface="+mn-cs"/>
              </a:rPr>
              <a:t>Resurreccion</a:t>
            </a:r>
            <a:r>
              <a:rPr lang="es-ES" sz="1800">
                <a:solidFill>
                  <a:schemeClr val="tx1"/>
                </a:solidFill>
                <a:latin typeface="Times New Roman"/>
                <a:ea typeface="DengXian"/>
                <a:cs typeface="+mn-cs"/>
              </a:rPr>
              <a:t> Maria Azkue, </a:t>
            </a:r>
            <a:r>
              <a:rPr lang="es-ES" sz="1800">
                <a:solidFill>
                  <a:schemeClr val="tx1"/>
                </a:solidFill>
                <a:latin typeface="Times New Roman"/>
                <a:ea typeface="DengXian"/>
                <a:cs typeface="+mn-cs"/>
              </a:rPr>
              <a:t>secured</a:t>
            </a:r>
            <a:r>
              <a:rPr lang="es-ES" sz="1800">
                <a:solidFill>
                  <a:schemeClr val="tx1"/>
                </a:solidFill>
                <a:latin typeface="Times New Roman"/>
                <a:ea typeface="DengXian"/>
                <a:cs typeface="+mn-cs"/>
              </a:rPr>
              <a:t> the post </a:t>
            </a:r>
            <a:r>
              <a:rPr lang="es-ES" sz="1800">
                <a:solidFill>
                  <a:schemeClr val="tx1"/>
                </a:solidFill>
                <a:latin typeface="Times New Roman"/>
                <a:ea typeface="DengXian"/>
                <a:cs typeface="+mn-cs"/>
              </a:rPr>
              <a:t>with</a:t>
            </a:r>
            <a:r>
              <a:rPr lang="es-ES" sz="1800">
                <a:solidFill>
                  <a:schemeClr val="tx1"/>
                </a:solidFill>
                <a:latin typeface="Times New Roman"/>
                <a:ea typeface="DengXian"/>
                <a:cs typeface="+mn-cs"/>
              </a:rPr>
              <a:t> ten votes and </a:t>
            </a:r>
            <a:r>
              <a:rPr lang="es-ES" sz="1800">
                <a:solidFill>
                  <a:schemeClr val="tx1"/>
                </a:solidFill>
                <a:latin typeface="Times New Roman"/>
                <a:ea typeface="DengXian"/>
                <a:cs typeface="+mn-cs"/>
              </a:rPr>
              <a:t>went</a:t>
            </a:r>
            <a:r>
              <a:rPr lang="es-ES" sz="1800">
                <a:solidFill>
                  <a:schemeClr val="tx1"/>
                </a:solidFill>
                <a:latin typeface="Times New Roman"/>
                <a:ea typeface="DengXian"/>
                <a:cs typeface="+mn-cs"/>
              </a:rPr>
              <a:t> </a:t>
            </a:r>
            <a:r>
              <a:rPr lang="es-ES" sz="1800">
                <a:solidFill>
                  <a:schemeClr val="tx1"/>
                </a:solidFill>
                <a:latin typeface="Times New Roman"/>
                <a:ea typeface="DengXian"/>
                <a:cs typeface="+mn-cs"/>
              </a:rPr>
              <a:t>on</a:t>
            </a:r>
            <a:r>
              <a:rPr lang="es-ES" sz="1800">
                <a:solidFill>
                  <a:schemeClr val="tx1"/>
                </a:solidFill>
                <a:latin typeface="Times New Roman"/>
                <a:ea typeface="DengXian"/>
                <a:cs typeface="+mn-cs"/>
              </a:rPr>
              <a:t> </a:t>
            </a:r>
            <a:r>
              <a:rPr lang="es-ES" sz="1800">
                <a:solidFill>
                  <a:schemeClr val="tx1"/>
                </a:solidFill>
                <a:latin typeface="Times New Roman"/>
                <a:ea typeface="DengXian"/>
                <a:cs typeface="+mn-cs"/>
              </a:rPr>
              <a:t>to</a:t>
            </a:r>
            <a:r>
              <a:rPr lang="es-ES" sz="1800">
                <a:solidFill>
                  <a:schemeClr val="tx1"/>
                </a:solidFill>
                <a:latin typeface="Times New Roman"/>
                <a:ea typeface="DengXian"/>
                <a:cs typeface="+mn-cs"/>
              </a:rPr>
              <a:t> </a:t>
            </a:r>
            <a:r>
              <a:rPr lang="es-ES" sz="1800">
                <a:solidFill>
                  <a:schemeClr val="tx1"/>
                </a:solidFill>
                <a:latin typeface="Times New Roman"/>
                <a:ea typeface="DengXian"/>
                <a:cs typeface="+mn-cs"/>
              </a:rPr>
              <a:t>become</a:t>
            </a:r>
            <a:r>
              <a:rPr lang="es-ES" sz="1800">
                <a:solidFill>
                  <a:schemeClr val="tx1"/>
                </a:solidFill>
                <a:latin typeface="Times New Roman"/>
                <a:ea typeface="DengXian"/>
                <a:cs typeface="+mn-cs"/>
              </a:rPr>
              <a:t> a </a:t>
            </a:r>
            <a:r>
              <a:rPr lang="es-ES" sz="1800">
                <a:solidFill>
                  <a:schemeClr val="tx1"/>
                </a:solidFill>
                <a:latin typeface="Times New Roman"/>
                <a:ea typeface="DengXian"/>
                <a:cs typeface="+mn-cs"/>
              </a:rPr>
              <a:t>significant</a:t>
            </a:r>
            <a:r>
              <a:rPr lang="es-ES" sz="1800">
                <a:solidFill>
                  <a:schemeClr val="tx1"/>
                </a:solidFill>
                <a:latin typeface="Times New Roman"/>
                <a:ea typeface="DengXian"/>
                <a:cs typeface="+mn-cs"/>
              </a:rPr>
              <a:t> </a:t>
            </a:r>
            <a:r>
              <a:rPr lang="es-ES" sz="1800">
                <a:solidFill>
                  <a:schemeClr val="tx1"/>
                </a:solidFill>
                <a:latin typeface="Times New Roman"/>
                <a:ea typeface="DengXian"/>
                <a:cs typeface="+mn-cs"/>
              </a:rPr>
              <a:t>scholar</a:t>
            </a:r>
            <a:r>
              <a:rPr lang="es-ES" sz="1800">
                <a:solidFill>
                  <a:schemeClr val="tx1"/>
                </a:solidFill>
                <a:latin typeface="Times New Roman"/>
                <a:ea typeface="DengXian"/>
                <a:cs typeface="+mn-cs"/>
              </a:rPr>
              <a:t> of </a:t>
            </a:r>
            <a:r>
              <a:rPr lang="es-ES" sz="1800">
                <a:solidFill>
                  <a:schemeClr val="tx1"/>
                </a:solidFill>
                <a:latin typeface="Times New Roman"/>
                <a:ea typeface="DengXian"/>
                <a:cs typeface="+mn-cs"/>
              </a:rPr>
              <a:t>Basque</a:t>
            </a:r>
            <a:r>
              <a:rPr lang="es-ES" sz="1800">
                <a:solidFill>
                  <a:schemeClr val="tx1"/>
                </a:solidFill>
                <a:latin typeface="Times New Roman"/>
                <a:ea typeface="DengXian"/>
                <a:cs typeface="+mn-cs"/>
              </a:rPr>
              <a:t> </a:t>
            </a:r>
            <a:r>
              <a:rPr lang="es-ES" sz="1800">
                <a:solidFill>
                  <a:schemeClr val="tx1"/>
                </a:solidFill>
                <a:latin typeface="Times New Roman"/>
                <a:ea typeface="DengXian"/>
                <a:cs typeface="+mn-cs"/>
              </a:rPr>
              <a:t>language</a:t>
            </a:r>
            <a:r>
              <a:rPr lang="es-ES" sz="1800">
                <a:solidFill>
                  <a:schemeClr val="tx1"/>
                </a:solidFill>
                <a:latin typeface="Times New Roman"/>
                <a:ea typeface="DengXian"/>
                <a:cs typeface="+mn-cs"/>
              </a:rPr>
              <a:t>, culture and folklore. The </a:t>
            </a:r>
            <a:r>
              <a:rPr lang="es-ES" sz="1800">
                <a:solidFill>
                  <a:schemeClr val="tx1"/>
                </a:solidFill>
                <a:latin typeface="Times New Roman"/>
                <a:ea typeface="DengXian"/>
                <a:cs typeface="+mn-cs"/>
              </a:rPr>
              <a:t>second</a:t>
            </a:r>
            <a:r>
              <a:rPr lang="es-ES" sz="1800">
                <a:solidFill>
                  <a:schemeClr val="tx1"/>
                </a:solidFill>
                <a:latin typeface="Times New Roman"/>
                <a:ea typeface="DengXian"/>
                <a:cs typeface="+mn-cs"/>
              </a:rPr>
              <a:t> </a:t>
            </a:r>
            <a:r>
              <a:rPr lang="es-ES" sz="1800">
                <a:solidFill>
                  <a:schemeClr val="tx1"/>
                </a:solidFill>
                <a:latin typeface="Times New Roman"/>
                <a:ea typeface="DengXian"/>
                <a:cs typeface="+mn-cs"/>
              </a:rPr>
              <a:t>applicant</a:t>
            </a:r>
            <a:r>
              <a:rPr lang="es-ES" sz="1800">
                <a:solidFill>
                  <a:schemeClr val="tx1"/>
                </a:solidFill>
                <a:latin typeface="Times New Roman"/>
                <a:ea typeface="DengXian"/>
                <a:cs typeface="+mn-cs"/>
              </a:rPr>
              <a:t>, Miguel de Unamuno, </a:t>
            </a:r>
            <a:r>
              <a:rPr lang="es-ES" sz="1800">
                <a:solidFill>
                  <a:schemeClr val="tx1"/>
                </a:solidFill>
                <a:latin typeface="Times New Roman"/>
                <a:ea typeface="DengXian"/>
                <a:cs typeface="+mn-cs"/>
              </a:rPr>
              <a:t>who</a:t>
            </a:r>
            <a:r>
              <a:rPr lang="es-ES" sz="1800">
                <a:solidFill>
                  <a:schemeClr val="tx1"/>
                </a:solidFill>
                <a:latin typeface="Times New Roman"/>
                <a:ea typeface="DengXian"/>
                <a:cs typeface="+mn-cs"/>
              </a:rPr>
              <a:t> </a:t>
            </a:r>
            <a:r>
              <a:rPr lang="es-ES" sz="1800">
                <a:solidFill>
                  <a:schemeClr val="tx1"/>
                </a:solidFill>
                <a:latin typeface="Times New Roman"/>
                <a:ea typeface="DengXian"/>
                <a:cs typeface="+mn-cs"/>
              </a:rPr>
              <a:t>gained</a:t>
            </a:r>
            <a:r>
              <a:rPr lang="es-ES" sz="1800">
                <a:solidFill>
                  <a:schemeClr val="tx1"/>
                </a:solidFill>
                <a:latin typeface="Times New Roman"/>
                <a:ea typeface="DengXian"/>
                <a:cs typeface="+mn-cs"/>
              </a:rPr>
              <a:t> </a:t>
            </a:r>
            <a:r>
              <a:rPr lang="es-ES" sz="1800">
                <a:solidFill>
                  <a:schemeClr val="tx1"/>
                </a:solidFill>
                <a:latin typeface="Times New Roman"/>
                <a:ea typeface="DengXian"/>
                <a:cs typeface="+mn-cs"/>
              </a:rPr>
              <a:t>three</a:t>
            </a:r>
            <a:r>
              <a:rPr lang="es-ES" sz="1800">
                <a:solidFill>
                  <a:schemeClr val="tx1"/>
                </a:solidFill>
                <a:latin typeface="Times New Roman"/>
                <a:ea typeface="DengXian"/>
                <a:cs typeface="+mn-cs"/>
              </a:rPr>
              <a:t> votes, </a:t>
            </a:r>
            <a:r>
              <a:rPr lang="es-ES" sz="1800">
                <a:solidFill>
                  <a:schemeClr val="tx1"/>
                </a:solidFill>
                <a:latin typeface="Times New Roman"/>
                <a:ea typeface="DengXian"/>
                <a:cs typeface="+mn-cs"/>
              </a:rPr>
              <a:t>was</a:t>
            </a:r>
            <a:r>
              <a:rPr lang="es-ES" sz="1800">
                <a:solidFill>
                  <a:schemeClr val="tx1"/>
                </a:solidFill>
                <a:latin typeface="Times New Roman"/>
                <a:ea typeface="DengXian"/>
                <a:cs typeface="+mn-cs"/>
              </a:rPr>
              <a:t> a </a:t>
            </a:r>
            <a:r>
              <a:rPr lang="es-ES" sz="1800">
                <a:solidFill>
                  <a:schemeClr val="tx1"/>
                </a:solidFill>
                <a:latin typeface="Times New Roman"/>
                <a:ea typeface="DengXian"/>
                <a:cs typeface="+mn-cs"/>
              </a:rPr>
              <a:t>scholar</a:t>
            </a:r>
            <a:r>
              <a:rPr lang="es-ES" sz="1800">
                <a:solidFill>
                  <a:schemeClr val="tx1"/>
                </a:solidFill>
                <a:latin typeface="Times New Roman"/>
                <a:ea typeface="DengXian"/>
                <a:cs typeface="+mn-cs"/>
              </a:rPr>
              <a:t> </a:t>
            </a:r>
            <a:r>
              <a:rPr lang="es-ES" sz="1800">
                <a:solidFill>
                  <a:schemeClr val="tx1"/>
                </a:solidFill>
                <a:latin typeface="Times New Roman"/>
                <a:ea typeface="DengXian"/>
                <a:cs typeface="+mn-cs"/>
              </a:rPr>
              <a:t>who</a:t>
            </a:r>
            <a:r>
              <a:rPr lang="es-ES" sz="1800">
                <a:solidFill>
                  <a:schemeClr val="tx1"/>
                </a:solidFill>
                <a:latin typeface="Times New Roman"/>
                <a:ea typeface="DengXian"/>
                <a:cs typeface="+mn-cs"/>
              </a:rPr>
              <a:t> </a:t>
            </a:r>
            <a:r>
              <a:rPr lang="es-ES" sz="1800">
                <a:solidFill>
                  <a:schemeClr val="tx1"/>
                </a:solidFill>
                <a:latin typeface="Times New Roman"/>
                <a:ea typeface="DengXian"/>
                <a:cs typeface="+mn-cs"/>
              </a:rPr>
              <a:t>later</a:t>
            </a:r>
            <a:r>
              <a:rPr lang="es-ES" sz="1800">
                <a:solidFill>
                  <a:schemeClr val="tx1"/>
                </a:solidFill>
                <a:latin typeface="Times New Roman"/>
                <a:ea typeface="DengXian"/>
                <a:cs typeface="+mn-cs"/>
              </a:rPr>
              <a:t> </a:t>
            </a:r>
            <a:r>
              <a:rPr lang="es-ES" sz="1800">
                <a:solidFill>
                  <a:schemeClr val="tx1"/>
                </a:solidFill>
                <a:latin typeface="Times New Roman"/>
                <a:ea typeface="DengXian"/>
                <a:cs typeface="+mn-cs"/>
              </a:rPr>
              <a:t>became</a:t>
            </a:r>
            <a:r>
              <a:rPr lang="es-ES" sz="1800">
                <a:solidFill>
                  <a:schemeClr val="tx1"/>
                </a:solidFill>
                <a:latin typeface="Times New Roman"/>
                <a:ea typeface="DengXian"/>
                <a:cs typeface="+mn-cs"/>
              </a:rPr>
              <a:t> </a:t>
            </a:r>
            <a:r>
              <a:rPr lang="es-ES" sz="1800">
                <a:solidFill>
                  <a:schemeClr val="tx1"/>
                </a:solidFill>
                <a:latin typeface="Times New Roman"/>
                <a:ea typeface="DengXian"/>
                <a:cs typeface="+mn-cs"/>
              </a:rPr>
              <a:t>one</a:t>
            </a:r>
            <a:r>
              <a:rPr lang="es-ES" sz="1800">
                <a:solidFill>
                  <a:schemeClr val="tx1"/>
                </a:solidFill>
                <a:latin typeface="Times New Roman"/>
                <a:ea typeface="DengXian"/>
                <a:cs typeface="+mn-cs"/>
              </a:rPr>
              <a:t> of </a:t>
            </a:r>
            <a:r>
              <a:rPr lang="es-ES" sz="1800">
                <a:solidFill>
                  <a:schemeClr val="tx1"/>
                </a:solidFill>
                <a:latin typeface="Times New Roman"/>
                <a:ea typeface="DengXian"/>
                <a:cs typeface="+mn-cs"/>
              </a:rPr>
              <a:t>Spain’s</a:t>
            </a:r>
            <a:r>
              <a:rPr lang="es-ES" sz="1800">
                <a:solidFill>
                  <a:schemeClr val="tx1"/>
                </a:solidFill>
                <a:latin typeface="Times New Roman"/>
                <a:ea typeface="DengXian"/>
                <a:cs typeface="+mn-cs"/>
              </a:rPr>
              <a:t> </a:t>
            </a:r>
            <a:r>
              <a:rPr lang="es-ES" sz="1800">
                <a:solidFill>
                  <a:schemeClr val="tx1"/>
                </a:solidFill>
                <a:latin typeface="Times New Roman"/>
                <a:ea typeface="DengXian"/>
                <a:cs typeface="+mn-cs"/>
              </a:rPr>
              <a:t>most</a:t>
            </a:r>
            <a:r>
              <a:rPr lang="es-ES" sz="1800">
                <a:solidFill>
                  <a:schemeClr val="tx1"/>
                </a:solidFill>
                <a:latin typeface="Times New Roman"/>
                <a:ea typeface="DengXian"/>
                <a:cs typeface="+mn-cs"/>
              </a:rPr>
              <a:t> </a:t>
            </a:r>
            <a:r>
              <a:rPr lang="es-ES" sz="1800">
                <a:solidFill>
                  <a:schemeClr val="tx1"/>
                </a:solidFill>
                <a:latin typeface="Times New Roman"/>
                <a:ea typeface="DengXian"/>
                <a:cs typeface="+mn-cs"/>
              </a:rPr>
              <a:t>influential</a:t>
            </a:r>
            <a:r>
              <a:rPr lang="es-ES" sz="1800">
                <a:solidFill>
                  <a:schemeClr val="tx1"/>
                </a:solidFill>
                <a:latin typeface="Times New Roman"/>
                <a:ea typeface="DengXian"/>
                <a:cs typeface="+mn-cs"/>
              </a:rPr>
              <a:t> </a:t>
            </a:r>
            <a:r>
              <a:rPr lang="es-ES" sz="1800">
                <a:solidFill>
                  <a:schemeClr val="tx1"/>
                </a:solidFill>
                <a:latin typeface="Times New Roman"/>
                <a:ea typeface="DengXian"/>
                <a:cs typeface="+mn-cs"/>
              </a:rPr>
              <a:t>authors</a:t>
            </a:r>
            <a:r>
              <a:rPr lang="es-ES" sz="1800">
                <a:solidFill>
                  <a:schemeClr val="tx1"/>
                </a:solidFill>
                <a:latin typeface="Times New Roman"/>
                <a:ea typeface="DengXian"/>
                <a:cs typeface="+mn-cs"/>
              </a:rPr>
              <a:t> and </a:t>
            </a:r>
            <a:r>
              <a:rPr lang="es-ES" sz="1800">
                <a:solidFill>
                  <a:schemeClr val="tx1"/>
                </a:solidFill>
                <a:latin typeface="Times New Roman"/>
                <a:ea typeface="DengXian"/>
                <a:cs typeface="+mn-cs"/>
              </a:rPr>
              <a:t>intellectuals</a:t>
            </a:r>
            <a:r>
              <a:rPr lang="es-ES" sz="1800">
                <a:solidFill>
                  <a:schemeClr val="tx1"/>
                </a:solidFill>
                <a:latin typeface="Times New Roman"/>
                <a:ea typeface="DengXian"/>
                <a:cs typeface="+mn-cs"/>
              </a:rPr>
              <a:t>. </a:t>
            </a:r>
            <a:r>
              <a:rPr lang="es-ES" sz="1800">
                <a:solidFill>
                  <a:schemeClr val="tx1"/>
                </a:solidFill>
                <a:latin typeface="Times New Roman"/>
                <a:ea typeface="DengXian"/>
                <a:cs typeface="+mn-cs"/>
              </a:rPr>
              <a:t>But</a:t>
            </a:r>
            <a:r>
              <a:rPr lang="es-ES" sz="1800">
                <a:solidFill>
                  <a:schemeClr val="tx1"/>
                </a:solidFill>
                <a:latin typeface="Times New Roman"/>
                <a:ea typeface="DengXian"/>
                <a:cs typeface="+mn-cs"/>
              </a:rPr>
              <a:t> </a:t>
            </a:r>
            <a:r>
              <a:rPr lang="es-ES" sz="1800">
                <a:solidFill>
                  <a:schemeClr val="tx1"/>
                </a:solidFill>
                <a:latin typeface="Times New Roman"/>
                <a:ea typeface="DengXian"/>
                <a:cs typeface="+mn-cs"/>
              </a:rPr>
              <a:t>it</a:t>
            </a:r>
            <a:r>
              <a:rPr lang="es-ES" sz="1800">
                <a:solidFill>
                  <a:schemeClr val="tx1"/>
                </a:solidFill>
                <a:latin typeface="Times New Roman"/>
                <a:ea typeface="DengXian"/>
                <a:cs typeface="+mn-cs"/>
              </a:rPr>
              <a:t> </a:t>
            </a:r>
            <a:r>
              <a:rPr lang="es-ES" sz="1800">
                <a:solidFill>
                  <a:schemeClr val="tx1"/>
                </a:solidFill>
                <a:latin typeface="Times New Roman"/>
                <a:ea typeface="DengXian"/>
                <a:cs typeface="+mn-cs"/>
              </a:rPr>
              <a:t>was</a:t>
            </a:r>
            <a:r>
              <a:rPr lang="es-ES" sz="1800">
                <a:solidFill>
                  <a:schemeClr val="tx1"/>
                </a:solidFill>
                <a:latin typeface="Times New Roman"/>
                <a:ea typeface="DengXian"/>
                <a:cs typeface="+mn-cs"/>
              </a:rPr>
              <a:t> the </a:t>
            </a:r>
            <a:r>
              <a:rPr lang="es-ES" sz="1800">
                <a:solidFill>
                  <a:schemeClr val="tx1"/>
                </a:solidFill>
                <a:latin typeface="Times New Roman"/>
                <a:ea typeface="DengXian"/>
                <a:cs typeface="+mn-cs"/>
              </a:rPr>
              <a:t>third</a:t>
            </a:r>
            <a:r>
              <a:rPr lang="es-ES" sz="1800">
                <a:solidFill>
                  <a:schemeClr val="tx1"/>
                </a:solidFill>
                <a:latin typeface="Times New Roman"/>
                <a:ea typeface="DengXian"/>
                <a:cs typeface="+mn-cs"/>
              </a:rPr>
              <a:t> candidate, Sabino Arana, </a:t>
            </a:r>
            <a:r>
              <a:rPr lang="es-ES" sz="1800">
                <a:solidFill>
                  <a:schemeClr val="tx1"/>
                </a:solidFill>
                <a:latin typeface="Times New Roman"/>
                <a:ea typeface="DengXian"/>
                <a:cs typeface="+mn-cs"/>
              </a:rPr>
              <a:t>an</a:t>
            </a:r>
            <a:r>
              <a:rPr lang="es-ES" sz="1800">
                <a:solidFill>
                  <a:schemeClr val="tx1"/>
                </a:solidFill>
                <a:latin typeface="Times New Roman"/>
                <a:ea typeface="DengXian"/>
                <a:cs typeface="+mn-cs"/>
              </a:rPr>
              <a:t> </a:t>
            </a:r>
            <a:r>
              <a:rPr lang="es-ES" sz="1800">
                <a:solidFill>
                  <a:schemeClr val="tx1"/>
                </a:solidFill>
                <a:latin typeface="Times New Roman"/>
                <a:ea typeface="DengXian"/>
                <a:cs typeface="+mn-cs"/>
              </a:rPr>
              <a:t>applicant</a:t>
            </a:r>
            <a:r>
              <a:rPr lang="es-ES" sz="1800">
                <a:solidFill>
                  <a:schemeClr val="tx1"/>
                </a:solidFill>
                <a:latin typeface="Times New Roman"/>
                <a:ea typeface="DengXian"/>
                <a:cs typeface="+mn-cs"/>
              </a:rPr>
              <a:t> </a:t>
            </a:r>
            <a:r>
              <a:rPr lang="es-ES" sz="1800">
                <a:solidFill>
                  <a:schemeClr val="tx1"/>
                </a:solidFill>
                <a:latin typeface="Times New Roman"/>
                <a:ea typeface="DengXian"/>
                <a:cs typeface="+mn-cs"/>
              </a:rPr>
              <a:t>who</a:t>
            </a:r>
            <a:r>
              <a:rPr lang="es-ES" sz="1800">
                <a:solidFill>
                  <a:schemeClr val="tx1"/>
                </a:solidFill>
                <a:latin typeface="Times New Roman"/>
                <a:ea typeface="DengXian"/>
                <a:cs typeface="+mn-cs"/>
              </a:rPr>
              <a:t> </a:t>
            </a:r>
            <a:r>
              <a:rPr lang="es-ES" sz="1800">
                <a:solidFill>
                  <a:schemeClr val="tx1"/>
                </a:solidFill>
                <a:latin typeface="Times New Roman"/>
                <a:ea typeface="DengXian"/>
                <a:cs typeface="+mn-cs"/>
              </a:rPr>
              <a:t>did</a:t>
            </a:r>
            <a:r>
              <a:rPr lang="es-ES" sz="1800">
                <a:solidFill>
                  <a:schemeClr val="tx1"/>
                </a:solidFill>
                <a:latin typeface="Times New Roman"/>
                <a:ea typeface="DengXian"/>
                <a:cs typeface="+mn-cs"/>
              </a:rPr>
              <a:t> </a:t>
            </a:r>
            <a:r>
              <a:rPr lang="es-ES" sz="1800">
                <a:solidFill>
                  <a:schemeClr val="tx1"/>
                </a:solidFill>
                <a:latin typeface="Times New Roman"/>
                <a:ea typeface="DengXian"/>
                <a:cs typeface="+mn-cs"/>
              </a:rPr>
              <a:t>not</a:t>
            </a:r>
            <a:r>
              <a:rPr lang="es-ES" sz="1800">
                <a:solidFill>
                  <a:schemeClr val="tx1"/>
                </a:solidFill>
                <a:latin typeface="Times New Roman"/>
                <a:ea typeface="DengXian"/>
                <a:cs typeface="+mn-cs"/>
              </a:rPr>
              <a:t> </a:t>
            </a:r>
            <a:r>
              <a:rPr lang="es-ES" sz="1800">
                <a:solidFill>
                  <a:schemeClr val="tx1"/>
                </a:solidFill>
                <a:latin typeface="Times New Roman"/>
                <a:ea typeface="DengXian"/>
                <a:cs typeface="+mn-cs"/>
              </a:rPr>
              <a:t>win</a:t>
            </a:r>
            <a:r>
              <a:rPr lang="es-ES" sz="1800">
                <a:solidFill>
                  <a:schemeClr val="tx1"/>
                </a:solidFill>
                <a:latin typeface="Times New Roman"/>
                <a:ea typeface="DengXian"/>
                <a:cs typeface="+mn-cs"/>
              </a:rPr>
              <a:t> </a:t>
            </a:r>
            <a:r>
              <a:rPr lang="es-ES" sz="1800">
                <a:solidFill>
                  <a:schemeClr val="tx1"/>
                </a:solidFill>
                <a:latin typeface="Times New Roman"/>
                <a:ea typeface="DengXian"/>
                <a:cs typeface="+mn-cs"/>
              </a:rPr>
              <a:t>any</a:t>
            </a:r>
            <a:r>
              <a:rPr lang="es-ES" sz="1800">
                <a:solidFill>
                  <a:schemeClr val="tx1"/>
                </a:solidFill>
                <a:latin typeface="Times New Roman"/>
                <a:ea typeface="DengXian"/>
                <a:cs typeface="+mn-cs"/>
              </a:rPr>
              <a:t> votes at </a:t>
            </a:r>
            <a:r>
              <a:rPr lang="es-ES" sz="1800">
                <a:solidFill>
                  <a:schemeClr val="tx1"/>
                </a:solidFill>
                <a:latin typeface="Times New Roman"/>
                <a:ea typeface="DengXian"/>
                <a:cs typeface="+mn-cs"/>
              </a:rPr>
              <a:t>all</a:t>
            </a:r>
            <a:r>
              <a:rPr lang="es-ES" sz="1800">
                <a:solidFill>
                  <a:schemeClr val="tx1"/>
                </a:solidFill>
                <a:latin typeface="Times New Roman"/>
                <a:ea typeface="DengXian"/>
                <a:cs typeface="+mn-cs"/>
              </a:rPr>
              <a:t>, </a:t>
            </a:r>
            <a:r>
              <a:rPr lang="es-ES" sz="1800">
                <a:solidFill>
                  <a:schemeClr val="tx1"/>
                </a:solidFill>
                <a:latin typeface="Times New Roman"/>
                <a:ea typeface="DengXian"/>
                <a:cs typeface="+mn-cs"/>
              </a:rPr>
              <a:t>who</a:t>
            </a:r>
            <a:r>
              <a:rPr lang="es-ES" sz="1800">
                <a:solidFill>
                  <a:schemeClr val="tx1"/>
                </a:solidFill>
                <a:latin typeface="Times New Roman"/>
                <a:ea typeface="DengXian"/>
                <a:cs typeface="+mn-cs"/>
              </a:rPr>
              <a:t> </a:t>
            </a:r>
            <a:r>
              <a:rPr lang="es-ES" sz="1800">
                <a:solidFill>
                  <a:schemeClr val="tx1"/>
                </a:solidFill>
                <a:latin typeface="Times New Roman"/>
                <a:ea typeface="DengXian"/>
                <a:cs typeface="+mn-cs"/>
              </a:rPr>
              <a:t>had</a:t>
            </a:r>
            <a:r>
              <a:rPr lang="es-ES" sz="1800">
                <a:solidFill>
                  <a:schemeClr val="tx1"/>
                </a:solidFill>
                <a:latin typeface="Times New Roman"/>
                <a:ea typeface="DengXian"/>
                <a:cs typeface="+mn-cs"/>
              </a:rPr>
              <a:t> </a:t>
            </a:r>
            <a:r>
              <a:rPr lang="es-ES" sz="1800">
                <a:solidFill>
                  <a:schemeClr val="tx1"/>
                </a:solidFill>
                <a:latin typeface="Times New Roman"/>
                <a:ea typeface="DengXian"/>
                <a:cs typeface="+mn-cs"/>
              </a:rPr>
              <a:t>arguably</a:t>
            </a:r>
            <a:r>
              <a:rPr lang="es-ES" sz="1800">
                <a:solidFill>
                  <a:schemeClr val="tx1"/>
                </a:solidFill>
                <a:latin typeface="Times New Roman"/>
                <a:ea typeface="DengXian"/>
                <a:cs typeface="+mn-cs"/>
              </a:rPr>
              <a:t> the </a:t>
            </a:r>
            <a:r>
              <a:rPr lang="es-ES" sz="1800">
                <a:solidFill>
                  <a:schemeClr val="tx1"/>
                </a:solidFill>
                <a:latin typeface="Times New Roman"/>
                <a:ea typeface="DengXian"/>
                <a:cs typeface="+mn-cs"/>
              </a:rPr>
              <a:t>greatest</a:t>
            </a:r>
            <a:r>
              <a:rPr lang="es-ES" sz="1800">
                <a:solidFill>
                  <a:schemeClr val="tx1"/>
                </a:solidFill>
                <a:latin typeface="Times New Roman"/>
                <a:ea typeface="DengXian"/>
                <a:cs typeface="+mn-cs"/>
              </a:rPr>
              <a:t> </a:t>
            </a:r>
            <a:r>
              <a:rPr lang="es-ES" sz="1800">
                <a:solidFill>
                  <a:schemeClr val="tx1"/>
                </a:solidFill>
                <a:latin typeface="Times New Roman"/>
                <a:ea typeface="DengXian"/>
                <a:cs typeface="+mn-cs"/>
              </a:rPr>
              <a:t>impact</a:t>
            </a:r>
            <a:r>
              <a:rPr lang="es-ES" sz="1800">
                <a:solidFill>
                  <a:schemeClr val="tx1"/>
                </a:solidFill>
                <a:latin typeface="Times New Roman"/>
                <a:ea typeface="DengXian"/>
                <a:cs typeface="+mn-cs"/>
              </a:rPr>
              <a:t> </a:t>
            </a:r>
            <a:r>
              <a:rPr lang="es-ES" sz="1800">
                <a:solidFill>
                  <a:schemeClr val="tx1"/>
                </a:solidFill>
                <a:latin typeface="Times New Roman"/>
                <a:ea typeface="DengXian"/>
                <a:cs typeface="+mn-cs"/>
              </a:rPr>
              <a:t>on</a:t>
            </a:r>
            <a:r>
              <a:rPr lang="es-ES" sz="1800">
                <a:solidFill>
                  <a:schemeClr val="tx1"/>
                </a:solidFill>
                <a:latin typeface="Times New Roman"/>
                <a:ea typeface="DengXian"/>
                <a:cs typeface="+mn-cs"/>
              </a:rPr>
              <a:t> </a:t>
            </a:r>
            <a:r>
              <a:rPr lang="es-ES" sz="1800">
                <a:solidFill>
                  <a:schemeClr val="tx1"/>
                </a:solidFill>
                <a:latin typeface="Times New Roman"/>
                <a:ea typeface="DengXian"/>
                <a:cs typeface="+mn-cs"/>
              </a:rPr>
              <a:t>Basque</a:t>
            </a:r>
            <a:r>
              <a:rPr lang="es-ES" sz="1800">
                <a:solidFill>
                  <a:schemeClr val="tx1"/>
                </a:solidFill>
                <a:latin typeface="Times New Roman"/>
                <a:ea typeface="DengXian"/>
                <a:cs typeface="+mn-cs"/>
              </a:rPr>
              <a:t> culture and </a:t>
            </a:r>
            <a:r>
              <a:rPr lang="es-ES" sz="1800">
                <a:solidFill>
                  <a:schemeClr val="tx1"/>
                </a:solidFill>
                <a:latin typeface="Times New Roman"/>
                <a:ea typeface="DengXian"/>
                <a:cs typeface="+mn-cs"/>
              </a:rPr>
              <a:t>history</a:t>
            </a:r>
            <a:r>
              <a:rPr lang="es-ES" sz="1800">
                <a:solidFill>
                  <a:schemeClr val="tx1"/>
                </a:solidFill>
                <a:latin typeface="Times New Roman"/>
                <a:ea typeface="DengXian"/>
                <a:cs typeface="+mn-cs"/>
              </a:rPr>
              <a:t> in the </a:t>
            </a:r>
            <a:r>
              <a:rPr lang="es-ES" sz="1800">
                <a:solidFill>
                  <a:schemeClr val="tx1"/>
                </a:solidFill>
                <a:latin typeface="Times New Roman"/>
                <a:ea typeface="DengXian"/>
                <a:cs typeface="+mn-cs"/>
              </a:rPr>
              <a:t>twentieth</a:t>
            </a:r>
            <a:r>
              <a:rPr lang="es-ES" sz="1800">
                <a:solidFill>
                  <a:schemeClr val="tx1"/>
                </a:solidFill>
                <a:latin typeface="Times New Roman"/>
                <a:ea typeface="DengXian"/>
                <a:cs typeface="+mn-cs"/>
              </a:rPr>
              <a:t> </a:t>
            </a:r>
            <a:r>
              <a:rPr lang="es-ES" sz="1800">
                <a:solidFill>
                  <a:schemeClr val="tx1"/>
                </a:solidFill>
                <a:latin typeface="Times New Roman"/>
                <a:ea typeface="DengXian"/>
                <a:cs typeface="+mn-cs"/>
              </a:rPr>
              <a:t>century</a:t>
            </a:r>
            <a:r>
              <a:rPr lang="es-ES" sz="1800">
                <a:solidFill>
                  <a:schemeClr val="tx1"/>
                </a:solidFill>
                <a:latin typeface="Times New Roman"/>
                <a:ea typeface="DengXian"/>
                <a:cs typeface="+mn-cs"/>
              </a:rPr>
              <a:t>. </a:t>
            </a:r>
            <a:endParaRPr/>
          </a:p>
          <a:p>
            <a:pPr>
              <a:defRPr/>
            </a:pPr>
            <a:endParaRPr lang="en-GB"/>
          </a:p>
        </p:txBody>
      </p:sp>
      <p:sp>
        <p:nvSpPr>
          <p:cNvPr id="4" name="Slide Number Placeholder 3"/>
          <p:cNvSpPr>
            <a:spLocks noGrp="1"/>
          </p:cNvSpPr>
          <p:nvPr>
            <p:ph type="sldNum" sz="quarter" idx="5"/>
          </p:nvPr>
        </p:nvSpPr>
        <p:spPr bwMode="auto"/>
        <p:txBody>
          <a:bodyPr/>
          <a:lstStyle/>
          <a:p>
            <a:pPr>
              <a:defRPr/>
            </a:pPr>
            <a:fld id="{282D8384-737D-4C6D-A982-91BEFA033A55}" type="slidenum">
              <a:rPr lang="en-GB"/>
              <a:t>6</a:t>
            </a:fld>
            <a:endParaRPr lang="en-GB"/>
          </a:p>
        </p:txBody>
      </p:sp>
    </p:spTree>
  </p:cSld>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420334882" name="Slide Image Placeholder 1"/>
          <p:cNvSpPr>
            <a:spLocks noChangeAspect="1" noGrp="1" noRot="1"/>
          </p:cNvSpPr>
          <p:nvPr>
            <p:ph type="sldImg"/>
          </p:nvPr>
        </p:nvSpPr>
        <p:spPr bwMode="auto"/>
      </p:sp>
      <p:sp>
        <p:nvSpPr>
          <p:cNvPr id="1371403653" name="Notes Placeholder 2"/>
          <p:cNvSpPr>
            <a:spLocks noGrp="1"/>
          </p:cNvSpPr>
          <p:nvPr>
            <p:ph type="body" idx="1"/>
          </p:nvPr>
        </p:nvSpPr>
        <p:spPr bwMode="auto"/>
        <p:txBody>
          <a:bodyPr/>
          <a:lstStyle/>
          <a:p>
            <a:pPr marL="0" marR="0" lvl="0" indent="0" algn="l" defTabSz="914400">
              <a:lnSpc>
                <a:spcPct val="100000"/>
              </a:lnSpc>
              <a:spcBef>
                <a:spcPts val="0"/>
              </a:spcBef>
              <a:spcAft>
                <a:spcPts val="0"/>
              </a:spcAft>
              <a:buClrTx/>
              <a:buSzTx/>
              <a:buFontTx/>
              <a:buNone/>
              <a:defRPr/>
            </a:pPr>
            <a:r>
              <a:rPr lang="en-GB" sz="1800">
                <a:latin typeface="Times New Roman"/>
                <a:ea typeface="DengXian"/>
                <a:cs typeface="Arial"/>
              </a:rPr>
              <a:t>Arana recalls in later life that on one occasion, when he was talking with his older brother, his brother said: “</a:t>
            </a:r>
            <a:r>
              <a:rPr lang="en-GB" sz="1800" b="1">
                <a:latin typeface="Times New Roman"/>
                <a:ea typeface="DengXian"/>
                <a:cs typeface="Arial"/>
              </a:rPr>
              <a:t>Bizkaia is not Spain</a:t>
            </a:r>
            <a:r>
              <a:rPr lang="en-GB" sz="1800">
                <a:latin typeface="Times New Roman"/>
                <a:ea typeface="DengXian"/>
                <a:cs typeface="Arial"/>
              </a:rPr>
              <a:t>”. This single statement, and the idea behind it, had a great impact on the young Arana. He subsequently began thinking and publishing on these issues in depth. </a:t>
            </a:r>
            <a:endParaRPr lang="en-GB" sz="1800">
              <a:latin typeface="Calibri"/>
              <a:ea typeface="DengXian"/>
              <a:cs typeface="Arial"/>
            </a:endParaRPr>
          </a:p>
          <a:p>
            <a:pPr>
              <a:defRPr/>
            </a:pPr>
            <a:r>
              <a:rPr lang="en-GB"/>
              <a:t>Originally just Bizkaia, later </a:t>
            </a:r>
            <a:r>
              <a:rPr lang="en-GB" sz="1800">
                <a:latin typeface="Times New Roman"/>
                <a:ea typeface="DengXian"/>
              </a:rPr>
              <a:t>arguing that “the Basques are a nation and should have a country”. </a:t>
            </a:r>
            <a:endParaRPr/>
          </a:p>
          <a:p>
            <a:pPr>
              <a:defRPr/>
            </a:pPr>
            <a:endParaRPr lang="en-GB" sz="1800">
              <a:solidFill>
                <a:schemeClr val="tx1"/>
              </a:solidFill>
              <a:latin typeface="Times New Roman"/>
              <a:ea typeface="DengXian"/>
              <a:cs typeface="Arial"/>
            </a:endParaRPr>
          </a:p>
          <a:p>
            <a:pPr marL="0" marR="0" lvl="0" indent="0" algn="l" defTabSz="914400">
              <a:lnSpc>
                <a:spcPct val="100000"/>
              </a:lnSpc>
              <a:spcBef>
                <a:spcPts val="0"/>
              </a:spcBef>
              <a:spcAft>
                <a:spcPts val="0"/>
              </a:spcAft>
              <a:buClrTx/>
              <a:buSzTx/>
              <a:buFontTx/>
              <a:buNone/>
              <a:defRPr/>
            </a:pPr>
            <a:r>
              <a:rPr lang="es-ES" sz="1800">
                <a:solidFill>
                  <a:schemeClr val="tx1"/>
                </a:solidFill>
                <a:latin typeface="Times New Roman"/>
                <a:ea typeface="DengXian"/>
                <a:cs typeface="Arial"/>
              </a:rPr>
              <a:t>The historian Mark </a:t>
            </a:r>
            <a:r>
              <a:rPr lang="es-ES" sz="1800">
                <a:solidFill>
                  <a:schemeClr val="tx1"/>
                </a:solidFill>
                <a:latin typeface="Times New Roman"/>
                <a:ea typeface="DengXian"/>
                <a:cs typeface="Arial"/>
              </a:rPr>
              <a:t>Kurlansky</a:t>
            </a:r>
            <a:r>
              <a:rPr lang="es-ES" sz="1800">
                <a:solidFill>
                  <a:schemeClr val="tx1"/>
                </a:solidFill>
                <a:latin typeface="Times New Roman"/>
                <a:ea typeface="DengXian"/>
                <a:cs typeface="Arial"/>
              </a:rPr>
              <a:t> </a:t>
            </a:r>
            <a:r>
              <a:rPr lang="es-ES" sz="1800">
                <a:solidFill>
                  <a:schemeClr val="tx1"/>
                </a:solidFill>
                <a:latin typeface="Times New Roman"/>
                <a:ea typeface="DengXian"/>
                <a:cs typeface="Arial"/>
              </a:rPr>
              <a:t>focuses</a:t>
            </a:r>
            <a:r>
              <a:rPr lang="es-ES" sz="1800">
                <a:solidFill>
                  <a:schemeClr val="tx1"/>
                </a:solidFill>
                <a:latin typeface="Times New Roman"/>
                <a:ea typeface="DengXian"/>
                <a:cs typeface="Arial"/>
              </a:rPr>
              <a:t> </a:t>
            </a:r>
            <a:r>
              <a:rPr lang="es-ES" sz="1800">
                <a:solidFill>
                  <a:schemeClr val="tx1"/>
                </a:solidFill>
                <a:latin typeface="Times New Roman"/>
                <a:ea typeface="DengXian"/>
                <a:cs typeface="Arial"/>
              </a:rPr>
              <a:t>on</a:t>
            </a:r>
            <a:r>
              <a:rPr lang="es-ES" sz="1800">
                <a:solidFill>
                  <a:schemeClr val="tx1"/>
                </a:solidFill>
                <a:latin typeface="Times New Roman"/>
                <a:ea typeface="DengXian"/>
                <a:cs typeface="Arial"/>
              </a:rPr>
              <a:t> the </a:t>
            </a:r>
            <a:r>
              <a:rPr lang="es-ES" sz="1800">
                <a:solidFill>
                  <a:schemeClr val="tx1"/>
                </a:solidFill>
                <a:latin typeface="Times New Roman"/>
                <a:ea typeface="DengXian"/>
                <a:cs typeface="Arial"/>
              </a:rPr>
              <a:t>symbolic</a:t>
            </a:r>
            <a:r>
              <a:rPr lang="es-ES" sz="1800">
                <a:solidFill>
                  <a:schemeClr val="tx1"/>
                </a:solidFill>
                <a:latin typeface="Times New Roman"/>
                <a:ea typeface="DengXian"/>
                <a:cs typeface="Arial"/>
              </a:rPr>
              <a:t> </a:t>
            </a:r>
            <a:r>
              <a:rPr lang="es-ES" sz="1800">
                <a:solidFill>
                  <a:schemeClr val="tx1"/>
                </a:solidFill>
                <a:latin typeface="Times New Roman"/>
                <a:ea typeface="DengXian"/>
                <a:cs typeface="Arial"/>
              </a:rPr>
              <a:t>importance</a:t>
            </a:r>
            <a:r>
              <a:rPr lang="es-ES" sz="1800">
                <a:solidFill>
                  <a:schemeClr val="tx1"/>
                </a:solidFill>
                <a:latin typeface="Times New Roman"/>
                <a:ea typeface="DengXian"/>
                <a:cs typeface="Arial"/>
              </a:rPr>
              <a:t> of the </a:t>
            </a:r>
            <a:r>
              <a:rPr lang="es-ES" sz="1800">
                <a:solidFill>
                  <a:schemeClr val="tx1"/>
                </a:solidFill>
                <a:latin typeface="Times New Roman"/>
                <a:ea typeface="DengXian"/>
                <a:cs typeface="Arial"/>
              </a:rPr>
              <a:t>Bizkaian</a:t>
            </a:r>
            <a:r>
              <a:rPr lang="es-ES" sz="1800">
                <a:solidFill>
                  <a:schemeClr val="tx1"/>
                </a:solidFill>
                <a:latin typeface="Times New Roman"/>
                <a:ea typeface="DengXian"/>
                <a:cs typeface="Arial"/>
              </a:rPr>
              <a:t> </a:t>
            </a:r>
            <a:r>
              <a:rPr lang="es-ES" sz="1800">
                <a:solidFill>
                  <a:schemeClr val="tx1"/>
                </a:solidFill>
                <a:latin typeface="Times New Roman"/>
                <a:ea typeface="DengXian"/>
                <a:cs typeface="Arial"/>
              </a:rPr>
              <a:t>professorship</a:t>
            </a:r>
            <a:r>
              <a:rPr lang="es-ES" sz="1800">
                <a:solidFill>
                  <a:schemeClr val="tx1"/>
                </a:solidFill>
                <a:latin typeface="Times New Roman"/>
                <a:ea typeface="DengXian"/>
                <a:cs typeface="Arial"/>
              </a:rPr>
              <a:t>. Once </a:t>
            </a:r>
            <a:r>
              <a:rPr lang="es-ES" sz="1800">
                <a:solidFill>
                  <a:schemeClr val="tx1"/>
                </a:solidFill>
                <a:latin typeface="Times New Roman"/>
                <a:ea typeface="DengXian"/>
                <a:cs typeface="Arial"/>
              </a:rPr>
              <a:t>advertised</a:t>
            </a:r>
            <a:r>
              <a:rPr lang="es-ES" sz="1800">
                <a:solidFill>
                  <a:schemeClr val="tx1"/>
                </a:solidFill>
                <a:latin typeface="Times New Roman"/>
                <a:ea typeface="DengXian"/>
                <a:cs typeface="Arial"/>
              </a:rPr>
              <a:t>, a </a:t>
            </a:r>
            <a:r>
              <a:rPr lang="es-ES" sz="1800">
                <a:solidFill>
                  <a:schemeClr val="tx1"/>
                </a:solidFill>
                <a:latin typeface="Times New Roman"/>
                <a:ea typeface="DengXian"/>
                <a:cs typeface="Arial"/>
              </a:rPr>
              <a:t>number</a:t>
            </a:r>
            <a:r>
              <a:rPr lang="es-ES" sz="1800">
                <a:solidFill>
                  <a:schemeClr val="tx1"/>
                </a:solidFill>
                <a:latin typeface="Times New Roman"/>
                <a:ea typeface="DengXian"/>
                <a:cs typeface="Arial"/>
              </a:rPr>
              <a:t> of </a:t>
            </a:r>
            <a:r>
              <a:rPr lang="es-ES" sz="1800">
                <a:solidFill>
                  <a:schemeClr val="tx1"/>
                </a:solidFill>
                <a:latin typeface="Times New Roman"/>
                <a:ea typeface="DengXian"/>
                <a:cs typeface="Arial"/>
              </a:rPr>
              <a:t>men</a:t>
            </a:r>
            <a:r>
              <a:rPr lang="es-ES" sz="1800">
                <a:solidFill>
                  <a:schemeClr val="tx1"/>
                </a:solidFill>
                <a:latin typeface="Times New Roman"/>
                <a:ea typeface="DengXian"/>
                <a:cs typeface="Arial"/>
              </a:rPr>
              <a:t> </a:t>
            </a:r>
            <a:r>
              <a:rPr lang="es-ES" sz="1800">
                <a:solidFill>
                  <a:schemeClr val="tx1"/>
                </a:solidFill>
                <a:latin typeface="Times New Roman"/>
                <a:ea typeface="DengXian"/>
                <a:cs typeface="Arial"/>
              </a:rPr>
              <a:t>applied</a:t>
            </a:r>
            <a:r>
              <a:rPr lang="es-ES" sz="1800">
                <a:solidFill>
                  <a:schemeClr val="tx1"/>
                </a:solidFill>
                <a:latin typeface="Times New Roman"/>
                <a:ea typeface="DengXian"/>
                <a:cs typeface="Arial"/>
              </a:rPr>
              <a:t> </a:t>
            </a:r>
            <a:r>
              <a:rPr lang="es-ES" sz="1800">
                <a:solidFill>
                  <a:schemeClr val="tx1"/>
                </a:solidFill>
                <a:latin typeface="Times New Roman"/>
                <a:ea typeface="DengXian"/>
                <a:cs typeface="Arial"/>
              </a:rPr>
              <a:t>for</a:t>
            </a:r>
            <a:r>
              <a:rPr lang="es-ES" sz="1800">
                <a:solidFill>
                  <a:schemeClr val="tx1"/>
                </a:solidFill>
                <a:latin typeface="Times New Roman"/>
                <a:ea typeface="DengXian"/>
                <a:cs typeface="Arial"/>
              </a:rPr>
              <a:t> the post, </a:t>
            </a:r>
            <a:r>
              <a:rPr lang="es-ES" sz="1800">
                <a:solidFill>
                  <a:schemeClr val="tx1"/>
                </a:solidFill>
                <a:latin typeface="Times New Roman"/>
                <a:ea typeface="DengXian"/>
                <a:cs typeface="Arial"/>
              </a:rPr>
              <a:t>each</a:t>
            </a:r>
            <a:r>
              <a:rPr lang="es-ES" sz="1800">
                <a:solidFill>
                  <a:schemeClr val="tx1"/>
                </a:solidFill>
                <a:latin typeface="Times New Roman"/>
                <a:ea typeface="DengXian"/>
                <a:cs typeface="Arial"/>
              </a:rPr>
              <a:t> </a:t>
            </a:r>
            <a:r>
              <a:rPr lang="es-ES" sz="1800">
                <a:solidFill>
                  <a:schemeClr val="tx1"/>
                </a:solidFill>
                <a:latin typeface="Times New Roman"/>
                <a:ea typeface="DengXian"/>
                <a:cs typeface="Arial"/>
              </a:rPr>
              <a:t>fighting</a:t>
            </a:r>
            <a:r>
              <a:rPr lang="es-ES" sz="1800">
                <a:solidFill>
                  <a:schemeClr val="tx1"/>
                </a:solidFill>
                <a:latin typeface="Times New Roman"/>
                <a:ea typeface="DengXian"/>
                <a:cs typeface="Arial"/>
              </a:rPr>
              <a:t> </a:t>
            </a:r>
            <a:r>
              <a:rPr lang="es-ES" sz="1800">
                <a:solidFill>
                  <a:schemeClr val="tx1"/>
                </a:solidFill>
                <a:latin typeface="Times New Roman"/>
                <a:ea typeface="DengXian"/>
                <a:cs typeface="Arial"/>
              </a:rPr>
              <a:t>for</a:t>
            </a:r>
            <a:r>
              <a:rPr lang="es-ES" sz="1800">
                <a:solidFill>
                  <a:schemeClr val="tx1"/>
                </a:solidFill>
                <a:latin typeface="Times New Roman"/>
                <a:ea typeface="DengXian"/>
                <a:cs typeface="Arial"/>
              </a:rPr>
              <a:t> the </a:t>
            </a:r>
            <a:r>
              <a:rPr lang="es-ES" sz="1800">
                <a:solidFill>
                  <a:schemeClr val="tx1"/>
                </a:solidFill>
                <a:latin typeface="Times New Roman"/>
                <a:ea typeface="DengXian"/>
                <a:cs typeface="Arial"/>
              </a:rPr>
              <a:t>most</a:t>
            </a:r>
            <a:r>
              <a:rPr lang="es-ES" sz="1800">
                <a:solidFill>
                  <a:schemeClr val="tx1"/>
                </a:solidFill>
                <a:latin typeface="Times New Roman"/>
                <a:ea typeface="DengXian"/>
                <a:cs typeface="Arial"/>
              </a:rPr>
              <a:t> votes </a:t>
            </a:r>
            <a:r>
              <a:rPr lang="es-ES" sz="1800">
                <a:solidFill>
                  <a:schemeClr val="tx1"/>
                </a:solidFill>
                <a:latin typeface="Times New Roman"/>
                <a:ea typeface="DengXian"/>
                <a:cs typeface="Arial"/>
              </a:rPr>
              <a:t>from</a:t>
            </a:r>
            <a:r>
              <a:rPr lang="es-ES" sz="1800">
                <a:solidFill>
                  <a:schemeClr val="tx1"/>
                </a:solidFill>
                <a:latin typeface="Times New Roman"/>
                <a:ea typeface="DengXian"/>
                <a:cs typeface="Arial"/>
              </a:rPr>
              <a:t> the </a:t>
            </a:r>
            <a:r>
              <a:rPr lang="es-ES" sz="1800">
                <a:solidFill>
                  <a:schemeClr val="tx1"/>
                </a:solidFill>
                <a:latin typeface="Times New Roman"/>
                <a:ea typeface="DengXian"/>
                <a:cs typeface="Arial"/>
              </a:rPr>
              <a:t>interviewing</a:t>
            </a:r>
            <a:r>
              <a:rPr lang="es-ES" sz="1800">
                <a:solidFill>
                  <a:schemeClr val="tx1"/>
                </a:solidFill>
                <a:latin typeface="Times New Roman"/>
                <a:ea typeface="DengXian"/>
                <a:cs typeface="Arial"/>
              </a:rPr>
              <a:t> panel. The </a:t>
            </a:r>
            <a:r>
              <a:rPr lang="es-ES" sz="1800">
                <a:solidFill>
                  <a:schemeClr val="tx1"/>
                </a:solidFill>
                <a:latin typeface="Times New Roman"/>
                <a:ea typeface="DengXian"/>
                <a:cs typeface="Arial"/>
              </a:rPr>
              <a:t>first</a:t>
            </a:r>
            <a:r>
              <a:rPr lang="es-ES" sz="1800">
                <a:solidFill>
                  <a:schemeClr val="tx1"/>
                </a:solidFill>
                <a:latin typeface="Times New Roman"/>
                <a:ea typeface="DengXian"/>
                <a:cs typeface="Arial"/>
              </a:rPr>
              <a:t> </a:t>
            </a:r>
            <a:r>
              <a:rPr lang="es-ES" sz="1800">
                <a:solidFill>
                  <a:schemeClr val="tx1"/>
                </a:solidFill>
                <a:latin typeface="Times New Roman"/>
                <a:ea typeface="DengXian"/>
                <a:cs typeface="Arial"/>
              </a:rPr>
              <a:t>applicant</a:t>
            </a:r>
            <a:r>
              <a:rPr lang="es-ES" sz="1800">
                <a:solidFill>
                  <a:schemeClr val="tx1"/>
                </a:solidFill>
                <a:latin typeface="Times New Roman"/>
                <a:ea typeface="DengXian"/>
                <a:cs typeface="Arial"/>
              </a:rPr>
              <a:t>, </a:t>
            </a:r>
            <a:r>
              <a:rPr lang="es-ES" sz="1800">
                <a:solidFill>
                  <a:schemeClr val="tx1"/>
                </a:solidFill>
                <a:latin typeface="Times New Roman"/>
                <a:ea typeface="DengXian"/>
                <a:cs typeface="Arial"/>
              </a:rPr>
              <a:t>Resurreccion</a:t>
            </a:r>
            <a:r>
              <a:rPr lang="es-ES" sz="1800">
                <a:solidFill>
                  <a:schemeClr val="tx1"/>
                </a:solidFill>
                <a:latin typeface="Times New Roman"/>
                <a:ea typeface="DengXian"/>
                <a:cs typeface="Arial"/>
              </a:rPr>
              <a:t> Maria Azkue, </a:t>
            </a:r>
            <a:r>
              <a:rPr lang="es-ES" sz="1800">
                <a:solidFill>
                  <a:schemeClr val="tx1"/>
                </a:solidFill>
                <a:latin typeface="Times New Roman"/>
                <a:ea typeface="DengXian"/>
                <a:cs typeface="Arial"/>
              </a:rPr>
              <a:t>secured</a:t>
            </a:r>
            <a:r>
              <a:rPr lang="es-ES" sz="1800">
                <a:solidFill>
                  <a:schemeClr val="tx1"/>
                </a:solidFill>
                <a:latin typeface="Times New Roman"/>
                <a:ea typeface="DengXian"/>
                <a:cs typeface="Arial"/>
              </a:rPr>
              <a:t> the post </a:t>
            </a:r>
            <a:r>
              <a:rPr lang="es-ES" sz="1800">
                <a:solidFill>
                  <a:schemeClr val="tx1"/>
                </a:solidFill>
                <a:latin typeface="Times New Roman"/>
                <a:ea typeface="DengXian"/>
                <a:cs typeface="Arial"/>
              </a:rPr>
              <a:t>with</a:t>
            </a:r>
            <a:r>
              <a:rPr lang="es-ES" sz="1800">
                <a:solidFill>
                  <a:schemeClr val="tx1"/>
                </a:solidFill>
                <a:latin typeface="Times New Roman"/>
                <a:ea typeface="DengXian"/>
                <a:cs typeface="Arial"/>
              </a:rPr>
              <a:t> ten votes and </a:t>
            </a:r>
            <a:r>
              <a:rPr lang="es-ES" sz="1800">
                <a:solidFill>
                  <a:schemeClr val="tx1"/>
                </a:solidFill>
                <a:latin typeface="Times New Roman"/>
                <a:ea typeface="DengXian"/>
                <a:cs typeface="Arial"/>
              </a:rPr>
              <a:t>went</a:t>
            </a:r>
            <a:r>
              <a:rPr lang="es-ES" sz="1800">
                <a:solidFill>
                  <a:schemeClr val="tx1"/>
                </a:solidFill>
                <a:latin typeface="Times New Roman"/>
                <a:ea typeface="DengXian"/>
                <a:cs typeface="Arial"/>
              </a:rPr>
              <a:t> </a:t>
            </a:r>
            <a:r>
              <a:rPr lang="es-ES" sz="1800">
                <a:solidFill>
                  <a:schemeClr val="tx1"/>
                </a:solidFill>
                <a:latin typeface="Times New Roman"/>
                <a:ea typeface="DengXian"/>
                <a:cs typeface="Arial"/>
              </a:rPr>
              <a:t>on</a:t>
            </a:r>
            <a:r>
              <a:rPr lang="es-ES" sz="1800">
                <a:solidFill>
                  <a:schemeClr val="tx1"/>
                </a:solidFill>
                <a:latin typeface="Times New Roman"/>
                <a:ea typeface="DengXian"/>
                <a:cs typeface="Arial"/>
              </a:rPr>
              <a:t> </a:t>
            </a:r>
            <a:r>
              <a:rPr lang="es-ES" sz="1800">
                <a:solidFill>
                  <a:schemeClr val="tx1"/>
                </a:solidFill>
                <a:latin typeface="Times New Roman"/>
                <a:ea typeface="DengXian"/>
                <a:cs typeface="Arial"/>
              </a:rPr>
              <a:t>to</a:t>
            </a:r>
            <a:r>
              <a:rPr lang="es-ES" sz="1800">
                <a:solidFill>
                  <a:schemeClr val="tx1"/>
                </a:solidFill>
                <a:latin typeface="Times New Roman"/>
                <a:ea typeface="DengXian"/>
                <a:cs typeface="Arial"/>
              </a:rPr>
              <a:t> </a:t>
            </a:r>
            <a:r>
              <a:rPr lang="es-ES" sz="1800">
                <a:solidFill>
                  <a:schemeClr val="tx1"/>
                </a:solidFill>
                <a:latin typeface="Times New Roman"/>
                <a:ea typeface="DengXian"/>
                <a:cs typeface="Arial"/>
              </a:rPr>
              <a:t>become</a:t>
            </a:r>
            <a:r>
              <a:rPr lang="es-ES" sz="1800">
                <a:solidFill>
                  <a:schemeClr val="tx1"/>
                </a:solidFill>
                <a:latin typeface="Times New Roman"/>
                <a:ea typeface="DengXian"/>
                <a:cs typeface="Arial"/>
              </a:rPr>
              <a:t> a </a:t>
            </a:r>
            <a:r>
              <a:rPr lang="es-ES" sz="1800">
                <a:solidFill>
                  <a:schemeClr val="tx1"/>
                </a:solidFill>
                <a:latin typeface="Times New Roman"/>
                <a:ea typeface="DengXian"/>
                <a:cs typeface="Arial"/>
              </a:rPr>
              <a:t>significant</a:t>
            </a:r>
            <a:r>
              <a:rPr lang="es-ES" sz="1800">
                <a:solidFill>
                  <a:schemeClr val="tx1"/>
                </a:solidFill>
                <a:latin typeface="Times New Roman"/>
                <a:ea typeface="DengXian"/>
                <a:cs typeface="Arial"/>
              </a:rPr>
              <a:t> </a:t>
            </a:r>
            <a:r>
              <a:rPr lang="es-ES" sz="1800">
                <a:solidFill>
                  <a:schemeClr val="tx1"/>
                </a:solidFill>
                <a:latin typeface="Times New Roman"/>
                <a:ea typeface="DengXian"/>
                <a:cs typeface="Arial"/>
              </a:rPr>
              <a:t>scholar</a:t>
            </a:r>
            <a:r>
              <a:rPr lang="es-ES" sz="1800">
                <a:solidFill>
                  <a:schemeClr val="tx1"/>
                </a:solidFill>
                <a:latin typeface="Times New Roman"/>
                <a:ea typeface="DengXian"/>
                <a:cs typeface="Arial"/>
              </a:rPr>
              <a:t> of </a:t>
            </a:r>
            <a:r>
              <a:rPr lang="es-ES" sz="1800">
                <a:solidFill>
                  <a:schemeClr val="tx1"/>
                </a:solidFill>
                <a:latin typeface="Times New Roman"/>
                <a:ea typeface="DengXian"/>
                <a:cs typeface="Arial"/>
              </a:rPr>
              <a:t>Basque</a:t>
            </a:r>
            <a:r>
              <a:rPr lang="es-ES" sz="1800">
                <a:solidFill>
                  <a:schemeClr val="tx1"/>
                </a:solidFill>
                <a:latin typeface="Times New Roman"/>
                <a:ea typeface="DengXian"/>
                <a:cs typeface="Arial"/>
              </a:rPr>
              <a:t> </a:t>
            </a:r>
            <a:r>
              <a:rPr lang="es-ES" sz="1800">
                <a:solidFill>
                  <a:schemeClr val="tx1"/>
                </a:solidFill>
                <a:latin typeface="Times New Roman"/>
                <a:ea typeface="DengXian"/>
                <a:cs typeface="Arial"/>
              </a:rPr>
              <a:t>language</a:t>
            </a:r>
            <a:r>
              <a:rPr lang="es-ES" sz="1800">
                <a:solidFill>
                  <a:schemeClr val="tx1"/>
                </a:solidFill>
                <a:latin typeface="Times New Roman"/>
                <a:ea typeface="DengXian"/>
                <a:cs typeface="Arial"/>
              </a:rPr>
              <a:t>, culture and folklore. The </a:t>
            </a:r>
            <a:r>
              <a:rPr lang="es-ES" sz="1800">
                <a:solidFill>
                  <a:schemeClr val="tx1"/>
                </a:solidFill>
                <a:latin typeface="Times New Roman"/>
                <a:ea typeface="DengXian"/>
                <a:cs typeface="Arial"/>
              </a:rPr>
              <a:t>second</a:t>
            </a:r>
            <a:r>
              <a:rPr lang="es-ES" sz="1800">
                <a:solidFill>
                  <a:schemeClr val="tx1"/>
                </a:solidFill>
                <a:latin typeface="Times New Roman"/>
                <a:ea typeface="DengXian"/>
                <a:cs typeface="Arial"/>
              </a:rPr>
              <a:t> </a:t>
            </a:r>
            <a:r>
              <a:rPr lang="es-ES" sz="1800">
                <a:solidFill>
                  <a:schemeClr val="tx1"/>
                </a:solidFill>
                <a:latin typeface="Times New Roman"/>
                <a:ea typeface="DengXian"/>
                <a:cs typeface="Arial"/>
              </a:rPr>
              <a:t>applicant</a:t>
            </a:r>
            <a:r>
              <a:rPr lang="es-ES" sz="1800">
                <a:solidFill>
                  <a:schemeClr val="tx1"/>
                </a:solidFill>
                <a:latin typeface="Times New Roman"/>
                <a:ea typeface="DengXian"/>
                <a:cs typeface="Arial"/>
              </a:rPr>
              <a:t>, Miguel de Unamuno, </a:t>
            </a:r>
            <a:r>
              <a:rPr lang="es-ES" sz="1800">
                <a:solidFill>
                  <a:schemeClr val="tx1"/>
                </a:solidFill>
                <a:latin typeface="Times New Roman"/>
                <a:ea typeface="DengXian"/>
                <a:cs typeface="Arial"/>
              </a:rPr>
              <a:t>who</a:t>
            </a:r>
            <a:r>
              <a:rPr lang="es-ES" sz="1800">
                <a:solidFill>
                  <a:schemeClr val="tx1"/>
                </a:solidFill>
                <a:latin typeface="Times New Roman"/>
                <a:ea typeface="DengXian"/>
                <a:cs typeface="Arial"/>
              </a:rPr>
              <a:t> </a:t>
            </a:r>
            <a:r>
              <a:rPr lang="es-ES" sz="1800">
                <a:solidFill>
                  <a:schemeClr val="tx1"/>
                </a:solidFill>
                <a:latin typeface="Times New Roman"/>
                <a:ea typeface="DengXian"/>
                <a:cs typeface="Arial"/>
              </a:rPr>
              <a:t>gained</a:t>
            </a:r>
            <a:r>
              <a:rPr lang="es-ES" sz="1800">
                <a:solidFill>
                  <a:schemeClr val="tx1"/>
                </a:solidFill>
                <a:latin typeface="Times New Roman"/>
                <a:ea typeface="DengXian"/>
                <a:cs typeface="Arial"/>
              </a:rPr>
              <a:t> </a:t>
            </a:r>
            <a:r>
              <a:rPr lang="es-ES" sz="1800">
                <a:solidFill>
                  <a:schemeClr val="tx1"/>
                </a:solidFill>
                <a:latin typeface="Times New Roman"/>
                <a:ea typeface="DengXian"/>
                <a:cs typeface="Arial"/>
              </a:rPr>
              <a:t>three</a:t>
            </a:r>
            <a:r>
              <a:rPr lang="es-ES" sz="1800">
                <a:solidFill>
                  <a:schemeClr val="tx1"/>
                </a:solidFill>
                <a:latin typeface="Times New Roman"/>
                <a:ea typeface="DengXian"/>
                <a:cs typeface="Arial"/>
              </a:rPr>
              <a:t> votes, </a:t>
            </a:r>
            <a:r>
              <a:rPr lang="es-ES" sz="1800">
                <a:solidFill>
                  <a:schemeClr val="tx1"/>
                </a:solidFill>
                <a:latin typeface="Times New Roman"/>
                <a:ea typeface="DengXian"/>
                <a:cs typeface="Arial"/>
              </a:rPr>
              <a:t>was</a:t>
            </a:r>
            <a:r>
              <a:rPr lang="es-ES" sz="1800">
                <a:solidFill>
                  <a:schemeClr val="tx1"/>
                </a:solidFill>
                <a:latin typeface="Times New Roman"/>
                <a:ea typeface="DengXian"/>
                <a:cs typeface="Arial"/>
              </a:rPr>
              <a:t> a </a:t>
            </a:r>
            <a:r>
              <a:rPr lang="es-ES" sz="1800">
                <a:solidFill>
                  <a:schemeClr val="tx1"/>
                </a:solidFill>
                <a:latin typeface="Times New Roman"/>
                <a:ea typeface="DengXian"/>
                <a:cs typeface="Arial"/>
              </a:rPr>
              <a:t>scholar</a:t>
            </a:r>
            <a:r>
              <a:rPr lang="es-ES" sz="1800">
                <a:solidFill>
                  <a:schemeClr val="tx1"/>
                </a:solidFill>
                <a:latin typeface="Times New Roman"/>
                <a:ea typeface="DengXian"/>
                <a:cs typeface="Arial"/>
              </a:rPr>
              <a:t> </a:t>
            </a:r>
            <a:r>
              <a:rPr lang="es-ES" sz="1800">
                <a:solidFill>
                  <a:schemeClr val="tx1"/>
                </a:solidFill>
                <a:latin typeface="Times New Roman"/>
                <a:ea typeface="DengXian"/>
                <a:cs typeface="Arial"/>
              </a:rPr>
              <a:t>who</a:t>
            </a:r>
            <a:r>
              <a:rPr lang="es-ES" sz="1800">
                <a:solidFill>
                  <a:schemeClr val="tx1"/>
                </a:solidFill>
                <a:latin typeface="Times New Roman"/>
                <a:ea typeface="DengXian"/>
                <a:cs typeface="Arial"/>
              </a:rPr>
              <a:t> </a:t>
            </a:r>
            <a:r>
              <a:rPr lang="es-ES" sz="1800">
                <a:solidFill>
                  <a:schemeClr val="tx1"/>
                </a:solidFill>
                <a:latin typeface="Times New Roman"/>
                <a:ea typeface="DengXian"/>
                <a:cs typeface="Arial"/>
              </a:rPr>
              <a:t>later</a:t>
            </a:r>
            <a:r>
              <a:rPr lang="es-ES" sz="1800">
                <a:solidFill>
                  <a:schemeClr val="tx1"/>
                </a:solidFill>
                <a:latin typeface="Times New Roman"/>
                <a:ea typeface="DengXian"/>
                <a:cs typeface="Arial"/>
              </a:rPr>
              <a:t> </a:t>
            </a:r>
            <a:r>
              <a:rPr lang="es-ES" sz="1800">
                <a:solidFill>
                  <a:schemeClr val="tx1"/>
                </a:solidFill>
                <a:latin typeface="Times New Roman"/>
                <a:ea typeface="DengXian"/>
                <a:cs typeface="Arial"/>
              </a:rPr>
              <a:t>became</a:t>
            </a:r>
            <a:r>
              <a:rPr lang="es-ES" sz="1800">
                <a:solidFill>
                  <a:schemeClr val="tx1"/>
                </a:solidFill>
                <a:latin typeface="Times New Roman"/>
                <a:ea typeface="DengXian"/>
                <a:cs typeface="Arial"/>
              </a:rPr>
              <a:t> </a:t>
            </a:r>
            <a:r>
              <a:rPr lang="es-ES" sz="1800">
                <a:solidFill>
                  <a:schemeClr val="tx1"/>
                </a:solidFill>
                <a:latin typeface="Times New Roman"/>
                <a:ea typeface="DengXian"/>
                <a:cs typeface="Arial"/>
              </a:rPr>
              <a:t>one</a:t>
            </a:r>
            <a:r>
              <a:rPr lang="es-ES" sz="1800">
                <a:solidFill>
                  <a:schemeClr val="tx1"/>
                </a:solidFill>
                <a:latin typeface="Times New Roman"/>
                <a:ea typeface="DengXian"/>
                <a:cs typeface="Arial"/>
              </a:rPr>
              <a:t> of </a:t>
            </a:r>
            <a:r>
              <a:rPr lang="es-ES" sz="1800">
                <a:solidFill>
                  <a:schemeClr val="tx1"/>
                </a:solidFill>
                <a:latin typeface="Times New Roman"/>
                <a:ea typeface="DengXian"/>
                <a:cs typeface="Arial"/>
              </a:rPr>
              <a:t>Spain’s</a:t>
            </a:r>
            <a:r>
              <a:rPr lang="es-ES" sz="1800">
                <a:solidFill>
                  <a:schemeClr val="tx1"/>
                </a:solidFill>
                <a:latin typeface="Times New Roman"/>
                <a:ea typeface="DengXian"/>
                <a:cs typeface="Arial"/>
              </a:rPr>
              <a:t> </a:t>
            </a:r>
            <a:r>
              <a:rPr lang="es-ES" sz="1800">
                <a:solidFill>
                  <a:schemeClr val="tx1"/>
                </a:solidFill>
                <a:latin typeface="Times New Roman"/>
                <a:ea typeface="DengXian"/>
                <a:cs typeface="Arial"/>
              </a:rPr>
              <a:t>most</a:t>
            </a:r>
            <a:r>
              <a:rPr lang="es-ES" sz="1800">
                <a:solidFill>
                  <a:schemeClr val="tx1"/>
                </a:solidFill>
                <a:latin typeface="Times New Roman"/>
                <a:ea typeface="DengXian"/>
                <a:cs typeface="Arial"/>
              </a:rPr>
              <a:t> </a:t>
            </a:r>
            <a:r>
              <a:rPr lang="es-ES" sz="1800">
                <a:solidFill>
                  <a:schemeClr val="tx1"/>
                </a:solidFill>
                <a:latin typeface="Times New Roman"/>
                <a:ea typeface="DengXian"/>
                <a:cs typeface="Arial"/>
              </a:rPr>
              <a:t>influential</a:t>
            </a:r>
            <a:r>
              <a:rPr lang="es-ES" sz="1800">
                <a:solidFill>
                  <a:schemeClr val="tx1"/>
                </a:solidFill>
                <a:latin typeface="Times New Roman"/>
                <a:ea typeface="DengXian"/>
                <a:cs typeface="Arial"/>
              </a:rPr>
              <a:t> </a:t>
            </a:r>
            <a:r>
              <a:rPr lang="es-ES" sz="1800">
                <a:solidFill>
                  <a:schemeClr val="tx1"/>
                </a:solidFill>
                <a:latin typeface="Times New Roman"/>
                <a:ea typeface="DengXian"/>
                <a:cs typeface="Arial"/>
              </a:rPr>
              <a:t>authors</a:t>
            </a:r>
            <a:r>
              <a:rPr lang="es-ES" sz="1800">
                <a:solidFill>
                  <a:schemeClr val="tx1"/>
                </a:solidFill>
                <a:latin typeface="Times New Roman"/>
                <a:ea typeface="DengXian"/>
                <a:cs typeface="Arial"/>
              </a:rPr>
              <a:t> and </a:t>
            </a:r>
            <a:r>
              <a:rPr lang="es-ES" sz="1800">
                <a:solidFill>
                  <a:schemeClr val="tx1"/>
                </a:solidFill>
                <a:latin typeface="Times New Roman"/>
                <a:ea typeface="DengXian"/>
                <a:cs typeface="Arial"/>
              </a:rPr>
              <a:t>intellectuals</a:t>
            </a:r>
            <a:r>
              <a:rPr lang="es-ES" sz="1800">
                <a:solidFill>
                  <a:schemeClr val="tx1"/>
                </a:solidFill>
                <a:latin typeface="Times New Roman"/>
                <a:ea typeface="DengXian"/>
                <a:cs typeface="Arial"/>
              </a:rPr>
              <a:t>. </a:t>
            </a:r>
            <a:r>
              <a:rPr lang="es-ES" sz="1800">
                <a:solidFill>
                  <a:schemeClr val="tx1"/>
                </a:solidFill>
                <a:latin typeface="Times New Roman"/>
                <a:ea typeface="DengXian"/>
                <a:cs typeface="Arial"/>
              </a:rPr>
              <a:t>But</a:t>
            </a:r>
            <a:r>
              <a:rPr lang="es-ES" sz="1800">
                <a:solidFill>
                  <a:schemeClr val="tx1"/>
                </a:solidFill>
                <a:latin typeface="Times New Roman"/>
                <a:ea typeface="DengXian"/>
                <a:cs typeface="Arial"/>
              </a:rPr>
              <a:t> </a:t>
            </a:r>
            <a:r>
              <a:rPr lang="es-ES" sz="1800">
                <a:solidFill>
                  <a:schemeClr val="tx1"/>
                </a:solidFill>
                <a:latin typeface="Times New Roman"/>
                <a:ea typeface="DengXian"/>
                <a:cs typeface="Arial"/>
              </a:rPr>
              <a:t>it</a:t>
            </a:r>
            <a:r>
              <a:rPr lang="es-ES" sz="1800">
                <a:solidFill>
                  <a:schemeClr val="tx1"/>
                </a:solidFill>
                <a:latin typeface="Times New Roman"/>
                <a:ea typeface="DengXian"/>
                <a:cs typeface="Arial"/>
              </a:rPr>
              <a:t> </a:t>
            </a:r>
            <a:r>
              <a:rPr lang="es-ES" sz="1800">
                <a:solidFill>
                  <a:schemeClr val="tx1"/>
                </a:solidFill>
                <a:latin typeface="Times New Roman"/>
                <a:ea typeface="DengXian"/>
                <a:cs typeface="Arial"/>
              </a:rPr>
              <a:t>was</a:t>
            </a:r>
            <a:r>
              <a:rPr lang="es-ES" sz="1800">
                <a:solidFill>
                  <a:schemeClr val="tx1"/>
                </a:solidFill>
                <a:latin typeface="Times New Roman"/>
                <a:ea typeface="DengXian"/>
                <a:cs typeface="Arial"/>
              </a:rPr>
              <a:t> the </a:t>
            </a:r>
            <a:r>
              <a:rPr lang="es-ES" sz="1800">
                <a:solidFill>
                  <a:schemeClr val="tx1"/>
                </a:solidFill>
                <a:latin typeface="Times New Roman"/>
                <a:ea typeface="DengXian"/>
                <a:cs typeface="Arial"/>
              </a:rPr>
              <a:t>third</a:t>
            </a:r>
            <a:r>
              <a:rPr lang="es-ES" sz="1800">
                <a:solidFill>
                  <a:schemeClr val="tx1"/>
                </a:solidFill>
                <a:latin typeface="Times New Roman"/>
                <a:ea typeface="DengXian"/>
                <a:cs typeface="Arial"/>
              </a:rPr>
              <a:t> candidate, Sabino Arana, </a:t>
            </a:r>
            <a:r>
              <a:rPr lang="es-ES" sz="1800">
                <a:solidFill>
                  <a:schemeClr val="tx1"/>
                </a:solidFill>
                <a:latin typeface="Times New Roman"/>
                <a:ea typeface="DengXian"/>
                <a:cs typeface="Arial"/>
              </a:rPr>
              <a:t>an</a:t>
            </a:r>
            <a:r>
              <a:rPr lang="es-ES" sz="1800">
                <a:solidFill>
                  <a:schemeClr val="tx1"/>
                </a:solidFill>
                <a:latin typeface="Times New Roman"/>
                <a:ea typeface="DengXian"/>
                <a:cs typeface="Arial"/>
              </a:rPr>
              <a:t> </a:t>
            </a:r>
            <a:r>
              <a:rPr lang="es-ES" sz="1800">
                <a:solidFill>
                  <a:schemeClr val="tx1"/>
                </a:solidFill>
                <a:latin typeface="Times New Roman"/>
                <a:ea typeface="DengXian"/>
                <a:cs typeface="Arial"/>
              </a:rPr>
              <a:t>applicant</a:t>
            </a:r>
            <a:r>
              <a:rPr lang="es-ES" sz="1800">
                <a:solidFill>
                  <a:schemeClr val="tx1"/>
                </a:solidFill>
                <a:latin typeface="Times New Roman"/>
                <a:ea typeface="DengXian"/>
                <a:cs typeface="Arial"/>
              </a:rPr>
              <a:t> </a:t>
            </a:r>
            <a:r>
              <a:rPr lang="es-ES" sz="1800">
                <a:solidFill>
                  <a:schemeClr val="tx1"/>
                </a:solidFill>
                <a:latin typeface="Times New Roman"/>
                <a:ea typeface="DengXian"/>
                <a:cs typeface="Arial"/>
              </a:rPr>
              <a:t>who</a:t>
            </a:r>
            <a:r>
              <a:rPr lang="es-ES" sz="1800">
                <a:solidFill>
                  <a:schemeClr val="tx1"/>
                </a:solidFill>
                <a:latin typeface="Times New Roman"/>
                <a:ea typeface="DengXian"/>
                <a:cs typeface="Arial"/>
              </a:rPr>
              <a:t> </a:t>
            </a:r>
            <a:r>
              <a:rPr lang="es-ES" sz="1800">
                <a:solidFill>
                  <a:schemeClr val="tx1"/>
                </a:solidFill>
                <a:latin typeface="Times New Roman"/>
                <a:ea typeface="DengXian"/>
                <a:cs typeface="Arial"/>
              </a:rPr>
              <a:t>did</a:t>
            </a:r>
            <a:r>
              <a:rPr lang="es-ES" sz="1800">
                <a:solidFill>
                  <a:schemeClr val="tx1"/>
                </a:solidFill>
                <a:latin typeface="Times New Roman"/>
                <a:ea typeface="DengXian"/>
                <a:cs typeface="Arial"/>
              </a:rPr>
              <a:t> </a:t>
            </a:r>
            <a:r>
              <a:rPr lang="es-ES" sz="1800">
                <a:solidFill>
                  <a:schemeClr val="tx1"/>
                </a:solidFill>
                <a:latin typeface="Times New Roman"/>
                <a:ea typeface="DengXian"/>
                <a:cs typeface="Arial"/>
              </a:rPr>
              <a:t>not</a:t>
            </a:r>
            <a:r>
              <a:rPr lang="es-ES" sz="1800">
                <a:solidFill>
                  <a:schemeClr val="tx1"/>
                </a:solidFill>
                <a:latin typeface="Times New Roman"/>
                <a:ea typeface="DengXian"/>
                <a:cs typeface="Arial"/>
              </a:rPr>
              <a:t> </a:t>
            </a:r>
            <a:r>
              <a:rPr lang="es-ES" sz="1800">
                <a:solidFill>
                  <a:schemeClr val="tx1"/>
                </a:solidFill>
                <a:latin typeface="Times New Roman"/>
                <a:ea typeface="DengXian"/>
                <a:cs typeface="Arial"/>
              </a:rPr>
              <a:t>win</a:t>
            </a:r>
            <a:r>
              <a:rPr lang="es-ES" sz="1800">
                <a:solidFill>
                  <a:schemeClr val="tx1"/>
                </a:solidFill>
                <a:latin typeface="Times New Roman"/>
                <a:ea typeface="DengXian"/>
                <a:cs typeface="Arial"/>
              </a:rPr>
              <a:t> </a:t>
            </a:r>
            <a:r>
              <a:rPr lang="es-ES" sz="1800">
                <a:solidFill>
                  <a:schemeClr val="tx1"/>
                </a:solidFill>
                <a:latin typeface="Times New Roman"/>
                <a:ea typeface="DengXian"/>
                <a:cs typeface="Arial"/>
              </a:rPr>
              <a:t>any</a:t>
            </a:r>
            <a:r>
              <a:rPr lang="es-ES" sz="1800">
                <a:solidFill>
                  <a:schemeClr val="tx1"/>
                </a:solidFill>
                <a:latin typeface="Times New Roman"/>
                <a:ea typeface="DengXian"/>
                <a:cs typeface="Arial"/>
              </a:rPr>
              <a:t> votes at </a:t>
            </a:r>
            <a:r>
              <a:rPr lang="es-ES" sz="1800">
                <a:solidFill>
                  <a:schemeClr val="tx1"/>
                </a:solidFill>
                <a:latin typeface="Times New Roman"/>
                <a:ea typeface="DengXian"/>
                <a:cs typeface="Arial"/>
              </a:rPr>
              <a:t>all</a:t>
            </a:r>
            <a:r>
              <a:rPr lang="es-ES" sz="1800">
                <a:solidFill>
                  <a:schemeClr val="tx1"/>
                </a:solidFill>
                <a:latin typeface="Times New Roman"/>
                <a:ea typeface="DengXian"/>
                <a:cs typeface="Arial"/>
              </a:rPr>
              <a:t>, </a:t>
            </a:r>
            <a:r>
              <a:rPr lang="es-ES" sz="1800">
                <a:solidFill>
                  <a:schemeClr val="tx1"/>
                </a:solidFill>
                <a:latin typeface="Times New Roman"/>
                <a:ea typeface="DengXian"/>
                <a:cs typeface="Arial"/>
              </a:rPr>
              <a:t>who</a:t>
            </a:r>
            <a:r>
              <a:rPr lang="es-ES" sz="1800">
                <a:solidFill>
                  <a:schemeClr val="tx1"/>
                </a:solidFill>
                <a:latin typeface="Times New Roman"/>
                <a:ea typeface="DengXian"/>
                <a:cs typeface="Arial"/>
              </a:rPr>
              <a:t> </a:t>
            </a:r>
            <a:r>
              <a:rPr lang="es-ES" sz="1800">
                <a:solidFill>
                  <a:schemeClr val="tx1"/>
                </a:solidFill>
                <a:latin typeface="Times New Roman"/>
                <a:ea typeface="DengXian"/>
                <a:cs typeface="Arial"/>
              </a:rPr>
              <a:t>had</a:t>
            </a:r>
            <a:r>
              <a:rPr lang="es-ES" sz="1800">
                <a:solidFill>
                  <a:schemeClr val="tx1"/>
                </a:solidFill>
                <a:latin typeface="Times New Roman"/>
                <a:ea typeface="DengXian"/>
                <a:cs typeface="Arial"/>
              </a:rPr>
              <a:t> </a:t>
            </a:r>
            <a:r>
              <a:rPr lang="es-ES" sz="1800">
                <a:solidFill>
                  <a:schemeClr val="tx1"/>
                </a:solidFill>
                <a:latin typeface="Times New Roman"/>
                <a:ea typeface="DengXian"/>
                <a:cs typeface="Arial"/>
              </a:rPr>
              <a:t>arguably</a:t>
            </a:r>
            <a:r>
              <a:rPr lang="es-ES" sz="1800">
                <a:solidFill>
                  <a:schemeClr val="tx1"/>
                </a:solidFill>
                <a:latin typeface="Times New Roman"/>
                <a:ea typeface="DengXian"/>
                <a:cs typeface="Arial"/>
              </a:rPr>
              <a:t> the </a:t>
            </a:r>
            <a:r>
              <a:rPr lang="es-ES" sz="1800">
                <a:solidFill>
                  <a:schemeClr val="tx1"/>
                </a:solidFill>
                <a:latin typeface="Times New Roman"/>
                <a:ea typeface="DengXian"/>
                <a:cs typeface="Arial"/>
              </a:rPr>
              <a:t>greatest</a:t>
            </a:r>
            <a:r>
              <a:rPr lang="es-ES" sz="1800">
                <a:solidFill>
                  <a:schemeClr val="tx1"/>
                </a:solidFill>
                <a:latin typeface="Times New Roman"/>
                <a:ea typeface="DengXian"/>
                <a:cs typeface="Arial"/>
              </a:rPr>
              <a:t> </a:t>
            </a:r>
            <a:r>
              <a:rPr lang="es-ES" sz="1800">
                <a:solidFill>
                  <a:schemeClr val="tx1"/>
                </a:solidFill>
                <a:latin typeface="Times New Roman"/>
                <a:ea typeface="DengXian"/>
                <a:cs typeface="Arial"/>
              </a:rPr>
              <a:t>impact</a:t>
            </a:r>
            <a:r>
              <a:rPr lang="es-ES" sz="1800">
                <a:solidFill>
                  <a:schemeClr val="tx1"/>
                </a:solidFill>
                <a:latin typeface="Times New Roman"/>
                <a:ea typeface="DengXian"/>
                <a:cs typeface="Arial"/>
              </a:rPr>
              <a:t> </a:t>
            </a:r>
            <a:r>
              <a:rPr lang="es-ES" sz="1800">
                <a:solidFill>
                  <a:schemeClr val="tx1"/>
                </a:solidFill>
                <a:latin typeface="Times New Roman"/>
                <a:ea typeface="DengXian"/>
                <a:cs typeface="Arial"/>
              </a:rPr>
              <a:t>on</a:t>
            </a:r>
            <a:r>
              <a:rPr lang="es-ES" sz="1800">
                <a:solidFill>
                  <a:schemeClr val="tx1"/>
                </a:solidFill>
                <a:latin typeface="Times New Roman"/>
                <a:ea typeface="DengXian"/>
                <a:cs typeface="Arial"/>
              </a:rPr>
              <a:t> </a:t>
            </a:r>
            <a:r>
              <a:rPr lang="es-ES" sz="1800">
                <a:solidFill>
                  <a:schemeClr val="tx1"/>
                </a:solidFill>
                <a:latin typeface="Times New Roman"/>
                <a:ea typeface="DengXian"/>
                <a:cs typeface="Arial"/>
              </a:rPr>
              <a:t>Basque</a:t>
            </a:r>
            <a:r>
              <a:rPr lang="es-ES" sz="1800">
                <a:solidFill>
                  <a:schemeClr val="tx1"/>
                </a:solidFill>
                <a:latin typeface="Times New Roman"/>
                <a:ea typeface="DengXian"/>
                <a:cs typeface="Arial"/>
              </a:rPr>
              <a:t> culture and </a:t>
            </a:r>
            <a:r>
              <a:rPr lang="es-ES" sz="1800">
                <a:solidFill>
                  <a:schemeClr val="tx1"/>
                </a:solidFill>
                <a:latin typeface="Times New Roman"/>
                <a:ea typeface="DengXian"/>
                <a:cs typeface="Arial"/>
              </a:rPr>
              <a:t>history</a:t>
            </a:r>
            <a:r>
              <a:rPr lang="es-ES" sz="1800">
                <a:solidFill>
                  <a:schemeClr val="tx1"/>
                </a:solidFill>
                <a:latin typeface="Times New Roman"/>
                <a:ea typeface="DengXian"/>
                <a:cs typeface="Arial"/>
              </a:rPr>
              <a:t> in the </a:t>
            </a:r>
            <a:r>
              <a:rPr lang="es-ES" sz="1800">
                <a:solidFill>
                  <a:schemeClr val="tx1"/>
                </a:solidFill>
                <a:latin typeface="Times New Roman"/>
                <a:ea typeface="DengXian"/>
                <a:cs typeface="Arial"/>
              </a:rPr>
              <a:t>twentieth</a:t>
            </a:r>
            <a:r>
              <a:rPr lang="es-ES" sz="1800">
                <a:solidFill>
                  <a:schemeClr val="tx1"/>
                </a:solidFill>
                <a:latin typeface="Times New Roman"/>
                <a:ea typeface="DengXian"/>
                <a:cs typeface="Arial"/>
              </a:rPr>
              <a:t> </a:t>
            </a:r>
            <a:r>
              <a:rPr lang="es-ES" sz="1800">
                <a:solidFill>
                  <a:schemeClr val="tx1"/>
                </a:solidFill>
                <a:latin typeface="Times New Roman"/>
                <a:ea typeface="DengXian"/>
                <a:cs typeface="Arial"/>
              </a:rPr>
              <a:t>century</a:t>
            </a:r>
            <a:r>
              <a:rPr lang="es-ES" sz="1800">
                <a:solidFill>
                  <a:schemeClr val="tx1"/>
                </a:solidFill>
                <a:latin typeface="Times New Roman"/>
                <a:ea typeface="DengXian"/>
                <a:cs typeface="Arial"/>
              </a:rPr>
              <a:t>. </a:t>
            </a:r>
            <a:endParaRPr/>
          </a:p>
          <a:p>
            <a:pPr>
              <a:defRPr/>
            </a:pPr>
            <a:endParaRPr lang="en-GB"/>
          </a:p>
        </p:txBody>
      </p:sp>
      <p:sp>
        <p:nvSpPr>
          <p:cNvPr id="2032281319" name="Slide Number Placeholder 3"/>
          <p:cNvSpPr>
            <a:spLocks noGrp="1"/>
          </p:cNvSpPr>
          <p:nvPr>
            <p:ph type="sldNum" sz="quarter" idx="5"/>
          </p:nvPr>
        </p:nvSpPr>
        <p:spPr bwMode="auto"/>
        <p:txBody>
          <a:bodyPr/>
          <a:lstStyle/>
          <a:p>
            <a:pPr>
              <a:defRPr/>
            </a:pPr>
            <a:fld id="{26C2D901-EFA3-D8A6-BCB2-E6861CEB0476}" type="slidenum">
              <a:rPr lang="en-GB"/>
              <a:t/>
            </a:fld>
            <a:endParaRPr lang="en-GB"/>
          </a:p>
        </p:txBody>
      </p:sp>
    </p:spTree>
  </p:cSld>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marL="285750" indent="-285750" algn="just">
              <a:lnSpc>
                <a:spcPct val="107000"/>
              </a:lnSpc>
              <a:spcAft>
                <a:spcPts val="800"/>
              </a:spcAft>
              <a:buFont typeface="Arial"/>
              <a:buChar char="•"/>
              <a:defRPr/>
            </a:pPr>
            <a:r>
              <a:rPr lang="en-GB" sz="1800">
                <a:latin typeface="Times New Roman"/>
                <a:ea typeface="DengXian"/>
                <a:cs typeface="Arial"/>
              </a:rPr>
              <a:t>Basque nationalism continued to gain support in Spain through the early twentieth century. Spain’s first democratic government – known as the Republic – was elected in 1931. It was politically left of centre.</a:t>
            </a:r>
            <a:endParaRPr lang="en-GB" sz="1800">
              <a:latin typeface="Calibri"/>
              <a:ea typeface="DengXian"/>
              <a:cs typeface="Arial"/>
            </a:endParaRPr>
          </a:p>
          <a:p>
            <a:pPr marL="285750" indent="-285750">
              <a:buFont typeface="Arial"/>
              <a:buChar char="•"/>
              <a:defRPr/>
            </a:pPr>
            <a:r>
              <a:rPr lang="en-GB" sz="1800">
                <a:latin typeface="Times New Roman"/>
                <a:ea typeface="DengXian"/>
              </a:rPr>
              <a:t>Initially, it was only the urban areas of the Basque country that were enthusiastic about this new governmental regime. The Republicans’ left-wing bias primarily appealed to workers in the big industrial centres like Bizkaia and Gipuzkoa, where workers’ unions, and communist and socialist parties emerged to check the worst excesses of contemporary capitalism. </a:t>
            </a:r>
            <a:endParaRPr/>
          </a:p>
          <a:p>
            <a:pPr marL="285750" marR="0" lvl="0" indent="-285750" algn="l" defTabSz="914400">
              <a:lnSpc>
                <a:spcPct val="100000"/>
              </a:lnSpc>
              <a:spcBef>
                <a:spcPts val="0"/>
              </a:spcBef>
              <a:spcAft>
                <a:spcPts val="0"/>
              </a:spcAft>
              <a:buClrTx/>
              <a:buSzTx/>
              <a:buFont typeface="Arial"/>
              <a:buChar char="•"/>
              <a:defRPr/>
            </a:pPr>
            <a:r>
              <a:rPr lang="en-GB" sz="1800">
                <a:latin typeface="Times New Roman"/>
                <a:ea typeface="DengXian"/>
                <a:cs typeface="Arial"/>
              </a:rPr>
              <a:t>But the more traditional rural areas of the Basque country who were still ideologically tied to the Carlist movement with its strong support for the Catholic Church and traditional values were less keen. They were </a:t>
            </a:r>
            <a:r>
              <a:rPr lang="en-GB" sz="1800">
                <a:latin typeface="Times New Roman"/>
                <a:ea typeface="DengXian"/>
              </a:rPr>
              <a:t>more aligned with the falangists (fascists) or the far-right monarchists’ than the decidedly leftist Spanish government. </a:t>
            </a:r>
            <a:endParaRPr/>
          </a:p>
          <a:p>
            <a:pPr marL="285750" marR="0" lvl="0" indent="-285750" algn="l" defTabSz="914400">
              <a:lnSpc>
                <a:spcPct val="100000"/>
              </a:lnSpc>
              <a:spcBef>
                <a:spcPts val="0"/>
              </a:spcBef>
              <a:spcAft>
                <a:spcPts val="0"/>
              </a:spcAft>
              <a:buClrTx/>
              <a:buSzTx/>
              <a:buFont typeface="Arial"/>
              <a:buChar char="•"/>
              <a:defRPr/>
            </a:pPr>
            <a:r>
              <a:rPr lang="en-GB" sz="1800">
                <a:latin typeface="Times New Roman"/>
                <a:ea typeface="DengXian"/>
                <a:cs typeface="Arial"/>
              </a:rPr>
              <a:t>This all changed with Jose Antonio Aguirre. </a:t>
            </a:r>
            <a:endParaRPr/>
          </a:p>
          <a:p>
            <a:pPr marL="285750" indent="-285750" algn="just">
              <a:lnSpc>
                <a:spcPct val="107000"/>
              </a:lnSpc>
              <a:spcAft>
                <a:spcPts val="800"/>
              </a:spcAft>
              <a:buFont typeface="Arial"/>
              <a:buChar char="•"/>
              <a:defRPr/>
            </a:pPr>
            <a:r>
              <a:rPr lang="en-GB" sz="1800">
                <a:latin typeface="Times New Roman"/>
                <a:ea typeface="DengXian"/>
                <a:cs typeface="Arial"/>
              </a:rPr>
              <a:t>Born in 1904 in Bilbao, the young Aguirre grew up in a Basque-speaking home and as a teenager played football for Athletic Bilbao. As he matured and became more political he was drawn to the fledgling Basque nationalist party, which at this time was still largely “underground”. </a:t>
            </a:r>
            <a:endParaRPr lang="en-GB" sz="1800">
              <a:latin typeface="Calibri"/>
              <a:ea typeface="DengXian"/>
              <a:cs typeface="Arial"/>
            </a:endParaRPr>
          </a:p>
          <a:p>
            <a:pPr marL="285750" indent="-285750" algn="just">
              <a:lnSpc>
                <a:spcPct val="107000"/>
              </a:lnSpc>
              <a:spcAft>
                <a:spcPts val="800"/>
              </a:spcAft>
              <a:buFont typeface="Arial"/>
              <a:buChar char="•"/>
              <a:defRPr/>
            </a:pPr>
            <a:r>
              <a:rPr lang="en-GB" sz="1800">
                <a:latin typeface="Times New Roman"/>
                <a:ea typeface="DengXian"/>
                <a:cs typeface="Arial"/>
              </a:rPr>
              <a:t>He quickly became its director of youth. </a:t>
            </a:r>
            <a:r>
              <a:rPr lang="en-GB" sz="1800" b="1">
                <a:latin typeface="Times New Roman"/>
                <a:ea typeface="DengXian"/>
                <a:cs typeface="Arial"/>
              </a:rPr>
              <a:t>Handsome, charismatic and athletic</a:t>
            </a:r>
            <a:r>
              <a:rPr lang="en-GB" sz="1800">
                <a:latin typeface="Times New Roman"/>
                <a:ea typeface="DengXian"/>
                <a:cs typeface="Arial"/>
              </a:rPr>
              <a:t>, Aguirre was not only able to attract and inspire large crowds but he also helped to raise the acceptability of the movement. He became the acknowledged head of the Basque nationalist Party.</a:t>
            </a:r>
            <a:endParaRPr/>
          </a:p>
          <a:p>
            <a:pPr marL="285750" marR="0" lvl="0" indent="-285750" algn="just" defTabSz="914400">
              <a:lnSpc>
                <a:spcPct val="107000"/>
              </a:lnSpc>
              <a:spcBef>
                <a:spcPts val="0"/>
              </a:spcBef>
              <a:spcAft>
                <a:spcPts val="800"/>
              </a:spcAft>
              <a:buClrTx/>
              <a:buSzTx/>
              <a:buFont typeface="Arial"/>
              <a:buChar char="•"/>
              <a:defRPr/>
            </a:pPr>
            <a:r>
              <a:rPr lang="en-GB" sz="1800">
                <a:latin typeface="Times New Roman"/>
                <a:ea typeface="DengXian"/>
                <a:cs typeface="Arial"/>
              </a:rPr>
              <a:t>Aguirre “contradicted the outside world’s Basque stereotypes” by being temperate and conciliatory and adhering to a less extreme form of Catholicism. </a:t>
            </a:r>
            <a:endParaRPr lang="en-GB" sz="1800">
              <a:latin typeface="Calibri"/>
              <a:ea typeface="DengXian"/>
              <a:cs typeface="Arial"/>
            </a:endParaRPr>
          </a:p>
          <a:p>
            <a:pPr marL="285750" marR="0" lvl="0" indent="-285750" algn="just" defTabSz="914400">
              <a:lnSpc>
                <a:spcPct val="107000"/>
              </a:lnSpc>
              <a:spcBef>
                <a:spcPts val="0"/>
              </a:spcBef>
              <a:spcAft>
                <a:spcPts val="800"/>
              </a:spcAft>
              <a:buClrTx/>
              <a:buSzTx/>
              <a:buFont typeface="Arial"/>
              <a:buChar char="•"/>
              <a:defRPr/>
            </a:pPr>
            <a:r>
              <a:rPr lang="en-GB" sz="1800">
                <a:latin typeface="Times New Roman"/>
                <a:ea typeface="DengXian"/>
                <a:cs typeface="Arial"/>
              </a:rPr>
              <a:t>Importantly, he was able to build bridges by arguing for a more moderate Basque nationalism that was more compatible with the ideals of the Spanish government. Since the time of Aguirre, the Basque nationalist party has consistently been left wing. </a:t>
            </a:r>
            <a:endParaRPr lang="en-GB" sz="1800">
              <a:latin typeface="Calibri"/>
              <a:ea typeface="DengXian"/>
              <a:cs typeface="Arial"/>
            </a:endParaRPr>
          </a:p>
          <a:p>
            <a:pPr marL="285750" indent="-285750" algn="just">
              <a:lnSpc>
                <a:spcPct val="107000"/>
              </a:lnSpc>
              <a:spcAft>
                <a:spcPts val="800"/>
              </a:spcAft>
              <a:buFont typeface="Arial"/>
              <a:buChar char="•"/>
              <a:defRPr/>
            </a:pPr>
            <a:endParaRPr lang="en-GB" sz="1800">
              <a:latin typeface="Calibri"/>
              <a:ea typeface="DengXian"/>
              <a:cs typeface="Arial"/>
            </a:endParaRPr>
          </a:p>
          <a:p>
            <a:pPr>
              <a:defRPr/>
            </a:pPr>
            <a:endParaRPr lang="en-GB"/>
          </a:p>
        </p:txBody>
      </p:sp>
      <p:sp>
        <p:nvSpPr>
          <p:cNvPr id="4" name="Slide Number Placeholder 3"/>
          <p:cNvSpPr>
            <a:spLocks noGrp="1"/>
          </p:cNvSpPr>
          <p:nvPr>
            <p:ph type="sldNum" sz="quarter" idx="5"/>
          </p:nvPr>
        </p:nvSpPr>
        <p:spPr bwMode="auto"/>
        <p:txBody>
          <a:bodyPr/>
          <a:lstStyle/>
          <a:p>
            <a:pPr>
              <a:defRPr/>
            </a:pPr>
            <a:fld id="{282D8384-737D-4C6D-A982-91BEFA033A55}" type="slidenum">
              <a:rPr lang="en-GB"/>
              <a:t>9</a:t>
            </a:fld>
            <a:endParaRPr lang="en-GB"/>
          </a:p>
        </p:txBody>
      </p:sp>
    </p:spTree>
  </p:cSld>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marL="285750" indent="-285750" algn="just">
              <a:lnSpc>
                <a:spcPct val="107000"/>
              </a:lnSpc>
              <a:spcAft>
                <a:spcPts val="800"/>
              </a:spcAft>
              <a:buFont typeface="Arial"/>
              <a:buChar char="•"/>
              <a:defRPr/>
            </a:pPr>
            <a:r>
              <a:rPr lang="en-GB" sz="1800">
                <a:latin typeface="Times New Roman"/>
                <a:ea typeface="DengXian"/>
                <a:cs typeface="Arial"/>
              </a:rPr>
              <a:t>In the 1930s this emergent nationalism was heavily shaped by the rise of the Spanish major-general, Francisco Franco (1892-1975).  </a:t>
            </a:r>
            <a:endParaRPr lang="en-GB" sz="1800">
              <a:latin typeface="Calibri"/>
              <a:ea typeface="DengXian"/>
              <a:cs typeface="Arial"/>
            </a:endParaRPr>
          </a:p>
          <a:p>
            <a:pPr marL="285750" indent="-285750" algn="just">
              <a:lnSpc>
                <a:spcPct val="107000"/>
              </a:lnSpc>
              <a:spcAft>
                <a:spcPts val="800"/>
              </a:spcAft>
              <a:buFont typeface="Arial"/>
              <a:buChar char="•"/>
              <a:defRPr/>
            </a:pPr>
            <a:r>
              <a:rPr lang="en-GB" sz="1800">
                <a:latin typeface="Times New Roman"/>
                <a:ea typeface="DengXian"/>
                <a:cs typeface="Arial"/>
              </a:rPr>
              <a:t>In the 1930s the Republican democracy of Spain was continuously threatened by the more right-wing parties (that included Fascists, Carlists, Monarchists and Clergy). Support for the fascists also remained strong in parts of the Basque country, particularly Navarre. </a:t>
            </a:r>
            <a:endParaRPr lang="en-GB" sz="1800">
              <a:latin typeface="Calibri"/>
              <a:ea typeface="DengXian"/>
              <a:cs typeface="Arial"/>
            </a:endParaRPr>
          </a:p>
          <a:p>
            <a:pPr marL="285750" indent="-285750" algn="just">
              <a:lnSpc>
                <a:spcPct val="107000"/>
              </a:lnSpc>
              <a:spcAft>
                <a:spcPts val="800"/>
              </a:spcAft>
              <a:buFont typeface="Arial"/>
              <a:buChar char="•"/>
              <a:defRPr/>
            </a:pPr>
            <a:r>
              <a:rPr lang="en-GB" sz="1800">
                <a:latin typeface="Times New Roman"/>
                <a:ea typeface="DengXian"/>
                <a:cs typeface="Arial"/>
              </a:rPr>
              <a:t>General Franco rose to power in this period and he became a very influential flag-bearer for this right-wing cause.  </a:t>
            </a:r>
            <a:endParaRPr/>
          </a:p>
          <a:p>
            <a:pPr marL="285750" marR="0" lvl="0" indent="-285750" algn="just" defTabSz="914400">
              <a:lnSpc>
                <a:spcPct val="107000"/>
              </a:lnSpc>
              <a:spcBef>
                <a:spcPts val="0"/>
              </a:spcBef>
              <a:spcAft>
                <a:spcPts val="800"/>
              </a:spcAft>
              <a:buClrTx/>
              <a:buSzTx/>
              <a:buFont typeface="Arial"/>
              <a:buChar char="•"/>
              <a:defRPr/>
            </a:pPr>
            <a:r>
              <a:rPr lang="en-GB" sz="1800">
                <a:latin typeface="Times New Roman"/>
                <a:ea typeface="DengXian"/>
                <a:cs typeface="Arial"/>
              </a:rPr>
              <a:t>In July 1936 Franco and his ring-wing “rebels” attempted to overthrow the democratic Republican government in a coup which, though unsuccessful, precipitated the Spanish Civil War.  </a:t>
            </a:r>
            <a:endParaRPr lang="en-GB" sz="1800">
              <a:latin typeface="Calibri"/>
              <a:ea typeface="DengXian"/>
              <a:cs typeface="Arial"/>
            </a:endParaRPr>
          </a:p>
          <a:p>
            <a:pPr marL="285750" indent="-285750" algn="just">
              <a:lnSpc>
                <a:spcPct val="107000"/>
              </a:lnSpc>
              <a:spcAft>
                <a:spcPts val="800"/>
              </a:spcAft>
              <a:buFont typeface="Arial"/>
              <a:buChar char="•"/>
              <a:defRPr/>
            </a:pPr>
            <a:endParaRPr lang="en-GB" sz="1800">
              <a:latin typeface="Calibri"/>
              <a:ea typeface="DengXian"/>
              <a:cs typeface="Arial"/>
            </a:endParaRPr>
          </a:p>
          <a:p>
            <a:pPr>
              <a:defRPr/>
            </a:pPr>
            <a:endParaRPr lang="en-GB"/>
          </a:p>
        </p:txBody>
      </p:sp>
      <p:sp>
        <p:nvSpPr>
          <p:cNvPr id="4" name="Slide Number Placeholder 3"/>
          <p:cNvSpPr>
            <a:spLocks noGrp="1"/>
          </p:cNvSpPr>
          <p:nvPr>
            <p:ph type="sldNum" sz="quarter" idx="5"/>
          </p:nvPr>
        </p:nvSpPr>
        <p:spPr bwMode="auto"/>
        <p:txBody>
          <a:bodyPr/>
          <a:lstStyle/>
          <a:p>
            <a:pPr>
              <a:defRPr/>
            </a:pPr>
            <a:fld id="{282D8384-737D-4C6D-A982-91BEFA033A55}" type="slidenum">
              <a:rPr lang="en-GB"/>
              <a:t>10</a:t>
            </a:fld>
            <a:endParaRPr lang="en-GB"/>
          </a:p>
        </p:txBody>
      </p:sp>
    </p:spTree>
  </p:cSld>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marL="285750" marR="0" lvl="0" indent="-285750" algn="l" defTabSz="914400">
              <a:lnSpc>
                <a:spcPct val="100000"/>
              </a:lnSpc>
              <a:spcBef>
                <a:spcPts val="0"/>
              </a:spcBef>
              <a:spcAft>
                <a:spcPts val="0"/>
              </a:spcAft>
              <a:buClrTx/>
              <a:buSzTx/>
              <a:buFont typeface="Arial"/>
              <a:buChar char="•"/>
              <a:defRPr/>
            </a:pPr>
            <a:r>
              <a:rPr lang="en-GB" sz="1800">
                <a:latin typeface="Times New Roman"/>
                <a:ea typeface="DengXian"/>
                <a:cs typeface="Arial"/>
              </a:rPr>
              <a:t>Once war was declared, the Republican government needed all the help they could get to resist Franco. In order to shore up Basque support they accelerated some proposals for Basque autonomy put forward in 1931, and these were approved in the three Spanish provinces by an overwhelming majority. </a:t>
            </a:r>
            <a:endParaRPr lang="en-GB" sz="1800">
              <a:latin typeface="Calibri"/>
              <a:ea typeface="DengXian"/>
              <a:cs typeface="Arial"/>
            </a:endParaRPr>
          </a:p>
          <a:p>
            <a:pPr marL="285750" marR="0" lvl="0" indent="-285750" algn="l" defTabSz="914400">
              <a:lnSpc>
                <a:spcPct val="100000"/>
              </a:lnSpc>
              <a:spcBef>
                <a:spcPts val="0"/>
              </a:spcBef>
              <a:spcAft>
                <a:spcPts val="0"/>
              </a:spcAft>
              <a:buClrTx/>
              <a:buSzTx/>
              <a:buFont typeface="Arial"/>
              <a:buChar char="•"/>
              <a:defRPr/>
            </a:pPr>
            <a:r>
              <a:rPr lang="en-GB" sz="1800">
                <a:latin typeface="Times New Roman"/>
                <a:ea typeface="DengXian"/>
                <a:cs typeface="Arial"/>
              </a:rPr>
              <a:t>Once this autonomy was gained, in October 1936, and still only in his early thirties, Aguirre, as the head of the Basque Nationalist Party, was unanimously elected the first president of the Provisional Government of the Basque Country. </a:t>
            </a:r>
            <a:endParaRPr lang="en-GB" sz="1800">
              <a:latin typeface="Calibri"/>
              <a:ea typeface="DengXian"/>
              <a:cs typeface="Arial"/>
            </a:endParaRPr>
          </a:p>
          <a:p>
            <a:pPr marL="285750" marR="0" lvl="0" indent="-285750" algn="l" defTabSz="914400">
              <a:lnSpc>
                <a:spcPct val="100000"/>
              </a:lnSpc>
              <a:spcBef>
                <a:spcPts val="0"/>
              </a:spcBef>
              <a:spcAft>
                <a:spcPts val="0"/>
              </a:spcAft>
              <a:buClrTx/>
              <a:buSzTx/>
              <a:buFont typeface="Arial"/>
              <a:buChar char="•"/>
              <a:defRPr/>
            </a:pPr>
            <a:r>
              <a:rPr lang="en-GB" sz="1800">
                <a:latin typeface="Times New Roman"/>
                <a:ea typeface="DengXian"/>
                <a:cs typeface="Arial"/>
              </a:rPr>
              <a:t>SLIDE “Until Fascism is defeated, Basque nationalism will remain at its post”. </a:t>
            </a:r>
            <a:endParaRPr lang="en-GB" sz="1800">
              <a:latin typeface="Calibri"/>
              <a:ea typeface="DengXian"/>
              <a:cs typeface="Arial"/>
            </a:endParaRPr>
          </a:p>
          <a:p>
            <a:pPr marL="285750" marR="0" lvl="0" indent="-285750" algn="l" defTabSz="914400">
              <a:lnSpc>
                <a:spcPct val="100000"/>
              </a:lnSpc>
              <a:spcBef>
                <a:spcPts val="0"/>
              </a:spcBef>
              <a:spcAft>
                <a:spcPts val="0"/>
              </a:spcAft>
              <a:buClrTx/>
              <a:buSzTx/>
              <a:buFont typeface="Arial"/>
              <a:buChar char="•"/>
              <a:defRPr/>
            </a:pPr>
            <a:r>
              <a:rPr lang="en-GB" sz="1800">
                <a:latin typeface="Times New Roman"/>
                <a:ea typeface="DengXian"/>
                <a:cs typeface="Arial"/>
              </a:rPr>
              <a:t>The nine months following this election saw a flurry of programmes initiated in support of Basque culture and language, including Basque language schools and the </a:t>
            </a:r>
            <a:r>
              <a:rPr lang="en-GB" sz="1800">
                <a:latin typeface="Times New Roman"/>
                <a:ea typeface="DengXian"/>
                <a:cs typeface="Arial"/>
              </a:rPr>
              <a:t>Erzaintza</a:t>
            </a:r>
            <a:r>
              <a:rPr lang="en-GB" sz="1800">
                <a:latin typeface="Times New Roman"/>
                <a:ea typeface="DengXian"/>
                <a:cs typeface="Arial"/>
              </a:rPr>
              <a:t>, a Basque police force (with candidates primarily athletes from Basque nationalist families). </a:t>
            </a:r>
            <a:endParaRPr/>
          </a:p>
          <a:p>
            <a:pPr marL="285750" indent="-285750" algn="just">
              <a:lnSpc>
                <a:spcPct val="107000"/>
              </a:lnSpc>
              <a:spcAft>
                <a:spcPts val="800"/>
              </a:spcAft>
              <a:buFont typeface="Arial"/>
              <a:buChar char="•"/>
              <a:defRPr/>
            </a:pPr>
            <a:r>
              <a:rPr lang="en-GB" sz="1800">
                <a:latin typeface="Times New Roman"/>
                <a:ea typeface="DengXian"/>
                <a:cs typeface="Arial"/>
              </a:rPr>
              <a:t>Franco swore to cement his authority by rooting out any remaining centres of Republicanism and this included “the complete annihilation of Basque nationalists”. </a:t>
            </a:r>
            <a:endParaRPr lang="en-GB" sz="1800">
              <a:latin typeface="Calibri"/>
              <a:ea typeface="DengXian"/>
              <a:cs typeface="Arial"/>
            </a:endParaRPr>
          </a:p>
          <a:p>
            <a:pPr marL="285750" indent="-285750" algn="just">
              <a:lnSpc>
                <a:spcPct val="107000"/>
              </a:lnSpc>
              <a:spcAft>
                <a:spcPts val="800"/>
              </a:spcAft>
              <a:buFont typeface="Arial"/>
              <a:buChar char="•"/>
              <a:defRPr/>
            </a:pPr>
            <a:r>
              <a:rPr lang="en-GB" sz="1800">
                <a:latin typeface="Times New Roman"/>
                <a:ea typeface="DengXian"/>
                <a:cs typeface="Arial"/>
              </a:rPr>
              <a:t>He charged a man named General Mola to defeat the Basques, with a force made up of Spanish, Germans, Italians and Basques with fascists sympathies, particularly the Navarrese. </a:t>
            </a:r>
            <a:endParaRPr lang="en-GB" sz="1800">
              <a:latin typeface="Calibri"/>
              <a:ea typeface="DengXian"/>
              <a:cs typeface="Arial"/>
            </a:endParaRPr>
          </a:p>
          <a:p>
            <a:pPr marL="285750" indent="-285750" algn="just">
              <a:lnSpc>
                <a:spcPct val="107000"/>
              </a:lnSpc>
              <a:spcAft>
                <a:spcPts val="800"/>
              </a:spcAft>
              <a:buFont typeface="Arial"/>
              <a:buChar char="•"/>
              <a:defRPr/>
            </a:pPr>
            <a:r>
              <a:rPr lang="en-GB" sz="1800">
                <a:latin typeface="Times New Roman"/>
                <a:ea typeface="DengXian"/>
                <a:cs typeface="Arial"/>
              </a:rPr>
              <a:t>Mola distributed flyers around the Basque country that stated: </a:t>
            </a:r>
            <a:endParaRPr lang="en-GB" sz="1800">
              <a:latin typeface="Calibri"/>
              <a:ea typeface="DengXian"/>
              <a:cs typeface="Arial"/>
            </a:endParaRPr>
          </a:p>
          <a:p>
            <a:pPr marL="285750" indent="-285750" algn="just">
              <a:lnSpc>
                <a:spcPct val="107000"/>
              </a:lnSpc>
              <a:spcAft>
                <a:spcPts val="800"/>
              </a:spcAft>
              <a:buFont typeface="Arial"/>
              <a:buChar char="•"/>
              <a:defRPr/>
            </a:pPr>
            <a:r>
              <a:rPr lang="en-GB" sz="1800">
                <a:latin typeface="Times New Roman"/>
                <a:ea typeface="DengXian"/>
                <a:cs typeface="Arial"/>
              </a:rPr>
              <a:t>“If submission is not immediate, I will raze Vizcaya to the ground, beginning with the industries of war”. </a:t>
            </a:r>
            <a:endParaRPr lang="en-GB" sz="1800">
              <a:latin typeface="Calibri"/>
              <a:ea typeface="DengXian"/>
              <a:cs typeface="Arial"/>
            </a:endParaRPr>
          </a:p>
          <a:p>
            <a:pPr marL="285750" indent="-285750" algn="just">
              <a:lnSpc>
                <a:spcPct val="107000"/>
              </a:lnSpc>
              <a:spcAft>
                <a:spcPts val="800"/>
              </a:spcAft>
              <a:buFont typeface="Arial"/>
              <a:buChar char="•"/>
              <a:defRPr/>
            </a:pPr>
            <a:r>
              <a:rPr lang="en-GB" sz="1800">
                <a:latin typeface="Times New Roman"/>
                <a:ea typeface="DengXian"/>
                <a:cs typeface="Arial"/>
              </a:rPr>
              <a:t>His first strike was to bombard Durango at 7:20 in the morning when the churches were full of parishioners attending mass. 258 civilians were killed. Franco’s government denied all involvement in the massacre and in any subsequent atrocities. </a:t>
            </a:r>
            <a:endParaRPr lang="en-GB" sz="1800">
              <a:latin typeface="Calibri"/>
              <a:ea typeface="DengXian"/>
              <a:cs typeface="Arial"/>
            </a:endParaRPr>
          </a:p>
          <a:p>
            <a:pPr marL="285750" indent="-285750" algn="just">
              <a:lnSpc>
                <a:spcPct val="107000"/>
              </a:lnSpc>
              <a:spcAft>
                <a:spcPts val="800"/>
              </a:spcAft>
              <a:buFont typeface="Arial"/>
              <a:buChar char="•"/>
              <a:defRPr/>
            </a:pPr>
            <a:r>
              <a:rPr lang="en-GB" sz="1800">
                <a:latin typeface="Times New Roman"/>
                <a:ea typeface="DengXian"/>
                <a:cs typeface="Arial"/>
              </a:rPr>
              <a:t>As the offensive continued, Mola was surprised by the intensity of the Basque resistance. </a:t>
            </a:r>
            <a:endParaRPr lang="en-GB" sz="1800">
              <a:latin typeface="Calibri"/>
              <a:ea typeface="DengXian"/>
              <a:cs typeface="Arial"/>
            </a:endParaRPr>
          </a:p>
          <a:p>
            <a:pPr marL="285750" indent="-285750" algn="just">
              <a:lnSpc>
                <a:spcPct val="107000"/>
              </a:lnSpc>
              <a:spcAft>
                <a:spcPts val="800"/>
              </a:spcAft>
              <a:buFont typeface="Arial"/>
              <a:buChar char="•"/>
              <a:defRPr/>
            </a:pPr>
            <a:r>
              <a:rPr lang="en-GB" sz="1800">
                <a:latin typeface="Times New Roman"/>
                <a:ea typeface="DengXian"/>
                <a:cs typeface="Arial"/>
              </a:rPr>
              <a:t>Eventually the Basque forces, hugely out-numbered and out-gunned, retreated into the </a:t>
            </a:r>
            <a:r>
              <a:rPr lang="en-GB" sz="1800">
                <a:latin typeface="Times New Roman"/>
                <a:ea typeface="DengXian"/>
                <a:cs typeface="Arial"/>
              </a:rPr>
              <a:t>Gernika</a:t>
            </a:r>
            <a:r>
              <a:rPr lang="en-GB" sz="1800">
                <a:latin typeface="Times New Roman"/>
                <a:ea typeface="DengXian"/>
                <a:cs typeface="Arial"/>
              </a:rPr>
              <a:t> area of </a:t>
            </a:r>
            <a:r>
              <a:rPr lang="en-GB" sz="1800">
                <a:latin typeface="Times New Roman"/>
                <a:ea typeface="DengXian"/>
                <a:cs typeface="Arial"/>
              </a:rPr>
              <a:t>Bizcay</a:t>
            </a:r>
            <a:r>
              <a:rPr lang="en-GB" sz="1800">
                <a:latin typeface="Times New Roman"/>
                <a:ea typeface="DengXian"/>
                <a:cs typeface="Arial"/>
              </a:rPr>
              <a:t>. And it is here, in </a:t>
            </a:r>
            <a:r>
              <a:rPr lang="en-GB" sz="1800">
                <a:latin typeface="Times New Roman"/>
                <a:ea typeface="DengXian"/>
                <a:cs typeface="Arial"/>
              </a:rPr>
              <a:t>Gernika</a:t>
            </a:r>
            <a:r>
              <a:rPr lang="en-GB" sz="1800">
                <a:latin typeface="Times New Roman"/>
                <a:ea typeface="DengXian"/>
                <a:cs typeface="Arial"/>
              </a:rPr>
              <a:t>, that one of the most significant and tragic events in the whole of recent Basque history took place.  </a:t>
            </a:r>
            <a:endParaRPr lang="en-GB" sz="1800">
              <a:latin typeface="Calibri"/>
              <a:ea typeface="DengXian"/>
              <a:cs typeface="Arial"/>
            </a:endParaRPr>
          </a:p>
          <a:p>
            <a:pPr marL="285750" marR="0" lvl="0" indent="-285750" algn="l" defTabSz="914400">
              <a:lnSpc>
                <a:spcPct val="100000"/>
              </a:lnSpc>
              <a:spcBef>
                <a:spcPts val="0"/>
              </a:spcBef>
              <a:spcAft>
                <a:spcPts val="0"/>
              </a:spcAft>
              <a:buClrTx/>
              <a:buSzTx/>
              <a:buFont typeface="Arial"/>
              <a:buChar char="•"/>
              <a:defRPr/>
            </a:pPr>
            <a:endParaRPr lang="en-GB" sz="1800">
              <a:latin typeface="Calibri"/>
              <a:ea typeface="DengXian"/>
              <a:cs typeface="Arial"/>
            </a:endParaRPr>
          </a:p>
          <a:p>
            <a:pPr marL="0" marR="0" lvl="0" indent="0" algn="l" defTabSz="914400">
              <a:lnSpc>
                <a:spcPct val="100000"/>
              </a:lnSpc>
              <a:spcBef>
                <a:spcPts val="0"/>
              </a:spcBef>
              <a:spcAft>
                <a:spcPts val="0"/>
              </a:spcAft>
              <a:buClrTx/>
              <a:buSzTx/>
              <a:buFontTx/>
              <a:buNone/>
              <a:defRPr/>
            </a:pPr>
            <a:endParaRPr lang="en-GB" sz="1800">
              <a:latin typeface="Calibri"/>
              <a:ea typeface="DengXian"/>
              <a:cs typeface="Arial"/>
            </a:endParaRPr>
          </a:p>
          <a:p>
            <a:pPr>
              <a:defRPr/>
            </a:pPr>
            <a:endParaRPr lang="en-GB"/>
          </a:p>
        </p:txBody>
      </p:sp>
      <p:sp>
        <p:nvSpPr>
          <p:cNvPr id="4" name="Slide Number Placeholder 3"/>
          <p:cNvSpPr>
            <a:spLocks noGrp="1"/>
          </p:cNvSpPr>
          <p:nvPr>
            <p:ph type="sldNum" sz="quarter" idx="5"/>
          </p:nvPr>
        </p:nvSpPr>
        <p:spPr bwMode="auto"/>
        <p:txBody>
          <a:bodyPr/>
          <a:lstStyle/>
          <a:p>
            <a:pPr>
              <a:defRPr/>
            </a:pPr>
            <a:fld id="{282D8384-737D-4C6D-A982-91BEFA033A55}" type="slidenum">
              <a:rPr lang="en-GB"/>
              <a:t>11</a:t>
            </a:fld>
            <a:endParaRPr lang="en-GB"/>
          </a:p>
        </p:txBody>
      </p:sp>
    </p:spTree>
  </p:cSld>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marL="285750" indent="-285750" algn="just">
              <a:lnSpc>
                <a:spcPct val="107000"/>
              </a:lnSpc>
              <a:spcAft>
                <a:spcPts val="800"/>
              </a:spcAft>
              <a:buFont typeface="Arial"/>
              <a:buChar char="•"/>
              <a:defRPr/>
            </a:pPr>
            <a:r>
              <a:rPr lang="en-GB" sz="1800">
                <a:latin typeface="Times New Roman"/>
                <a:ea typeface="DengXian"/>
                <a:cs typeface="Arial"/>
              </a:rPr>
              <a:t>The attack happened on April 26</a:t>
            </a:r>
            <a:r>
              <a:rPr lang="en-GB" sz="1800" baseline="30000">
                <a:latin typeface="Times New Roman"/>
                <a:ea typeface="DengXian"/>
                <a:cs typeface="Arial"/>
              </a:rPr>
              <a:t>th </a:t>
            </a:r>
            <a:r>
              <a:rPr lang="en-GB" sz="1800">
                <a:latin typeface="Times New Roman"/>
                <a:ea typeface="DengXian"/>
                <a:cs typeface="Arial"/>
              </a:rPr>
              <a:t>1937 in the town of </a:t>
            </a:r>
            <a:r>
              <a:rPr lang="en-GB" sz="1800">
                <a:latin typeface="Times New Roman"/>
                <a:ea typeface="DengXian"/>
                <a:cs typeface="Arial"/>
              </a:rPr>
              <a:t>Gernika</a:t>
            </a:r>
            <a:r>
              <a:rPr lang="en-GB" sz="1800">
                <a:latin typeface="Times New Roman"/>
                <a:ea typeface="DengXian"/>
                <a:cs typeface="Arial"/>
              </a:rPr>
              <a:t>, on market day, when the streets were filled with people. </a:t>
            </a:r>
            <a:endParaRPr/>
          </a:p>
          <a:p>
            <a:pPr marL="285750" indent="-285750" algn="just">
              <a:lnSpc>
                <a:spcPct val="107000"/>
              </a:lnSpc>
              <a:spcAft>
                <a:spcPts val="800"/>
              </a:spcAft>
              <a:buFont typeface="Arial"/>
              <a:buChar char="•"/>
              <a:defRPr/>
            </a:pPr>
            <a:r>
              <a:rPr lang="en-GB" sz="1800">
                <a:latin typeface="Times New Roman"/>
                <a:ea typeface="DengXian"/>
                <a:cs typeface="Arial"/>
              </a:rPr>
              <a:t>At 4:40pm the church bells rang out to warn the town that planes were coming. </a:t>
            </a:r>
            <a:endParaRPr lang="en-GB" sz="1800">
              <a:latin typeface="Calibri"/>
              <a:ea typeface="DengXian"/>
              <a:cs typeface="Arial"/>
            </a:endParaRPr>
          </a:p>
          <a:p>
            <a:pPr marL="285750" indent="-285750" algn="just">
              <a:lnSpc>
                <a:spcPct val="107000"/>
              </a:lnSpc>
              <a:spcAft>
                <a:spcPts val="800"/>
              </a:spcAft>
              <a:buFont typeface="Arial"/>
              <a:buChar char="•"/>
              <a:defRPr/>
            </a:pPr>
            <a:r>
              <a:rPr lang="en-GB" sz="1800">
                <a:latin typeface="Times New Roman"/>
                <a:ea typeface="DengXian"/>
                <a:cs typeface="Arial"/>
              </a:rPr>
              <a:t>Because the town had no air defences, the German and Italian planes could drop their bombs unhindered. </a:t>
            </a:r>
            <a:endParaRPr lang="en-GB" sz="1800">
              <a:latin typeface="Calibri"/>
              <a:ea typeface="DengXian"/>
              <a:cs typeface="Arial"/>
            </a:endParaRPr>
          </a:p>
          <a:p>
            <a:pPr marL="285750" indent="-285750" algn="just">
              <a:lnSpc>
                <a:spcPct val="107000"/>
              </a:lnSpc>
              <a:spcAft>
                <a:spcPts val="800"/>
              </a:spcAft>
              <a:buFont typeface="Arial"/>
              <a:buChar char="•"/>
              <a:defRPr/>
            </a:pPr>
            <a:r>
              <a:rPr lang="en-GB" sz="1800">
                <a:latin typeface="Times New Roman"/>
                <a:ea typeface="DengXian"/>
                <a:cs typeface="Arial"/>
              </a:rPr>
              <a:t>As people fled, they were shot down with heavy calibre machine guns. The attack lasted for three hours. </a:t>
            </a:r>
            <a:endParaRPr lang="en-GB" sz="1800">
              <a:latin typeface="Calibri"/>
              <a:ea typeface="DengXian"/>
              <a:cs typeface="Arial"/>
            </a:endParaRPr>
          </a:p>
          <a:p>
            <a:pPr marL="285750" indent="-285750" algn="just">
              <a:lnSpc>
                <a:spcPct val="107000"/>
              </a:lnSpc>
              <a:spcAft>
                <a:spcPts val="800"/>
              </a:spcAft>
              <a:buFont typeface="Arial"/>
              <a:buChar char="•"/>
              <a:defRPr/>
            </a:pPr>
            <a:r>
              <a:rPr lang="en-GB" sz="1800">
                <a:latin typeface="Times New Roman"/>
                <a:ea typeface="DengXian"/>
                <a:cs typeface="Arial"/>
              </a:rPr>
              <a:t>The numbers of dead have not been verified because it was only Franco’s troops, who occupied the town three days later, who could count the dead and they never released the figure. But the Basque government estimated that 1,645 had died. </a:t>
            </a:r>
            <a:endParaRPr lang="en-GB" sz="1800">
              <a:latin typeface="Calibri"/>
              <a:ea typeface="DengXian"/>
              <a:cs typeface="Arial"/>
            </a:endParaRPr>
          </a:p>
          <a:p>
            <a:pPr algn="just">
              <a:lnSpc>
                <a:spcPct val="107000"/>
              </a:lnSpc>
              <a:spcAft>
                <a:spcPts val="800"/>
              </a:spcAft>
              <a:defRPr/>
            </a:pPr>
            <a:endParaRPr lang="en-GB" sz="1800">
              <a:latin typeface="Calibri"/>
              <a:ea typeface="DengXian"/>
              <a:cs typeface="Arial"/>
            </a:endParaRPr>
          </a:p>
        </p:txBody>
      </p:sp>
      <p:sp>
        <p:nvSpPr>
          <p:cNvPr id="4" name="Slide Number Placeholder 3"/>
          <p:cNvSpPr>
            <a:spLocks noGrp="1"/>
          </p:cNvSpPr>
          <p:nvPr>
            <p:ph type="sldNum" sz="quarter" idx="5"/>
          </p:nvPr>
        </p:nvSpPr>
        <p:spPr bwMode="auto"/>
        <p:txBody>
          <a:bodyPr/>
          <a:lstStyle/>
          <a:p>
            <a:pPr>
              <a:defRPr/>
            </a:pPr>
            <a:fld id="{282D8384-737D-4C6D-A982-91BEFA033A55}" type="slidenum">
              <a:rPr lang="en-GB"/>
              <a:t>12</a:t>
            </a:fld>
            <a:endParaRPr lang="en-GB"/>
          </a:p>
        </p:txBody>
      </p:sp>
    </p:spTree>
  </p:cSld>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r>
              <a:rPr lang="en-GB"/>
              <a:t>“They have tried to completely flatten </a:t>
            </a:r>
            <a:r>
              <a:rPr lang="en-GB"/>
              <a:t>Gernika</a:t>
            </a:r>
            <a:r>
              <a:rPr lang="en-GB"/>
              <a:t>, the Basques’ beloved city”. </a:t>
            </a:r>
            <a:endParaRPr/>
          </a:p>
          <a:p>
            <a:pPr>
              <a:defRPr/>
            </a:pPr>
            <a:r>
              <a:rPr lang="en-GB"/>
              <a:t>“But the oak tree has remained up standing, amongst the destruction. The willing of Basques to continue is more upstanding, still”. </a:t>
            </a:r>
            <a:endParaRPr/>
          </a:p>
        </p:txBody>
      </p:sp>
      <p:sp>
        <p:nvSpPr>
          <p:cNvPr id="4" name="Slide Number Placeholder 3"/>
          <p:cNvSpPr>
            <a:spLocks noGrp="1"/>
          </p:cNvSpPr>
          <p:nvPr>
            <p:ph type="sldNum" sz="quarter" idx="5"/>
          </p:nvPr>
        </p:nvSpPr>
        <p:spPr bwMode="auto"/>
        <p:txBody>
          <a:bodyPr/>
          <a:lstStyle/>
          <a:p>
            <a:pPr>
              <a:defRPr/>
            </a:pPr>
            <a:fld id="{282D8384-737D-4C6D-A982-91BEFA033A55}" type="slidenum">
              <a:rPr lang="en-GB"/>
              <a:t>13</a:t>
            </a:fld>
            <a:endParaRPr lang="en-GB"/>
          </a:p>
        </p:txBody>
      </p:sp>
    </p:spTree>
  </p:cSld>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0" type="title" userDrawn="1">
  <p:cSld name="Title Slide">
    <p:spTree>
      <p:nvGrpSpPr>
        <p:cNvPr id="1" name=""/>
        <p:cNvGrpSpPr/>
        <p:nvPr/>
      </p:nvGrpSpPr>
      <p:grpSpPr bwMode="auto">
        <a:xfrm>
          <a:off x="0" y="0"/>
          <a:ext cx="0" cy="0"/>
          <a:chOff x="0" y="0"/>
          <a:chExt cx="0" cy="0"/>
        </a:xfrm>
      </p:grpSpPr>
      <p:grpSp>
        <p:nvGrpSpPr>
          <p:cNvPr id="7" name="Group 6"/>
          <p:cNvGrpSpPr/>
          <p:nvPr/>
        </p:nvGrpSpPr>
        <p:grpSpPr bwMode="auto">
          <a:xfrm>
            <a:off x="-16934" y="0"/>
            <a:ext cx="12231160" cy="6856214"/>
            <a:chOff x="-16934" y="0"/>
            <a:chExt cx="12231160" cy="6856214"/>
          </a:xfrm>
        </p:grpSpPr>
        <p:pic>
          <p:nvPicPr>
            <p:cNvPr id="16" name="Picture 15" descr="HD-PanelTitleR1.png"/>
            <p:cNvPicPr>
              <a:picLocks noChangeAspect="1"/>
            </p:cNvPicPr>
            <p:nvPr/>
          </p:nvPicPr>
          <p:blipFill>
            <a:blip r:embed="rId2"/>
            <a:stretch/>
          </p:blipFill>
          <p:spPr bwMode="auto">
            <a:xfrm>
              <a:off x="0" y="0"/>
              <a:ext cx="12188825" cy="6856214"/>
            </a:xfrm>
            <a:prstGeom prst="rect">
              <a:avLst/>
            </a:prstGeom>
          </p:spPr>
        </p:pic>
        <p:sp>
          <p:nvSpPr>
            <p:cNvPr id="26" name="Rectangle 25"/>
            <p:cNvSpPr/>
            <p:nvPr/>
          </p:nvSpPr>
          <p:spPr bwMode="auto">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a:blip r:embed="rId3"/>
            <a:stretch/>
          </p:blipFill>
          <p:spPr bwMode="auto">
            <a:xfrm>
              <a:off x="-16934" y="3147609"/>
              <a:ext cx="2478024" cy="612648"/>
            </a:xfrm>
            <a:prstGeom prst="rect">
              <a:avLst/>
            </a:prstGeom>
          </p:spPr>
        </p:pic>
        <p:pic>
          <p:nvPicPr>
            <p:cNvPr id="20" name="Picture 19" descr="HDRibbonTitle-UniformTrim.png"/>
            <p:cNvPicPr>
              <a:picLocks noChangeAspect="1"/>
            </p:cNvPicPr>
            <p:nvPr/>
          </p:nvPicPr>
          <p:blipFill>
            <a:blip r:embed="rId3"/>
            <a:stretch/>
          </p:blipFill>
          <p:spPr bwMode="auto">
            <a:xfrm>
              <a:off x="9736202" y="3147609"/>
              <a:ext cx="2478024" cy="612648"/>
            </a:xfrm>
            <a:prstGeom prst="rect">
              <a:avLst/>
            </a:prstGeom>
          </p:spPr>
        </p:pic>
      </p:grpSp>
      <p:sp>
        <p:nvSpPr>
          <p:cNvPr id="2" name="Title 1"/>
          <p:cNvSpPr>
            <a:spLocks noGrp="1"/>
          </p:cNvSpPr>
          <p:nvPr>
            <p:ph type="ctrTitle"/>
          </p:nvPr>
        </p:nvSpPr>
        <p:spPr bwMode="auto">
          <a:xfrm>
            <a:off x="2692398" y="1871131"/>
            <a:ext cx="6815669" cy="1515533"/>
          </a:xfrm>
        </p:spPr>
        <p:txBody>
          <a:bodyPr anchor="b">
            <a:noAutofit/>
          </a:bodyPr>
          <a:lstStyle>
            <a:lvl1pPr algn="ctr">
              <a:defRPr sz="5400"/>
            </a:lvl1pPr>
          </a:lstStyle>
          <a:p>
            <a:pPr>
              <a:defRPr/>
            </a:pPr>
            <a:r>
              <a:rPr lang="en-US"/>
              <a:t>Click to edit Master title style</a:t>
            </a:r>
            <a:endParaRPr lang="en-US"/>
          </a:p>
        </p:txBody>
      </p:sp>
      <p:sp>
        <p:nvSpPr>
          <p:cNvPr id="3" name="Subtitle 2"/>
          <p:cNvSpPr>
            <a:spLocks noGrp="1"/>
          </p:cNvSpPr>
          <p:nvPr>
            <p:ph type="subTitle" idx="1"/>
          </p:nvPr>
        </p:nvSpPr>
        <p:spPr bwMode="auto">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defRPr/>
            </a:pPr>
            <a:r>
              <a:rPr lang="en-US"/>
              <a:t>Click to edit Master subtitle style</a:t>
            </a:r>
            <a:endParaRPr lang="en-US"/>
          </a:p>
        </p:txBody>
      </p:sp>
      <p:sp>
        <p:nvSpPr>
          <p:cNvPr id="4" name="Date Placeholder 3"/>
          <p:cNvSpPr>
            <a:spLocks noGrp="1"/>
          </p:cNvSpPr>
          <p:nvPr>
            <p:ph type="dt" sz="half" idx="10"/>
          </p:nvPr>
        </p:nvSpPr>
        <p:spPr bwMode="auto">
          <a:xfrm>
            <a:off x="7983232" y="5037663"/>
            <a:ext cx="897467" cy="279400"/>
          </a:xfrm>
        </p:spPr>
        <p:txBody>
          <a:bodyPr/>
          <a:lstStyle/>
          <a:p>
            <a:pPr>
              <a:defRPr/>
            </a:pPr>
            <a:fld id="{70FA8148-56EE-4BA2-A864-02DCF26F9F93}" type="datetimeFigureOut">
              <a:rPr lang="en-GB"/>
              <a:t>29/10/2024</a:t>
            </a:fld>
            <a:endParaRPr lang="en-GB"/>
          </a:p>
        </p:txBody>
      </p:sp>
      <p:sp>
        <p:nvSpPr>
          <p:cNvPr id="5" name="Footer Placeholder 4"/>
          <p:cNvSpPr>
            <a:spLocks noGrp="1"/>
          </p:cNvSpPr>
          <p:nvPr>
            <p:ph type="ftr" sz="quarter" idx="11"/>
          </p:nvPr>
        </p:nvSpPr>
        <p:spPr bwMode="auto">
          <a:xfrm>
            <a:off x="2692397" y="5037663"/>
            <a:ext cx="5214635" cy="279400"/>
          </a:xfrm>
        </p:spPr>
        <p:txBody>
          <a:bodyPr/>
          <a:lstStyle/>
          <a:p>
            <a:pPr>
              <a:defRPr/>
            </a:pPr>
            <a:endParaRPr lang="en-GB"/>
          </a:p>
        </p:txBody>
      </p:sp>
      <p:sp>
        <p:nvSpPr>
          <p:cNvPr id="6" name="Slide Number Placeholder 5"/>
          <p:cNvSpPr>
            <a:spLocks noGrp="1"/>
          </p:cNvSpPr>
          <p:nvPr>
            <p:ph type="sldNum" sz="quarter" idx="12"/>
          </p:nvPr>
        </p:nvSpPr>
        <p:spPr bwMode="auto">
          <a:xfrm>
            <a:off x="8956900" y="5037663"/>
            <a:ext cx="551167" cy="279400"/>
          </a:xfrm>
        </p:spPr>
        <p:txBody>
          <a:bodyPr/>
          <a:lstStyle/>
          <a:p>
            <a:pPr>
              <a:defRPr/>
            </a:pPr>
            <a:fld id="{25C6E318-2236-4C6A-AAED-9E4F3B46A7AD}" type="slidenum">
              <a:rPr lang="en-GB"/>
              <a:t>‹#›</a:t>
            </a:fld>
            <a:endParaRPr lang="en-GB"/>
          </a:p>
        </p:txBody>
      </p:sp>
      <p:cxnSp>
        <p:nvCxnSpPr>
          <p:cNvPr id="15" name="Straight Connector 14"/>
          <p:cNvCxnSpPr>
            <a:cxnSpLocks/>
          </p:cNvCxnSpPr>
          <p:nvPr/>
        </p:nvCxnSpPr>
        <p:spPr bwMode="auto">
          <a:xfrm>
            <a:off x="2692399" y="3522130"/>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userDrawn="1">
  <p:cSld name="Panoramic Picture with Caption">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1295401" y="4815415"/>
            <a:ext cx="9609666" cy="566738"/>
          </a:xfrm>
        </p:spPr>
        <p:txBody>
          <a:bodyPr anchor="b">
            <a:normAutofit/>
          </a:bodyPr>
          <a:lstStyle>
            <a:lvl1pPr algn="ctr">
              <a:defRPr sz="2400" b="0"/>
            </a:lvl1pPr>
          </a:lstStyle>
          <a:p>
            <a:pPr>
              <a:defRPr/>
            </a:pPr>
            <a:r>
              <a:rPr lang="en-US"/>
              <a:t>Click to edit Master title style</a:t>
            </a:r>
            <a:endParaRPr lang="en-US"/>
          </a:p>
        </p:txBody>
      </p:sp>
      <p:sp>
        <p:nvSpPr>
          <p:cNvPr id="3" name="Picture Placeholder 2"/>
          <p:cNvSpPr>
            <a:spLocks noChangeAspect="1" noGrp="1"/>
          </p:cNvSpPr>
          <p:nvPr>
            <p:ph type="pic" idx="1"/>
          </p:nvPr>
        </p:nvSpPr>
        <p:spPr bwMode="auto">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a:defRPr/>
            </a:pPr>
            <a:r>
              <a:rPr lang="en-US"/>
              <a:t>Click icon to add picture</a:t>
            </a:r>
            <a:endParaRPr lang="en-US"/>
          </a:p>
        </p:txBody>
      </p:sp>
      <p:sp>
        <p:nvSpPr>
          <p:cNvPr id="4" name="Text Placeholder 3"/>
          <p:cNvSpPr>
            <a:spLocks noGrp="1"/>
          </p:cNvSpPr>
          <p:nvPr>
            <p:ph type="body" sz="half" idx="2"/>
          </p:nvPr>
        </p:nvSpPr>
        <p:spPr bwMode="auto">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en-US"/>
              <a:t>Click to edit Master text styles</a:t>
            </a:r>
            <a:endParaRPr/>
          </a:p>
        </p:txBody>
      </p:sp>
      <p:sp>
        <p:nvSpPr>
          <p:cNvPr id="5" name="Date Placeholder 4"/>
          <p:cNvSpPr>
            <a:spLocks noGrp="1"/>
          </p:cNvSpPr>
          <p:nvPr>
            <p:ph type="dt" sz="half" idx="10"/>
          </p:nvPr>
        </p:nvSpPr>
        <p:spPr bwMode="auto"/>
        <p:txBody>
          <a:bodyPr/>
          <a:lstStyle/>
          <a:p>
            <a:pPr>
              <a:defRPr/>
            </a:pPr>
            <a:fld id="{70FA8148-56EE-4BA2-A864-02DCF26F9F93}" type="datetimeFigureOut">
              <a:rPr lang="en-GB"/>
              <a:t>29/10/2024</a:t>
            </a:fld>
            <a:endParaRPr lang="en-GB"/>
          </a:p>
        </p:txBody>
      </p:sp>
      <p:sp>
        <p:nvSpPr>
          <p:cNvPr id="6" name="Footer Placeholder 5"/>
          <p:cNvSpPr>
            <a:spLocks noGrp="1"/>
          </p:cNvSpPr>
          <p:nvPr>
            <p:ph type="ftr" sz="quarter" idx="11"/>
          </p:nvPr>
        </p:nvSpPr>
        <p:spPr bwMode="auto"/>
        <p:txBody>
          <a:bodyPr/>
          <a:lstStyle/>
          <a:p>
            <a:pPr>
              <a:defRPr/>
            </a:pPr>
            <a:endParaRPr lang="en-GB"/>
          </a:p>
        </p:txBody>
      </p:sp>
      <p:sp>
        <p:nvSpPr>
          <p:cNvPr id="7" name="Slide Number Placeholder 6"/>
          <p:cNvSpPr>
            <a:spLocks noGrp="1"/>
          </p:cNvSpPr>
          <p:nvPr>
            <p:ph type="sldNum" sz="quarter" idx="12"/>
          </p:nvPr>
        </p:nvSpPr>
        <p:spPr bwMode="auto"/>
        <p:txBody>
          <a:bodyPr/>
          <a:lstStyle/>
          <a:p>
            <a:pPr>
              <a:defRPr/>
            </a:pPr>
            <a:fld id="{25C6E318-2236-4C6A-AAED-9E4F3B46A7AD}" type="slidenum">
              <a:rPr lang="en-GB"/>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userDrawn="1">
  <p:cSld name="Title and Caption">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1303868" y="982132"/>
            <a:ext cx="9592732" cy="2954868"/>
          </a:xfrm>
        </p:spPr>
        <p:txBody>
          <a:bodyPr anchor="ctr">
            <a:normAutofit/>
          </a:bodyPr>
          <a:lstStyle>
            <a:lvl1pPr algn="ctr">
              <a:defRPr sz="3200" b="0" cap="none"/>
            </a:lvl1pPr>
          </a:lstStyle>
          <a:p>
            <a:pPr>
              <a:defRPr/>
            </a:pPr>
            <a:r>
              <a:rPr lang="en-US"/>
              <a:t>Click to edit Master title style</a:t>
            </a:r>
            <a:endParaRPr lang="en-US"/>
          </a:p>
        </p:txBody>
      </p:sp>
      <p:sp>
        <p:nvSpPr>
          <p:cNvPr id="3" name="Text Placeholder 2"/>
          <p:cNvSpPr>
            <a:spLocks noGrp="1"/>
          </p:cNvSpPr>
          <p:nvPr>
            <p:ph type="body" idx="1"/>
          </p:nvPr>
        </p:nvSpPr>
        <p:spPr bwMode="auto">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en-US"/>
              <a:t>Click to edit Master text styles</a:t>
            </a:r>
            <a:endParaRPr/>
          </a:p>
        </p:txBody>
      </p:sp>
      <p:sp>
        <p:nvSpPr>
          <p:cNvPr id="4" name="Date Placeholder 3"/>
          <p:cNvSpPr>
            <a:spLocks noGrp="1"/>
          </p:cNvSpPr>
          <p:nvPr>
            <p:ph type="dt" sz="half" idx="10"/>
          </p:nvPr>
        </p:nvSpPr>
        <p:spPr bwMode="auto"/>
        <p:txBody>
          <a:bodyPr/>
          <a:lstStyle/>
          <a:p>
            <a:pPr>
              <a:defRPr/>
            </a:pPr>
            <a:fld id="{70FA8148-56EE-4BA2-A864-02DCF26F9F93}" type="datetimeFigureOut">
              <a:rPr lang="en-GB"/>
              <a:t>29/10/2024</a:t>
            </a:fld>
            <a:endParaRPr lang="en-GB"/>
          </a:p>
        </p:txBody>
      </p:sp>
      <p:sp>
        <p:nvSpPr>
          <p:cNvPr id="5" name="Footer Placeholder 4"/>
          <p:cNvSpPr>
            <a:spLocks noGrp="1"/>
          </p:cNvSpPr>
          <p:nvPr>
            <p:ph type="ftr" sz="quarter" idx="11"/>
          </p:nvPr>
        </p:nvSpPr>
        <p:spPr bwMode="auto"/>
        <p:txBody>
          <a:bodyPr/>
          <a:lstStyle/>
          <a:p>
            <a:pPr>
              <a:defRPr/>
            </a:pPr>
            <a:endParaRPr lang="en-GB"/>
          </a:p>
        </p:txBody>
      </p:sp>
      <p:sp>
        <p:nvSpPr>
          <p:cNvPr id="6" name="Slide Number Placeholder 5"/>
          <p:cNvSpPr>
            <a:spLocks noGrp="1"/>
          </p:cNvSpPr>
          <p:nvPr>
            <p:ph type="sldNum" sz="quarter" idx="12"/>
          </p:nvPr>
        </p:nvSpPr>
        <p:spPr bwMode="auto"/>
        <p:txBody>
          <a:bodyPr/>
          <a:lstStyle/>
          <a:p>
            <a:pPr>
              <a:defRPr/>
            </a:pPr>
            <a:fld id="{25C6E318-2236-4C6A-AAED-9E4F3B46A7AD}" type="slidenum">
              <a:rPr lang="en-GB"/>
              <a:t>‹#›</a:t>
            </a:fld>
            <a:endParaRPr lang="en-GB"/>
          </a:p>
        </p:txBody>
      </p:sp>
      <p:cxnSp>
        <p:nvCxnSpPr>
          <p:cNvPr id="15" name="Straight Connector 14"/>
          <p:cNvCxnSpPr>
            <a:cxnSpLocks/>
          </p:cNvCxnSpPr>
          <p:nvPr/>
        </p:nvCxnSpPr>
        <p:spPr bwMode="auto">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userDrawn="1">
  <p:cSld name="Quote with Caption">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1446213" y="982132"/>
            <a:ext cx="9296398" cy="2370668"/>
          </a:xfrm>
        </p:spPr>
        <p:txBody>
          <a:bodyPr anchor="ctr">
            <a:normAutofit/>
          </a:bodyPr>
          <a:lstStyle>
            <a:lvl1pPr algn="ctr">
              <a:defRPr sz="3200" b="0" cap="none">
                <a:solidFill>
                  <a:schemeClr val="tx1"/>
                </a:solidFill>
              </a:defRPr>
            </a:lvl1pPr>
          </a:lstStyle>
          <a:p>
            <a:pPr>
              <a:defRPr/>
            </a:pPr>
            <a:r>
              <a:rPr lang="en-US"/>
              <a:t>Click to edit Master title style</a:t>
            </a:r>
            <a:endParaRPr lang="en-US"/>
          </a:p>
        </p:txBody>
      </p:sp>
      <p:sp>
        <p:nvSpPr>
          <p:cNvPr id="10" name="Text Placeholder 9"/>
          <p:cNvSpPr>
            <a:spLocks noGrp="1"/>
          </p:cNvSpPr>
          <p:nvPr>
            <p:ph type="body" sz="quarter" idx="13"/>
          </p:nvPr>
        </p:nvSpPr>
        <p:spPr bwMode="auto">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defRPr/>
            </a:pPr>
            <a:r>
              <a:rPr lang="en-US"/>
              <a:t>Click to edit Master text styles</a:t>
            </a:r>
            <a:endParaRPr/>
          </a:p>
        </p:txBody>
      </p:sp>
      <p:sp>
        <p:nvSpPr>
          <p:cNvPr id="3" name="Text Placeholder 2"/>
          <p:cNvSpPr>
            <a:spLocks noGrp="1"/>
          </p:cNvSpPr>
          <p:nvPr>
            <p:ph type="body" idx="1"/>
          </p:nvPr>
        </p:nvSpPr>
        <p:spPr bwMode="auto">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en-US"/>
              <a:t>Click to edit Master text styles</a:t>
            </a:r>
            <a:endParaRPr/>
          </a:p>
        </p:txBody>
      </p:sp>
      <p:sp>
        <p:nvSpPr>
          <p:cNvPr id="4" name="Date Placeholder 3"/>
          <p:cNvSpPr>
            <a:spLocks noGrp="1"/>
          </p:cNvSpPr>
          <p:nvPr>
            <p:ph type="dt" sz="half" idx="10"/>
          </p:nvPr>
        </p:nvSpPr>
        <p:spPr bwMode="auto"/>
        <p:txBody>
          <a:bodyPr/>
          <a:lstStyle/>
          <a:p>
            <a:pPr>
              <a:defRPr/>
            </a:pPr>
            <a:fld id="{70FA8148-56EE-4BA2-A864-02DCF26F9F93}" type="datetimeFigureOut">
              <a:rPr lang="en-GB"/>
              <a:t>29/10/2024</a:t>
            </a:fld>
            <a:endParaRPr lang="en-GB"/>
          </a:p>
        </p:txBody>
      </p:sp>
      <p:sp>
        <p:nvSpPr>
          <p:cNvPr id="5" name="Footer Placeholder 4"/>
          <p:cNvSpPr>
            <a:spLocks noGrp="1"/>
          </p:cNvSpPr>
          <p:nvPr>
            <p:ph type="ftr" sz="quarter" idx="11"/>
          </p:nvPr>
        </p:nvSpPr>
        <p:spPr bwMode="auto"/>
        <p:txBody>
          <a:bodyPr/>
          <a:lstStyle/>
          <a:p>
            <a:pPr>
              <a:defRPr/>
            </a:pPr>
            <a:endParaRPr lang="en-GB"/>
          </a:p>
        </p:txBody>
      </p:sp>
      <p:sp>
        <p:nvSpPr>
          <p:cNvPr id="6" name="Slide Number Placeholder 5"/>
          <p:cNvSpPr>
            <a:spLocks noGrp="1"/>
          </p:cNvSpPr>
          <p:nvPr>
            <p:ph type="sldNum" sz="quarter" idx="12"/>
          </p:nvPr>
        </p:nvSpPr>
        <p:spPr bwMode="auto"/>
        <p:txBody>
          <a:bodyPr/>
          <a:lstStyle/>
          <a:p>
            <a:pPr>
              <a:defRPr/>
            </a:pPr>
            <a:fld id="{25C6E318-2236-4C6A-AAED-9E4F3B46A7AD}" type="slidenum">
              <a:rPr lang="en-GB"/>
              <a:t>‹#›</a:t>
            </a:fld>
            <a:endParaRPr lang="en-GB"/>
          </a:p>
        </p:txBody>
      </p:sp>
      <p:sp>
        <p:nvSpPr>
          <p:cNvPr id="14" name="TextBox 13"/>
          <p:cNvSpPr txBox="1"/>
          <p:nvPr/>
        </p:nvSpPr>
        <p:spPr bwMode="auto">
          <a:xfrm>
            <a:off x="862013" y="879961"/>
            <a:ext cx="609600" cy="584775"/>
          </a:xfrm>
          <a:prstGeom prst="rect">
            <a:avLst/>
          </a:prstGeom>
        </p:spPr>
        <p:txBody>
          <a:bodyPr vert="horz" lIns="91440" tIns="45720" rIns="91440" bIns="45720" rtlCol="0" anchor="ctr">
            <a:noAutofit/>
          </a:bodyPr>
          <a:lstStyle/>
          <a:p>
            <a:pPr lvl="0">
              <a:defRPr/>
            </a:pPr>
            <a:r>
              <a:rPr lang="en-US" sz="8000">
                <a:solidFill>
                  <a:schemeClr val="tx1"/>
                </a:solidFill>
              </a:rPr>
              <a:t>“</a:t>
            </a:r>
            <a:endParaRPr/>
          </a:p>
        </p:txBody>
      </p:sp>
      <p:sp>
        <p:nvSpPr>
          <p:cNvPr id="15" name="TextBox 14"/>
          <p:cNvSpPr txBox="1"/>
          <p:nvPr/>
        </p:nvSpPr>
        <p:spPr bwMode="auto">
          <a:xfrm>
            <a:off x="10600267" y="2827870"/>
            <a:ext cx="609600" cy="584775"/>
          </a:xfrm>
          <a:prstGeom prst="rect">
            <a:avLst/>
          </a:prstGeom>
        </p:spPr>
        <p:txBody>
          <a:bodyPr vert="horz" lIns="91440" tIns="45720" rIns="91440" bIns="45720" rtlCol="0" anchor="ctr">
            <a:noAutofit/>
          </a:bodyPr>
          <a:lstStyle/>
          <a:p>
            <a:pPr lvl="0" algn="r">
              <a:defRPr/>
            </a:pPr>
            <a:r>
              <a:rPr lang="en-US" sz="8000">
                <a:solidFill>
                  <a:schemeClr val="tx1"/>
                </a:solidFill>
              </a:rPr>
              <a:t>”</a:t>
            </a:r>
            <a:endParaRPr/>
          </a:p>
        </p:txBody>
      </p:sp>
      <p:cxnSp>
        <p:nvCxnSpPr>
          <p:cNvPr id="19" name="Straight Connector 18"/>
          <p:cNvCxnSpPr>
            <a:cxnSpLocks/>
          </p:cNvCxnSpPr>
          <p:nvPr/>
        </p:nvCxnSpPr>
        <p:spPr bwMode="auto">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userDrawn="1">
  <p:cSld name="Name Card">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1295402" y="3308581"/>
            <a:ext cx="9609667" cy="1468800"/>
          </a:xfrm>
        </p:spPr>
        <p:txBody>
          <a:bodyPr anchor="b">
            <a:normAutofit/>
          </a:bodyPr>
          <a:lstStyle>
            <a:lvl1pPr algn="l">
              <a:defRPr sz="3200" b="0" cap="none"/>
            </a:lvl1pPr>
          </a:lstStyle>
          <a:p>
            <a:pPr>
              <a:defRPr/>
            </a:pPr>
            <a:r>
              <a:rPr lang="en-US"/>
              <a:t>Click to edit Master title style</a:t>
            </a:r>
            <a:endParaRPr lang="en-US"/>
          </a:p>
        </p:txBody>
      </p:sp>
      <p:sp>
        <p:nvSpPr>
          <p:cNvPr id="3" name="Text Placeholder 2"/>
          <p:cNvSpPr>
            <a:spLocks noGrp="1"/>
          </p:cNvSpPr>
          <p:nvPr>
            <p:ph type="body" idx="1"/>
          </p:nvPr>
        </p:nvSpPr>
        <p:spPr bwMode="auto">
          <a:xfrm>
            <a:off x="1295401" y="4777381"/>
            <a:ext cx="9609667"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en-US"/>
              <a:t>Click to edit Master text styles</a:t>
            </a:r>
            <a:endParaRPr/>
          </a:p>
        </p:txBody>
      </p:sp>
      <p:sp>
        <p:nvSpPr>
          <p:cNvPr id="4" name="Date Placeholder 3"/>
          <p:cNvSpPr>
            <a:spLocks noGrp="1"/>
          </p:cNvSpPr>
          <p:nvPr>
            <p:ph type="dt" sz="half" idx="10"/>
          </p:nvPr>
        </p:nvSpPr>
        <p:spPr bwMode="auto"/>
        <p:txBody>
          <a:bodyPr/>
          <a:lstStyle/>
          <a:p>
            <a:pPr>
              <a:defRPr/>
            </a:pPr>
            <a:fld id="{70FA8148-56EE-4BA2-A864-02DCF26F9F93}" type="datetimeFigureOut">
              <a:rPr lang="en-GB"/>
              <a:t>29/10/2024</a:t>
            </a:fld>
            <a:endParaRPr lang="en-GB"/>
          </a:p>
        </p:txBody>
      </p:sp>
      <p:sp>
        <p:nvSpPr>
          <p:cNvPr id="5" name="Footer Placeholder 4"/>
          <p:cNvSpPr>
            <a:spLocks noGrp="1"/>
          </p:cNvSpPr>
          <p:nvPr>
            <p:ph type="ftr" sz="quarter" idx="11"/>
          </p:nvPr>
        </p:nvSpPr>
        <p:spPr bwMode="auto"/>
        <p:txBody>
          <a:bodyPr/>
          <a:lstStyle/>
          <a:p>
            <a:pPr>
              <a:defRPr/>
            </a:pPr>
            <a:endParaRPr lang="en-GB"/>
          </a:p>
        </p:txBody>
      </p:sp>
      <p:sp>
        <p:nvSpPr>
          <p:cNvPr id="6" name="Slide Number Placeholder 5"/>
          <p:cNvSpPr>
            <a:spLocks noGrp="1"/>
          </p:cNvSpPr>
          <p:nvPr>
            <p:ph type="sldNum" sz="quarter" idx="12"/>
          </p:nvPr>
        </p:nvSpPr>
        <p:spPr bwMode="auto"/>
        <p:txBody>
          <a:bodyPr/>
          <a:lstStyle/>
          <a:p>
            <a:pPr>
              <a:defRPr/>
            </a:pPr>
            <a:fld id="{25C6E318-2236-4C6A-AAED-9E4F3B46A7AD}" type="slidenum">
              <a:rPr lang="en-GB"/>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userDrawn="1">
  <p:cSld name="Quote Name Card">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1446213" y="982132"/>
            <a:ext cx="9296398" cy="2243668"/>
          </a:xfrm>
        </p:spPr>
        <p:txBody>
          <a:bodyPr anchor="ctr">
            <a:normAutofit/>
          </a:bodyPr>
          <a:lstStyle>
            <a:lvl1pPr algn="ctr">
              <a:defRPr sz="3200" b="0" cap="none">
                <a:solidFill>
                  <a:schemeClr val="tx1"/>
                </a:solidFill>
              </a:defRPr>
            </a:lvl1pPr>
          </a:lstStyle>
          <a:p>
            <a:pPr>
              <a:defRPr/>
            </a:pPr>
            <a:r>
              <a:rPr lang="en-US"/>
              <a:t>Click to edit Master title style</a:t>
            </a:r>
            <a:endParaRPr lang="en-US"/>
          </a:p>
        </p:txBody>
      </p:sp>
      <p:sp>
        <p:nvSpPr>
          <p:cNvPr id="23" name="Text Placeholder 2"/>
          <p:cNvSpPr>
            <a:spLocks noGrp="1"/>
          </p:cNvSpPr>
          <p:nvPr>
            <p:ph type="body" idx="13"/>
          </p:nvPr>
        </p:nvSpPr>
        <p:spPr bwMode="auto">
          <a:xfrm>
            <a:off x="1295401" y="3639312"/>
            <a:ext cx="9609667"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en-US"/>
              <a:t>Click to edit Master text styles</a:t>
            </a:r>
            <a:endParaRPr/>
          </a:p>
        </p:txBody>
      </p:sp>
      <p:sp>
        <p:nvSpPr>
          <p:cNvPr id="3" name="Text Placeholder 2"/>
          <p:cNvSpPr>
            <a:spLocks noGrp="1"/>
          </p:cNvSpPr>
          <p:nvPr>
            <p:ph type="body" idx="1"/>
          </p:nvPr>
        </p:nvSpPr>
        <p:spPr bwMode="auto">
          <a:xfrm>
            <a:off x="1295401" y="4529667"/>
            <a:ext cx="9609667"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en-US"/>
              <a:t>Click to edit Master text styles</a:t>
            </a:r>
            <a:endParaRPr/>
          </a:p>
        </p:txBody>
      </p:sp>
      <p:sp>
        <p:nvSpPr>
          <p:cNvPr id="4" name="Date Placeholder 3"/>
          <p:cNvSpPr>
            <a:spLocks noGrp="1"/>
          </p:cNvSpPr>
          <p:nvPr>
            <p:ph type="dt" sz="half" idx="10"/>
          </p:nvPr>
        </p:nvSpPr>
        <p:spPr bwMode="auto"/>
        <p:txBody>
          <a:bodyPr/>
          <a:lstStyle/>
          <a:p>
            <a:pPr>
              <a:defRPr/>
            </a:pPr>
            <a:fld id="{70FA8148-56EE-4BA2-A864-02DCF26F9F93}" type="datetimeFigureOut">
              <a:rPr lang="en-GB"/>
              <a:t>29/10/2024</a:t>
            </a:fld>
            <a:endParaRPr lang="en-GB"/>
          </a:p>
        </p:txBody>
      </p:sp>
      <p:sp>
        <p:nvSpPr>
          <p:cNvPr id="5" name="Footer Placeholder 4"/>
          <p:cNvSpPr>
            <a:spLocks noGrp="1"/>
          </p:cNvSpPr>
          <p:nvPr>
            <p:ph type="ftr" sz="quarter" idx="11"/>
          </p:nvPr>
        </p:nvSpPr>
        <p:spPr bwMode="auto"/>
        <p:txBody>
          <a:bodyPr/>
          <a:lstStyle/>
          <a:p>
            <a:pPr>
              <a:defRPr/>
            </a:pPr>
            <a:endParaRPr lang="en-GB"/>
          </a:p>
        </p:txBody>
      </p:sp>
      <p:sp>
        <p:nvSpPr>
          <p:cNvPr id="6" name="Slide Number Placeholder 5"/>
          <p:cNvSpPr>
            <a:spLocks noGrp="1"/>
          </p:cNvSpPr>
          <p:nvPr>
            <p:ph type="sldNum" sz="quarter" idx="12"/>
          </p:nvPr>
        </p:nvSpPr>
        <p:spPr bwMode="auto"/>
        <p:txBody>
          <a:bodyPr/>
          <a:lstStyle/>
          <a:p>
            <a:pPr>
              <a:defRPr/>
            </a:pPr>
            <a:fld id="{25C6E318-2236-4C6A-AAED-9E4F3B46A7AD}" type="slidenum">
              <a:rPr lang="en-GB"/>
              <a:t>‹#›</a:t>
            </a:fld>
            <a:endParaRPr lang="en-GB"/>
          </a:p>
        </p:txBody>
      </p:sp>
      <p:sp>
        <p:nvSpPr>
          <p:cNvPr id="12" name="TextBox 11"/>
          <p:cNvSpPr txBox="1"/>
          <p:nvPr/>
        </p:nvSpPr>
        <p:spPr bwMode="auto">
          <a:xfrm>
            <a:off x="862013" y="879961"/>
            <a:ext cx="609600" cy="584775"/>
          </a:xfrm>
          <a:prstGeom prst="rect">
            <a:avLst/>
          </a:prstGeom>
        </p:spPr>
        <p:txBody>
          <a:bodyPr vert="horz" lIns="91440" tIns="45720" rIns="91440" bIns="45720" rtlCol="0" anchor="ctr">
            <a:noAutofit/>
          </a:bodyPr>
          <a:lstStyle/>
          <a:p>
            <a:pPr lvl="0">
              <a:defRPr/>
            </a:pPr>
            <a:r>
              <a:rPr lang="en-US" sz="8000">
                <a:solidFill>
                  <a:schemeClr val="tx1"/>
                </a:solidFill>
              </a:rPr>
              <a:t>“</a:t>
            </a:r>
            <a:endParaRPr/>
          </a:p>
        </p:txBody>
      </p:sp>
      <p:sp>
        <p:nvSpPr>
          <p:cNvPr id="13" name="TextBox 12"/>
          <p:cNvSpPr txBox="1"/>
          <p:nvPr/>
        </p:nvSpPr>
        <p:spPr bwMode="auto">
          <a:xfrm>
            <a:off x="10600267" y="2599261"/>
            <a:ext cx="609600" cy="584775"/>
          </a:xfrm>
          <a:prstGeom prst="rect">
            <a:avLst/>
          </a:prstGeom>
        </p:spPr>
        <p:txBody>
          <a:bodyPr vert="horz" lIns="91440" tIns="45720" rIns="91440" bIns="45720" rtlCol="0" anchor="ctr">
            <a:noAutofit/>
          </a:bodyPr>
          <a:lstStyle/>
          <a:p>
            <a:pPr lvl="0" algn="r">
              <a:defRPr/>
            </a:pPr>
            <a:r>
              <a:rPr lang="en-US" sz="8000">
                <a:solidFill>
                  <a:schemeClr val="tx1"/>
                </a:solidFill>
              </a:rPr>
              <a:t>”</a:t>
            </a:r>
            <a:endParaRPr/>
          </a:p>
        </p:txBody>
      </p:sp>
      <p:cxnSp>
        <p:nvCxnSpPr>
          <p:cNvPr id="26" name="Straight Connector 25"/>
          <p:cNvCxnSpPr>
            <a:cxnSpLocks/>
          </p:cNvCxnSpPr>
          <p:nvPr/>
        </p:nvCxnSpPr>
        <p:spPr bwMode="auto">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userDrawn="1">
  <p:cSld name="True or False">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1295401" y="982132"/>
            <a:ext cx="9609666" cy="2243668"/>
          </a:xfrm>
        </p:spPr>
        <p:txBody>
          <a:bodyPr vert="horz" lIns="91440" tIns="45720" rIns="91440" bIns="45720" rtlCol="0" anchor="ctr">
            <a:normAutofit/>
          </a:bodyPr>
          <a:lstStyle>
            <a:lvl1pPr>
              <a:defRPr lang="en-US" b="0"/>
            </a:lvl1pPr>
          </a:lstStyle>
          <a:p>
            <a:pPr marL="0" lvl="0">
              <a:defRPr/>
            </a:pPr>
            <a:r>
              <a:rPr lang="en-US"/>
              <a:t>Click to edit Master title style</a:t>
            </a:r>
            <a:endParaRPr lang="en-US"/>
          </a:p>
        </p:txBody>
      </p:sp>
      <p:sp>
        <p:nvSpPr>
          <p:cNvPr id="20" name="Text Placeholder 2"/>
          <p:cNvSpPr>
            <a:spLocks noGrp="1"/>
          </p:cNvSpPr>
          <p:nvPr>
            <p:ph type="body" idx="13"/>
          </p:nvPr>
        </p:nvSpPr>
        <p:spPr bwMode="auto">
          <a:xfrm>
            <a:off x="1295401" y="3630168"/>
            <a:ext cx="9609667"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en-US"/>
              <a:t>Click to edit Master text styles</a:t>
            </a:r>
            <a:endParaRPr/>
          </a:p>
        </p:txBody>
      </p:sp>
      <p:sp>
        <p:nvSpPr>
          <p:cNvPr id="3" name="Text Placeholder 2"/>
          <p:cNvSpPr>
            <a:spLocks noGrp="1"/>
          </p:cNvSpPr>
          <p:nvPr>
            <p:ph type="body" idx="1"/>
          </p:nvPr>
        </p:nvSpPr>
        <p:spPr bwMode="auto">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en-US"/>
              <a:t>Click to edit Master text styles</a:t>
            </a:r>
            <a:endParaRPr/>
          </a:p>
        </p:txBody>
      </p:sp>
      <p:sp>
        <p:nvSpPr>
          <p:cNvPr id="4" name="Date Placeholder 3"/>
          <p:cNvSpPr>
            <a:spLocks noGrp="1"/>
          </p:cNvSpPr>
          <p:nvPr>
            <p:ph type="dt" sz="half" idx="10"/>
          </p:nvPr>
        </p:nvSpPr>
        <p:spPr bwMode="auto"/>
        <p:txBody>
          <a:bodyPr/>
          <a:lstStyle/>
          <a:p>
            <a:pPr>
              <a:defRPr/>
            </a:pPr>
            <a:fld id="{70FA8148-56EE-4BA2-A864-02DCF26F9F93}" type="datetimeFigureOut">
              <a:rPr lang="en-GB"/>
              <a:t>29/10/2024</a:t>
            </a:fld>
            <a:endParaRPr lang="en-GB"/>
          </a:p>
        </p:txBody>
      </p:sp>
      <p:sp>
        <p:nvSpPr>
          <p:cNvPr id="5" name="Footer Placeholder 4"/>
          <p:cNvSpPr>
            <a:spLocks noGrp="1"/>
          </p:cNvSpPr>
          <p:nvPr>
            <p:ph type="ftr" sz="quarter" idx="11"/>
          </p:nvPr>
        </p:nvSpPr>
        <p:spPr bwMode="auto"/>
        <p:txBody>
          <a:bodyPr/>
          <a:lstStyle/>
          <a:p>
            <a:pPr>
              <a:defRPr/>
            </a:pPr>
            <a:endParaRPr lang="en-GB"/>
          </a:p>
        </p:txBody>
      </p:sp>
      <p:sp>
        <p:nvSpPr>
          <p:cNvPr id="6" name="Slide Number Placeholder 5"/>
          <p:cNvSpPr>
            <a:spLocks noGrp="1"/>
          </p:cNvSpPr>
          <p:nvPr>
            <p:ph type="sldNum" sz="quarter" idx="12"/>
          </p:nvPr>
        </p:nvSpPr>
        <p:spPr bwMode="auto"/>
        <p:txBody>
          <a:bodyPr/>
          <a:lstStyle/>
          <a:p>
            <a:pPr>
              <a:defRPr/>
            </a:pPr>
            <a:fld id="{25C6E318-2236-4C6A-AAED-9E4F3B46A7AD}" type="slidenum">
              <a:rPr lang="en-GB"/>
              <a:t>‹#›</a:t>
            </a:fld>
            <a:endParaRPr lang="en-GB"/>
          </a:p>
        </p:txBody>
      </p:sp>
      <p:cxnSp>
        <p:nvCxnSpPr>
          <p:cNvPr id="15" name="Straight Connector 14"/>
          <p:cNvCxnSpPr>
            <a:cxnSpLocks/>
          </p:cNvCxnSpPr>
          <p:nvPr/>
        </p:nvCxnSpPr>
        <p:spPr bwMode="auto">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vertTx" userDrawn="1">
  <p:cSld name="Title and Vertical Text">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lvl1pPr algn="ctr">
              <a:defRPr/>
            </a:lvl1pPr>
          </a:lstStyle>
          <a:p>
            <a:pPr>
              <a:defRPr/>
            </a:pPr>
            <a:r>
              <a:rPr lang="en-US"/>
              <a:t>Click to edit Master title style</a:t>
            </a:r>
            <a:endParaRPr lang="en-US"/>
          </a:p>
        </p:txBody>
      </p:sp>
      <p:sp>
        <p:nvSpPr>
          <p:cNvPr id="3" name="Vertical Text Placeholder 2"/>
          <p:cNvSpPr>
            <a:spLocks noGrp="1"/>
          </p:cNvSpPr>
          <p:nvPr>
            <p:ph type="body" orient="vert" idx="1"/>
          </p:nvPr>
        </p:nvSpPr>
        <p:spPr bwMode="auto"/>
        <p:txBody>
          <a:bodyPr vert="eaVert" anchor="t"/>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US"/>
          </a:p>
        </p:txBody>
      </p:sp>
      <p:sp>
        <p:nvSpPr>
          <p:cNvPr id="4" name="Date Placeholder 3"/>
          <p:cNvSpPr>
            <a:spLocks noGrp="1"/>
          </p:cNvSpPr>
          <p:nvPr>
            <p:ph type="dt" sz="half" idx="10"/>
          </p:nvPr>
        </p:nvSpPr>
        <p:spPr bwMode="auto"/>
        <p:txBody>
          <a:bodyPr/>
          <a:lstStyle/>
          <a:p>
            <a:pPr>
              <a:defRPr/>
            </a:pPr>
            <a:fld id="{70FA8148-56EE-4BA2-A864-02DCF26F9F93}" type="datetimeFigureOut">
              <a:rPr lang="en-GB"/>
              <a:t>29/10/2024</a:t>
            </a:fld>
            <a:endParaRPr lang="en-GB"/>
          </a:p>
        </p:txBody>
      </p:sp>
      <p:sp>
        <p:nvSpPr>
          <p:cNvPr id="5" name="Footer Placeholder 4"/>
          <p:cNvSpPr>
            <a:spLocks noGrp="1"/>
          </p:cNvSpPr>
          <p:nvPr>
            <p:ph type="ftr" sz="quarter" idx="11"/>
          </p:nvPr>
        </p:nvSpPr>
        <p:spPr bwMode="auto"/>
        <p:txBody>
          <a:bodyPr/>
          <a:lstStyle/>
          <a:p>
            <a:pPr>
              <a:defRPr/>
            </a:pPr>
            <a:endParaRPr lang="en-GB"/>
          </a:p>
        </p:txBody>
      </p:sp>
      <p:sp>
        <p:nvSpPr>
          <p:cNvPr id="6" name="Slide Number Placeholder 5"/>
          <p:cNvSpPr>
            <a:spLocks noGrp="1"/>
          </p:cNvSpPr>
          <p:nvPr>
            <p:ph type="sldNum" sz="quarter" idx="12"/>
          </p:nvPr>
        </p:nvSpPr>
        <p:spPr bwMode="auto"/>
        <p:txBody>
          <a:bodyPr/>
          <a:lstStyle/>
          <a:p>
            <a:pPr>
              <a:defRPr/>
            </a:pPr>
            <a:fld id="{25C6E318-2236-4C6A-AAED-9E4F3B46A7AD}" type="slidenum">
              <a:rPr lang="en-GB"/>
              <a:t>‹#›</a:t>
            </a:fld>
            <a:endParaRPr lang="en-GB"/>
          </a:p>
        </p:txBody>
      </p:sp>
      <p:cxnSp>
        <p:nvCxnSpPr>
          <p:cNvPr id="14" name="Straight Connector 13"/>
          <p:cNvCxnSpPr>
            <a:cxnSpLocks/>
          </p:cNvCxnSpPr>
          <p:nvPr/>
        </p:nvCxnSpPr>
        <p:spPr bwMode="auto">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vertTitleAndTx" userDrawn="1">
  <p:cSld name="Vertical Title and Text">
    <p:spTree>
      <p:nvGrpSpPr>
        <p:cNvPr id="1" name=""/>
        <p:cNvGrpSpPr/>
        <p:nvPr/>
      </p:nvGrpSpPr>
      <p:grpSpPr bwMode="auto">
        <a:xfrm>
          <a:off x="0" y="0"/>
          <a:ext cx="0" cy="0"/>
          <a:chOff x="0" y="0"/>
          <a:chExt cx="0" cy="0"/>
        </a:xfrm>
      </p:grpSpPr>
      <p:sp>
        <p:nvSpPr>
          <p:cNvPr id="2" name="Vertical Title 1"/>
          <p:cNvSpPr>
            <a:spLocks noGrp="1"/>
          </p:cNvSpPr>
          <p:nvPr>
            <p:ph type="title" orient="vert"/>
          </p:nvPr>
        </p:nvSpPr>
        <p:spPr bwMode="auto">
          <a:xfrm>
            <a:off x="8999356" y="982131"/>
            <a:ext cx="1890895" cy="4893735"/>
          </a:xfrm>
        </p:spPr>
        <p:txBody>
          <a:bodyPr vert="eaVert"/>
          <a:lstStyle/>
          <a:p>
            <a:pPr>
              <a:defRPr/>
            </a:pPr>
            <a:r>
              <a:rPr lang="en-US"/>
              <a:t>Click to edit Master title style</a:t>
            </a:r>
            <a:endParaRPr lang="en-US"/>
          </a:p>
        </p:txBody>
      </p:sp>
      <p:sp>
        <p:nvSpPr>
          <p:cNvPr id="3" name="Vertical Text Placeholder 2"/>
          <p:cNvSpPr>
            <a:spLocks noGrp="1"/>
          </p:cNvSpPr>
          <p:nvPr>
            <p:ph type="body" orient="vert" idx="1"/>
          </p:nvPr>
        </p:nvSpPr>
        <p:spPr bwMode="auto">
          <a:xfrm>
            <a:off x="1295398" y="982132"/>
            <a:ext cx="7433025" cy="4893734"/>
          </a:xfrm>
        </p:spPr>
        <p:txBody>
          <a:bodyPr vert="eaVert" anchor="t"/>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US"/>
          </a:p>
        </p:txBody>
      </p:sp>
      <p:sp>
        <p:nvSpPr>
          <p:cNvPr id="4" name="Date Placeholder 3"/>
          <p:cNvSpPr>
            <a:spLocks noGrp="1"/>
          </p:cNvSpPr>
          <p:nvPr>
            <p:ph type="dt" sz="half" idx="10"/>
          </p:nvPr>
        </p:nvSpPr>
        <p:spPr bwMode="auto"/>
        <p:txBody>
          <a:bodyPr/>
          <a:lstStyle/>
          <a:p>
            <a:pPr>
              <a:defRPr/>
            </a:pPr>
            <a:fld id="{70FA8148-56EE-4BA2-A864-02DCF26F9F93}" type="datetimeFigureOut">
              <a:rPr lang="en-GB"/>
              <a:t>29/10/2024</a:t>
            </a:fld>
            <a:endParaRPr lang="en-GB"/>
          </a:p>
        </p:txBody>
      </p:sp>
      <p:sp>
        <p:nvSpPr>
          <p:cNvPr id="5" name="Footer Placeholder 4"/>
          <p:cNvSpPr>
            <a:spLocks noGrp="1"/>
          </p:cNvSpPr>
          <p:nvPr>
            <p:ph type="ftr" sz="quarter" idx="11"/>
          </p:nvPr>
        </p:nvSpPr>
        <p:spPr bwMode="auto"/>
        <p:txBody>
          <a:bodyPr/>
          <a:lstStyle/>
          <a:p>
            <a:pPr>
              <a:defRPr/>
            </a:pPr>
            <a:endParaRPr lang="en-GB"/>
          </a:p>
        </p:txBody>
      </p:sp>
      <p:sp>
        <p:nvSpPr>
          <p:cNvPr id="6" name="Slide Number Placeholder 5"/>
          <p:cNvSpPr>
            <a:spLocks noGrp="1"/>
          </p:cNvSpPr>
          <p:nvPr>
            <p:ph type="sldNum" sz="quarter" idx="12"/>
          </p:nvPr>
        </p:nvSpPr>
        <p:spPr bwMode="auto"/>
        <p:txBody>
          <a:bodyPr/>
          <a:lstStyle/>
          <a:p>
            <a:pPr>
              <a:defRPr/>
            </a:pPr>
            <a:fld id="{25C6E318-2236-4C6A-AAED-9E4F3B46A7AD}" type="slidenum">
              <a:rPr lang="en-GB"/>
              <a:t>‹#›</a:t>
            </a:fld>
            <a:endParaRPr lang="en-GB"/>
          </a:p>
        </p:txBody>
      </p:sp>
      <p:cxnSp>
        <p:nvCxnSpPr>
          <p:cNvPr id="14" name="Straight Connector 13"/>
          <p:cNvCxnSpPr>
            <a:cxnSpLocks/>
          </p:cNvCxnSpPr>
          <p:nvPr/>
        </p:nvCxnSpPr>
        <p:spPr bwMode="auto">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showMasterSp="1" userDrawn="1">
  <p:cSld name="Agenda">
    <p:spTree>
      <p:nvGrpSpPr>
        <p:cNvPr id="1" name=""/>
        <p:cNvGrpSpPr/>
        <p:nvPr/>
      </p:nvGrpSpPr>
      <p:grpSpPr bwMode="auto">
        <a:xfrm>
          <a:off x="0" y="0"/>
          <a:ext cx="0" cy="0"/>
          <a:chOff x="0" y="0"/>
          <a:chExt cx="0" cy="0"/>
        </a:xfrm>
      </p:grpSpPr>
      <p:sp>
        <p:nvSpPr>
          <p:cNvPr id="8" name="Title 1"/>
          <p:cNvSpPr>
            <a:spLocks noGrp="1"/>
          </p:cNvSpPr>
          <p:nvPr>
            <p:ph type="title"/>
          </p:nvPr>
        </p:nvSpPr>
        <p:spPr bwMode="auto">
          <a:xfrm>
            <a:off x="5604846" y="860615"/>
            <a:ext cx="5922279" cy="1272986"/>
          </a:xfrm>
          <a:prstGeom prst="rect">
            <a:avLst/>
          </a:prstGeom>
        </p:spPr>
        <p:txBody>
          <a:bodyPr rtlCol="0">
            <a:normAutofit/>
          </a:bodyPr>
          <a:lstStyle/>
          <a:p>
            <a:pPr>
              <a:defRPr/>
            </a:pPr>
            <a:r>
              <a:rPr lang="en-US" sz="4000"/>
              <a:t>Click to edit Master title style</a:t>
            </a:r>
            <a:endParaRPr lang="en-GB" sz="4000"/>
          </a:p>
        </p:txBody>
      </p:sp>
      <p:sp>
        <p:nvSpPr>
          <p:cNvPr id="18" name="Picture Placeholder 16"/>
          <p:cNvSpPr>
            <a:spLocks noGrp="1"/>
          </p:cNvSpPr>
          <p:nvPr>
            <p:ph type="pic" sz="quarter" idx="13" hasCustomPrompt="1"/>
          </p:nvPr>
        </p:nvSpPr>
        <p:spPr bwMode="auto">
          <a:xfrm>
            <a:off x="-1" y="1"/>
            <a:ext cx="4876799" cy="6858000"/>
          </a:xfrm>
          <a:prstGeom prst="rect">
            <a:avLst/>
          </a:prstGeom>
        </p:spPr>
        <p:txBody>
          <a:bodyPr rtlCol="0"/>
          <a:lstStyle>
            <a:lvl1pPr marL="0" indent="0" algn="ctr">
              <a:buNone/>
              <a:defRPr/>
            </a:lvl1pPr>
          </a:lstStyle>
          <a:p>
            <a:pPr>
              <a:defRPr/>
            </a:pPr>
            <a:r>
              <a:rPr lang="en-GB"/>
              <a:t>Insert photo here</a:t>
            </a:r>
            <a:endParaRPr/>
          </a:p>
        </p:txBody>
      </p:sp>
      <p:cxnSp>
        <p:nvCxnSpPr>
          <p:cNvPr id="10" name="Straight Connector 9"/>
          <p:cNvCxnSpPr>
            <a:cxnSpLocks/>
          </p:cNvCxnSpPr>
          <p:nvPr userDrawn="1"/>
        </p:nvCxnSpPr>
        <p:spPr bwMode="auto">
          <a:xfrm>
            <a:off x="5715000" y="738013"/>
            <a:ext cx="56769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p:cNvSpPr>
            <a:spLocks noGrp="1"/>
          </p:cNvSpPr>
          <p:nvPr>
            <p:ph idx="1"/>
          </p:nvPr>
        </p:nvSpPr>
        <p:spPr bwMode="auto">
          <a:xfrm>
            <a:off x="5566942" y="2133600"/>
            <a:ext cx="6005933" cy="3774464"/>
          </a:xfrm>
          <a:prstGeom prst="rect">
            <a:avLst/>
          </a:prstGeom>
        </p:spPr>
        <p:txBody>
          <a:bodyPr rtlCol="0">
            <a:normAutofit/>
          </a:bodyPr>
          <a:lstStyle>
            <a:lvl1pPr marL="0" indent="0">
              <a:lnSpc>
                <a:spcPct val="100000"/>
              </a:lnSpc>
              <a:buNone/>
              <a:defRPr sz="1800"/>
            </a:lvl1pPr>
          </a:lstStyle>
          <a:p>
            <a:pPr lvl="0">
              <a:defRPr/>
            </a:pPr>
            <a:r>
              <a:rPr lang="en-US"/>
              <a:t>Click to edit Master text styles</a:t>
            </a:r>
            <a:endParaRPr/>
          </a:p>
        </p:txBody>
      </p:sp>
      <p:cxnSp>
        <p:nvCxnSpPr>
          <p:cNvPr id="12" name="Straight Connector 11"/>
          <p:cNvCxnSpPr>
            <a:cxnSpLocks/>
          </p:cNvCxnSpPr>
          <p:nvPr userDrawn="1"/>
        </p:nvCxnSpPr>
        <p:spPr bwMode="auto">
          <a:xfrm>
            <a:off x="5715000" y="6134100"/>
            <a:ext cx="56769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Footer Placeholder 4"/>
          <p:cNvSpPr>
            <a:spLocks noGrp="1"/>
          </p:cNvSpPr>
          <p:nvPr>
            <p:ph type="ftr" sz="quarter" idx="11"/>
          </p:nvPr>
        </p:nvSpPr>
        <p:spPr bwMode="auto">
          <a:xfrm>
            <a:off x="715383" y="6356350"/>
            <a:ext cx="4539727" cy="365125"/>
          </a:xfrm>
          <a:prstGeom prst="rect">
            <a:avLst/>
          </a:prstGeom>
        </p:spPr>
        <p:txBody>
          <a:bodyPr rtlCol="0"/>
          <a:lstStyle>
            <a:lvl1pPr>
              <a:defRPr>
                <a:solidFill>
                  <a:schemeClr val="bg1"/>
                </a:solidFill>
              </a:defRPr>
            </a:lvl1pPr>
          </a:lstStyle>
          <a:p>
            <a:pPr>
              <a:defRPr/>
            </a:pPr>
            <a:r>
              <a:rPr lang="en-GB"/>
              <a:t>PRESENTATION TITLE</a:t>
            </a:r>
            <a:endParaRPr/>
          </a:p>
        </p:txBody>
      </p:sp>
      <p:sp>
        <p:nvSpPr>
          <p:cNvPr id="14" name="Date Placeholder 3"/>
          <p:cNvSpPr>
            <a:spLocks noGrp="1"/>
          </p:cNvSpPr>
          <p:nvPr>
            <p:ph type="dt" sz="half" idx="10"/>
          </p:nvPr>
        </p:nvSpPr>
        <p:spPr bwMode="auto">
          <a:xfrm>
            <a:off x="8369448" y="6356350"/>
            <a:ext cx="2592593" cy="365125"/>
          </a:xfrm>
          <a:prstGeom prst="rect">
            <a:avLst/>
          </a:prstGeom>
        </p:spPr>
        <p:txBody>
          <a:bodyPr rtlCol="0"/>
          <a:lstStyle/>
          <a:p>
            <a:pPr>
              <a:defRPr/>
            </a:pPr>
            <a:r>
              <a:rPr lang="en-GB"/>
              <a:t>2/11/20XX</a:t>
            </a:r>
            <a:endParaRPr/>
          </a:p>
        </p:txBody>
      </p:sp>
      <p:sp>
        <p:nvSpPr>
          <p:cNvPr id="15" name="Slide Number Placeholder 5"/>
          <p:cNvSpPr>
            <a:spLocks noGrp="1"/>
          </p:cNvSpPr>
          <p:nvPr>
            <p:ph type="sldNum" sz="quarter" idx="12"/>
          </p:nvPr>
        </p:nvSpPr>
        <p:spPr bwMode="auto">
          <a:xfrm>
            <a:off x="10919012" y="6356350"/>
            <a:ext cx="672354" cy="365125"/>
          </a:xfrm>
          <a:prstGeom prst="rect">
            <a:avLst/>
          </a:prstGeom>
        </p:spPr>
        <p:txBody>
          <a:bodyPr rtlCol="0"/>
          <a:lstStyle/>
          <a:p>
            <a:pPr>
              <a:defRPr/>
            </a:pPr>
            <a:fld id="{E30AF5A0-43BB-4336-8627-9123B9144D80}" type="slidenum">
              <a:rPr lang="en-GB"/>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obj" userDrawn="1">
  <p:cSld name="Title and Content">
    <p:spTree>
      <p:nvGrpSpPr>
        <p:cNvPr id="1" name=""/>
        <p:cNvGrpSpPr/>
        <p:nvPr/>
      </p:nvGrpSpPr>
      <p:grpSpPr bwMode="auto">
        <a:xfrm>
          <a:off x="0" y="0"/>
          <a:ext cx="0" cy="0"/>
          <a:chOff x="0" y="0"/>
          <a:chExt cx="0" cy="0"/>
        </a:xfrm>
      </p:grpSpPr>
      <p:cxnSp>
        <p:nvCxnSpPr>
          <p:cNvPr id="7" name="Straight Connector 6"/>
          <p:cNvCxnSpPr>
            <a:cxnSpLocks/>
          </p:cNvCxnSpPr>
          <p:nvPr/>
        </p:nvCxnSpPr>
        <p:spPr bwMode="auto">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bwMode="auto"/>
        <p:txBody>
          <a:bodyPr/>
          <a:lstStyle/>
          <a:p>
            <a:pPr>
              <a:defRPr/>
            </a:pPr>
            <a:r>
              <a:rPr lang="en-US"/>
              <a:t>Click to edit Master title style</a:t>
            </a:r>
            <a:endParaRPr lang="en-US"/>
          </a:p>
        </p:txBody>
      </p:sp>
      <p:sp>
        <p:nvSpPr>
          <p:cNvPr id="3" name="Content Placeholder 2"/>
          <p:cNvSpPr>
            <a:spLocks noGrp="1"/>
          </p:cNvSpPr>
          <p:nvPr>
            <p:ph idx="1"/>
          </p:nvPr>
        </p:nvSpPr>
        <p:spPr bwMode="auto"/>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US"/>
          </a:p>
        </p:txBody>
      </p:sp>
      <p:sp>
        <p:nvSpPr>
          <p:cNvPr id="4" name="Date Placeholder 3"/>
          <p:cNvSpPr>
            <a:spLocks noGrp="1"/>
          </p:cNvSpPr>
          <p:nvPr>
            <p:ph type="dt" sz="half" idx="10"/>
          </p:nvPr>
        </p:nvSpPr>
        <p:spPr bwMode="auto"/>
        <p:txBody>
          <a:bodyPr/>
          <a:lstStyle/>
          <a:p>
            <a:pPr>
              <a:defRPr/>
            </a:pPr>
            <a:fld id="{70FA8148-56EE-4BA2-A864-02DCF26F9F93}" type="datetimeFigureOut">
              <a:rPr lang="en-GB"/>
              <a:t>29/10/2024</a:t>
            </a:fld>
            <a:endParaRPr lang="en-GB"/>
          </a:p>
        </p:txBody>
      </p:sp>
      <p:sp>
        <p:nvSpPr>
          <p:cNvPr id="5" name="Footer Placeholder 4"/>
          <p:cNvSpPr>
            <a:spLocks noGrp="1"/>
          </p:cNvSpPr>
          <p:nvPr>
            <p:ph type="ftr" sz="quarter" idx="11"/>
          </p:nvPr>
        </p:nvSpPr>
        <p:spPr bwMode="auto"/>
        <p:txBody>
          <a:bodyPr/>
          <a:lstStyle/>
          <a:p>
            <a:pPr>
              <a:defRPr/>
            </a:pPr>
            <a:endParaRPr lang="en-GB"/>
          </a:p>
        </p:txBody>
      </p:sp>
      <p:sp>
        <p:nvSpPr>
          <p:cNvPr id="6" name="Slide Number Placeholder 5"/>
          <p:cNvSpPr>
            <a:spLocks noGrp="1"/>
          </p:cNvSpPr>
          <p:nvPr>
            <p:ph type="sldNum" sz="quarter" idx="12"/>
          </p:nvPr>
        </p:nvSpPr>
        <p:spPr bwMode="auto"/>
        <p:txBody>
          <a:bodyPr/>
          <a:lstStyle/>
          <a:p>
            <a:pPr>
              <a:defRPr/>
            </a:pPr>
            <a:fld id="{25C6E318-2236-4C6A-AAED-9E4F3B46A7AD}" type="slidenum">
              <a:rPr lang="en-GB"/>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secHead" userDrawn="1">
  <p:cSld name="Section Header">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2015069" y="1752606"/>
            <a:ext cx="8158688" cy="1822514"/>
          </a:xfrm>
        </p:spPr>
        <p:txBody>
          <a:bodyPr anchor="b">
            <a:normAutofit/>
          </a:bodyPr>
          <a:lstStyle>
            <a:lvl1pPr algn="ctr">
              <a:defRPr sz="4400" b="0" cap="none"/>
            </a:lvl1pPr>
          </a:lstStyle>
          <a:p>
            <a:pPr>
              <a:defRPr/>
            </a:pPr>
            <a:r>
              <a:rPr lang="en-US"/>
              <a:t>Click to edit Master title style</a:t>
            </a:r>
            <a:endParaRPr lang="en-US"/>
          </a:p>
        </p:txBody>
      </p:sp>
      <p:sp>
        <p:nvSpPr>
          <p:cNvPr id="3" name="Text Placeholder 2"/>
          <p:cNvSpPr>
            <a:spLocks noGrp="1"/>
          </p:cNvSpPr>
          <p:nvPr>
            <p:ph type="body" idx="1"/>
          </p:nvPr>
        </p:nvSpPr>
        <p:spPr bwMode="auto">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en-US"/>
              <a:t>Click to edit Master text styles</a:t>
            </a:r>
            <a:endParaRPr/>
          </a:p>
        </p:txBody>
      </p:sp>
      <p:sp>
        <p:nvSpPr>
          <p:cNvPr id="4" name="Date Placeholder 3"/>
          <p:cNvSpPr>
            <a:spLocks noGrp="1"/>
          </p:cNvSpPr>
          <p:nvPr>
            <p:ph type="dt" sz="half" idx="10"/>
          </p:nvPr>
        </p:nvSpPr>
        <p:spPr bwMode="auto"/>
        <p:txBody>
          <a:bodyPr/>
          <a:lstStyle/>
          <a:p>
            <a:pPr>
              <a:defRPr/>
            </a:pPr>
            <a:fld id="{70FA8148-56EE-4BA2-A864-02DCF26F9F93}" type="datetimeFigureOut">
              <a:rPr lang="en-GB"/>
              <a:t>29/10/2024</a:t>
            </a:fld>
            <a:endParaRPr lang="en-GB"/>
          </a:p>
        </p:txBody>
      </p:sp>
      <p:sp>
        <p:nvSpPr>
          <p:cNvPr id="5" name="Footer Placeholder 4"/>
          <p:cNvSpPr>
            <a:spLocks noGrp="1"/>
          </p:cNvSpPr>
          <p:nvPr>
            <p:ph type="ftr" sz="quarter" idx="11"/>
          </p:nvPr>
        </p:nvSpPr>
        <p:spPr bwMode="auto"/>
        <p:txBody>
          <a:bodyPr/>
          <a:lstStyle/>
          <a:p>
            <a:pPr>
              <a:defRPr/>
            </a:pPr>
            <a:endParaRPr lang="en-GB"/>
          </a:p>
        </p:txBody>
      </p:sp>
      <p:sp>
        <p:nvSpPr>
          <p:cNvPr id="6" name="Slide Number Placeholder 5"/>
          <p:cNvSpPr>
            <a:spLocks noGrp="1"/>
          </p:cNvSpPr>
          <p:nvPr>
            <p:ph type="sldNum" sz="quarter" idx="12"/>
          </p:nvPr>
        </p:nvSpPr>
        <p:spPr bwMode="auto"/>
        <p:txBody>
          <a:bodyPr/>
          <a:lstStyle/>
          <a:p>
            <a:pPr>
              <a:defRPr/>
            </a:pPr>
            <a:fld id="{25C6E318-2236-4C6A-AAED-9E4F3B46A7AD}" type="slidenum">
              <a:rPr lang="en-GB"/>
              <a:t>‹#›</a:t>
            </a:fld>
            <a:endParaRPr lang="en-GB"/>
          </a:p>
        </p:txBody>
      </p:sp>
      <p:cxnSp>
        <p:nvCxnSpPr>
          <p:cNvPr id="16" name="Straight Connector 15"/>
          <p:cNvCxnSpPr>
            <a:cxnSpLocks/>
          </p:cNvCxnSpPr>
          <p:nvPr/>
        </p:nvCxnSpPr>
        <p:spPr bwMode="auto">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twoObj" userDrawn="1">
  <p:cSld name="Two Content">
    <p:spTree>
      <p:nvGrpSpPr>
        <p:cNvPr id="1" name=""/>
        <p:cNvGrpSpPr/>
        <p:nvPr/>
      </p:nvGrpSpPr>
      <p:grpSpPr bwMode="auto">
        <a:xfrm>
          <a:off x="0" y="0"/>
          <a:ext cx="0" cy="0"/>
          <a:chOff x="0" y="0"/>
          <a:chExt cx="0" cy="0"/>
        </a:xfrm>
      </p:grpSpPr>
      <p:cxnSp>
        <p:nvCxnSpPr>
          <p:cNvPr id="8" name="Straight Connector 7"/>
          <p:cNvCxnSpPr>
            <a:cxnSpLocks/>
          </p:cNvCxnSpPr>
          <p:nvPr/>
        </p:nvCxnSpPr>
        <p:spPr bwMode="auto">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bwMode="auto"/>
        <p:txBody>
          <a:bodyPr/>
          <a:lstStyle/>
          <a:p>
            <a:pPr>
              <a:defRPr/>
            </a:pPr>
            <a:r>
              <a:rPr lang="en-US"/>
              <a:t>Click to edit Master title style</a:t>
            </a:r>
            <a:endParaRPr lang="en-US"/>
          </a:p>
        </p:txBody>
      </p:sp>
      <p:sp>
        <p:nvSpPr>
          <p:cNvPr id="3" name="Content Placeholder 2"/>
          <p:cNvSpPr>
            <a:spLocks noGrp="1"/>
          </p:cNvSpPr>
          <p:nvPr>
            <p:ph sz="half" idx="1"/>
          </p:nvPr>
        </p:nvSpPr>
        <p:spPr bwMode="auto">
          <a:xfrm>
            <a:off x="1298448" y="2560320"/>
            <a:ext cx="4718304" cy="3310127"/>
          </a:xfrm>
        </p:spPr>
        <p:txBody>
          <a:bodyPr>
            <a:normAutofit/>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US"/>
          </a:p>
        </p:txBody>
      </p:sp>
      <p:sp>
        <p:nvSpPr>
          <p:cNvPr id="4" name="Content Placeholder 3"/>
          <p:cNvSpPr>
            <a:spLocks noGrp="1"/>
          </p:cNvSpPr>
          <p:nvPr>
            <p:ph sz="half" idx="2"/>
          </p:nvPr>
        </p:nvSpPr>
        <p:spPr bwMode="auto">
          <a:xfrm>
            <a:off x="6181344" y="2560320"/>
            <a:ext cx="4718304" cy="3310127"/>
          </a:xfrm>
        </p:spPr>
        <p:txBody>
          <a:bodyPr>
            <a:normAutofit/>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US"/>
          </a:p>
        </p:txBody>
      </p:sp>
      <p:sp>
        <p:nvSpPr>
          <p:cNvPr id="5" name="Date Placeholder 4"/>
          <p:cNvSpPr>
            <a:spLocks noGrp="1"/>
          </p:cNvSpPr>
          <p:nvPr>
            <p:ph type="dt" sz="half" idx="10"/>
          </p:nvPr>
        </p:nvSpPr>
        <p:spPr bwMode="auto"/>
        <p:txBody>
          <a:bodyPr/>
          <a:lstStyle/>
          <a:p>
            <a:pPr>
              <a:defRPr/>
            </a:pPr>
            <a:fld id="{70FA8148-56EE-4BA2-A864-02DCF26F9F93}" type="datetimeFigureOut">
              <a:rPr lang="en-GB"/>
              <a:t>29/10/2024</a:t>
            </a:fld>
            <a:endParaRPr lang="en-GB"/>
          </a:p>
        </p:txBody>
      </p:sp>
      <p:sp>
        <p:nvSpPr>
          <p:cNvPr id="6" name="Footer Placeholder 5"/>
          <p:cNvSpPr>
            <a:spLocks noGrp="1"/>
          </p:cNvSpPr>
          <p:nvPr>
            <p:ph type="ftr" sz="quarter" idx="11"/>
          </p:nvPr>
        </p:nvSpPr>
        <p:spPr bwMode="auto"/>
        <p:txBody>
          <a:bodyPr/>
          <a:lstStyle/>
          <a:p>
            <a:pPr>
              <a:defRPr/>
            </a:pPr>
            <a:endParaRPr lang="en-GB"/>
          </a:p>
        </p:txBody>
      </p:sp>
      <p:sp>
        <p:nvSpPr>
          <p:cNvPr id="7" name="Slide Number Placeholder 6"/>
          <p:cNvSpPr>
            <a:spLocks noGrp="1"/>
          </p:cNvSpPr>
          <p:nvPr>
            <p:ph type="sldNum" sz="quarter" idx="12"/>
          </p:nvPr>
        </p:nvSpPr>
        <p:spPr bwMode="auto"/>
        <p:txBody>
          <a:bodyPr/>
          <a:lstStyle/>
          <a:p>
            <a:pPr>
              <a:defRPr/>
            </a:pPr>
            <a:fld id="{25C6E318-2236-4C6A-AAED-9E4F3B46A7AD}" type="slidenum">
              <a:rPr lang="en-GB"/>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twoTxTwoObj" userDrawn="1">
  <p:cSld name="Comparison">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lvl1pPr>
              <a:defRPr/>
            </a:lvl1pPr>
          </a:lstStyle>
          <a:p>
            <a:pPr>
              <a:defRPr/>
            </a:pPr>
            <a:r>
              <a:rPr lang="en-US"/>
              <a:t>Click to edit Master title style</a:t>
            </a:r>
            <a:endParaRPr lang="en-US"/>
          </a:p>
        </p:txBody>
      </p:sp>
      <p:sp>
        <p:nvSpPr>
          <p:cNvPr id="3" name="Text Placeholder 2"/>
          <p:cNvSpPr>
            <a:spLocks noGrp="1"/>
          </p:cNvSpPr>
          <p:nvPr>
            <p:ph type="body" idx="1"/>
          </p:nvPr>
        </p:nvSpPr>
        <p:spPr bwMode="auto">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US"/>
              <a:t>Click to edit Master text styles</a:t>
            </a:r>
            <a:endParaRPr/>
          </a:p>
        </p:txBody>
      </p:sp>
      <p:sp>
        <p:nvSpPr>
          <p:cNvPr id="4" name="Content Placeholder 3"/>
          <p:cNvSpPr>
            <a:spLocks noGrp="1"/>
          </p:cNvSpPr>
          <p:nvPr>
            <p:ph sz="half" idx="2"/>
          </p:nvPr>
        </p:nvSpPr>
        <p:spPr bwMode="auto">
          <a:xfrm>
            <a:off x="1295400" y="3243262"/>
            <a:ext cx="4718304" cy="2632605"/>
          </a:xfrm>
        </p:spPr>
        <p:txBody>
          <a:bodyPr anchor="t">
            <a:normAutofit/>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US"/>
          </a:p>
        </p:txBody>
      </p:sp>
      <p:sp>
        <p:nvSpPr>
          <p:cNvPr id="5" name="Text Placeholder 4"/>
          <p:cNvSpPr>
            <a:spLocks noGrp="1"/>
          </p:cNvSpPr>
          <p:nvPr>
            <p:ph type="body" sz="quarter" idx="3"/>
          </p:nvPr>
        </p:nvSpPr>
        <p:spPr bwMode="auto">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US"/>
              <a:t>Click to edit Master text styles</a:t>
            </a:r>
            <a:endParaRPr/>
          </a:p>
        </p:txBody>
      </p:sp>
      <p:sp>
        <p:nvSpPr>
          <p:cNvPr id="6" name="Content Placeholder 5"/>
          <p:cNvSpPr>
            <a:spLocks noGrp="1"/>
          </p:cNvSpPr>
          <p:nvPr>
            <p:ph sz="quarter" idx="4"/>
          </p:nvPr>
        </p:nvSpPr>
        <p:spPr bwMode="auto">
          <a:xfrm>
            <a:off x="6180670" y="3243262"/>
            <a:ext cx="4718304" cy="2632605"/>
          </a:xfrm>
        </p:spPr>
        <p:txBody>
          <a:bodyPr anchor="t">
            <a:normAutofit/>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US"/>
          </a:p>
        </p:txBody>
      </p:sp>
      <p:sp>
        <p:nvSpPr>
          <p:cNvPr id="7" name="Date Placeholder 6"/>
          <p:cNvSpPr>
            <a:spLocks noGrp="1"/>
          </p:cNvSpPr>
          <p:nvPr>
            <p:ph type="dt" sz="half" idx="10"/>
          </p:nvPr>
        </p:nvSpPr>
        <p:spPr bwMode="auto"/>
        <p:txBody>
          <a:bodyPr/>
          <a:lstStyle/>
          <a:p>
            <a:pPr>
              <a:defRPr/>
            </a:pPr>
            <a:fld id="{70FA8148-56EE-4BA2-A864-02DCF26F9F93}" type="datetimeFigureOut">
              <a:rPr lang="en-GB"/>
              <a:t>29/10/2024</a:t>
            </a:fld>
            <a:endParaRPr lang="en-GB"/>
          </a:p>
        </p:txBody>
      </p:sp>
      <p:sp>
        <p:nvSpPr>
          <p:cNvPr id="8" name="Footer Placeholder 7"/>
          <p:cNvSpPr>
            <a:spLocks noGrp="1"/>
          </p:cNvSpPr>
          <p:nvPr>
            <p:ph type="ftr" sz="quarter" idx="11"/>
          </p:nvPr>
        </p:nvSpPr>
        <p:spPr bwMode="auto"/>
        <p:txBody>
          <a:bodyPr/>
          <a:lstStyle/>
          <a:p>
            <a:pPr>
              <a:defRPr/>
            </a:pPr>
            <a:endParaRPr lang="en-GB"/>
          </a:p>
        </p:txBody>
      </p:sp>
      <p:sp>
        <p:nvSpPr>
          <p:cNvPr id="9" name="Slide Number Placeholder 8"/>
          <p:cNvSpPr>
            <a:spLocks noGrp="1"/>
          </p:cNvSpPr>
          <p:nvPr>
            <p:ph type="sldNum" sz="quarter" idx="12"/>
          </p:nvPr>
        </p:nvSpPr>
        <p:spPr bwMode="auto"/>
        <p:txBody>
          <a:bodyPr/>
          <a:lstStyle/>
          <a:p>
            <a:pPr>
              <a:defRPr/>
            </a:pPr>
            <a:fld id="{25C6E318-2236-4C6A-AAED-9E4F3B46A7AD}" type="slidenum">
              <a:rPr lang="en-GB"/>
              <a:t>‹#›</a:t>
            </a:fld>
            <a:endParaRPr lang="en-GB"/>
          </a:p>
        </p:txBody>
      </p:sp>
      <p:cxnSp>
        <p:nvCxnSpPr>
          <p:cNvPr id="18" name="Straight Connector 17"/>
          <p:cNvCxnSpPr>
            <a:cxnSpLocks/>
          </p:cNvCxnSpPr>
          <p:nvPr/>
        </p:nvCxnSpPr>
        <p:spPr bwMode="auto">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titleOnly" userDrawn="1">
  <p:cSld name="Title Only">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US"/>
              <a:t>Click to edit Master title style</a:t>
            </a:r>
            <a:endParaRPr lang="en-US"/>
          </a:p>
        </p:txBody>
      </p:sp>
      <p:sp>
        <p:nvSpPr>
          <p:cNvPr id="3" name="Date Placeholder 2"/>
          <p:cNvSpPr>
            <a:spLocks noGrp="1"/>
          </p:cNvSpPr>
          <p:nvPr>
            <p:ph type="dt" sz="half" idx="10"/>
          </p:nvPr>
        </p:nvSpPr>
        <p:spPr bwMode="auto"/>
        <p:txBody>
          <a:bodyPr/>
          <a:lstStyle/>
          <a:p>
            <a:pPr>
              <a:defRPr/>
            </a:pPr>
            <a:fld id="{70FA8148-56EE-4BA2-A864-02DCF26F9F93}" type="datetimeFigureOut">
              <a:rPr lang="en-GB"/>
              <a:t>29/10/2024</a:t>
            </a:fld>
            <a:endParaRPr lang="en-GB"/>
          </a:p>
        </p:txBody>
      </p:sp>
      <p:sp>
        <p:nvSpPr>
          <p:cNvPr id="4" name="Footer Placeholder 3"/>
          <p:cNvSpPr>
            <a:spLocks noGrp="1"/>
          </p:cNvSpPr>
          <p:nvPr>
            <p:ph type="ftr" sz="quarter" idx="11"/>
          </p:nvPr>
        </p:nvSpPr>
        <p:spPr bwMode="auto"/>
        <p:txBody>
          <a:bodyPr/>
          <a:lstStyle/>
          <a:p>
            <a:pPr>
              <a:defRPr/>
            </a:pPr>
            <a:endParaRPr lang="en-GB"/>
          </a:p>
        </p:txBody>
      </p:sp>
      <p:sp>
        <p:nvSpPr>
          <p:cNvPr id="5" name="Slide Number Placeholder 4"/>
          <p:cNvSpPr>
            <a:spLocks noGrp="1"/>
          </p:cNvSpPr>
          <p:nvPr>
            <p:ph type="sldNum" sz="quarter" idx="12"/>
          </p:nvPr>
        </p:nvSpPr>
        <p:spPr bwMode="auto"/>
        <p:txBody>
          <a:bodyPr/>
          <a:lstStyle/>
          <a:p>
            <a:pPr>
              <a:defRPr/>
            </a:pPr>
            <a:fld id="{25C6E318-2236-4C6A-AAED-9E4F3B46A7AD}" type="slidenum">
              <a:rPr lang="en-GB"/>
              <a:t>‹#›</a:t>
            </a:fld>
            <a:endParaRPr lang="en-GB"/>
          </a:p>
        </p:txBody>
      </p:sp>
      <p:cxnSp>
        <p:nvCxnSpPr>
          <p:cNvPr id="14" name="Straight Connector 13"/>
          <p:cNvCxnSpPr>
            <a:cxnSpLocks/>
          </p:cNvCxnSpPr>
          <p:nvPr/>
        </p:nvCxnSpPr>
        <p:spPr bwMode="auto">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blank" userDrawn="1">
  <p:cSld name="Blank">
    <p:spTree>
      <p:nvGrpSpPr>
        <p:cNvPr id="1" name=""/>
        <p:cNvGrpSpPr/>
        <p:nvPr/>
      </p:nvGrpSpPr>
      <p:grpSpPr bwMode="auto">
        <a:xfrm>
          <a:off x="0" y="0"/>
          <a:ext cx="0" cy="0"/>
          <a:chOff x="0" y="0"/>
          <a:chExt cx="0" cy="0"/>
        </a:xfrm>
      </p:grpSpPr>
      <p:sp>
        <p:nvSpPr>
          <p:cNvPr id="2" name="Date Placeholder 1"/>
          <p:cNvSpPr>
            <a:spLocks noGrp="1"/>
          </p:cNvSpPr>
          <p:nvPr>
            <p:ph type="dt" sz="half" idx="10"/>
          </p:nvPr>
        </p:nvSpPr>
        <p:spPr bwMode="auto"/>
        <p:txBody>
          <a:bodyPr/>
          <a:lstStyle/>
          <a:p>
            <a:pPr>
              <a:defRPr/>
            </a:pPr>
            <a:fld id="{70FA8148-56EE-4BA2-A864-02DCF26F9F93}" type="datetimeFigureOut">
              <a:rPr lang="en-GB"/>
              <a:t>29/10/2024</a:t>
            </a:fld>
            <a:endParaRPr lang="en-GB"/>
          </a:p>
        </p:txBody>
      </p:sp>
      <p:sp>
        <p:nvSpPr>
          <p:cNvPr id="3" name="Footer Placeholder 2"/>
          <p:cNvSpPr>
            <a:spLocks noGrp="1"/>
          </p:cNvSpPr>
          <p:nvPr>
            <p:ph type="ftr" sz="quarter" idx="11"/>
          </p:nvPr>
        </p:nvSpPr>
        <p:spPr bwMode="auto"/>
        <p:txBody>
          <a:bodyPr/>
          <a:lstStyle/>
          <a:p>
            <a:pPr>
              <a:defRPr/>
            </a:pPr>
            <a:endParaRPr lang="en-GB"/>
          </a:p>
        </p:txBody>
      </p:sp>
      <p:sp>
        <p:nvSpPr>
          <p:cNvPr id="4" name="Slide Number Placeholder 3"/>
          <p:cNvSpPr>
            <a:spLocks noGrp="1"/>
          </p:cNvSpPr>
          <p:nvPr>
            <p:ph type="sldNum" sz="quarter" idx="12"/>
          </p:nvPr>
        </p:nvSpPr>
        <p:spPr bwMode="auto"/>
        <p:txBody>
          <a:bodyPr/>
          <a:lstStyle/>
          <a:p>
            <a:pPr>
              <a:defRPr/>
            </a:pPr>
            <a:fld id="{25C6E318-2236-4C6A-AAED-9E4F3B46A7AD}" type="slidenum">
              <a:rPr lang="en-GB"/>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objTx" userDrawn="1">
  <p:cSld name="Content with Caption">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1293811" y="1388533"/>
            <a:ext cx="3718455" cy="1371600"/>
          </a:xfrm>
        </p:spPr>
        <p:txBody>
          <a:bodyPr anchor="b">
            <a:normAutofit/>
          </a:bodyPr>
          <a:lstStyle>
            <a:lvl1pPr algn="ctr">
              <a:defRPr sz="2400" b="0"/>
            </a:lvl1pPr>
          </a:lstStyle>
          <a:p>
            <a:pPr>
              <a:defRPr/>
            </a:pPr>
            <a:r>
              <a:rPr lang="en-US"/>
              <a:t>Click to edit Master title style</a:t>
            </a:r>
            <a:endParaRPr lang="en-US"/>
          </a:p>
        </p:txBody>
      </p:sp>
      <p:sp>
        <p:nvSpPr>
          <p:cNvPr id="3" name="Content Placeholder 2"/>
          <p:cNvSpPr>
            <a:spLocks noGrp="1"/>
          </p:cNvSpPr>
          <p:nvPr>
            <p:ph idx="1"/>
          </p:nvPr>
        </p:nvSpPr>
        <p:spPr bwMode="auto">
          <a:xfrm>
            <a:off x="5418668" y="982131"/>
            <a:ext cx="5469466" cy="4893735"/>
          </a:xfrm>
        </p:spPr>
        <p:txBody>
          <a:bodyPr anchor="ctr">
            <a:normAutofit/>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US"/>
          </a:p>
        </p:txBody>
      </p:sp>
      <p:sp>
        <p:nvSpPr>
          <p:cNvPr id="4" name="Text Placeholder 3"/>
          <p:cNvSpPr>
            <a:spLocks noGrp="1"/>
          </p:cNvSpPr>
          <p:nvPr>
            <p:ph type="body" sz="half" idx="2"/>
          </p:nvPr>
        </p:nvSpPr>
        <p:spPr bwMode="auto">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en-US"/>
              <a:t>Click to edit Master text styles</a:t>
            </a:r>
            <a:endParaRPr/>
          </a:p>
        </p:txBody>
      </p:sp>
      <p:sp>
        <p:nvSpPr>
          <p:cNvPr id="5" name="Date Placeholder 4"/>
          <p:cNvSpPr>
            <a:spLocks noGrp="1"/>
          </p:cNvSpPr>
          <p:nvPr>
            <p:ph type="dt" sz="half" idx="10"/>
          </p:nvPr>
        </p:nvSpPr>
        <p:spPr bwMode="auto"/>
        <p:txBody>
          <a:bodyPr/>
          <a:lstStyle/>
          <a:p>
            <a:pPr>
              <a:defRPr/>
            </a:pPr>
            <a:fld id="{70FA8148-56EE-4BA2-A864-02DCF26F9F93}" type="datetimeFigureOut">
              <a:rPr lang="en-GB"/>
              <a:t>29/10/2024</a:t>
            </a:fld>
            <a:endParaRPr lang="en-GB"/>
          </a:p>
        </p:txBody>
      </p:sp>
      <p:sp>
        <p:nvSpPr>
          <p:cNvPr id="6" name="Footer Placeholder 5"/>
          <p:cNvSpPr>
            <a:spLocks noGrp="1"/>
          </p:cNvSpPr>
          <p:nvPr>
            <p:ph type="ftr" sz="quarter" idx="11"/>
          </p:nvPr>
        </p:nvSpPr>
        <p:spPr bwMode="auto"/>
        <p:txBody>
          <a:bodyPr/>
          <a:lstStyle/>
          <a:p>
            <a:pPr>
              <a:defRPr/>
            </a:pPr>
            <a:endParaRPr lang="en-GB"/>
          </a:p>
        </p:txBody>
      </p:sp>
      <p:sp>
        <p:nvSpPr>
          <p:cNvPr id="7" name="Slide Number Placeholder 6"/>
          <p:cNvSpPr>
            <a:spLocks noGrp="1"/>
          </p:cNvSpPr>
          <p:nvPr>
            <p:ph type="sldNum" sz="quarter" idx="12"/>
          </p:nvPr>
        </p:nvSpPr>
        <p:spPr bwMode="auto"/>
        <p:txBody>
          <a:bodyPr/>
          <a:lstStyle/>
          <a:p>
            <a:pPr>
              <a:defRPr/>
            </a:pPr>
            <a:fld id="{25C6E318-2236-4C6A-AAED-9E4F3B46A7AD}" type="slidenum">
              <a:rPr lang="en-GB"/>
              <a:t>‹#›</a:t>
            </a:fld>
            <a:endParaRPr lang="en-GB"/>
          </a:p>
        </p:txBody>
      </p:sp>
      <p:cxnSp>
        <p:nvCxnSpPr>
          <p:cNvPr id="16" name="Straight Connector 15"/>
          <p:cNvCxnSpPr>
            <a:cxnSpLocks/>
          </p:cNvCxnSpPr>
          <p:nvPr/>
        </p:nvCxnSpPr>
        <p:spPr bwMode="auto">
          <a:xfrm>
            <a:off x="1396169" y="2912533"/>
            <a:ext cx="3514497"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picTx" userDrawn="1">
  <p:cSld name="Picture with Caption">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1295399" y="1883831"/>
            <a:ext cx="6241816" cy="1371600"/>
          </a:xfrm>
        </p:spPr>
        <p:txBody>
          <a:bodyPr anchor="b">
            <a:normAutofit/>
          </a:bodyPr>
          <a:lstStyle>
            <a:lvl1pPr algn="ctr">
              <a:defRPr sz="2800" b="0"/>
            </a:lvl1pPr>
          </a:lstStyle>
          <a:p>
            <a:pPr>
              <a:defRPr/>
            </a:pPr>
            <a:r>
              <a:rPr lang="en-US"/>
              <a:t>Click to edit Master title style</a:t>
            </a:r>
            <a:endParaRPr lang="en-US"/>
          </a:p>
        </p:txBody>
      </p:sp>
      <p:sp>
        <p:nvSpPr>
          <p:cNvPr id="17" name="Picture Placeholder 2"/>
          <p:cNvSpPr>
            <a:spLocks noChangeAspect="1" noGrp="1"/>
          </p:cNvSpPr>
          <p:nvPr>
            <p:ph type="pic" idx="1"/>
          </p:nvPr>
        </p:nvSpPr>
        <p:spPr bwMode="auto">
          <a:xfrm>
            <a:off x="8094831" y="1041400"/>
            <a:ext cx="3063346"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a:defRPr/>
            </a:pPr>
            <a:r>
              <a:rPr lang="en-US"/>
              <a:t>Click icon to add picture</a:t>
            </a:r>
            <a:endParaRPr lang="en-US"/>
          </a:p>
        </p:txBody>
      </p:sp>
      <p:sp>
        <p:nvSpPr>
          <p:cNvPr id="4" name="Text Placeholder 3"/>
          <p:cNvSpPr>
            <a:spLocks noGrp="1"/>
          </p:cNvSpPr>
          <p:nvPr>
            <p:ph type="body" sz="half" idx="2"/>
          </p:nvPr>
        </p:nvSpPr>
        <p:spPr bwMode="auto">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en-US"/>
              <a:t>Click to edit Master text styles</a:t>
            </a:r>
            <a:endParaRPr/>
          </a:p>
        </p:txBody>
      </p:sp>
      <p:sp>
        <p:nvSpPr>
          <p:cNvPr id="5" name="Date Placeholder 4"/>
          <p:cNvSpPr>
            <a:spLocks noGrp="1"/>
          </p:cNvSpPr>
          <p:nvPr>
            <p:ph type="dt" sz="half" idx="10"/>
          </p:nvPr>
        </p:nvSpPr>
        <p:spPr bwMode="auto"/>
        <p:txBody>
          <a:bodyPr/>
          <a:lstStyle/>
          <a:p>
            <a:pPr>
              <a:defRPr/>
            </a:pPr>
            <a:fld id="{70FA8148-56EE-4BA2-A864-02DCF26F9F93}" type="datetimeFigureOut">
              <a:rPr lang="en-GB"/>
              <a:t>29/10/2024</a:t>
            </a:fld>
            <a:endParaRPr lang="en-GB"/>
          </a:p>
        </p:txBody>
      </p:sp>
      <p:sp>
        <p:nvSpPr>
          <p:cNvPr id="6" name="Footer Placeholder 5"/>
          <p:cNvSpPr>
            <a:spLocks noGrp="1"/>
          </p:cNvSpPr>
          <p:nvPr>
            <p:ph type="ftr" sz="quarter" idx="11"/>
          </p:nvPr>
        </p:nvSpPr>
        <p:spPr bwMode="auto"/>
        <p:txBody>
          <a:bodyPr/>
          <a:lstStyle/>
          <a:p>
            <a:pPr>
              <a:defRPr/>
            </a:pPr>
            <a:endParaRPr lang="en-GB"/>
          </a:p>
        </p:txBody>
      </p:sp>
      <p:sp>
        <p:nvSpPr>
          <p:cNvPr id="7" name="Slide Number Placeholder 6"/>
          <p:cNvSpPr>
            <a:spLocks noGrp="1"/>
          </p:cNvSpPr>
          <p:nvPr>
            <p:ph type="sldNum" sz="quarter" idx="12"/>
          </p:nvPr>
        </p:nvSpPr>
        <p:spPr bwMode="auto"/>
        <p:txBody>
          <a:bodyPr/>
          <a:lstStyle/>
          <a:p>
            <a:pPr>
              <a:defRPr/>
            </a:pPr>
            <a:fld id="{25C6E318-2236-4C6A-AAED-9E4F3B46A7AD}" type="slidenum">
              <a:rPr lang="en-GB"/>
              <a:t>‹#›</a:t>
            </a:fld>
            <a:endParaRPr lang="en-GB"/>
          </a:p>
        </p:txBody>
      </p:sp>
    </p:spTree>
  </p:cSld>
  <p:clrMapOvr>
    <a:masterClrMapping/>
  </p:clrMapOvr>
</p:sldLayout>
</file>

<file path=ppt/slideMasters/_rels/slideMaster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theme" Target="../theme/theme1.xml"/><Relationship Id="rId20" Type="http://schemas.openxmlformats.org/officeDocument/2006/relationships/image" Target="../media/image3.png"/><Relationship Id="rId21"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0">
  <p:cSld name="">
    <p:bg>
      <p:bgRef idx="1003">
        <a:schemeClr val="bg1"/>
      </p:bgRef>
    </p:bg>
    <p:spTree>
      <p:nvGrpSpPr>
        <p:cNvPr id="1" name=""/>
        <p:cNvGrpSpPr/>
        <p:nvPr/>
      </p:nvGrpSpPr>
      <p:grpSpPr bwMode="auto">
        <a:xfrm>
          <a:off x="0" y="0"/>
          <a:ext cx="0" cy="0"/>
          <a:chOff x="0" y="0"/>
          <a:chExt cx="0" cy="0"/>
        </a:xfrm>
      </p:grpSpPr>
      <p:grpSp>
        <p:nvGrpSpPr>
          <p:cNvPr id="7" name="Group 6"/>
          <p:cNvGrpSpPr/>
          <p:nvPr/>
        </p:nvGrpSpPr>
        <p:grpSpPr bwMode="auto">
          <a:xfrm>
            <a:off x="-15736" y="0"/>
            <a:ext cx="12229962" cy="6856214"/>
            <a:chOff x="-15736" y="0"/>
            <a:chExt cx="12229962" cy="6856214"/>
          </a:xfrm>
        </p:grpSpPr>
        <p:pic>
          <p:nvPicPr>
            <p:cNvPr id="8" name="Picture 7" descr="HD-PanelContent.png"/>
            <p:cNvPicPr>
              <a:picLocks noChangeAspect="1"/>
            </p:cNvPicPr>
            <p:nvPr/>
          </p:nvPicPr>
          <p:blipFill>
            <a:blip r:embed="rId20"/>
            <a:stretch/>
          </p:blipFill>
          <p:spPr bwMode="auto">
            <a:xfrm>
              <a:off x="0" y="0"/>
              <a:ext cx="12188825" cy="6856214"/>
            </a:xfrm>
            <a:prstGeom prst="rect">
              <a:avLst/>
            </a:prstGeom>
          </p:spPr>
        </p:pic>
        <p:sp>
          <p:nvSpPr>
            <p:cNvPr id="9" name="Rectangle 8"/>
            <p:cNvSpPr/>
            <p:nvPr/>
          </p:nvSpPr>
          <p:spPr bwMode="auto">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a:blip r:embed="rId21"/>
            <a:stretch/>
          </p:blipFill>
          <p:spPr bwMode="auto">
            <a:xfrm>
              <a:off x="-15736" y="3153832"/>
              <a:ext cx="777240" cy="606425"/>
            </a:xfrm>
            <a:prstGeom prst="rect">
              <a:avLst/>
            </a:prstGeom>
          </p:spPr>
        </p:pic>
        <p:pic>
          <p:nvPicPr>
            <p:cNvPr id="11" name="Picture 10" descr="HDRibbonContent-UniformTrim.png"/>
            <p:cNvPicPr>
              <a:picLocks noChangeAspect="1"/>
            </p:cNvPicPr>
            <p:nvPr/>
          </p:nvPicPr>
          <p:blipFill>
            <a:blip r:embed="rId21"/>
            <a:stretch/>
          </p:blipFill>
          <p:spPr bwMode="auto">
            <a:xfrm>
              <a:off x="11436986" y="3153832"/>
              <a:ext cx="777240" cy="606425"/>
            </a:xfrm>
            <a:prstGeom prst="rect">
              <a:avLst/>
            </a:prstGeom>
          </p:spPr>
        </p:pic>
      </p:grpSp>
      <p:sp>
        <p:nvSpPr>
          <p:cNvPr id="2" name="Title Placeholder 1"/>
          <p:cNvSpPr>
            <a:spLocks noGrp="1"/>
          </p:cNvSpPr>
          <p:nvPr>
            <p:ph type="title"/>
          </p:nvPr>
        </p:nvSpPr>
        <p:spPr bwMode="auto">
          <a:xfrm>
            <a:off x="1295402" y="982132"/>
            <a:ext cx="9601196" cy="1303867"/>
          </a:xfrm>
          <a:prstGeom prst="rect">
            <a:avLst/>
          </a:prstGeom>
          <a:effectLst/>
        </p:spPr>
        <p:txBody>
          <a:bodyPr vert="horz" lIns="91440" tIns="45720" rIns="91440" bIns="45720" rtlCol="0" anchor="ctr">
            <a:normAutofit/>
          </a:bodyPr>
          <a:lstStyle/>
          <a:p>
            <a:pPr>
              <a:defRPr/>
            </a:pPr>
            <a:r>
              <a:rPr lang="en-US"/>
              <a:t>Click to edit Master title style</a:t>
            </a:r>
            <a:endParaRPr lang="en-US"/>
          </a:p>
        </p:txBody>
      </p:sp>
      <p:sp>
        <p:nvSpPr>
          <p:cNvPr id="3" name="Text Placeholder 2"/>
          <p:cNvSpPr>
            <a:spLocks noGrp="1"/>
          </p:cNvSpPr>
          <p:nvPr>
            <p:ph type="body" idx="1"/>
          </p:nvPr>
        </p:nvSpPr>
        <p:spPr bwMode="auto">
          <a:xfrm>
            <a:off x="1295401" y="2556932"/>
            <a:ext cx="9601196" cy="3318936"/>
          </a:xfrm>
          <a:prstGeom prst="rect">
            <a:avLst/>
          </a:prstGeom>
        </p:spPr>
        <p:txBody>
          <a:bodyPr vert="horz" lIns="91440" tIns="45720" rIns="91440" bIns="45720" rtlCol="0" anchor="t">
            <a:normAutofit/>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US"/>
          </a:p>
        </p:txBody>
      </p:sp>
      <p:sp>
        <p:nvSpPr>
          <p:cNvPr id="4" name="Date Placeholder 3"/>
          <p:cNvSpPr>
            <a:spLocks noGrp="1"/>
          </p:cNvSpPr>
          <p:nvPr>
            <p:ph type="dt" sz="half" idx="2"/>
          </p:nvPr>
        </p:nvSpPr>
        <p:spPr bwMode="auto">
          <a:xfrm>
            <a:off x="8677501" y="5969000"/>
            <a:ext cx="1600200" cy="279400"/>
          </a:xfrm>
          <a:prstGeom prst="rect">
            <a:avLst/>
          </a:prstGeom>
        </p:spPr>
        <p:txBody>
          <a:bodyPr vert="horz" lIns="91440" tIns="45720" rIns="91440" bIns="45720" rtlCol="0" anchor="ctr"/>
          <a:lstStyle>
            <a:lvl1pPr algn="r">
              <a:defRPr sz="1000" b="0" i="0">
                <a:solidFill>
                  <a:schemeClr val="tx1"/>
                </a:solidFill>
                <a:latin typeface="+mn-lt"/>
              </a:defRPr>
            </a:lvl1pPr>
          </a:lstStyle>
          <a:p>
            <a:pPr>
              <a:defRPr/>
            </a:pPr>
            <a:fld id="{70FA8148-56EE-4BA2-A864-02DCF26F9F93}" type="datetimeFigureOut">
              <a:rPr lang="en-GB"/>
              <a:t>29/10/2024</a:t>
            </a:fld>
            <a:endParaRPr lang="en-GB"/>
          </a:p>
        </p:txBody>
      </p:sp>
      <p:sp>
        <p:nvSpPr>
          <p:cNvPr id="5" name="Footer Placeholder 4"/>
          <p:cNvSpPr>
            <a:spLocks noGrp="1"/>
          </p:cNvSpPr>
          <p:nvPr>
            <p:ph type="ftr" sz="quarter" idx="3"/>
          </p:nvPr>
        </p:nvSpPr>
        <p:spPr bwMode="auto">
          <a:xfrm>
            <a:off x="1295401" y="5969000"/>
            <a:ext cx="7305900" cy="279400"/>
          </a:xfrm>
          <a:prstGeom prst="rect">
            <a:avLst/>
          </a:prstGeom>
        </p:spPr>
        <p:txBody>
          <a:bodyPr vert="horz" lIns="91440" tIns="45720" rIns="91440" bIns="45720" rtlCol="0" anchor="ctr"/>
          <a:lstStyle>
            <a:lvl1pPr algn="l">
              <a:defRPr sz="1000" b="0" i="0">
                <a:solidFill>
                  <a:schemeClr val="tx1"/>
                </a:solidFill>
                <a:latin typeface="+mn-lt"/>
              </a:defRPr>
            </a:lvl1pPr>
          </a:lstStyle>
          <a:p>
            <a:pPr>
              <a:defRPr/>
            </a:pPr>
            <a:endParaRPr lang="en-GB"/>
          </a:p>
        </p:txBody>
      </p:sp>
      <p:sp>
        <p:nvSpPr>
          <p:cNvPr id="6" name="Slide Number Placeholder 5"/>
          <p:cNvSpPr>
            <a:spLocks noGrp="1"/>
          </p:cNvSpPr>
          <p:nvPr>
            <p:ph type="sldNum" sz="quarter" idx="4"/>
          </p:nvPr>
        </p:nvSpPr>
        <p:spPr bwMode="auto">
          <a:xfrm>
            <a:off x="10353901" y="5969000"/>
            <a:ext cx="542697" cy="279400"/>
          </a:xfrm>
          <a:prstGeom prst="rect">
            <a:avLst/>
          </a:prstGeom>
        </p:spPr>
        <p:txBody>
          <a:bodyPr vert="horz" lIns="91440" tIns="45720" rIns="91440" bIns="45720" rtlCol="0" anchor="ctr"/>
          <a:lstStyle>
            <a:lvl1pPr algn="r">
              <a:defRPr sz="1000" b="0" i="0">
                <a:solidFill>
                  <a:schemeClr val="tx1"/>
                </a:solidFill>
                <a:latin typeface="+mn-lt"/>
              </a:defRPr>
            </a:lvl1pPr>
          </a:lstStyle>
          <a:p>
            <a:pPr>
              <a:defRPr/>
            </a:pPr>
            <a:fld id="{25C6E318-2236-4C6A-AAED-9E4F3B46A7AD}" type="slidenum">
              <a:rPr lang="en-GB"/>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ctr" defTabSz="457200">
        <a:spcBef>
          <a:spcPts val="0"/>
        </a:spcBef>
        <a:buNone/>
        <a:defRPr sz="4400" cap="none">
          <a:ln w="3175" cmpd="sng">
            <a:noFill/>
          </a:ln>
          <a:solidFill>
            <a:schemeClr val="tx1">
              <a:lumMod val="85000"/>
              <a:lumOff val="15000"/>
            </a:schemeClr>
          </a:solidFill>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p:titleStyle>
    <p:bodyStyle>
      <a:lvl1pPr marL="285750" indent="-285750" algn="l" defTabSz="457200">
        <a:spcBef>
          <a:spcPts val="0"/>
        </a:spcBef>
        <a:spcAft>
          <a:spcPts val="600"/>
        </a:spcAft>
        <a:buClr>
          <a:schemeClr val="accent1"/>
        </a:buClr>
        <a:buSzPct val="115000"/>
        <a:buFont typeface="Arial"/>
        <a:buChar char="•"/>
        <a:defRPr sz="2400" cap="none">
          <a:solidFill>
            <a:schemeClr val="tx1">
              <a:lumMod val="85000"/>
              <a:lumOff val="15000"/>
            </a:schemeClr>
          </a:solidFill>
          <a:latin typeface="+mn-lt"/>
          <a:ea typeface="+mn-ea"/>
          <a:cs typeface="+mn-cs"/>
        </a:defRPr>
      </a:lvl1pPr>
      <a:lvl2pPr marL="742950" indent="-285750" algn="l" defTabSz="457200">
        <a:spcBef>
          <a:spcPts val="0"/>
        </a:spcBef>
        <a:spcAft>
          <a:spcPts val="600"/>
        </a:spcAft>
        <a:buClr>
          <a:schemeClr val="accent1"/>
        </a:buClr>
        <a:buSzPct val="115000"/>
        <a:buFont typeface="Arial"/>
        <a:buChar char="•"/>
        <a:defRPr sz="2000" cap="none">
          <a:solidFill>
            <a:schemeClr val="tx1">
              <a:lumMod val="85000"/>
              <a:lumOff val="15000"/>
            </a:schemeClr>
          </a:solidFill>
          <a:latin typeface="+mn-lt"/>
          <a:ea typeface="+mn-ea"/>
          <a:cs typeface="+mn-cs"/>
        </a:defRPr>
      </a:lvl2pPr>
      <a:lvl3pPr marL="1200150" indent="-285750" algn="l" defTabSz="457200">
        <a:spcBef>
          <a:spcPts val="0"/>
        </a:spcBef>
        <a:spcAft>
          <a:spcPts val="600"/>
        </a:spcAft>
        <a:buClr>
          <a:schemeClr val="accent1"/>
        </a:buClr>
        <a:buSzPct val="115000"/>
        <a:buFont typeface="Arial"/>
        <a:buChar char="•"/>
        <a:defRPr sz="1800" cap="none">
          <a:solidFill>
            <a:schemeClr val="tx1">
              <a:lumMod val="85000"/>
              <a:lumOff val="15000"/>
            </a:schemeClr>
          </a:solidFill>
          <a:latin typeface="+mn-lt"/>
          <a:ea typeface="+mn-ea"/>
          <a:cs typeface="+mn-cs"/>
        </a:defRPr>
      </a:lvl3pPr>
      <a:lvl4pPr marL="1543050" indent="-171450" algn="l" defTabSz="457200">
        <a:spcBef>
          <a:spcPts val="0"/>
        </a:spcBef>
        <a:spcAft>
          <a:spcPts val="600"/>
        </a:spcAft>
        <a:buClr>
          <a:schemeClr val="accent1"/>
        </a:buClr>
        <a:buSzPct val="115000"/>
        <a:buFont typeface="Arial"/>
        <a:buChar char="•"/>
        <a:defRPr sz="1600" cap="none">
          <a:solidFill>
            <a:schemeClr val="tx1">
              <a:lumMod val="85000"/>
              <a:lumOff val="15000"/>
            </a:schemeClr>
          </a:solidFill>
          <a:latin typeface="+mn-lt"/>
          <a:ea typeface="+mn-ea"/>
          <a:cs typeface="+mn-cs"/>
        </a:defRPr>
      </a:lvl4pPr>
      <a:lvl5pPr marL="2000250" indent="-171450" algn="l" defTabSz="457200">
        <a:spcBef>
          <a:spcPts val="0"/>
        </a:spcBef>
        <a:spcAft>
          <a:spcPts val="600"/>
        </a:spcAft>
        <a:buClr>
          <a:schemeClr val="accent1"/>
        </a:buClr>
        <a:buSzPct val="115000"/>
        <a:buFont typeface="Arial"/>
        <a:buChar char="•"/>
        <a:defRPr sz="1400" cap="none">
          <a:solidFill>
            <a:schemeClr val="tx1">
              <a:lumMod val="85000"/>
              <a:lumOff val="15000"/>
            </a:schemeClr>
          </a:solidFill>
          <a:latin typeface="+mn-lt"/>
          <a:ea typeface="+mn-ea"/>
          <a:cs typeface="+mn-cs"/>
        </a:defRPr>
      </a:lvl5pPr>
      <a:lvl6pPr marL="2514600" indent="-228600" algn="l" defTabSz="457200">
        <a:spcBef>
          <a:spcPts val="0"/>
        </a:spcBef>
        <a:spcAft>
          <a:spcPts val="600"/>
        </a:spcAft>
        <a:buClr>
          <a:schemeClr val="accent1"/>
        </a:buClr>
        <a:buSzPct val="115000"/>
        <a:buFont typeface="Arial"/>
        <a:buChar char="•"/>
        <a:defRPr sz="1400" cap="none">
          <a:solidFill>
            <a:schemeClr val="tx1">
              <a:lumMod val="85000"/>
              <a:lumOff val="15000"/>
            </a:schemeClr>
          </a:solidFill>
          <a:latin typeface="+mn-lt"/>
          <a:ea typeface="+mn-ea"/>
          <a:cs typeface="+mn-cs"/>
        </a:defRPr>
      </a:lvl6pPr>
      <a:lvl7pPr marL="2971800" indent="-228600" algn="l" defTabSz="457200">
        <a:spcBef>
          <a:spcPts val="0"/>
        </a:spcBef>
        <a:spcAft>
          <a:spcPts val="600"/>
        </a:spcAft>
        <a:buClr>
          <a:schemeClr val="accent1"/>
        </a:buClr>
        <a:buSzPct val="115000"/>
        <a:buFont typeface="Arial"/>
        <a:buChar char="•"/>
        <a:defRPr sz="1400" cap="none">
          <a:solidFill>
            <a:schemeClr val="tx1">
              <a:lumMod val="85000"/>
              <a:lumOff val="15000"/>
            </a:schemeClr>
          </a:solidFill>
          <a:latin typeface="+mn-lt"/>
          <a:ea typeface="+mn-ea"/>
          <a:cs typeface="+mn-cs"/>
        </a:defRPr>
      </a:lvl7pPr>
      <a:lvl8pPr marL="3429000" indent="-228600" algn="l" defTabSz="457200">
        <a:spcBef>
          <a:spcPts val="0"/>
        </a:spcBef>
        <a:spcAft>
          <a:spcPts val="600"/>
        </a:spcAft>
        <a:buClr>
          <a:schemeClr val="accent1"/>
        </a:buClr>
        <a:buSzPct val="115000"/>
        <a:buFont typeface="Arial"/>
        <a:buChar char="•"/>
        <a:defRPr sz="1400" cap="none">
          <a:solidFill>
            <a:schemeClr val="tx1">
              <a:lumMod val="85000"/>
              <a:lumOff val="15000"/>
            </a:schemeClr>
          </a:solidFill>
          <a:latin typeface="+mn-lt"/>
          <a:ea typeface="+mn-ea"/>
          <a:cs typeface="+mn-cs"/>
        </a:defRPr>
      </a:lvl8pPr>
      <a:lvl9pPr marL="3886200" indent="-228600" algn="l" defTabSz="457200">
        <a:spcBef>
          <a:spcPts val="0"/>
        </a:spcBef>
        <a:spcAft>
          <a:spcPts val="600"/>
        </a:spcAft>
        <a:buClr>
          <a:schemeClr val="accent1"/>
        </a:buClr>
        <a:buSzPct val="115000"/>
        <a:buFont typeface="Arial"/>
        <a:buChar char="•"/>
        <a:defRPr sz="1400" cap="none">
          <a:solidFill>
            <a:schemeClr val="tx1">
              <a:lumMod val="85000"/>
              <a:lumOff val="15000"/>
            </a:schemeClr>
          </a:solidFill>
          <a:latin typeface="+mn-lt"/>
          <a:ea typeface="+mn-ea"/>
          <a:cs typeface="+mn-cs"/>
        </a:defRPr>
      </a:lvl9pPr>
    </p:bodyStyle>
    <p:otherStyle>
      <a:defPPr>
        <a:defRPr lang="en-US"/>
      </a:defPPr>
      <a:lvl1pPr marL="0" algn="l" defTabSz="457200">
        <a:defRPr sz="1800">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 Id="rId4" Type="http://schemas.openxmlformats.org/officeDocument/2006/relationships/image" Target="../media/image8.jpg"/><Relationship Id="rId5" Type="http://schemas.openxmlformats.org/officeDocument/2006/relationships/image" Target="../media/image9.jp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5.jp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6.jp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7.jpg"/><Relationship Id="rId4" Type="http://schemas.openxmlformats.org/officeDocument/2006/relationships/image" Target="../media/image28.jp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9.jpg"/><Relationship Id="rId4" Type="http://schemas.openxmlformats.org/officeDocument/2006/relationships/image" Target="../media/image30.jp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1.jp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2.jp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3.jp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4.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jpg"/><Relationship Id="rId4" Type="http://schemas.openxmlformats.org/officeDocument/2006/relationships/image" Target="../media/image11.jpg"/><Relationship Id="rId5" Type="http://schemas.openxmlformats.org/officeDocument/2006/relationships/image" Target="../media/image12.jp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image" Target="../media/image38.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9.jpg"/><Relationship Id="rId4" Type="http://schemas.openxmlformats.org/officeDocument/2006/relationships/image" Target="../media/image40.jp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3.jpg"/><Relationship Id="rId4" Type="http://schemas.openxmlformats.org/officeDocument/2006/relationships/image" Target="../media/image14.jpg"/><Relationship Id="rId5" Type="http://schemas.openxmlformats.org/officeDocument/2006/relationships/image" Target="../media/image15.jp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3.jpg"/><Relationship Id="rId4" Type="http://schemas.openxmlformats.org/officeDocument/2006/relationships/image" Target="../media/image14.jpg"/><Relationship Id="rId5" Type="http://schemas.openxmlformats.org/officeDocument/2006/relationships/image" Target="../media/image15.jpg"/><Relationship Id="rId6" Type="http://schemas.openxmlformats.org/officeDocument/2006/relationships/image" Target="../media/image16.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7.jpg"/><Relationship Id="rId4" Type="http://schemas.openxmlformats.org/officeDocument/2006/relationships/image" Target="../media/image18.jp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9.jp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0.jpg"/><Relationship Id="rId4" Type="http://schemas.openxmlformats.org/officeDocument/2006/relationships/image" Target="../media/image21.jp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2.jpg"/><Relationship Id="rId4" Type="http://schemas.openxmlformats.org/officeDocument/2006/relationships/image" Target="../media/image23.jp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4.gif"/></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le 1"/>
          <p:cNvSpPr>
            <a:spLocks noGrp="1"/>
          </p:cNvSpPr>
          <p:nvPr>
            <p:ph type="ctrTitle"/>
          </p:nvPr>
        </p:nvSpPr>
        <p:spPr bwMode="auto">
          <a:xfrm>
            <a:off x="1625600" y="948017"/>
            <a:ext cx="9144000" cy="2387600"/>
          </a:xfrm>
        </p:spPr>
        <p:txBody>
          <a:bodyPr/>
          <a:lstStyle/>
          <a:p>
            <a:pPr>
              <a:defRPr/>
            </a:pPr>
            <a:r>
              <a:rPr lang="en-GB"/>
              <a:t>NACIONALISMO </a:t>
            </a:r>
            <a:br>
              <a:rPr lang="en-GB"/>
            </a:br>
            <a:r>
              <a:rPr lang="en-GB"/>
              <a:t>VASCO</a:t>
            </a:r>
            <a:endParaRPr/>
          </a:p>
        </p:txBody>
      </p:sp>
      <p:sp>
        <p:nvSpPr>
          <p:cNvPr id="3" name="Subtitle 2"/>
          <p:cNvSpPr>
            <a:spLocks noGrp="1"/>
          </p:cNvSpPr>
          <p:nvPr>
            <p:ph type="subTitle" idx="1"/>
          </p:nvPr>
        </p:nvSpPr>
        <p:spPr bwMode="auto">
          <a:xfrm>
            <a:off x="1625600" y="3522384"/>
            <a:ext cx="9144000" cy="1018156"/>
          </a:xfrm>
        </p:spPr>
        <p:txBody>
          <a:bodyPr/>
          <a:lstStyle/>
          <a:p>
            <a:pPr>
              <a:defRPr/>
            </a:pPr>
            <a:r>
              <a:rPr lang="en-GB"/>
              <a:t>Origen y desarrollo</a:t>
            </a:r>
            <a:endParaRPr lang="en-GB"/>
          </a:p>
        </p:txBody>
      </p:sp>
      <p:pic>
        <p:nvPicPr>
          <p:cNvPr id="4" name="Picture 6" descr="La disidencia en la izquierda abertzale se traslada de las redes a la calle"/>
          <p:cNvPicPr>
            <a:picLocks noChangeAspect="1" noChangeArrowheads="1"/>
          </p:cNvPicPr>
          <p:nvPr/>
        </p:nvPicPr>
        <p:blipFill>
          <a:blip r:embed="rId3"/>
          <a:srcRect l="23849" t="8270" r="17700" b="0"/>
          <a:stretch/>
        </p:blipFill>
        <p:spPr bwMode="auto">
          <a:xfrm>
            <a:off x="15059" y="4187258"/>
            <a:ext cx="3031198" cy="2675756"/>
          </a:xfrm>
          <a:prstGeom prst="rect">
            <a:avLst/>
          </a:prstGeom>
          <a:noFill/>
        </p:spPr>
      </p:pic>
      <p:pic>
        <p:nvPicPr>
          <p:cNvPr id="5" name="Picture 4" descr="Nerea Arostegi on X: &quot;ASKATASUNA fue muy repetida en los lemas de las  manifestaciones, ya que se cantaba por la libertad de los presos y por la  libertad de la tierra con"/>
          <p:cNvPicPr>
            <a:picLocks noChangeAspect="1" noChangeArrowheads="1"/>
          </p:cNvPicPr>
          <p:nvPr/>
        </p:nvPicPr>
        <p:blipFill>
          <a:blip r:embed="rId4"/>
          <a:srcRect l="-127" t="0" r="-1503" b="0"/>
          <a:stretch/>
        </p:blipFill>
        <p:spPr bwMode="auto">
          <a:xfrm>
            <a:off x="7808350" y="4187258"/>
            <a:ext cx="4383649" cy="2670741"/>
          </a:xfrm>
          <a:prstGeom prst="rect">
            <a:avLst/>
          </a:prstGeom>
          <a:noFill/>
        </p:spPr>
      </p:pic>
      <p:pic>
        <p:nvPicPr>
          <p:cNvPr id="3076" name="Picture 4" descr="Presoen alde Bilbon egindako manifestazio jendetsua."/>
          <p:cNvPicPr>
            <a:picLocks noChangeAspect="1" noChangeArrowheads="1"/>
          </p:cNvPicPr>
          <p:nvPr/>
        </p:nvPicPr>
        <p:blipFill>
          <a:blip r:embed="rId5"/>
          <a:stretch/>
        </p:blipFill>
        <p:spPr bwMode="auto">
          <a:xfrm>
            <a:off x="3046257" y="4229794"/>
            <a:ext cx="4762093" cy="2670741"/>
          </a:xfrm>
          <a:prstGeom prst="rect">
            <a:avLst/>
          </a:prstGeom>
          <a:noFill/>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endParaRPr lang="en-GB"/>
          </a:p>
        </p:txBody>
      </p:sp>
      <p:sp>
        <p:nvSpPr>
          <p:cNvPr id="3" name="Content Placeholder 2"/>
          <p:cNvSpPr>
            <a:spLocks noGrp="1"/>
          </p:cNvSpPr>
          <p:nvPr>
            <p:ph idx="1"/>
          </p:nvPr>
        </p:nvSpPr>
        <p:spPr bwMode="auto"/>
        <p:txBody>
          <a:bodyPr/>
          <a:lstStyle/>
          <a:p>
            <a:pPr>
              <a:defRPr/>
            </a:pPr>
            <a:endParaRPr lang="en-GB"/>
          </a:p>
        </p:txBody>
      </p:sp>
      <p:pic>
        <p:nvPicPr>
          <p:cNvPr id="17410" name="Picture 2"/>
          <p:cNvPicPr>
            <a:picLocks noChangeAspect="1" noChangeArrowheads="1"/>
          </p:cNvPicPr>
          <p:nvPr/>
        </p:nvPicPr>
        <p:blipFill>
          <a:blip r:embed="rId3"/>
          <a:srcRect l="0" t="1" r="74026" b="77368"/>
          <a:stretch/>
        </p:blipFill>
        <p:spPr bwMode="auto">
          <a:xfrm>
            <a:off x="228601" y="492872"/>
            <a:ext cx="2133600" cy="1588715"/>
          </a:xfrm>
          <a:prstGeom prst="rect">
            <a:avLst/>
          </a:prstGeom>
          <a:noFill/>
        </p:spPr>
      </p:pic>
      <p:pic>
        <p:nvPicPr>
          <p:cNvPr id="5" name="Picture 2"/>
          <p:cNvPicPr>
            <a:picLocks noChangeAspect="1" noChangeArrowheads="1"/>
          </p:cNvPicPr>
          <p:nvPr/>
        </p:nvPicPr>
        <p:blipFill>
          <a:blip r:embed="rId3"/>
          <a:srcRect l="26635" t="25627" r="0" b="3221"/>
          <a:stretch/>
        </p:blipFill>
        <p:spPr bwMode="auto">
          <a:xfrm>
            <a:off x="4713143" y="481634"/>
            <a:ext cx="7112401" cy="5894731"/>
          </a:xfrm>
          <a:prstGeom prst="rect">
            <a:avLst/>
          </a:prstGeom>
          <a:noFill/>
        </p:spPr>
      </p:pic>
      <p:pic>
        <p:nvPicPr>
          <p:cNvPr id="6" name="Picture 2"/>
          <p:cNvPicPr>
            <a:picLocks noChangeAspect="1" noChangeArrowheads="1"/>
          </p:cNvPicPr>
          <p:nvPr/>
        </p:nvPicPr>
        <p:blipFill>
          <a:blip r:embed="rId3"/>
          <a:srcRect l="0" t="22615" r="74026" b="2289"/>
          <a:stretch/>
        </p:blipFill>
        <p:spPr bwMode="auto">
          <a:xfrm>
            <a:off x="2327392" y="470396"/>
            <a:ext cx="2385751" cy="5894732"/>
          </a:xfrm>
          <a:prstGeom prst="rect">
            <a:avLst/>
          </a:prstGeom>
          <a:noFill/>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endParaRPr lang="en-GB"/>
          </a:p>
        </p:txBody>
      </p:sp>
      <p:sp>
        <p:nvSpPr>
          <p:cNvPr id="3" name="Content Placeholder 2"/>
          <p:cNvSpPr>
            <a:spLocks noGrp="1"/>
          </p:cNvSpPr>
          <p:nvPr>
            <p:ph idx="1"/>
          </p:nvPr>
        </p:nvSpPr>
        <p:spPr bwMode="auto"/>
        <p:txBody>
          <a:bodyPr/>
          <a:lstStyle/>
          <a:p>
            <a:pPr>
              <a:defRPr/>
            </a:pPr>
            <a:endParaRPr lang="en-GB"/>
          </a:p>
        </p:txBody>
      </p:sp>
      <p:pic>
        <p:nvPicPr>
          <p:cNvPr id="11266" name="Picture 2" descr="undefined"/>
          <p:cNvPicPr>
            <a:picLocks noChangeAspect="1" noChangeArrowheads="1"/>
          </p:cNvPicPr>
          <p:nvPr/>
        </p:nvPicPr>
        <p:blipFill>
          <a:blip r:embed="rId3"/>
          <a:stretch/>
        </p:blipFill>
        <p:spPr bwMode="auto">
          <a:xfrm>
            <a:off x="484630" y="486229"/>
            <a:ext cx="11222737" cy="5103442"/>
          </a:xfrm>
          <a:prstGeom prst="rect">
            <a:avLst/>
          </a:prstGeom>
          <a:noFill/>
        </p:spPr>
      </p:pic>
      <p:sp>
        <p:nvSpPr>
          <p:cNvPr id="5" name="TextBox 4"/>
          <p:cNvSpPr txBox="1"/>
          <p:nvPr/>
        </p:nvSpPr>
        <p:spPr bwMode="auto">
          <a:xfrm>
            <a:off x="1184253" y="5551669"/>
            <a:ext cx="3202690" cy="400110"/>
          </a:xfrm>
          <a:prstGeom prst="rect">
            <a:avLst/>
          </a:prstGeom>
          <a:noFill/>
        </p:spPr>
        <p:txBody>
          <a:bodyPr wrap="square" rtlCol="0">
            <a:spAutoFit/>
          </a:bodyPr>
          <a:lstStyle/>
          <a:p>
            <a:pPr>
              <a:defRPr/>
            </a:pPr>
            <a:r>
              <a:rPr lang="en-GB" sz="2000"/>
              <a:t>Picasso’s Guernica</a:t>
            </a: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948488" y="508420"/>
            <a:ext cx="9601196" cy="1303867"/>
          </a:xfrm>
        </p:spPr>
        <p:txBody>
          <a:bodyPr/>
          <a:lstStyle/>
          <a:p>
            <a:pPr>
              <a:defRPr/>
            </a:pPr>
            <a:r>
              <a:rPr lang="en-GB" sz="4400" b="0" i="0" u="none" strike="noStrike" cap="none" spc="0">
                <a:ln w="3175" cmpd="sng">
                  <a:noFill/>
                </a:ln>
                <a:solidFill>
                  <a:schemeClr val="tx1">
                    <a:lumMod val="85000"/>
                    <a:lumOff val="15000"/>
                  </a:schemeClr>
                </a:solidFill>
                <a:latin typeface="Garamond"/>
                <a:ea typeface="Garamond"/>
                <a:cs typeface="Garamond"/>
              </a:rPr>
              <a:t>Represión en la posguerra</a:t>
            </a:r>
            <a:endParaRPr/>
          </a:p>
        </p:txBody>
      </p:sp>
      <p:sp>
        <p:nvSpPr>
          <p:cNvPr id="3" name="Content Placeholder 2"/>
          <p:cNvSpPr>
            <a:spLocks noGrp="1"/>
          </p:cNvSpPr>
          <p:nvPr>
            <p:ph idx="1"/>
          </p:nvPr>
        </p:nvSpPr>
        <p:spPr bwMode="auto">
          <a:xfrm>
            <a:off x="838200" y="2603499"/>
            <a:ext cx="6027821" cy="3573463"/>
          </a:xfrm>
        </p:spPr>
        <p:txBody>
          <a:bodyPr>
            <a:normAutofit/>
          </a:bodyPr>
          <a:lstStyle/>
          <a:p>
            <a:pPr>
              <a:defRPr/>
            </a:pPr>
            <a:r>
              <a:rPr lang="en-GB" sz="2000" b="0" i="0" u="none" strike="noStrike" cap="none" spc="0">
                <a:solidFill>
                  <a:schemeClr val="tx1">
                    <a:lumMod val="85000"/>
                    <a:lumOff val="15000"/>
                  </a:schemeClr>
                </a:solidFill>
                <a:latin typeface="Garamond"/>
                <a:ea typeface="Garamond"/>
                <a:cs typeface="Garamond"/>
              </a:rPr>
              <a:t>El gobierno fascista reprimió la autonomía regional y la expresión cultural</a:t>
            </a:r>
            <a:r>
              <a:rPr lang="en-GB" sz="2000"/>
              <a:t>. </a:t>
            </a:r>
            <a:endParaRPr/>
          </a:p>
          <a:p>
            <a:pPr>
              <a:defRPr/>
            </a:pPr>
            <a:r>
              <a:rPr lang="en-GB" sz="2000" b="0" i="0" u="none" strike="noStrike" cap="none" spc="0">
                <a:solidFill>
                  <a:schemeClr val="tx1">
                    <a:lumMod val="85000"/>
                    <a:lumOff val="15000"/>
                  </a:schemeClr>
                </a:solidFill>
                <a:latin typeface="Garamond"/>
                <a:ea typeface="Garamond"/>
                <a:cs typeface="Garamond"/>
              </a:rPr>
              <a:t>Ejecuciones casi diarias de nacionalistas vascos</a:t>
            </a:r>
            <a:r>
              <a:rPr lang="en-GB" sz="2000"/>
              <a:t>. </a:t>
            </a:r>
            <a:endParaRPr/>
          </a:p>
          <a:p>
            <a:pPr>
              <a:defRPr/>
            </a:pPr>
            <a:r>
              <a:rPr lang="en-GB" sz="2000" b="0" i="0" u="none" strike="noStrike" cap="none" spc="0">
                <a:solidFill>
                  <a:schemeClr val="tx1">
                    <a:lumMod val="85000"/>
                    <a:lumOff val="15000"/>
                  </a:schemeClr>
                </a:solidFill>
                <a:latin typeface="Garamond"/>
                <a:ea typeface="Garamond"/>
                <a:cs typeface="Garamond"/>
              </a:rPr>
              <a:t>Se disuadió todo uso de la lengua vasca y se prohibió su uso público.</a:t>
            </a:r>
            <a:r>
              <a:rPr lang="en-GB" sz="2000"/>
              <a:t>. </a:t>
            </a:r>
            <a:endParaRPr/>
          </a:p>
          <a:p>
            <a:pPr>
              <a:defRPr/>
            </a:pPr>
            <a:r>
              <a:rPr lang="en-GB" sz="2000" b="0" i="0" u="none" strike="noStrike" cap="none" spc="0">
                <a:solidFill>
                  <a:schemeClr val="tx1">
                    <a:lumMod val="85000"/>
                    <a:lumOff val="15000"/>
                  </a:schemeClr>
                </a:solidFill>
                <a:latin typeface="Garamond"/>
                <a:ea typeface="Garamond"/>
                <a:cs typeface="Garamond"/>
              </a:rPr>
              <a:t>El movimiento nacionalista vasco se paralizó por décadas</a:t>
            </a:r>
            <a:r>
              <a:rPr lang="en-GB" sz="2000"/>
              <a:t>. </a:t>
            </a:r>
            <a:endParaRPr/>
          </a:p>
          <a:p>
            <a:pPr>
              <a:defRPr/>
            </a:pPr>
            <a:r>
              <a:rPr lang="en-GB" sz="2000" b="0" i="0" u="none" strike="noStrike" cap="none" spc="0">
                <a:solidFill>
                  <a:schemeClr val="tx1">
                    <a:lumMod val="85000"/>
                    <a:lumOff val="15000"/>
                  </a:schemeClr>
                </a:solidFill>
                <a:latin typeface="Garamond"/>
                <a:ea typeface="Garamond"/>
                <a:cs typeface="Garamond"/>
              </a:rPr>
              <a:t>Franco se relacionó con los nazis en Europa, pero su postura anticomunista significó que España se convirtiese en un aliado clave de EE.UU</a:t>
            </a:r>
            <a:r>
              <a:rPr lang="en-GB" sz="2000"/>
              <a:t>. </a:t>
            </a:r>
            <a:endParaRPr/>
          </a:p>
        </p:txBody>
      </p:sp>
      <p:pic>
        <p:nvPicPr>
          <p:cNvPr id="12290" name="Picture 2"/>
          <p:cNvPicPr>
            <a:picLocks noChangeAspect="1" noChangeArrowheads="1"/>
          </p:cNvPicPr>
          <p:nvPr/>
        </p:nvPicPr>
        <p:blipFill>
          <a:blip r:embed="rId3"/>
          <a:stretch/>
        </p:blipFill>
        <p:spPr bwMode="auto">
          <a:xfrm>
            <a:off x="7351867" y="3220875"/>
            <a:ext cx="3943656" cy="2780699"/>
          </a:xfrm>
          <a:prstGeom prst="rect">
            <a:avLst/>
          </a:prstGeom>
          <a:noFill/>
        </p:spPr>
      </p:pic>
      <p:pic>
        <p:nvPicPr>
          <p:cNvPr id="12292" name="Picture 4" descr="periódico el diario vasco de san sebastián, fin - Compra venta en  todocoleccion"/>
          <p:cNvPicPr>
            <a:picLocks noChangeAspect="1" noChangeArrowheads="1"/>
          </p:cNvPicPr>
          <p:nvPr/>
        </p:nvPicPr>
        <p:blipFill>
          <a:blip r:embed="rId4"/>
          <a:stretch/>
        </p:blipFill>
        <p:spPr bwMode="auto">
          <a:xfrm>
            <a:off x="7293590" y="593321"/>
            <a:ext cx="4060210" cy="2283868"/>
          </a:xfrm>
          <a:prstGeom prst="rect">
            <a:avLst/>
          </a:prstGeom>
          <a:noFill/>
        </p:spPr>
      </p:pic>
      <p:sp>
        <p:nvSpPr>
          <p:cNvPr id="6" name="TextBox 5"/>
          <p:cNvSpPr txBox="1"/>
          <p:nvPr/>
        </p:nvSpPr>
        <p:spPr bwMode="auto">
          <a:xfrm>
            <a:off x="7634513" y="2820764"/>
            <a:ext cx="3845638" cy="396599"/>
          </a:xfrm>
          <a:prstGeom prst="rect">
            <a:avLst/>
          </a:prstGeom>
          <a:noFill/>
        </p:spPr>
        <p:txBody>
          <a:bodyPr wrap="square" rtlCol="0">
            <a:spAutoFit/>
          </a:bodyPr>
          <a:lstStyle/>
          <a:p>
            <a:pPr>
              <a:defRPr/>
            </a:pPr>
            <a:r>
              <a:rPr lang="en-GB" sz="2000"/>
              <a:t>Diario</a:t>
            </a:r>
            <a:r>
              <a:rPr lang="en-GB" sz="2000"/>
              <a:t> Vasco en 1939</a:t>
            </a:r>
            <a:endParaRPr/>
          </a:p>
        </p:txBody>
      </p:sp>
      <p:sp>
        <p:nvSpPr>
          <p:cNvPr id="7" name="TextBox 6"/>
          <p:cNvSpPr txBox="1"/>
          <p:nvPr/>
        </p:nvSpPr>
        <p:spPr bwMode="auto">
          <a:xfrm>
            <a:off x="7634513" y="5945150"/>
            <a:ext cx="3843478" cy="396599"/>
          </a:xfrm>
          <a:prstGeom prst="rect">
            <a:avLst/>
          </a:prstGeom>
          <a:noFill/>
        </p:spPr>
        <p:txBody>
          <a:bodyPr wrap="square" rtlCol="0">
            <a:spAutoFit/>
          </a:bodyPr>
          <a:lstStyle/>
          <a:p>
            <a:pPr>
              <a:defRPr/>
            </a:pPr>
            <a:r>
              <a:rPr lang="en-GB" sz="2000"/>
              <a:t>Franco y Eisenhower en 1959</a:t>
            </a: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536159" y="681037"/>
            <a:ext cx="9601196" cy="1303867"/>
          </a:xfrm>
        </p:spPr>
        <p:txBody>
          <a:bodyPr/>
          <a:lstStyle/>
          <a:p>
            <a:pPr>
              <a:defRPr/>
            </a:pPr>
            <a:r>
              <a:rPr lang="en-GB" sz="4400" b="0" i="0" u="none" strike="noStrike" cap="none" spc="0">
                <a:ln w="3175" cmpd="sng">
                  <a:noFill/>
                </a:ln>
                <a:solidFill>
                  <a:schemeClr val="tx1">
                    <a:lumMod val="85000"/>
                    <a:lumOff val="15000"/>
                  </a:schemeClr>
                </a:solidFill>
                <a:latin typeface="Garamond"/>
                <a:ea typeface="Garamond"/>
                <a:cs typeface="Garamond"/>
              </a:rPr>
              <a:t>Los nacionalistas se reagrupan</a:t>
            </a:r>
            <a:endParaRPr/>
          </a:p>
        </p:txBody>
      </p:sp>
      <p:sp>
        <p:nvSpPr>
          <p:cNvPr id="3" name="Content Placeholder 2"/>
          <p:cNvSpPr>
            <a:spLocks noGrp="1"/>
          </p:cNvSpPr>
          <p:nvPr>
            <p:ph idx="1"/>
          </p:nvPr>
        </p:nvSpPr>
        <p:spPr bwMode="auto">
          <a:xfrm>
            <a:off x="838200" y="2463799"/>
            <a:ext cx="7042977" cy="3713163"/>
          </a:xfrm>
        </p:spPr>
        <p:txBody>
          <a:bodyPr vertOverflow="overflow" horzOverflow="overflow" vert="horz" wrap="square" lIns="91440" tIns="45720" rIns="91440" bIns="45720" numCol="1" spcCol="0" rtlCol="0" fromWordArt="0" anchor="t" anchorCtr="0" forceAA="0" upright="0" compatLnSpc="0">
            <a:normAutofit fontScale="95000" lnSpcReduction="1000"/>
          </a:bodyPr>
          <a:lstStyle/>
          <a:p>
            <a:pPr marL="285750" indent="-285750">
              <a:buFont typeface="Arial"/>
              <a:buChar char="•"/>
              <a:defRPr/>
            </a:pPr>
            <a:r>
              <a:rPr lang="en-GB" sz="2000" b="0" i="0" u="none" strike="noStrike" cap="none" spc="0">
                <a:solidFill>
                  <a:schemeClr val="tx1">
                    <a:lumMod val="85000"/>
                    <a:lumOff val="15000"/>
                  </a:schemeClr>
                </a:solidFill>
                <a:latin typeface="Garamond"/>
                <a:ea typeface="Garamond"/>
                <a:cs typeface="Garamond"/>
              </a:rPr>
              <a:t>En la década de 1950 surgieron grupos pro vascos</a:t>
            </a:r>
            <a:r>
              <a:rPr lang="en-GB" sz="2000"/>
              <a:t>. </a:t>
            </a:r>
            <a:endParaRPr/>
          </a:p>
          <a:p>
            <a:pPr marL="285750" indent="-285750">
              <a:buFont typeface="Arial"/>
              <a:buChar char="•"/>
              <a:defRPr/>
            </a:pPr>
            <a:r>
              <a:rPr lang="en-GB" sz="2000" b="0" i="0" u="none" strike="noStrike" cap="none" spc="0">
                <a:solidFill>
                  <a:schemeClr val="tx1">
                    <a:lumMod val="85000"/>
                    <a:lumOff val="15000"/>
                  </a:schemeClr>
                </a:solidFill>
                <a:latin typeface="Garamond"/>
                <a:ea typeface="Garamond"/>
                <a:cs typeface="Garamond"/>
              </a:rPr>
              <a:t>Los jóvenes universitarios de Bilbao se sienten frustrados por la postura del PNV en el exilio</a:t>
            </a:r>
            <a:r>
              <a:rPr lang="en-GB" sz="2000"/>
              <a:t>. </a:t>
            </a:r>
            <a:endParaRPr/>
          </a:p>
          <a:p>
            <a:pPr marL="285750" indent="-285750">
              <a:buFont typeface="Arial"/>
              <a:buChar char="•"/>
              <a:defRPr/>
            </a:pPr>
            <a:r>
              <a:rPr lang="en-GB" sz="2000" b="0" i="0" u="none" strike="noStrike" cap="none" spc="0">
                <a:solidFill>
                  <a:schemeClr val="tx1">
                    <a:lumMod val="85000"/>
                    <a:lumOff val="15000"/>
                  </a:schemeClr>
                </a:solidFill>
                <a:latin typeface="Garamond"/>
                <a:ea typeface="Garamond"/>
                <a:cs typeface="Garamond"/>
              </a:rPr>
              <a:t>Un escritor vasco, Txillardegi, y otros formaron un grupo de resistencia</a:t>
            </a:r>
            <a:r>
              <a:rPr lang="en-GB" sz="2000"/>
              <a:t>. </a:t>
            </a:r>
            <a:endParaRPr/>
          </a:p>
          <a:p>
            <a:pPr marL="285750" indent="-285750">
              <a:buFont typeface="Arial"/>
              <a:buChar char="•"/>
              <a:defRPr/>
            </a:pPr>
            <a:r>
              <a:rPr lang="en-GB" sz="1900" b="0" i="0" u="none" strike="noStrike" cap="none" spc="0">
                <a:solidFill>
                  <a:schemeClr val="tx1">
                    <a:lumMod val="85000"/>
                    <a:lumOff val="15000"/>
                  </a:schemeClr>
                </a:solidFill>
                <a:latin typeface="Garamond"/>
                <a:ea typeface="Garamond"/>
                <a:cs typeface="Garamond"/>
              </a:rPr>
              <a:t>ETA inicialmente giraba en torno al uso del euskera</a:t>
            </a:r>
            <a:r>
              <a:rPr lang="en-GB" sz="2000"/>
              <a:t>. </a:t>
            </a:r>
            <a:endParaRPr/>
          </a:p>
          <a:p>
            <a:pPr marL="285750" indent="-285750">
              <a:buFont typeface="Arial"/>
              <a:buChar char="•"/>
              <a:defRPr/>
            </a:pPr>
            <a:r>
              <a:rPr lang="en-GB" sz="2000" b="0" i="0" u="none" strike="noStrike" cap="none" spc="0">
                <a:solidFill>
                  <a:schemeClr val="tx1">
                    <a:lumMod val="85000"/>
                    <a:lumOff val="15000"/>
                  </a:schemeClr>
                </a:solidFill>
                <a:latin typeface="Garamond"/>
                <a:ea typeface="Garamond"/>
                <a:cs typeface="Garamond"/>
              </a:rPr>
              <a:t>Redefinieron postulados nacionalistas, como la definición de persona vasca.</a:t>
            </a:r>
            <a:r>
              <a:rPr lang="en-GB" sz="2000"/>
              <a:t>. </a:t>
            </a:r>
            <a:endParaRPr/>
          </a:p>
          <a:p>
            <a:pPr marL="285750" indent="-285750">
              <a:buFont typeface="Arial"/>
              <a:buChar char="•"/>
              <a:defRPr/>
            </a:pPr>
            <a:r>
              <a:rPr lang="en-GB" sz="2000" b="0" i="0" u="none" strike="noStrike" cap="none" spc="0">
                <a:solidFill>
                  <a:schemeClr val="tx1">
                    <a:lumMod val="85000"/>
                    <a:lumOff val="15000"/>
                  </a:schemeClr>
                </a:solidFill>
                <a:latin typeface="Garamond"/>
                <a:ea typeface="Garamond"/>
                <a:cs typeface="Garamond"/>
              </a:rPr>
              <a:t>Etxebarrieta se convirtió en líder y en la década de 1960 ETA cometió numerosas acciones armadas en nombre de la independencia vasca.</a:t>
            </a:r>
            <a:r>
              <a:rPr lang="en-GB" sz="2000"/>
              <a:t>. </a:t>
            </a:r>
            <a:endParaRPr/>
          </a:p>
          <a:p>
            <a:pPr>
              <a:defRPr/>
            </a:pPr>
            <a:endParaRPr lang="en-GB"/>
          </a:p>
        </p:txBody>
      </p:sp>
      <p:pic>
        <p:nvPicPr>
          <p:cNvPr id="13314" name="Picture 2"/>
          <p:cNvPicPr>
            <a:picLocks noChangeAspect="1" noChangeArrowheads="1"/>
          </p:cNvPicPr>
          <p:nvPr/>
        </p:nvPicPr>
        <p:blipFill>
          <a:blip r:embed="rId3"/>
          <a:stretch/>
        </p:blipFill>
        <p:spPr bwMode="auto">
          <a:xfrm>
            <a:off x="8186896" y="3303617"/>
            <a:ext cx="3121589" cy="2582641"/>
          </a:xfrm>
          <a:prstGeom prst="rect">
            <a:avLst/>
          </a:prstGeom>
          <a:noFill/>
        </p:spPr>
      </p:pic>
      <p:pic>
        <p:nvPicPr>
          <p:cNvPr id="13316" name="Picture 4"/>
          <p:cNvPicPr>
            <a:picLocks noChangeAspect="1" noChangeArrowheads="1"/>
          </p:cNvPicPr>
          <p:nvPr/>
        </p:nvPicPr>
        <p:blipFill>
          <a:blip r:embed="rId4"/>
          <a:stretch/>
        </p:blipFill>
        <p:spPr bwMode="auto">
          <a:xfrm>
            <a:off x="8069203" y="681037"/>
            <a:ext cx="3284597" cy="2102142"/>
          </a:xfrm>
          <a:prstGeom prst="rect">
            <a:avLst/>
          </a:prstGeom>
          <a:noFill/>
        </p:spPr>
      </p:pic>
      <p:sp>
        <p:nvSpPr>
          <p:cNvPr id="6" name="TextBox 5"/>
          <p:cNvSpPr txBox="1"/>
          <p:nvPr/>
        </p:nvSpPr>
        <p:spPr bwMode="auto">
          <a:xfrm>
            <a:off x="8421831" y="5886256"/>
            <a:ext cx="3841678" cy="396599"/>
          </a:xfrm>
          <a:prstGeom prst="rect">
            <a:avLst/>
          </a:prstGeom>
          <a:noFill/>
        </p:spPr>
        <p:txBody>
          <a:bodyPr wrap="square" rtlCol="0">
            <a:spAutoFit/>
          </a:bodyPr>
          <a:lstStyle/>
          <a:p>
            <a:pPr>
              <a:defRPr/>
            </a:pPr>
            <a:r>
              <a:rPr lang="en-GB" sz="2000"/>
              <a:t>Txillardegi</a:t>
            </a:r>
            <a:r>
              <a:rPr lang="en-GB" sz="2000"/>
              <a:t> (1929-2012)</a:t>
            </a:r>
            <a:endParaRPr/>
          </a:p>
        </p:txBody>
      </p:sp>
      <p:sp>
        <p:nvSpPr>
          <p:cNvPr id="7" name="TextBox 6"/>
          <p:cNvSpPr txBox="1"/>
          <p:nvPr/>
        </p:nvSpPr>
        <p:spPr bwMode="auto">
          <a:xfrm>
            <a:off x="7881176" y="2783178"/>
            <a:ext cx="5173174" cy="366119"/>
          </a:xfrm>
          <a:prstGeom prst="rect">
            <a:avLst/>
          </a:prstGeom>
          <a:noFill/>
        </p:spPr>
        <p:txBody>
          <a:bodyPr wrap="square" rtlCol="0">
            <a:spAutoFit/>
          </a:bodyPr>
          <a:lstStyle/>
          <a:p>
            <a:pPr>
              <a:defRPr/>
            </a:pPr>
            <a:r>
              <a:rPr lang="en-GB" sz="1800" b="0" i="0" u="none" strike="noStrike" cap="none" spc="0">
                <a:solidFill>
                  <a:schemeClr val="tx1"/>
                </a:solidFill>
                <a:latin typeface="Garamond"/>
                <a:ea typeface="Garamond"/>
                <a:cs typeface="Garamond"/>
              </a:rPr>
              <a:t>Primeros miembros de la Academia Vasca</a:t>
            </a: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GB"/>
              <a:t>El comienzo de la lucha armada</a:t>
            </a:r>
            <a:endParaRPr/>
          </a:p>
        </p:txBody>
      </p:sp>
      <p:sp>
        <p:nvSpPr>
          <p:cNvPr id="3" name="Content Placeholder 2"/>
          <p:cNvSpPr>
            <a:spLocks noGrp="1"/>
          </p:cNvSpPr>
          <p:nvPr>
            <p:ph idx="1"/>
          </p:nvPr>
        </p:nvSpPr>
        <p:spPr bwMode="auto"/>
        <p:txBody>
          <a:bodyPr vertOverflow="overflow" horzOverflow="overflow" vert="horz" wrap="square" lIns="91440" tIns="45720" rIns="91440" bIns="45720" numCol="1" spcCol="0" rtlCol="0" fromWordArt="0" anchor="t" anchorCtr="0" forceAA="0" upright="0" compatLnSpc="0">
            <a:normAutofit fontScale="80000" lnSpcReduction="4000"/>
          </a:bodyPr>
          <a:lstStyle/>
          <a:p>
            <a:pPr>
              <a:defRPr/>
            </a:pPr>
            <a:r>
              <a:rPr lang="en-GB" sz="2200" b="0" i="0" u="none" strike="noStrike" cap="none" spc="0">
                <a:solidFill>
                  <a:schemeClr val="tx1">
                    <a:lumMod val="85000"/>
                    <a:lumOff val="15000"/>
                  </a:schemeClr>
                </a:solidFill>
                <a:latin typeface="Garamond"/>
                <a:ea typeface="Garamond"/>
                <a:cs typeface="Garamond"/>
              </a:rPr>
              <a:t>ETA había estudiado los movimientos armados de liberación de los años 50 y 60 (Argelia, Irlanda, etc.)</a:t>
            </a:r>
            <a:r>
              <a:rPr lang="en-GB" sz="2200"/>
              <a:t> </a:t>
            </a:r>
            <a:endParaRPr sz="2200"/>
          </a:p>
          <a:p>
            <a:pPr>
              <a:defRPr/>
            </a:pPr>
            <a:r>
              <a:rPr lang="en-GB" sz="2200" b="0" i="0" u="none" strike="noStrike" cap="none" spc="0">
                <a:solidFill>
                  <a:schemeClr val="tx1">
                    <a:lumMod val="85000"/>
                    <a:lumOff val="15000"/>
                  </a:schemeClr>
                </a:solidFill>
                <a:latin typeface="Garamond"/>
                <a:ea typeface="Garamond"/>
                <a:cs typeface="Garamond"/>
              </a:rPr>
              <a:t>En 1968, ETA mató al capitán de la policía española Melitón Manzanas, y al sucesor de Franco, Luis Carrero Blanco.</a:t>
            </a:r>
            <a:endParaRPr sz="2200"/>
          </a:p>
          <a:p>
            <a:pPr>
              <a:defRPr/>
            </a:pPr>
            <a:r>
              <a:rPr lang="en-GB" sz="2200" b="0" i="0" u="none" strike="noStrike" cap="none" spc="0">
                <a:solidFill>
                  <a:schemeClr val="tx1">
                    <a:lumMod val="85000"/>
                    <a:lumOff val="15000"/>
                  </a:schemeClr>
                </a:solidFill>
                <a:latin typeface="Garamond"/>
                <a:ea typeface="Garamond"/>
                <a:cs typeface="Garamond"/>
              </a:rPr>
              <a:t>Franco tomó represalias en ambas ocasiones, torturando y asesinando a muchos miembros y sospechosos de ETA</a:t>
            </a:r>
            <a:r>
              <a:rPr lang="en-GB" sz="2200"/>
              <a:t>. </a:t>
            </a:r>
            <a:endParaRPr sz="2200"/>
          </a:p>
          <a:p>
            <a:pPr>
              <a:defRPr/>
            </a:pPr>
            <a:r>
              <a:rPr lang="en-GB" sz="2200" b="0" i="0" u="none" strike="noStrike" cap="none" spc="0">
                <a:solidFill>
                  <a:schemeClr val="tx1">
                    <a:lumMod val="85000"/>
                    <a:lumOff val="15000"/>
                  </a:schemeClr>
                </a:solidFill>
                <a:latin typeface="Garamond"/>
                <a:ea typeface="Garamond"/>
                <a:cs typeface="Garamond"/>
              </a:rPr>
              <a:t>Los miembros de ETA a menudo se escondían en Iparralde</a:t>
            </a:r>
            <a:r>
              <a:rPr lang="en-GB" sz="2200"/>
              <a:t>. </a:t>
            </a:r>
            <a:endParaRPr sz="2200"/>
          </a:p>
          <a:p>
            <a:pPr>
              <a:defRPr/>
            </a:pPr>
            <a:r>
              <a:rPr lang="en-GB" sz="2200" b="0" i="0" u="none" strike="noStrike" cap="none" spc="0">
                <a:solidFill>
                  <a:schemeClr val="tx1">
                    <a:lumMod val="85000"/>
                    <a:lumOff val="15000"/>
                  </a:schemeClr>
                </a:solidFill>
                <a:latin typeface="Garamond"/>
                <a:ea typeface="Garamond"/>
                <a:cs typeface="Garamond"/>
              </a:rPr>
              <a:t>Cuando Franco condenó a muerte a miembros de ETA, hubo protestas generalizadas en España y Europa</a:t>
            </a:r>
            <a:r>
              <a:rPr lang="en-GB" sz="2200"/>
              <a:t>. </a:t>
            </a:r>
            <a:endParaRPr sz="2200"/>
          </a:p>
          <a:p>
            <a:pPr>
              <a:defRPr/>
            </a:pPr>
            <a:r>
              <a:rPr lang="en-GB" sz="2200" b="0" i="0" u="none" strike="noStrike" cap="none" spc="0">
                <a:solidFill>
                  <a:schemeClr val="tx1">
                    <a:lumMod val="85000"/>
                    <a:lumOff val="15000"/>
                  </a:schemeClr>
                </a:solidFill>
                <a:latin typeface="Garamond"/>
                <a:ea typeface="Garamond"/>
                <a:cs typeface="Garamond"/>
              </a:rPr>
              <a:t>Franco prohibió las universidades públicas en el País Vasco y todas las asignaturas de humanidades</a:t>
            </a:r>
            <a:r>
              <a:rPr lang="en-GB" sz="2200"/>
              <a:t>. </a:t>
            </a:r>
            <a:endParaRPr sz="2200"/>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GB"/>
              <a:t>ETA y el Comunismo</a:t>
            </a:r>
            <a:endParaRPr/>
          </a:p>
        </p:txBody>
      </p:sp>
      <p:sp>
        <p:nvSpPr>
          <p:cNvPr id="3" name="Content Placeholder 2"/>
          <p:cNvSpPr>
            <a:spLocks noGrp="1"/>
          </p:cNvSpPr>
          <p:nvPr>
            <p:ph idx="1"/>
          </p:nvPr>
        </p:nvSpPr>
        <p:spPr bwMode="auto">
          <a:xfrm>
            <a:off x="838200" y="2516670"/>
            <a:ext cx="5017851" cy="3645170"/>
          </a:xfrm>
        </p:spPr>
        <p:txBody>
          <a:bodyPr>
            <a:normAutofit/>
          </a:bodyPr>
          <a:lstStyle/>
          <a:p>
            <a:pPr>
              <a:defRPr/>
            </a:pPr>
            <a:r>
              <a:rPr lang="en-GB" sz="2200" b="0" i="0" u="none" strike="noStrike" cap="none" spc="0">
                <a:solidFill>
                  <a:schemeClr val="tx1">
                    <a:lumMod val="85000"/>
                    <a:lumOff val="15000"/>
                  </a:schemeClr>
                </a:solidFill>
                <a:latin typeface="Garamond"/>
                <a:ea typeface="Garamond"/>
                <a:cs typeface="Garamond"/>
              </a:rPr>
              <a:t>ETA marcó diferencias con grupos nacionalistas anteriores</a:t>
            </a:r>
            <a:r>
              <a:rPr lang="en-GB" sz="2200"/>
              <a:t>. </a:t>
            </a:r>
            <a:endParaRPr sz="2200"/>
          </a:p>
          <a:p>
            <a:pPr>
              <a:defRPr/>
            </a:pPr>
            <a:r>
              <a:rPr lang="en-GB" sz="2200" b="0" i="0" u="none" strike="noStrike" cap="none" spc="0">
                <a:solidFill>
                  <a:schemeClr val="tx1">
                    <a:lumMod val="85000"/>
                    <a:lumOff val="15000"/>
                  </a:schemeClr>
                </a:solidFill>
                <a:latin typeface="Garamond"/>
                <a:ea typeface="Garamond"/>
                <a:cs typeface="Garamond"/>
              </a:rPr>
              <a:t>La generación posterior a 1950 se sintió atraída por las ideologías marxistas</a:t>
            </a:r>
            <a:r>
              <a:rPr lang="en-GB" sz="2200"/>
              <a:t>. </a:t>
            </a:r>
            <a:endParaRPr sz="2200"/>
          </a:p>
          <a:p>
            <a:pPr>
              <a:defRPr/>
            </a:pPr>
            <a:r>
              <a:rPr lang="en-GB" sz="2200" b="0" i="0" u="none" strike="noStrike" cap="none" spc="0">
                <a:solidFill>
                  <a:schemeClr val="tx1">
                    <a:lumMod val="85000"/>
                    <a:lumOff val="15000"/>
                  </a:schemeClr>
                </a:solidFill>
                <a:latin typeface="Garamond"/>
                <a:ea typeface="Garamond"/>
                <a:cs typeface="Garamond"/>
              </a:rPr>
              <a:t>Esto acercó a ETA a los movimientos obreros</a:t>
            </a:r>
            <a:r>
              <a:rPr lang="en-GB" sz="2200"/>
              <a:t>.</a:t>
            </a:r>
            <a:endParaRPr sz="2200"/>
          </a:p>
          <a:p>
            <a:pPr>
              <a:defRPr/>
            </a:pPr>
            <a:r>
              <a:rPr lang="en-GB" sz="2200" b="0" i="0" u="none" strike="noStrike" cap="none" spc="0">
                <a:solidFill>
                  <a:schemeClr val="tx1">
                    <a:lumMod val="85000"/>
                    <a:lumOff val="15000"/>
                  </a:schemeClr>
                </a:solidFill>
                <a:latin typeface="Garamond"/>
                <a:ea typeface="Garamond"/>
                <a:cs typeface="Garamond"/>
              </a:rPr>
              <a:t>En 1967, su ideología oficial se definió como “un movimiento de liberación nacional socialista vasco”</a:t>
            </a:r>
            <a:r>
              <a:rPr lang="en-GB" sz="2200"/>
              <a:t>. </a:t>
            </a:r>
            <a:endParaRPr/>
          </a:p>
        </p:txBody>
      </p:sp>
      <p:sp>
        <p:nvSpPr>
          <p:cNvPr id="6" name="TextBox 5"/>
          <p:cNvSpPr txBox="1"/>
          <p:nvPr/>
        </p:nvSpPr>
        <p:spPr bwMode="auto">
          <a:xfrm>
            <a:off x="6623813" y="2697300"/>
            <a:ext cx="4273503" cy="3261719"/>
          </a:xfrm>
          <a:prstGeom prst="rect">
            <a:avLst/>
          </a:prstGeom>
          <a:noFill/>
          <a:ln>
            <a:solidFill>
              <a:schemeClr val="tx1"/>
            </a:solidFill>
          </a:ln>
        </p:spPr>
        <p:txBody>
          <a:bodyPr wrap="square">
            <a:spAutoFit/>
          </a:bodyPr>
          <a:lstStyle/>
          <a:p>
            <a:pPr>
              <a:defRPr/>
            </a:pPr>
            <a:r>
              <a:rPr lang="en-US" sz="2600" b="0" i="0" u="none" strike="noStrike" cap="none" spc="0">
                <a:solidFill>
                  <a:schemeClr val="tx1"/>
                </a:solidFill>
                <a:latin typeface="Garamond"/>
                <a:ea typeface="Garamond"/>
                <a:cs typeface="Garamond"/>
              </a:rPr>
              <a:t>“</a:t>
            </a:r>
            <a:r>
              <a:rPr lang="en-US" sz="2600" b="0" i="0" u="none" strike="noStrike" cap="none" spc="0">
                <a:solidFill>
                  <a:schemeClr val="tx1"/>
                </a:solidFill>
                <a:latin typeface="Garamond"/>
                <a:ea typeface="Garamond"/>
                <a:cs typeface="Garamond"/>
              </a:rPr>
              <a:t>L</a:t>
            </a:r>
            <a:r>
              <a:rPr lang="en-US" sz="2600" b="0" i="0" u="none" strike="noStrike" cap="none" spc="0">
                <a:solidFill>
                  <a:schemeClr val="tx1"/>
                </a:solidFill>
                <a:latin typeface="Garamond"/>
                <a:ea typeface="Garamond"/>
                <a:cs typeface="Garamond"/>
              </a:rPr>
              <a:t>a doctrina de ETA era una mezcla compleja de Marx, Mao, Castro y Arana: la peor pesadilla de Miguel de Unamuno, ideologías desbocadas, un ismo sobre otro ismo”. Kurlansky, Historia vasca del mundo</a:t>
            </a:r>
            <a:endParaRPr sz="2600"/>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423961" y="696383"/>
            <a:ext cx="9601196" cy="1303867"/>
          </a:xfrm>
        </p:spPr>
        <p:txBody>
          <a:bodyPr/>
          <a:lstStyle/>
          <a:p>
            <a:pPr>
              <a:defRPr/>
            </a:pPr>
            <a:r>
              <a:rPr lang="en-GB"/>
              <a:t>Post-Franco</a:t>
            </a:r>
            <a:endParaRPr/>
          </a:p>
        </p:txBody>
      </p:sp>
      <p:sp>
        <p:nvSpPr>
          <p:cNvPr id="3" name="Content Placeholder 2"/>
          <p:cNvSpPr>
            <a:spLocks noGrp="1"/>
          </p:cNvSpPr>
          <p:nvPr>
            <p:ph idx="1"/>
          </p:nvPr>
        </p:nvSpPr>
        <p:spPr bwMode="auto">
          <a:xfrm>
            <a:off x="838200" y="3073399"/>
            <a:ext cx="6710464" cy="3103563"/>
          </a:xfrm>
        </p:spPr>
        <p:txBody>
          <a:bodyPr>
            <a:normAutofit/>
          </a:bodyPr>
          <a:lstStyle/>
          <a:p>
            <a:pPr>
              <a:defRPr/>
            </a:pPr>
            <a:r>
              <a:rPr lang="en-GB" sz="2000"/>
              <a:t>Franco murió en Noviembre de 1975. </a:t>
            </a:r>
            <a:endParaRPr/>
          </a:p>
          <a:p>
            <a:pPr>
              <a:defRPr/>
            </a:pPr>
            <a:r>
              <a:rPr lang="en-GB" sz="2000" b="0" i="0" u="none" strike="noStrike" cap="none" spc="0">
                <a:solidFill>
                  <a:schemeClr val="tx1">
                    <a:lumMod val="85000"/>
                    <a:lumOff val="15000"/>
                  </a:schemeClr>
                </a:solidFill>
                <a:latin typeface="Garamond"/>
                <a:ea typeface="Garamond"/>
                <a:cs typeface="Garamond"/>
              </a:rPr>
              <a:t>Los partidos autonomistas vascos obtienen mayoría en las elecciones democráticas</a:t>
            </a:r>
            <a:r>
              <a:rPr lang="en-GB" sz="2000"/>
              <a:t>. </a:t>
            </a:r>
            <a:endParaRPr/>
          </a:p>
          <a:p>
            <a:pPr>
              <a:defRPr/>
            </a:pPr>
            <a:r>
              <a:rPr lang="en-GB" sz="2000" b="0" i="0" u="none" strike="noStrike" cap="none" spc="0">
                <a:solidFill>
                  <a:schemeClr val="tx1">
                    <a:lumMod val="85000"/>
                    <a:lumOff val="15000"/>
                  </a:schemeClr>
                </a:solidFill>
                <a:latin typeface="Garamond"/>
                <a:ea typeface="Garamond"/>
                <a:cs typeface="Garamond"/>
              </a:rPr>
              <a:t>Los navarros votaron por un estrecho margen no unirse a la comunidad vasca</a:t>
            </a:r>
            <a:r>
              <a:rPr lang="en-GB" sz="2000"/>
              <a:t>. </a:t>
            </a:r>
            <a:endParaRPr/>
          </a:p>
          <a:p>
            <a:pPr>
              <a:defRPr/>
            </a:pPr>
            <a:r>
              <a:rPr lang="en-GB" sz="2000" b="0" i="0" u="none" strike="noStrike" cap="none" spc="0">
                <a:solidFill>
                  <a:schemeClr val="tx1">
                    <a:lumMod val="85000"/>
                    <a:lumOff val="15000"/>
                  </a:schemeClr>
                </a:solidFill>
                <a:latin typeface="Garamond"/>
                <a:ea typeface="Garamond"/>
                <a:cs typeface="Garamond"/>
              </a:rPr>
              <a:t>Muchos de los hombres de Franco permanecieron en el poder español</a:t>
            </a:r>
            <a:r>
              <a:rPr lang="en-GB" sz="2000"/>
              <a:t>. </a:t>
            </a:r>
            <a:endParaRPr/>
          </a:p>
          <a:p>
            <a:pPr>
              <a:defRPr/>
            </a:pPr>
            <a:r>
              <a:rPr lang="en-GB" sz="2000" b="0" i="0" u="none" strike="noStrike" cap="none" spc="0">
                <a:solidFill>
                  <a:schemeClr val="tx1">
                    <a:lumMod val="85000"/>
                    <a:lumOff val="15000"/>
                  </a:schemeClr>
                </a:solidFill>
                <a:latin typeface="Garamond"/>
                <a:ea typeface="Garamond"/>
                <a:cs typeface="Garamond"/>
              </a:rPr>
              <a:t>La nueva capital de la Comunidad Autónoma Vasca fue Vitoria-Gasteiz</a:t>
            </a:r>
            <a:r>
              <a:rPr lang="en-GB" sz="2000"/>
              <a:t>. </a:t>
            </a:r>
            <a:endParaRPr/>
          </a:p>
        </p:txBody>
      </p:sp>
      <p:pic>
        <p:nvPicPr>
          <p:cNvPr id="15362" name="Picture 2" descr="ETA"/>
          <p:cNvPicPr>
            <a:picLocks noChangeAspect="1" noChangeArrowheads="1"/>
          </p:cNvPicPr>
          <p:nvPr/>
        </p:nvPicPr>
        <p:blipFill>
          <a:blip r:embed="rId3"/>
          <a:stretch/>
        </p:blipFill>
        <p:spPr bwMode="auto">
          <a:xfrm>
            <a:off x="7548663" y="2781300"/>
            <a:ext cx="3810000" cy="2857500"/>
          </a:xfrm>
          <a:prstGeom prst="rect">
            <a:avLst/>
          </a:prstGeom>
          <a:noFill/>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45854" y="880070"/>
            <a:ext cx="9601196" cy="1303867"/>
          </a:xfrm>
        </p:spPr>
        <p:txBody>
          <a:bodyPr/>
          <a:lstStyle/>
          <a:p>
            <a:pPr>
              <a:defRPr/>
            </a:pPr>
            <a:r>
              <a:rPr lang="en-GB"/>
              <a:t>ETA continuó</a:t>
            </a:r>
            <a:endParaRPr/>
          </a:p>
        </p:txBody>
      </p:sp>
      <p:sp>
        <p:nvSpPr>
          <p:cNvPr id="3" name="Content Placeholder 2"/>
          <p:cNvSpPr>
            <a:spLocks noGrp="1"/>
          </p:cNvSpPr>
          <p:nvPr>
            <p:ph idx="1"/>
          </p:nvPr>
        </p:nvSpPr>
        <p:spPr bwMode="auto">
          <a:xfrm>
            <a:off x="838200" y="2641599"/>
            <a:ext cx="6786749" cy="3851275"/>
          </a:xfrm>
        </p:spPr>
        <p:txBody>
          <a:bodyPr>
            <a:normAutofit/>
          </a:bodyPr>
          <a:lstStyle/>
          <a:p>
            <a:pPr>
              <a:defRPr/>
            </a:pPr>
            <a:r>
              <a:rPr lang="en-GB" sz="2000" b="0" i="0" u="none" strike="noStrike" cap="none" spc="0">
                <a:solidFill>
                  <a:schemeClr val="tx1">
                    <a:lumMod val="85000"/>
                    <a:lumOff val="15000"/>
                  </a:schemeClr>
                </a:solidFill>
                <a:latin typeface="Garamond"/>
                <a:ea typeface="Garamond"/>
                <a:cs typeface="Garamond"/>
              </a:rPr>
              <a:t>ETA intensificó su actividad armada ante esta “ocupación continuada”</a:t>
            </a:r>
            <a:r>
              <a:rPr lang="en-GB" sz="2000"/>
              <a:t>.</a:t>
            </a:r>
            <a:endParaRPr/>
          </a:p>
          <a:p>
            <a:pPr>
              <a:defRPr/>
            </a:pPr>
            <a:r>
              <a:rPr lang="en-GB" sz="2000" b="0" i="0" u="none" strike="noStrike" cap="none" spc="0">
                <a:solidFill>
                  <a:schemeClr val="tx1">
                    <a:lumMod val="85000"/>
                    <a:lumOff val="15000"/>
                  </a:schemeClr>
                </a:solidFill>
                <a:latin typeface="Garamond"/>
                <a:ea typeface="Garamond"/>
                <a:cs typeface="Garamond"/>
              </a:rPr>
              <a:t>Se estima que entre 1978 y 1980 ETA ejecutó a unas 235 personas</a:t>
            </a:r>
            <a:r>
              <a:rPr lang="en-GB" sz="2000"/>
              <a:t>.  </a:t>
            </a:r>
            <a:endParaRPr/>
          </a:p>
          <a:p>
            <a:pPr>
              <a:defRPr/>
            </a:pPr>
            <a:r>
              <a:rPr lang="en-GB" sz="2000" b="0" i="0" u="none" strike="noStrike" cap="none" spc="0">
                <a:solidFill>
                  <a:schemeClr val="tx1">
                    <a:lumMod val="85000"/>
                    <a:lumOff val="15000"/>
                  </a:schemeClr>
                </a:solidFill>
                <a:latin typeface="Garamond"/>
                <a:ea typeface="Garamond"/>
                <a:cs typeface="Garamond"/>
              </a:rPr>
              <a:t>Muchos fascistas lideraron una contrarresistencia</a:t>
            </a:r>
            <a:r>
              <a:rPr lang="en-GB" sz="2000"/>
              <a:t>. </a:t>
            </a:r>
            <a:endParaRPr/>
          </a:p>
          <a:p>
            <a:pPr>
              <a:defRPr/>
            </a:pPr>
            <a:r>
              <a:rPr lang="en-GB" sz="2000" b="0" i="0" u="none" strike="noStrike" cap="none" spc="0">
                <a:solidFill>
                  <a:schemeClr val="tx1">
                    <a:lumMod val="85000"/>
                    <a:lumOff val="15000"/>
                  </a:schemeClr>
                </a:solidFill>
                <a:latin typeface="Garamond"/>
                <a:ea typeface="Garamond"/>
                <a:cs typeface="Garamond"/>
              </a:rPr>
              <a:t>El grupo GAL fue creado ilegalmente por el gobierno español</a:t>
            </a:r>
            <a:r>
              <a:rPr lang="en-GB" sz="2000"/>
              <a:t>. </a:t>
            </a:r>
            <a:endParaRPr/>
          </a:p>
          <a:p>
            <a:pPr>
              <a:defRPr/>
            </a:pPr>
            <a:r>
              <a:rPr lang="en-GB" sz="2000" b="0" i="0" u="none" strike="noStrike" cap="none" spc="0">
                <a:solidFill>
                  <a:schemeClr val="tx1">
                    <a:lumMod val="85000"/>
                    <a:lumOff val="15000"/>
                  </a:schemeClr>
                </a:solidFill>
                <a:latin typeface="Garamond"/>
                <a:ea typeface="Garamond"/>
                <a:cs typeface="Garamond"/>
              </a:rPr>
              <a:t>En 1979, Amnistía Internacional denunció casos de tortura en toda España</a:t>
            </a:r>
            <a:r>
              <a:rPr lang="en-GB" sz="2000"/>
              <a:t>. </a:t>
            </a:r>
            <a:endParaRPr/>
          </a:p>
          <a:p>
            <a:pPr>
              <a:defRPr/>
            </a:pPr>
            <a:r>
              <a:rPr lang="en-GB" sz="2000" b="0" i="0" u="none" strike="noStrike" cap="none" spc="0">
                <a:solidFill>
                  <a:schemeClr val="tx1">
                    <a:lumMod val="85000"/>
                    <a:lumOff val="15000"/>
                  </a:schemeClr>
                </a:solidFill>
                <a:latin typeface="Garamond"/>
                <a:ea typeface="Garamond"/>
                <a:cs typeface="Garamond"/>
              </a:rPr>
              <a:t>ETA mantuvo el apoyo popular en el País Vasco, sobre todo con el partido político Herri Batasuna</a:t>
            </a:r>
            <a:r>
              <a:rPr lang="en-GB" sz="2000"/>
              <a:t>. </a:t>
            </a:r>
            <a:endParaRPr/>
          </a:p>
        </p:txBody>
      </p:sp>
      <p:pic>
        <p:nvPicPr>
          <p:cNvPr id="14338" name="Picture 2"/>
          <p:cNvPicPr>
            <a:picLocks noChangeAspect="1" noChangeArrowheads="1"/>
          </p:cNvPicPr>
          <p:nvPr/>
        </p:nvPicPr>
        <p:blipFill>
          <a:blip r:embed="rId3"/>
          <a:stretch/>
        </p:blipFill>
        <p:spPr bwMode="auto">
          <a:xfrm>
            <a:off x="7756071" y="2183937"/>
            <a:ext cx="3784489" cy="2521416"/>
          </a:xfrm>
          <a:prstGeom prst="rect">
            <a:avLst/>
          </a:prstGeom>
          <a:noFill/>
        </p:spPr>
      </p:pic>
      <p:sp>
        <p:nvSpPr>
          <p:cNvPr id="6" name="TextBox 5"/>
          <p:cNvSpPr txBox="1"/>
          <p:nvPr/>
        </p:nvSpPr>
        <p:spPr bwMode="auto">
          <a:xfrm flipH="0" flipV="0">
            <a:off x="7874452" y="4724867"/>
            <a:ext cx="6132689" cy="715217"/>
          </a:xfrm>
          <a:prstGeom prst="rect">
            <a:avLst/>
          </a:prstGeom>
          <a:noFill/>
        </p:spPr>
        <p:txBody>
          <a:bodyPr wrap="square">
            <a:spAutoFit/>
          </a:bodyPr>
          <a:lstStyle/>
          <a:p>
            <a:pPr>
              <a:lnSpc>
                <a:spcPct val="107000"/>
              </a:lnSpc>
              <a:spcAft>
                <a:spcPts val="800"/>
              </a:spcAft>
              <a:defRPr/>
            </a:pPr>
            <a:r>
              <a:rPr lang="en-GB" sz="1600">
                <a:latin typeface="Calibri"/>
                <a:ea typeface="DengXian"/>
                <a:cs typeface="Arial"/>
              </a:rPr>
              <a:t>Eugenio “Tigre”, miembro de ETA </a:t>
            </a:r>
            <a:endParaRPr lang="en-GB" sz="1600">
              <a:latin typeface="Calibri"/>
              <a:ea typeface="DengXian"/>
              <a:cs typeface="Arial"/>
            </a:endParaRPr>
          </a:p>
          <a:p>
            <a:pPr>
              <a:lnSpc>
                <a:spcPct val="107000"/>
              </a:lnSpc>
              <a:spcAft>
                <a:spcPts val="799"/>
              </a:spcAft>
              <a:defRPr/>
            </a:pPr>
            <a:r>
              <a:rPr lang="en-GB" sz="1600">
                <a:latin typeface="Calibri"/>
                <a:ea typeface="DengXian"/>
                <a:cs typeface="Arial"/>
              </a:rPr>
              <a:t>asesinado por los GAL</a:t>
            </a:r>
            <a:endParaRPr lang="en-GB" sz="1600">
              <a:latin typeface="Calibri"/>
              <a:ea typeface="DengXian"/>
              <a:cs typeface="Arial"/>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937907" y="642935"/>
            <a:ext cx="9601196" cy="1303867"/>
          </a:xfrm>
        </p:spPr>
        <p:txBody>
          <a:bodyPr/>
          <a:lstStyle/>
          <a:p>
            <a:pPr>
              <a:defRPr/>
            </a:pPr>
            <a:r>
              <a:rPr lang="en-GB"/>
              <a:t>El papel del estado francés</a:t>
            </a:r>
            <a:endParaRPr/>
          </a:p>
        </p:txBody>
      </p:sp>
      <p:sp>
        <p:nvSpPr>
          <p:cNvPr id="3" name="Content Placeholder 2"/>
          <p:cNvSpPr>
            <a:spLocks noGrp="1"/>
          </p:cNvSpPr>
          <p:nvPr>
            <p:ph idx="1"/>
          </p:nvPr>
        </p:nvSpPr>
        <p:spPr bwMode="auto">
          <a:xfrm flipH="0" flipV="0">
            <a:off x="838198" y="2626465"/>
            <a:ext cx="4731511" cy="3550495"/>
          </a:xfrm>
        </p:spPr>
        <p:txBody>
          <a:bodyPr vertOverflow="overflow" horzOverflow="overflow" vert="horz" wrap="square" lIns="91440" tIns="45720" rIns="91440" bIns="45720" numCol="1" spcCol="0" rtlCol="0" fromWordArt="0" anchor="t" anchorCtr="0" forceAA="0" upright="0" compatLnSpc="0">
            <a:normAutofit fontScale="95000" lnSpcReduction="1000"/>
          </a:bodyPr>
          <a:lstStyle/>
          <a:p>
            <a:pPr>
              <a:defRPr/>
            </a:pPr>
            <a:r>
              <a:rPr lang="en-GB" sz="2200" b="0" i="0" u="none" strike="noStrike" cap="none" spc="0">
                <a:solidFill>
                  <a:schemeClr val="tx1">
                    <a:lumMod val="85000"/>
                    <a:lumOff val="15000"/>
                  </a:schemeClr>
                </a:solidFill>
                <a:latin typeface="Garamond"/>
                <a:ea typeface="Garamond"/>
                <a:cs typeface="Garamond"/>
              </a:rPr>
              <a:t>Al principio, los franceses hicieron poco para detener las operaciones de ETA en Iparralde hasta la década de 1980.</a:t>
            </a:r>
            <a:endParaRPr sz="2200"/>
          </a:p>
          <a:p>
            <a:pPr>
              <a:defRPr/>
            </a:pPr>
            <a:r>
              <a:rPr lang="en-GB" sz="2200" b="0" i="0" u="none" strike="noStrike" cap="none" spc="0">
                <a:solidFill>
                  <a:schemeClr val="tx1">
                    <a:lumMod val="85000"/>
                    <a:lumOff val="15000"/>
                  </a:schemeClr>
                </a:solidFill>
                <a:latin typeface="Garamond"/>
                <a:ea typeface="Garamond"/>
                <a:cs typeface="Garamond"/>
              </a:rPr>
              <a:t>Después de Franco, la situación cambió</a:t>
            </a:r>
            <a:r>
              <a:rPr lang="en-GB" sz="2200"/>
              <a:t>.</a:t>
            </a:r>
            <a:endParaRPr sz="2200"/>
          </a:p>
          <a:p>
            <a:pPr>
              <a:defRPr/>
            </a:pPr>
            <a:r>
              <a:rPr lang="en-GB" sz="2200" b="0" i="0" u="none" strike="noStrike" cap="none" spc="0">
                <a:solidFill>
                  <a:schemeClr val="tx1">
                    <a:lumMod val="85000"/>
                    <a:lumOff val="15000"/>
                  </a:schemeClr>
                </a:solidFill>
                <a:latin typeface="Garamond"/>
                <a:ea typeface="Garamond"/>
                <a:cs typeface="Garamond"/>
              </a:rPr>
              <a:t>Paramilitares del GAL cruzaban la frontera para perseguir a objetivos de ETA</a:t>
            </a:r>
            <a:r>
              <a:rPr lang="en-GB" sz="2200"/>
              <a:t>. </a:t>
            </a:r>
            <a:endParaRPr sz="2200"/>
          </a:p>
          <a:p>
            <a:pPr>
              <a:defRPr/>
            </a:pPr>
            <a:r>
              <a:rPr lang="en-GB" sz="2200" b="0" i="0" u="none" strike="noStrike" cap="none" spc="0">
                <a:solidFill>
                  <a:schemeClr val="tx1">
                    <a:lumMod val="85000"/>
                    <a:lumOff val="15000"/>
                  </a:schemeClr>
                </a:solidFill>
                <a:latin typeface="Garamond"/>
                <a:ea typeface="Garamond"/>
                <a:cs typeface="Garamond"/>
              </a:rPr>
              <a:t>En la década de 1980, las nuevas leyes españolas que permitían el uso de la tortura, cambiaron la postura francesa.</a:t>
            </a:r>
            <a:r>
              <a:rPr lang="en-GB" sz="2200"/>
              <a:t>. </a:t>
            </a:r>
            <a:endParaRPr sz="2200"/>
          </a:p>
        </p:txBody>
      </p:sp>
      <p:pic>
        <p:nvPicPr>
          <p:cNvPr id="20482" name="Picture 2" descr="Liberation journal hi-res stock photography and images - Alamy"/>
          <p:cNvPicPr>
            <a:picLocks noChangeAspect="1" noChangeArrowheads="1"/>
          </p:cNvPicPr>
          <p:nvPr/>
        </p:nvPicPr>
        <p:blipFill>
          <a:blip r:embed="rId3"/>
          <a:srcRect l="8127" t="9931" r="8703" b="16879"/>
          <a:stretch/>
        </p:blipFill>
        <p:spPr bwMode="auto">
          <a:xfrm>
            <a:off x="5752891" y="2313310"/>
            <a:ext cx="5600909" cy="3863652"/>
          </a:xfrm>
          <a:prstGeom prst="rect">
            <a:avLst/>
          </a:prstGeom>
          <a:noFill/>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GB"/>
              <a:t>El final de ETA</a:t>
            </a:r>
            <a:endParaRPr/>
          </a:p>
        </p:txBody>
      </p:sp>
      <p:sp>
        <p:nvSpPr>
          <p:cNvPr id="3" name="Content Placeholder 2"/>
          <p:cNvSpPr>
            <a:spLocks noGrp="1"/>
          </p:cNvSpPr>
          <p:nvPr>
            <p:ph idx="1"/>
          </p:nvPr>
        </p:nvSpPr>
        <p:spPr bwMode="auto">
          <a:xfrm>
            <a:off x="1003300" y="2501899"/>
            <a:ext cx="6545364" cy="3675063"/>
          </a:xfrm>
        </p:spPr>
        <p:txBody>
          <a:bodyPr/>
          <a:lstStyle/>
          <a:p>
            <a:pPr>
              <a:defRPr/>
            </a:pPr>
            <a:r>
              <a:rPr lang="en-GB" sz="2400" b="0" i="0" u="none" strike="noStrike" cap="none" spc="0">
                <a:solidFill>
                  <a:schemeClr val="tx1">
                    <a:lumMod val="85000"/>
                    <a:lumOff val="15000"/>
                  </a:schemeClr>
                </a:solidFill>
                <a:latin typeface="Garamond"/>
                <a:ea typeface="Garamond"/>
                <a:cs typeface="Garamond"/>
              </a:rPr>
              <a:t>En 2008 cesaron actividades y en 2018 se disolvieron</a:t>
            </a:r>
            <a:r>
              <a:rPr lang="en-GB"/>
              <a:t>. </a:t>
            </a:r>
            <a:endParaRPr/>
          </a:p>
          <a:p>
            <a:pPr>
              <a:defRPr/>
            </a:pPr>
            <a:r>
              <a:rPr lang="en-GB" sz="2400" b="0" i="0" u="none" strike="noStrike" cap="none" spc="0">
                <a:solidFill>
                  <a:schemeClr val="tx1">
                    <a:lumMod val="85000"/>
                    <a:lumOff val="15000"/>
                  </a:schemeClr>
                </a:solidFill>
                <a:latin typeface="Garamond"/>
                <a:ea typeface="Garamond"/>
                <a:cs typeface="Garamond"/>
              </a:rPr>
              <a:t>Cientos de militantes de ETA siguen encarcelados en Francia y España</a:t>
            </a:r>
            <a:r>
              <a:rPr lang="en-GB"/>
              <a:t>. </a:t>
            </a:r>
            <a:endParaRPr/>
          </a:p>
        </p:txBody>
      </p:sp>
      <p:pic>
        <p:nvPicPr>
          <p:cNvPr id="5" name="Picture 4"/>
          <p:cNvPicPr>
            <a:picLocks noChangeAspect="1"/>
          </p:cNvPicPr>
          <p:nvPr/>
        </p:nvPicPr>
        <p:blipFill>
          <a:blip r:embed="rId3"/>
          <a:srcRect l="25928" t="0" r="0" b="2834"/>
          <a:stretch/>
        </p:blipFill>
        <p:spPr bwMode="auto">
          <a:xfrm>
            <a:off x="7814726" y="2679803"/>
            <a:ext cx="3539074" cy="3292294"/>
          </a:xfrm>
          <a:prstGeom prst="rect">
            <a:avLst/>
          </a:prstGeom>
          <a:ln>
            <a:solidFill>
              <a:schemeClr val="tx1"/>
            </a:solidFill>
          </a:ln>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flipH="0" flipV="0">
            <a:off x="489711" y="816715"/>
            <a:ext cx="7107115" cy="1303866"/>
          </a:xfrm>
        </p:spPr>
        <p:txBody>
          <a:bodyPr vertOverflow="overflow" horzOverflow="overflow" vert="horz" wrap="square" lIns="91440" tIns="45720" rIns="91440" bIns="45720" numCol="1" spcCol="0" rtlCol="0" fromWordArt="0" anchor="ctr" anchorCtr="0" forceAA="0" upright="0" compatLnSpc="0">
            <a:normAutofit fontScale="95000" lnSpcReduction="1000"/>
          </a:bodyPr>
          <a:lstStyle/>
          <a:p>
            <a:pPr>
              <a:defRPr/>
            </a:pPr>
            <a:r>
              <a:rPr lang="en-GB"/>
              <a:t>CONSECUENCIAS DE LAS GUERRAS CARLISTAS</a:t>
            </a:r>
            <a:endParaRPr/>
          </a:p>
        </p:txBody>
      </p:sp>
      <p:sp>
        <p:nvSpPr>
          <p:cNvPr id="3" name="Content Placeholder 2"/>
          <p:cNvSpPr>
            <a:spLocks noGrp="1"/>
          </p:cNvSpPr>
          <p:nvPr>
            <p:ph idx="1"/>
          </p:nvPr>
        </p:nvSpPr>
        <p:spPr bwMode="auto">
          <a:xfrm>
            <a:off x="838200" y="2641599"/>
            <a:ext cx="6426006" cy="3535363"/>
          </a:xfrm>
        </p:spPr>
        <p:txBody>
          <a:bodyPr>
            <a:normAutofit/>
          </a:bodyPr>
          <a:lstStyle/>
          <a:p>
            <a:pPr>
              <a:defRPr/>
            </a:pPr>
            <a:r>
              <a:rPr lang="en-GB" sz="2000" b="0" i="0" u="none" strike="noStrike" cap="none" spc="0">
                <a:solidFill>
                  <a:schemeClr val="tx1">
                    <a:lumMod val="85000"/>
                    <a:lumOff val="15000"/>
                  </a:schemeClr>
                </a:solidFill>
                <a:latin typeface="Garamond"/>
                <a:ea typeface="Garamond"/>
                <a:cs typeface="Garamond"/>
              </a:rPr>
              <a:t>La pérdida de las comunidades rurales frente a la sociedad urbana</a:t>
            </a:r>
            <a:r>
              <a:rPr lang="en-GB" sz="2000"/>
              <a:t>. </a:t>
            </a:r>
            <a:endParaRPr/>
          </a:p>
          <a:p>
            <a:pPr>
              <a:defRPr/>
            </a:pPr>
            <a:r>
              <a:rPr lang="en-GB" sz="2000" b="0" i="0" u="none" strike="noStrike" cap="none" spc="0">
                <a:solidFill>
                  <a:schemeClr val="tx1">
                    <a:lumMod val="85000"/>
                    <a:lumOff val="15000"/>
                  </a:schemeClr>
                </a:solidFill>
                <a:latin typeface="Garamond"/>
                <a:ea typeface="Garamond"/>
                <a:cs typeface="Garamond"/>
              </a:rPr>
              <a:t>El apego a las tradiciones culturales propició el inicio de una revolución cultural vasca</a:t>
            </a:r>
            <a:r>
              <a:rPr lang="en-GB" sz="2000"/>
              <a:t>.</a:t>
            </a:r>
            <a:endParaRPr/>
          </a:p>
          <a:p>
            <a:pPr>
              <a:defRPr/>
            </a:pPr>
            <a:r>
              <a:rPr lang="en-GB" sz="2000" b="0" i="0" u="none" strike="noStrike" cap="none" spc="0">
                <a:solidFill>
                  <a:schemeClr val="tx1">
                    <a:lumMod val="85000"/>
                    <a:lumOff val="15000"/>
                  </a:schemeClr>
                </a:solidFill>
                <a:latin typeface="Garamond"/>
                <a:ea typeface="Garamond"/>
                <a:cs typeface="Garamond"/>
              </a:rPr>
              <a:t>Surgió el interés por el folclore y las tradiciones orales.</a:t>
            </a:r>
            <a:r>
              <a:rPr lang="en-GB" sz="2000"/>
              <a:t>. </a:t>
            </a:r>
            <a:endParaRPr/>
          </a:p>
          <a:p>
            <a:pPr>
              <a:defRPr/>
            </a:pPr>
            <a:r>
              <a:rPr lang="en-GB" sz="2000" b="0" i="0" u="none" strike="noStrike" cap="none" spc="0">
                <a:solidFill>
                  <a:schemeClr val="tx1">
                    <a:lumMod val="85000"/>
                    <a:lumOff val="15000"/>
                  </a:schemeClr>
                </a:solidFill>
                <a:latin typeface="Garamond"/>
                <a:ea typeface="Garamond"/>
                <a:cs typeface="Garamond"/>
              </a:rPr>
              <a:t>Abren escuelas de euskera en Bilbao y Donostia</a:t>
            </a:r>
            <a:r>
              <a:rPr lang="en-GB" sz="2000"/>
              <a:t>. </a:t>
            </a:r>
            <a:endParaRPr/>
          </a:p>
        </p:txBody>
      </p:sp>
      <p:pic>
        <p:nvPicPr>
          <p:cNvPr id="5122" name="Picture 2" descr="Lehen Karlistaldia - Wikipedia, entziklopedia askea."/>
          <p:cNvPicPr>
            <a:picLocks noChangeAspect="1" noChangeArrowheads="1"/>
          </p:cNvPicPr>
          <p:nvPr/>
        </p:nvPicPr>
        <p:blipFill>
          <a:blip r:embed="rId3"/>
          <a:stretch/>
        </p:blipFill>
        <p:spPr bwMode="auto">
          <a:xfrm>
            <a:off x="7688821" y="705650"/>
            <a:ext cx="3535091" cy="2593872"/>
          </a:xfrm>
          <a:prstGeom prst="rect">
            <a:avLst/>
          </a:prstGeom>
          <a:noFill/>
        </p:spPr>
      </p:pic>
      <p:pic>
        <p:nvPicPr>
          <p:cNvPr id="5124" name="Picture 4"/>
          <p:cNvPicPr>
            <a:picLocks noChangeAspect="1" noChangeArrowheads="1"/>
          </p:cNvPicPr>
          <p:nvPr/>
        </p:nvPicPr>
        <p:blipFill>
          <a:blip r:embed="rId4"/>
          <a:srcRect l="0" t="3305" r="0" b="12278"/>
          <a:stretch/>
        </p:blipFill>
        <p:spPr bwMode="auto">
          <a:xfrm>
            <a:off x="9728006" y="3733399"/>
            <a:ext cx="1785827" cy="2213864"/>
          </a:xfrm>
          <a:prstGeom prst="rect">
            <a:avLst/>
          </a:prstGeom>
          <a:noFill/>
        </p:spPr>
      </p:pic>
      <p:pic>
        <p:nvPicPr>
          <p:cNvPr id="5126" name="Picture 6"/>
          <p:cNvPicPr>
            <a:picLocks noChangeAspect="1" noChangeArrowheads="1"/>
          </p:cNvPicPr>
          <p:nvPr/>
        </p:nvPicPr>
        <p:blipFill>
          <a:blip r:embed="rId5"/>
          <a:stretch/>
        </p:blipFill>
        <p:spPr bwMode="auto">
          <a:xfrm>
            <a:off x="7264206" y="3731642"/>
            <a:ext cx="1785827" cy="2139421"/>
          </a:xfrm>
          <a:prstGeom prst="rect">
            <a:avLst/>
          </a:prstGeom>
          <a:noFill/>
        </p:spPr>
      </p:pic>
      <p:sp>
        <p:nvSpPr>
          <p:cNvPr id="4" name="TextBox 3"/>
          <p:cNvSpPr txBox="1"/>
          <p:nvPr/>
        </p:nvSpPr>
        <p:spPr bwMode="auto">
          <a:xfrm>
            <a:off x="7212738" y="5877447"/>
            <a:ext cx="2566736" cy="369332"/>
          </a:xfrm>
          <a:prstGeom prst="rect">
            <a:avLst/>
          </a:prstGeom>
          <a:noFill/>
        </p:spPr>
        <p:txBody>
          <a:bodyPr wrap="square" rtlCol="0">
            <a:spAutoFit/>
          </a:bodyPr>
          <a:lstStyle/>
          <a:p>
            <a:pPr>
              <a:defRPr/>
            </a:pPr>
            <a:r>
              <a:rPr lang="en-GB"/>
              <a:t>Miguel de </a:t>
            </a:r>
            <a:r>
              <a:rPr lang="en-GB"/>
              <a:t>Barandiaran</a:t>
            </a:r>
            <a:endParaRPr lang="en-GB"/>
          </a:p>
        </p:txBody>
      </p:sp>
      <p:sp>
        <p:nvSpPr>
          <p:cNvPr id="8" name="TextBox 7"/>
          <p:cNvSpPr txBox="1"/>
          <p:nvPr/>
        </p:nvSpPr>
        <p:spPr bwMode="auto">
          <a:xfrm>
            <a:off x="9728006" y="5901225"/>
            <a:ext cx="2566736" cy="369332"/>
          </a:xfrm>
          <a:prstGeom prst="rect">
            <a:avLst/>
          </a:prstGeom>
          <a:noFill/>
        </p:spPr>
        <p:txBody>
          <a:bodyPr wrap="square" rtlCol="0">
            <a:spAutoFit/>
          </a:bodyPr>
          <a:lstStyle/>
          <a:p>
            <a:pPr>
              <a:defRPr/>
            </a:pPr>
            <a:r>
              <a:rPr lang="en-GB"/>
              <a:t>Juan Caro </a:t>
            </a:r>
            <a:r>
              <a:rPr lang="en-GB"/>
              <a:t>Baroja</a:t>
            </a:r>
            <a:endParaRPr lang="en-GB"/>
          </a:p>
        </p:txBody>
      </p:sp>
      <p:sp>
        <p:nvSpPr>
          <p:cNvPr id="9" name="TextBox 8"/>
          <p:cNvSpPr txBox="1"/>
          <p:nvPr/>
        </p:nvSpPr>
        <p:spPr bwMode="auto">
          <a:xfrm>
            <a:off x="8011927" y="3323804"/>
            <a:ext cx="3539050" cy="366119"/>
          </a:xfrm>
          <a:prstGeom prst="rect">
            <a:avLst/>
          </a:prstGeom>
          <a:noFill/>
        </p:spPr>
        <p:txBody>
          <a:bodyPr wrap="square" rtlCol="0">
            <a:spAutoFit/>
          </a:bodyPr>
          <a:lstStyle/>
          <a:p>
            <a:pPr>
              <a:defRPr/>
            </a:pPr>
            <a:r>
              <a:rPr lang="en-GB"/>
              <a:t>Batalla de </a:t>
            </a:r>
            <a:r>
              <a:rPr lang="en-GB"/>
              <a:t>Mendigorria</a:t>
            </a:r>
            <a:r>
              <a:rPr lang="en-GB"/>
              <a:t>, 1825</a:t>
            </a: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GB" sz="4400" b="0" i="0" u="none" strike="noStrike" cap="none" spc="0">
                <a:ln w="3175" cmpd="sng">
                  <a:noFill/>
                </a:ln>
                <a:solidFill>
                  <a:schemeClr val="tx1">
                    <a:lumMod val="85000"/>
                    <a:lumOff val="15000"/>
                  </a:schemeClr>
                </a:solidFill>
                <a:latin typeface="Garamond"/>
                <a:ea typeface="Garamond"/>
                <a:cs typeface="Garamond"/>
              </a:rPr>
              <a:t>Panorama político contemporáneo</a:t>
            </a:r>
            <a:endParaRPr/>
          </a:p>
        </p:txBody>
      </p:sp>
      <p:pic>
        <p:nvPicPr>
          <p:cNvPr id="5" name="Picture 4"/>
          <p:cNvPicPr>
            <a:picLocks noChangeAspect="1"/>
          </p:cNvPicPr>
          <p:nvPr/>
        </p:nvPicPr>
        <p:blipFill>
          <a:blip r:embed="rId3"/>
          <a:stretch/>
        </p:blipFill>
        <p:spPr bwMode="auto">
          <a:xfrm>
            <a:off x="4539916" y="2528540"/>
            <a:ext cx="3887082" cy="3783360"/>
          </a:xfrm>
          <a:prstGeom prst="rect">
            <a:avLst/>
          </a:prstGeom>
        </p:spPr>
      </p:pic>
      <p:pic>
        <p:nvPicPr>
          <p:cNvPr id="21506" name="Picture 2"/>
          <p:cNvPicPr>
            <a:picLocks noChangeAspect="1" noChangeArrowheads="1"/>
          </p:cNvPicPr>
          <p:nvPr/>
        </p:nvPicPr>
        <p:blipFill>
          <a:blip r:embed="rId4"/>
          <a:stretch/>
        </p:blipFill>
        <p:spPr bwMode="auto">
          <a:xfrm>
            <a:off x="8666767" y="2864852"/>
            <a:ext cx="3217245" cy="3447048"/>
          </a:xfrm>
          <a:prstGeom prst="rect">
            <a:avLst/>
          </a:prstGeom>
          <a:noFill/>
        </p:spPr>
      </p:pic>
      <p:pic>
        <p:nvPicPr>
          <p:cNvPr id="21508" name="Picture 4" descr="El mapa de Euskal Herria ha quedado así tras las elecciones del 9J."/>
          <p:cNvPicPr>
            <a:picLocks noChangeAspect="1" noChangeArrowheads="1"/>
          </p:cNvPicPr>
          <p:nvPr/>
        </p:nvPicPr>
        <p:blipFill>
          <a:blip r:embed="rId5"/>
          <a:srcRect l="56619" t="0" r="0" b="61710"/>
          <a:stretch/>
        </p:blipFill>
        <p:spPr bwMode="auto">
          <a:xfrm>
            <a:off x="800918" y="3475802"/>
            <a:ext cx="3738997" cy="2642607"/>
          </a:xfrm>
          <a:prstGeom prst="rect">
            <a:avLst/>
          </a:prstGeom>
          <a:noFill/>
        </p:spPr>
      </p:pic>
      <p:pic>
        <p:nvPicPr>
          <p:cNvPr id="7" name="Picture 6"/>
          <p:cNvPicPr>
            <a:picLocks noChangeAspect="1"/>
          </p:cNvPicPr>
          <p:nvPr/>
        </p:nvPicPr>
        <p:blipFill>
          <a:blip r:embed="rId6"/>
          <a:stretch/>
        </p:blipFill>
        <p:spPr bwMode="auto">
          <a:xfrm>
            <a:off x="650888" y="2398742"/>
            <a:ext cx="1710994" cy="1060896"/>
          </a:xfrm>
          <a:prstGeom prst="rect">
            <a:avLst/>
          </a:prstGeom>
        </p:spPr>
      </p:pic>
      <p:sp>
        <p:nvSpPr>
          <p:cNvPr id="8" name="TextBox 7"/>
          <p:cNvSpPr txBox="1"/>
          <p:nvPr/>
        </p:nvSpPr>
        <p:spPr bwMode="auto">
          <a:xfrm>
            <a:off x="1959345" y="2882201"/>
            <a:ext cx="3841319" cy="523220"/>
          </a:xfrm>
          <a:prstGeom prst="rect">
            <a:avLst/>
          </a:prstGeom>
          <a:noFill/>
        </p:spPr>
        <p:txBody>
          <a:bodyPr wrap="square" rtlCol="0">
            <a:spAutoFit/>
          </a:bodyPr>
          <a:lstStyle/>
          <a:p>
            <a:pPr>
              <a:defRPr/>
            </a:pPr>
            <a:r>
              <a:rPr lang="en-GB" sz="2800"/>
              <a:t>Iparraldea</a:t>
            </a:r>
            <a:endParaRPr lang="en-GB" sz="2000"/>
          </a:p>
        </p:txBody>
      </p:sp>
      <p:sp>
        <p:nvSpPr>
          <p:cNvPr id="9" name="TextBox 8"/>
          <p:cNvSpPr txBox="1"/>
          <p:nvPr/>
        </p:nvSpPr>
        <p:spPr bwMode="auto">
          <a:xfrm>
            <a:off x="6763712" y="2398741"/>
            <a:ext cx="3843478" cy="518519"/>
          </a:xfrm>
          <a:prstGeom prst="rect">
            <a:avLst/>
          </a:prstGeom>
          <a:noFill/>
        </p:spPr>
        <p:txBody>
          <a:bodyPr wrap="square" rtlCol="0">
            <a:spAutoFit/>
          </a:bodyPr>
          <a:lstStyle/>
          <a:p>
            <a:pPr>
              <a:defRPr/>
            </a:pPr>
            <a:r>
              <a:rPr lang="en-GB" sz="2800"/>
              <a:t>CAV</a:t>
            </a:r>
            <a:endParaRPr lang="en-GB" sz="2000"/>
          </a:p>
        </p:txBody>
      </p:sp>
      <p:sp>
        <p:nvSpPr>
          <p:cNvPr id="10" name="TextBox 9"/>
          <p:cNvSpPr txBox="1"/>
          <p:nvPr/>
        </p:nvSpPr>
        <p:spPr bwMode="auto">
          <a:xfrm>
            <a:off x="9403278" y="2370186"/>
            <a:ext cx="3845278" cy="518519"/>
          </a:xfrm>
          <a:prstGeom prst="rect">
            <a:avLst/>
          </a:prstGeom>
          <a:noFill/>
        </p:spPr>
        <p:txBody>
          <a:bodyPr wrap="square" rtlCol="0">
            <a:spAutoFit/>
          </a:bodyPr>
          <a:lstStyle/>
          <a:p>
            <a:pPr>
              <a:defRPr/>
            </a:pPr>
            <a:r>
              <a:rPr lang="en-GB" sz="2800"/>
              <a:t>Nafarroa</a:t>
            </a:r>
            <a:endParaRPr lang="en-GB" sz="2000"/>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GB"/>
              <a:t>Nationalist legacy</a:t>
            </a:r>
            <a:endParaRPr/>
          </a:p>
        </p:txBody>
      </p:sp>
      <p:sp>
        <p:nvSpPr>
          <p:cNvPr id="3" name="Content Placeholder 2"/>
          <p:cNvSpPr>
            <a:spLocks noGrp="1"/>
          </p:cNvSpPr>
          <p:nvPr>
            <p:ph idx="1"/>
          </p:nvPr>
        </p:nvSpPr>
        <p:spPr bwMode="auto">
          <a:xfrm flipH="0" flipV="0">
            <a:off x="1295401" y="2744384"/>
            <a:ext cx="5800751" cy="3318935"/>
          </a:xfrm>
        </p:spPr>
        <p:txBody>
          <a:bodyPr vertOverflow="overflow" horzOverflow="overflow" vert="horz" wrap="square" lIns="91440" tIns="45720" rIns="91440" bIns="45720" numCol="1" spcCol="0" rtlCol="0" fromWordArt="0" anchor="t" anchorCtr="0" forceAA="0" upright="0" compatLnSpc="0">
            <a:normAutofit fontScale="85000" lnSpcReduction="3000"/>
          </a:bodyPr>
          <a:lstStyle/>
          <a:p>
            <a:pPr>
              <a:defRPr/>
            </a:pPr>
            <a:r>
              <a:rPr lang="en-GB" sz="2800" b="0" i="0" u="none" strike="noStrike" cap="none" spc="0">
                <a:solidFill>
                  <a:schemeClr val="tx1">
                    <a:lumMod val="85000"/>
                    <a:lumOff val="15000"/>
                  </a:schemeClr>
                </a:solidFill>
                <a:latin typeface="Garamond"/>
                <a:ea typeface="Garamond"/>
                <a:cs typeface="Garamond"/>
              </a:rPr>
              <a:t>El nacionalismo vasco sigue siendo importante hoy en día, pero hay una división considerable entre los partidos PNV y Bildu</a:t>
            </a:r>
            <a:r>
              <a:rPr lang="en-GB" sz="2800"/>
              <a:t>. </a:t>
            </a:r>
            <a:endParaRPr/>
          </a:p>
          <a:p>
            <a:pPr>
              <a:defRPr/>
            </a:pPr>
            <a:r>
              <a:rPr lang="en-GB" sz="2500" b="0" i="0" u="none" strike="noStrike" cap="none" spc="0">
                <a:solidFill>
                  <a:schemeClr val="tx1">
                    <a:lumMod val="85000"/>
                    <a:lumOff val="15000"/>
                  </a:schemeClr>
                </a:solidFill>
                <a:latin typeface="Garamond"/>
                <a:ea typeface="Garamond"/>
                <a:cs typeface="Garamond"/>
              </a:rPr>
              <a:t>La independencia ha dejado de ser un objetivo realista</a:t>
            </a:r>
            <a:r>
              <a:rPr lang="en-GB" sz="2800"/>
              <a:t>. </a:t>
            </a:r>
            <a:endParaRPr/>
          </a:p>
          <a:p>
            <a:pPr>
              <a:defRPr/>
            </a:pPr>
            <a:r>
              <a:rPr lang="en-GB" sz="2400" b="0" i="0" u="none" strike="noStrike" cap="none" spc="0">
                <a:solidFill>
                  <a:schemeClr val="tx1">
                    <a:lumMod val="85000"/>
                    <a:lumOff val="15000"/>
                  </a:schemeClr>
                </a:solidFill>
                <a:latin typeface="Garamond"/>
                <a:ea typeface="Garamond"/>
                <a:cs typeface="Garamond"/>
              </a:rPr>
              <a:t>Los movimientos políticos juveniles son muy activos</a:t>
            </a:r>
            <a:r>
              <a:rPr lang="en-GB" sz="2800"/>
              <a:t>. </a:t>
            </a:r>
            <a:endParaRPr/>
          </a:p>
          <a:p>
            <a:pPr>
              <a:defRPr/>
            </a:pPr>
            <a:r>
              <a:rPr lang="en-GB" sz="2400" b="0" i="0" u="none" strike="noStrike" cap="none" spc="0">
                <a:solidFill>
                  <a:schemeClr val="tx1">
                    <a:lumMod val="85000"/>
                    <a:lumOff val="15000"/>
                  </a:schemeClr>
                </a:solidFill>
                <a:latin typeface="Garamond"/>
                <a:ea typeface="Garamond"/>
                <a:cs typeface="Garamond"/>
              </a:rPr>
              <a:t>Ernai y GKS son elementos altamente volátiles.</a:t>
            </a:r>
            <a:r>
              <a:rPr lang="en-GB" sz="2800"/>
              <a:t>. </a:t>
            </a:r>
            <a:endParaRPr/>
          </a:p>
        </p:txBody>
      </p:sp>
      <p:pic>
        <p:nvPicPr>
          <p:cNvPr id="1026" name="Picture 2" descr="Miembros de Ikasle Abertzaleak en la convocatoria de huelga."/>
          <p:cNvPicPr>
            <a:picLocks noChangeAspect="1" noChangeArrowheads="1"/>
          </p:cNvPicPr>
          <p:nvPr/>
        </p:nvPicPr>
        <p:blipFill>
          <a:blip r:embed="rId3"/>
          <a:stretch/>
        </p:blipFill>
        <p:spPr bwMode="auto">
          <a:xfrm>
            <a:off x="7657227" y="2285999"/>
            <a:ext cx="3128337" cy="1759690"/>
          </a:xfrm>
          <a:prstGeom prst="rect">
            <a:avLst/>
          </a:prstGeom>
          <a:noFill/>
        </p:spPr>
      </p:pic>
      <p:sp>
        <p:nvSpPr>
          <p:cNvPr id="4" name="AutoShape 4" descr="Movilización convocada por Ernai en 2018 en el 40 aniversario de la creación de Jarrai. "/>
          <p:cNvSpPr>
            <a:spLocks noChangeArrowheads="1" noChangeAspect="1"/>
          </p:cNvSpPr>
          <p:nvPr/>
        </p:nvSpPr>
        <p:spPr bwMode="auto">
          <a:xfrm>
            <a:off x="5943600" y="3276600"/>
            <a:ext cx="304800" cy="304800"/>
          </a:xfrm>
          <a:prstGeom prst="rect">
            <a:avLst/>
          </a:prstGeom>
          <a:noFill/>
        </p:spPr>
        <p:txBody>
          <a:bodyPr vert="horz" wrap="square" lIns="91440" tIns="45720" rIns="91440" bIns="45720" numCol="1" anchor="t" anchorCtr="0" compatLnSpc="1">
            <a:prstTxWarp prst="textNoShape"/>
          </a:bodyPr>
          <a:lstStyle/>
          <a:p>
            <a:pPr>
              <a:defRPr/>
            </a:pPr>
            <a:endParaRPr lang="en-GB"/>
          </a:p>
        </p:txBody>
      </p:sp>
      <p:pic>
        <p:nvPicPr>
          <p:cNvPr id="1030" name="Picture 6" descr="Quién es quién en el choque entre jóvenes radicales | El Diario Vasco"/>
          <p:cNvPicPr>
            <a:picLocks noChangeAspect="1" noChangeArrowheads="1"/>
          </p:cNvPicPr>
          <p:nvPr/>
        </p:nvPicPr>
        <p:blipFill>
          <a:blip r:embed="rId4"/>
          <a:stretch/>
        </p:blipFill>
        <p:spPr bwMode="auto">
          <a:xfrm>
            <a:off x="7657227" y="4403853"/>
            <a:ext cx="3125072" cy="1928066"/>
          </a:xfrm>
          <a:prstGeom prst="rect">
            <a:avLst/>
          </a:prstGeom>
          <a:noFill/>
        </p:spPr>
      </p:pic>
      <p:sp>
        <p:nvSpPr>
          <p:cNvPr id="7" name="TextBox 6"/>
          <p:cNvSpPr txBox="1"/>
          <p:nvPr/>
        </p:nvSpPr>
        <p:spPr bwMode="auto">
          <a:xfrm>
            <a:off x="7657227" y="4045689"/>
            <a:ext cx="3858598" cy="396599"/>
          </a:xfrm>
          <a:prstGeom prst="rect">
            <a:avLst/>
          </a:prstGeom>
          <a:noFill/>
        </p:spPr>
        <p:txBody>
          <a:bodyPr wrap="square" rtlCol="0">
            <a:spAutoFit/>
          </a:bodyPr>
          <a:lstStyle/>
          <a:p>
            <a:pPr>
              <a:defRPr/>
            </a:pPr>
            <a:r>
              <a:rPr lang="en-GB" sz="2000"/>
              <a:t>Movimientos juveniles</a:t>
            </a:r>
            <a:endParaRPr lang="en-GB" sz="1600"/>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794912" y="1159277"/>
            <a:ext cx="9601196" cy="1303867"/>
          </a:xfrm>
        </p:spPr>
        <p:txBody>
          <a:bodyPr>
            <a:normAutofit fontScale="90000"/>
          </a:bodyPr>
          <a:lstStyle/>
          <a:p>
            <a:pPr>
              <a:defRPr/>
            </a:pPr>
            <a:r>
              <a:rPr lang="en-GB"/>
              <a:t>Sabino Arana</a:t>
            </a:r>
            <a:br>
              <a:rPr lang="en-GB"/>
            </a:br>
            <a:endParaRPr lang="en-GB"/>
          </a:p>
        </p:txBody>
      </p:sp>
      <p:sp>
        <p:nvSpPr>
          <p:cNvPr id="3" name="Content Placeholder 2"/>
          <p:cNvSpPr>
            <a:spLocks noGrp="1"/>
          </p:cNvSpPr>
          <p:nvPr>
            <p:ph idx="1"/>
          </p:nvPr>
        </p:nvSpPr>
        <p:spPr bwMode="auto">
          <a:xfrm flipH="0" flipV="0">
            <a:off x="939799" y="2631282"/>
            <a:ext cx="6651169" cy="3779774"/>
          </a:xfrm>
        </p:spPr>
        <p:txBody>
          <a:bodyPr vertOverflow="overflow" horzOverflow="overflow" vert="horz" wrap="square" lIns="91440" tIns="45720" rIns="91440" bIns="45720" numCol="1" spcCol="0" rtlCol="0" fromWordArt="0" anchor="t" anchorCtr="0" forceAA="0" upright="0" compatLnSpc="0">
            <a:normAutofit/>
          </a:bodyPr>
          <a:lstStyle/>
          <a:p>
            <a:pPr>
              <a:defRPr/>
            </a:pPr>
            <a:r>
              <a:rPr lang="en-GB" sz="2400" b="0" i="0" u="none" strike="noStrike" cap="none" spc="0">
                <a:solidFill>
                  <a:schemeClr val="tx1">
                    <a:lumMod val="85000"/>
                    <a:lumOff val="15000"/>
                  </a:schemeClr>
                </a:solidFill>
                <a:latin typeface="Garamond"/>
                <a:ea typeface="Garamond"/>
                <a:cs typeface="Garamond"/>
              </a:rPr>
              <a:t>A Arana se le atribuye el mérito de ser el padre del nacionalismo vasco, o</a:t>
            </a:r>
            <a:r>
              <a:rPr lang="en-GB"/>
              <a:t> </a:t>
            </a:r>
            <a:r>
              <a:rPr lang="en-GB" i="1"/>
              <a:t>abertzaletasuna</a:t>
            </a:r>
            <a:r>
              <a:rPr lang="en-GB" i="1"/>
              <a:t>. </a:t>
            </a:r>
            <a:endParaRPr lang="en-GB"/>
          </a:p>
          <a:p>
            <a:pPr>
              <a:defRPr/>
            </a:pPr>
            <a:r>
              <a:rPr lang="en-GB" sz="2400" b="0" i="0" u="none" strike="noStrike" cap="none" spc="0">
                <a:solidFill>
                  <a:schemeClr val="tx1">
                    <a:lumMod val="85000"/>
                    <a:lumOff val="15000"/>
                  </a:schemeClr>
                </a:solidFill>
                <a:latin typeface="Garamond"/>
                <a:ea typeface="Garamond"/>
                <a:cs typeface="Garamond"/>
              </a:rPr>
              <a:t>Nació en 1865 en Arrigorriaga</a:t>
            </a:r>
            <a:r>
              <a:rPr lang="en-GB"/>
              <a:t>. </a:t>
            </a:r>
            <a:endParaRPr/>
          </a:p>
          <a:p>
            <a:pPr>
              <a:defRPr/>
            </a:pPr>
            <a:r>
              <a:rPr lang="en-GB" sz="2400" b="0" i="0" u="none" strike="noStrike" cap="none" spc="0">
                <a:solidFill>
                  <a:schemeClr val="tx1">
                    <a:lumMod val="85000"/>
                    <a:lumOff val="15000"/>
                  </a:schemeClr>
                </a:solidFill>
                <a:latin typeface="Garamond"/>
                <a:ea typeface="Garamond"/>
                <a:cs typeface="Garamond"/>
              </a:rPr>
              <a:t>Familia en el bando perdedor de la guerra</a:t>
            </a:r>
            <a:r>
              <a:rPr lang="en-GB"/>
              <a:t> (carlista). </a:t>
            </a:r>
            <a:endParaRPr/>
          </a:p>
          <a:p>
            <a:pPr>
              <a:defRPr/>
            </a:pPr>
            <a:r>
              <a:rPr lang="en-GB" sz="2400" b="0" i="0" u="none" strike="noStrike" cap="none" spc="0">
                <a:solidFill>
                  <a:schemeClr val="tx1">
                    <a:lumMod val="85000"/>
                    <a:lumOff val="15000"/>
                  </a:schemeClr>
                </a:solidFill>
                <a:latin typeface="Garamond"/>
                <a:ea typeface="Garamond"/>
                <a:cs typeface="Garamond"/>
              </a:rPr>
              <a:t>Firmemente antiespañol, comenzó a abogar por una nación vasca.</a:t>
            </a:r>
            <a:r>
              <a:rPr lang="en-GB"/>
              <a:t>. </a:t>
            </a:r>
            <a:endParaRPr/>
          </a:p>
          <a:p>
            <a:pPr>
              <a:defRPr/>
            </a:pPr>
            <a:r>
              <a:rPr lang="en-GB" sz="2400" b="0" i="0" u="none" strike="noStrike" cap="none" spc="0">
                <a:solidFill>
                  <a:schemeClr val="tx1">
                    <a:lumMod val="85000"/>
                    <a:lumOff val="15000"/>
                  </a:schemeClr>
                </a:solidFill>
                <a:latin typeface="Garamond"/>
                <a:ea typeface="Garamond"/>
                <a:cs typeface="Garamond"/>
              </a:rPr>
              <a:t>Arana vio que los vascos carecían de elementos conceptuales necesarios para la idea de nación.</a:t>
            </a:r>
            <a:r>
              <a:rPr lang="en-GB"/>
              <a:t>. </a:t>
            </a:r>
            <a:endParaRPr/>
          </a:p>
        </p:txBody>
      </p:sp>
      <p:pic>
        <p:nvPicPr>
          <p:cNvPr id="6146" name="Picture 2"/>
          <p:cNvPicPr>
            <a:picLocks noChangeAspect="1" noChangeArrowheads="1"/>
          </p:cNvPicPr>
          <p:nvPr/>
        </p:nvPicPr>
        <p:blipFill>
          <a:blip r:embed="rId3"/>
          <a:stretch/>
        </p:blipFill>
        <p:spPr bwMode="auto">
          <a:xfrm>
            <a:off x="9629336" y="658570"/>
            <a:ext cx="1451913" cy="2374916"/>
          </a:xfrm>
          <a:prstGeom prst="rect">
            <a:avLst/>
          </a:prstGeom>
          <a:noFill/>
        </p:spPr>
      </p:pic>
      <p:pic>
        <p:nvPicPr>
          <p:cNvPr id="6148" name="Picture 4"/>
          <p:cNvPicPr>
            <a:picLocks noChangeAspect="1" noChangeArrowheads="1"/>
          </p:cNvPicPr>
          <p:nvPr/>
        </p:nvPicPr>
        <p:blipFill>
          <a:blip r:embed="rId4"/>
          <a:stretch/>
        </p:blipFill>
        <p:spPr bwMode="auto">
          <a:xfrm>
            <a:off x="7898462" y="3095218"/>
            <a:ext cx="3182788" cy="2599276"/>
          </a:xfrm>
          <a:prstGeom prst="rect">
            <a:avLst/>
          </a:prstGeom>
          <a:noFill/>
        </p:spPr>
      </p:pic>
      <p:pic>
        <p:nvPicPr>
          <p:cNvPr id="6152" name="Picture 8"/>
          <p:cNvPicPr>
            <a:picLocks noChangeAspect="1" noChangeArrowheads="1"/>
          </p:cNvPicPr>
          <p:nvPr/>
        </p:nvPicPr>
        <p:blipFill>
          <a:blip r:embed="rId5"/>
          <a:stretch/>
        </p:blipFill>
        <p:spPr bwMode="auto">
          <a:xfrm>
            <a:off x="7894624" y="658570"/>
            <a:ext cx="1397462" cy="2374916"/>
          </a:xfrm>
          <a:prstGeom prst="rect">
            <a:avLst/>
          </a:prstGeom>
          <a:noFill/>
        </p:spPr>
      </p:pic>
      <p:sp>
        <p:nvSpPr>
          <p:cNvPr id="9" name="TextBox 8"/>
          <p:cNvSpPr txBox="1"/>
          <p:nvPr/>
        </p:nvSpPr>
        <p:spPr bwMode="auto">
          <a:xfrm>
            <a:off x="7590970" y="5685484"/>
            <a:ext cx="3782768" cy="640440"/>
          </a:xfrm>
          <a:prstGeom prst="rect">
            <a:avLst/>
          </a:prstGeom>
          <a:noFill/>
        </p:spPr>
        <p:txBody>
          <a:bodyPr wrap="square" rtlCol="0">
            <a:spAutoFit/>
          </a:bodyPr>
          <a:lstStyle/>
          <a:p>
            <a:pPr>
              <a:defRPr/>
            </a:pPr>
            <a:r>
              <a:rPr lang="en-GB" sz="1800" b="0" i="0" u="none" strike="noStrike" cap="none" spc="0">
                <a:solidFill>
                  <a:schemeClr val="tx1"/>
                </a:solidFill>
                <a:latin typeface="Garamond"/>
                <a:ea typeface="Garamond"/>
                <a:cs typeface="Garamond"/>
              </a:rPr>
              <a:t>Sabino Arana en la cárcel de Larrinaga</a:t>
            </a:r>
            <a:r>
              <a:rPr lang="en-GB"/>
              <a:t>, 1895</a:t>
            </a: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954775316" name="Title 1"/>
          <p:cNvSpPr>
            <a:spLocks noGrp="1"/>
          </p:cNvSpPr>
          <p:nvPr>
            <p:ph type="title"/>
          </p:nvPr>
        </p:nvSpPr>
        <p:spPr bwMode="auto">
          <a:xfrm>
            <a:off x="-794911" y="1159276"/>
            <a:ext cx="9601196" cy="1303866"/>
          </a:xfrm>
        </p:spPr>
        <p:txBody>
          <a:bodyPr>
            <a:normAutofit fontScale="90000"/>
          </a:bodyPr>
          <a:lstStyle/>
          <a:p>
            <a:pPr>
              <a:defRPr/>
            </a:pPr>
            <a:r>
              <a:rPr lang="en-GB"/>
              <a:t>Sabino Arana</a:t>
            </a:r>
            <a:br>
              <a:rPr lang="en-GB"/>
            </a:br>
            <a:endParaRPr lang="en-GB"/>
          </a:p>
        </p:txBody>
      </p:sp>
      <p:sp>
        <p:nvSpPr>
          <p:cNvPr id="213220510" name="Content Placeholder 2"/>
          <p:cNvSpPr>
            <a:spLocks noGrp="1"/>
          </p:cNvSpPr>
          <p:nvPr>
            <p:ph idx="1"/>
          </p:nvPr>
        </p:nvSpPr>
        <p:spPr bwMode="auto">
          <a:xfrm>
            <a:off x="939799" y="2631282"/>
            <a:ext cx="6131773" cy="3545679"/>
          </a:xfrm>
        </p:spPr>
        <p:txBody>
          <a:bodyPr vertOverflow="overflow" horzOverflow="overflow" vert="horz" wrap="square" lIns="91440" tIns="45720" rIns="91440" bIns="45720" numCol="1" spcCol="0" rtlCol="0" fromWordArt="0" anchor="t" anchorCtr="0" forceAA="0" upright="0" compatLnSpc="0">
            <a:normAutofit/>
          </a:bodyPr>
          <a:lstStyle/>
          <a:p>
            <a:pPr>
              <a:defRPr/>
            </a:pPr>
            <a:r>
              <a:rPr lang="en-GB" sz="2400" b="0" i="0" u="none" strike="noStrike" cap="none" spc="0">
                <a:solidFill>
                  <a:schemeClr val="tx1">
                    <a:lumMod val="85000"/>
                    <a:lumOff val="15000"/>
                  </a:schemeClr>
                </a:solidFill>
                <a:latin typeface="Garamond"/>
                <a:ea typeface="Garamond"/>
                <a:cs typeface="Garamond"/>
              </a:rPr>
              <a:t>Creador del PNV(</a:t>
            </a:r>
            <a:r>
              <a:rPr lang="en-GB" sz="2400" b="0" i="0" u="none" strike="noStrike" cap="none" spc="0">
                <a:solidFill>
                  <a:schemeClr val="tx1">
                    <a:lumMod val="85000"/>
                    <a:lumOff val="15000"/>
                  </a:schemeClr>
                </a:solidFill>
                <a:latin typeface="+mn-lt"/>
                <a:ea typeface="+mn-ea"/>
                <a:cs typeface="+mn-cs"/>
              </a:rPr>
              <a:t>Partido Nacionalista Vasco</a:t>
            </a:r>
            <a:r>
              <a:rPr lang="en-GB" sz="2400" b="0" i="0" u="none" strike="noStrike" cap="none" spc="0">
                <a:solidFill>
                  <a:schemeClr val="tx1">
                    <a:lumMod val="85000"/>
                    <a:lumOff val="15000"/>
                  </a:schemeClr>
                </a:solidFill>
                <a:latin typeface="Garamond"/>
                <a:ea typeface="Garamond"/>
                <a:cs typeface="Garamond"/>
              </a:rPr>
              <a:t>)</a:t>
            </a:r>
            <a:r>
              <a:rPr lang="en-GB" i="1"/>
              <a:t>. </a:t>
            </a:r>
            <a:endParaRPr lang="en-GB"/>
          </a:p>
          <a:p>
            <a:pPr>
              <a:defRPr/>
            </a:pPr>
            <a:r>
              <a:rPr lang="en-GB"/>
              <a:t>Creador de la bandera vasca o </a:t>
            </a:r>
            <a:r>
              <a:rPr lang="en-GB" i="1"/>
              <a:t>Ikurriña</a:t>
            </a:r>
            <a:r>
              <a:rPr lang="en-GB"/>
              <a:t>. </a:t>
            </a:r>
            <a:endParaRPr/>
          </a:p>
          <a:p>
            <a:pPr marL="0" indent="0">
              <a:buClr>
                <a:schemeClr val="accent1"/>
              </a:buClr>
              <a:buSzPct val="115000"/>
              <a:buFont typeface="Arial"/>
              <a:buNone/>
              <a:defRPr/>
            </a:pPr>
            <a:r>
              <a:rPr lang="en-GB"/>
              <a:t> </a:t>
            </a:r>
            <a:endParaRPr/>
          </a:p>
        </p:txBody>
      </p:sp>
      <p:pic>
        <p:nvPicPr>
          <p:cNvPr id="244863958" name="Picture 2"/>
          <p:cNvPicPr>
            <a:picLocks noChangeAspect="1" noChangeArrowheads="1"/>
          </p:cNvPicPr>
          <p:nvPr/>
        </p:nvPicPr>
        <p:blipFill>
          <a:blip r:embed="rId3"/>
          <a:stretch/>
        </p:blipFill>
        <p:spPr bwMode="auto">
          <a:xfrm>
            <a:off x="9629336" y="658569"/>
            <a:ext cx="1451912" cy="2374915"/>
          </a:xfrm>
          <a:prstGeom prst="rect">
            <a:avLst/>
          </a:prstGeom>
          <a:noFill/>
        </p:spPr>
      </p:pic>
      <p:pic>
        <p:nvPicPr>
          <p:cNvPr id="1370442407" name="Picture 4"/>
          <p:cNvPicPr>
            <a:picLocks noChangeAspect="1" noChangeArrowheads="1"/>
          </p:cNvPicPr>
          <p:nvPr/>
        </p:nvPicPr>
        <p:blipFill>
          <a:blip r:embed="rId4"/>
          <a:stretch/>
        </p:blipFill>
        <p:spPr bwMode="auto">
          <a:xfrm>
            <a:off x="7898461" y="3095217"/>
            <a:ext cx="3182786" cy="2599275"/>
          </a:xfrm>
          <a:prstGeom prst="rect">
            <a:avLst/>
          </a:prstGeom>
          <a:noFill/>
        </p:spPr>
      </p:pic>
      <p:pic>
        <p:nvPicPr>
          <p:cNvPr id="1039763155" name="Picture 8"/>
          <p:cNvPicPr>
            <a:picLocks noChangeAspect="1" noChangeArrowheads="1"/>
          </p:cNvPicPr>
          <p:nvPr/>
        </p:nvPicPr>
        <p:blipFill>
          <a:blip r:embed="rId5"/>
          <a:stretch/>
        </p:blipFill>
        <p:spPr bwMode="auto">
          <a:xfrm>
            <a:off x="7894623" y="658569"/>
            <a:ext cx="1397461" cy="2374915"/>
          </a:xfrm>
          <a:prstGeom prst="rect">
            <a:avLst/>
          </a:prstGeom>
          <a:noFill/>
        </p:spPr>
      </p:pic>
      <p:sp>
        <p:nvSpPr>
          <p:cNvPr id="1969247295" name="TextBox 8"/>
          <p:cNvSpPr txBox="1"/>
          <p:nvPr/>
        </p:nvSpPr>
        <p:spPr bwMode="auto">
          <a:xfrm>
            <a:off x="7590970" y="5685484"/>
            <a:ext cx="3782768" cy="640440"/>
          </a:xfrm>
          <a:prstGeom prst="rect">
            <a:avLst/>
          </a:prstGeom>
          <a:noFill/>
        </p:spPr>
        <p:txBody>
          <a:bodyPr wrap="square" rtlCol="0">
            <a:spAutoFit/>
          </a:bodyPr>
          <a:lstStyle/>
          <a:p>
            <a:pPr>
              <a:defRPr/>
            </a:pPr>
            <a:r>
              <a:rPr lang="en-GB" sz="1800" b="0" i="0" u="none" strike="noStrike" cap="none" spc="0">
                <a:solidFill>
                  <a:schemeClr val="tx1"/>
                </a:solidFill>
                <a:latin typeface="Garamond"/>
                <a:ea typeface="Garamond"/>
                <a:cs typeface="Garamond"/>
              </a:rPr>
              <a:t>Sabino Arana en la cárcel de Larrinaga</a:t>
            </a:r>
            <a:r>
              <a:rPr lang="en-GB"/>
              <a:t>, 1895</a:t>
            </a:r>
            <a:endParaRPr/>
          </a:p>
        </p:txBody>
      </p:sp>
      <p:pic>
        <p:nvPicPr>
          <p:cNvPr id="281764302" name=""/>
          <p:cNvPicPr>
            <a:picLocks noChangeAspect="1"/>
          </p:cNvPicPr>
          <p:nvPr/>
        </p:nvPicPr>
        <p:blipFill>
          <a:blip r:embed="rId6"/>
          <a:stretch/>
        </p:blipFill>
        <p:spPr bwMode="auto">
          <a:xfrm>
            <a:off x="2576935" y="4005384"/>
            <a:ext cx="2857500" cy="1600200"/>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1295402" y="921007"/>
            <a:ext cx="9601196" cy="1303867"/>
          </a:xfrm>
        </p:spPr>
        <p:txBody>
          <a:bodyPr vertOverflow="overflow" horzOverflow="overflow" vert="horz" wrap="square" lIns="91440" tIns="45720" rIns="91440" bIns="45720" numCol="1" spcCol="0" rtlCol="0" fromWordArt="0" anchor="ctr" anchorCtr="0" forceAA="0" upright="0" compatLnSpc="0">
            <a:normAutofit fontScale="95000" lnSpcReduction="1000"/>
          </a:bodyPr>
          <a:lstStyle/>
          <a:p>
            <a:pPr>
              <a:defRPr/>
            </a:pPr>
            <a:r>
              <a:rPr lang="en-GB"/>
              <a:t>Principios del siglo XX.: crecimiento del nacionalismo</a:t>
            </a:r>
            <a:endParaRPr/>
          </a:p>
        </p:txBody>
      </p:sp>
      <p:sp>
        <p:nvSpPr>
          <p:cNvPr id="3" name="Content Placeholder 2"/>
          <p:cNvSpPr>
            <a:spLocks noGrp="1"/>
          </p:cNvSpPr>
          <p:nvPr>
            <p:ph idx="1"/>
          </p:nvPr>
        </p:nvSpPr>
        <p:spPr bwMode="auto">
          <a:xfrm>
            <a:off x="899953" y="2650728"/>
            <a:ext cx="6062832" cy="4763294"/>
          </a:xfrm>
        </p:spPr>
        <p:txBody>
          <a:bodyPr>
            <a:normAutofit/>
          </a:bodyPr>
          <a:lstStyle/>
          <a:p>
            <a:pPr>
              <a:defRPr/>
            </a:pPr>
            <a:r>
              <a:rPr lang="en-GB" sz="2000" b="0" i="0" u="none" strike="noStrike" cap="none" spc="0">
                <a:solidFill>
                  <a:schemeClr val="tx1">
                    <a:lumMod val="85000"/>
                    <a:lumOff val="15000"/>
                  </a:schemeClr>
                </a:solidFill>
                <a:latin typeface="Garamond"/>
                <a:ea typeface="Garamond"/>
                <a:cs typeface="Garamond"/>
              </a:rPr>
              <a:t>El nacionalismo vasco creció a principios del siglo XX</a:t>
            </a:r>
            <a:r>
              <a:rPr lang="en-GB" sz="2000"/>
              <a:t>. </a:t>
            </a:r>
            <a:endParaRPr/>
          </a:p>
          <a:p>
            <a:pPr>
              <a:defRPr/>
            </a:pPr>
            <a:r>
              <a:rPr lang="en-GB" sz="2000" b="0" i="0" u="none" strike="noStrike" cap="none" spc="0">
                <a:solidFill>
                  <a:schemeClr val="tx1">
                    <a:lumMod val="85000"/>
                    <a:lumOff val="15000"/>
                  </a:schemeClr>
                </a:solidFill>
                <a:latin typeface="Garamond"/>
                <a:ea typeface="Garamond"/>
                <a:cs typeface="Garamond"/>
              </a:rPr>
              <a:t>Los vascos estaban unidos por un nuevo líder político.</a:t>
            </a:r>
            <a:r>
              <a:rPr lang="en-GB" sz="2000"/>
              <a:t> </a:t>
            </a:r>
            <a:endParaRPr/>
          </a:p>
          <a:p>
            <a:pPr>
              <a:defRPr/>
            </a:pPr>
            <a:r>
              <a:rPr lang="en-GB" sz="2000" b="0" i="0" u="none" strike="noStrike" cap="none" spc="0">
                <a:solidFill>
                  <a:schemeClr val="tx1">
                    <a:lumMod val="85000"/>
                    <a:lumOff val="15000"/>
                  </a:schemeClr>
                </a:solidFill>
                <a:latin typeface="Garamond"/>
                <a:ea typeface="Garamond"/>
                <a:cs typeface="Garamond"/>
              </a:rPr>
              <a:t>José Antonio Aguirre fue moderado y construyó puentes</a:t>
            </a:r>
            <a:r>
              <a:rPr lang="en-GB" sz="2000"/>
              <a:t>. </a:t>
            </a:r>
            <a:endParaRPr lang="en-GB" sz="2000"/>
          </a:p>
          <a:p>
            <a:pPr>
              <a:defRPr/>
            </a:pPr>
            <a:r>
              <a:rPr lang="en-GB" sz="2000"/>
              <a:t>Presidente del PNV(Partido Nacionalista Vasco)</a:t>
            </a:r>
            <a:endParaRPr/>
          </a:p>
          <a:p>
            <a:pPr>
              <a:defRPr/>
            </a:pPr>
            <a:r>
              <a:rPr lang="en-GB" sz="2000" b="0" i="0" u="none" strike="noStrike" cap="none" spc="0">
                <a:solidFill>
                  <a:schemeClr val="tx1">
                    <a:lumMod val="85000"/>
                    <a:lumOff val="15000"/>
                  </a:schemeClr>
                </a:solidFill>
                <a:latin typeface="Garamond"/>
                <a:ea typeface="Garamond"/>
                <a:cs typeface="Garamond"/>
              </a:rPr>
              <a:t>Lideró a los vascos en la Guerra Civil (Gobierno en el exilio)</a:t>
            </a:r>
            <a:r>
              <a:rPr lang="en-GB" sz="2000"/>
              <a:t>. </a:t>
            </a:r>
            <a:endParaRPr/>
          </a:p>
        </p:txBody>
      </p:sp>
      <p:pic>
        <p:nvPicPr>
          <p:cNvPr id="7170" name="Picture 2"/>
          <p:cNvPicPr>
            <a:picLocks noChangeAspect="1" noChangeArrowheads="1"/>
          </p:cNvPicPr>
          <p:nvPr/>
        </p:nvPicPr>
        <p:blipFill>
          <a:blip r:embed="rId3"/>
          <a:stretch/>
        </p:blipFill>
        <p:spPr bwMode="auto">
          <a:xfrm>
            <a:off x="6962784" y="2526782"/>
            <a:ext cx="2161266" cy="2737603"/>
          </a:xfrm>
          <a:prstGeom prst="rect">
            <a:avLst/>
          </a:prstGeom>
          <a:noFill/>
        </p:spPr>
      </p:pic>
      <p:pic>
        <p:nvPicPr>
          <p:cNvPr id="7172" name="Picture 4"/>
          <p:cNvPicPr>
            <a:picLocks noChangeAspect="1" noChangeArrowheads="1"/>
          </p:cNvPicPr>
          <p:nvPr/>
        </p:nvPicPr>
        <p:blipFill>
          <a:blip r:embed="rId4"/>
          <a:stretch/>
        </p:blipFill>
        <p:spPr bwMode="auto">
          <a:xfrm>
            <a:off x="9124051" y="2526782"/>
            <a:ext cx="2381647" cy="3642519"/>
          </a:xfrm>
          <a:prstGeom prst="rect">
            <a:avLst/>
          </a:prstGeom>
          <a:noFill/>
        </p:spPr>
      </p:pic>
      <p:sp>
        <p:nvSpPr>
          <p:cNvPr id="4" name="TextBox 3"/>
          <p:cNvSpPr txBox="1"/>
          <p:nvPr/>
        </p:nvSpPr>
        <p:spPr bwMode="auto">
          <a:xfrm>
            <a:off x="6824768" y="5452238"/>
            <a:ext cx="3203409" cy="701399"/>
          </a:xfrm>
          <a:prstGeom prst="rect">
            <a:avLst/>
          </a:prstGeom>
          <a:noFill/>
        </p:spPr>
        <p:txBody>
          <a:bodyPr wrap="square" rtlCol="0">
            <a:spAutoFit/>
          </a:bodyPr>
          <a:lstStyle/>
          <a:p>
            <a:pPr>
              <a:defRPr/>
            </a:pPr>
            <a:r>
              <a:rPr lang="en-GB" sz="2000"/>
              <a:t>Jose Antonio Aguirre</a:t>
            </a:r>
            <a:endParaRPr/>
          </a:p>
          <a:p>
            <a:pPr>
              <a:defRPr/>
            </a:pPr>
            <a:r>
              <a:rPr lang="en-GB" sz="2000"/>
              <a:t>en 1933</a:t>
            </a: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23418" y="1081148"/>
            <a:ext cx="9601196" cy="1303867"/>
          </a:xfrm>
        </p:spPr>
        <p:txBody>
          <a:bodyPr/>
          <a:lstStyle/>
          <a:p>
            <a:pPr>
              <a:defRPr/>
            </a:pPr>
            <a:r>
              <a:rPr lang="en-GB" sz="4400" b="0" i="0" u="none" strike="noStrike" cap="none" spc="0">
                <a:ln w="3175" cmpd="sng">
                  <a:noFill/>
                </a:ln>
                <a:solidFill>
                  <a:schemeClr val="tx1">
                    <a:lumMod val="85000"/>
                    <a:lumOff val="15000"/>
                  </a:schemeClr>
                </a:solidFill>
                <a:latin typeface="Garamond"/>
                <a:ea typeface="Garamond"/>
                <a:cs typeface="Garamond"/>
              </a:rPr>
              <a:t>El levantamiento de Franco</a:t>
            </a:r>
            <a:endParaRPr/>
          </a:p>
        </p:txBody>
      </p:sp>
      <p:sp>
        <p:nvSpPr>
          <p:cNvPr id="3" name="Content Placeholder 2"/>
          <p:cNvSpPr>
            <a:spLocks noGrp="1"/>
          </p:cNvSpPr>
          <p:nvPr>
            <p:ph idx="1"/>
          </p:nvPr>
        </p:nvSpPr>
        <p:spPr bwMode="auto">
          <a:xfrm>
            <a:off x="838200" y="2654299"/>
            <a:ext cx="6729919" cy="3522663"/>
          </a:xfrm>
        </p:spPr>
        <p:txBody>
          <a:bodyPr/>
          <a:lstStyle/>
          <a:p>
            <a:pPr>
              <a:defRPr/>
            </a:pPr>
            <a:r>
              <a:rPr lang="en-GB" sz="2400" b="0" i="0" u="none" strike="noStrike" cap="none" spc="0">
                <a:solidFill>
                  <a:schemeClr val="tx1">
                    <a:lumMod val="85000"/>
                    <a:lumOff val="15000"/>
                  </a:schemeClr>
                </a:solidFill>
                <a:latin typeface="Garamond"/>
                <a:ea typeface="Garamond"/>
                <a:cs typeface="Garamond"/>
              </a:rPr>
              <a:t>El nacionalismo español también estaba en ascenso, impulsado por Francisco Franco</a:t>
            </a:r>
            <a:r>
              <a:rPr lang="en-GB"/>
              <a:t>. </a:t>
            </a:r>
            <a:endParaRPr/>
          </a:p>
          <a:p>
            <a:pPr>
              <a:defRPr/>
            </a:pPr>
            <a:r>
              <a:rPr lang="en-GB" sz="2400" b="0" i="0" u="none" strike="noStrike" cap="none" spc="0">
                <a:solidFill>
                  <a:schemeClr val="tx1">
                    <a:lumMod val="85000"/>
                    <a:lumOff val="15000"/>
                  </a:schemeClr>
                </a:solidFill>
                <a:latin typeface="Garamond"/>
                <a:ea typeface="Garamond"/>
                <a:cs typeface="Garamond"/>
              </a:rPr>
              <a:t>El apoyo a los falangistas (fascistas) era fuerte en Navarra</a:t>
            </a:r>
            <a:r>
              <a:rPr lang="en-GB"/>
              <a:t>. </a:t>
            </a:r>
            <a:endParaRPr/>
          </a:p>
          <a:p>
            <a:pPr>
              <a:defRPr/>
            </a:pPr>
            <a:r>
              <a:rPr lang="en-GB" sz="2400" b="0" i="0" u="none" strike="noStrike" cap="none" spc="0">
                <a:solidFill>
                  <a:schemeClr val="tx1">
                    <a:lumMod val="85000"/>
                    <a:lumOff val="15000"/>
                  </a:schemeClr>
                </a:solidFill>
                <a:latin typeface="Garamond"/>
                <a:ea typeface="Garamond"/>
                <a:cs typeface="Garamond"/>
              </a:rPr>
              <a:t>En julio de 1936, Franco y sus rebeldes dieron un golpe de Estado</a:t>
            </a:r>
            <a:r>
              <a:rPr lang="en-GB"/>
              <a:t>. </a:t>
            </a:r>
            <a:endParaRPr/>
          </a:p>
          <a:p>
            <a:pPr>
              <a:defRPr/>
            </a:pPr>
            <a:r>
              <a:rPr lang="en-GB"/>
              <a:t>Ese golpe de Estado desembocó en la guerra civil española. </a:t>
            </a:r>
            <a:endParaRPr/>
          </a:p>
        </p:txBody>
      </p:sp>
      <p:pic>
        <p:nvPicPr>
          <p:cNvPr id="8196" name="Picture 4"/>
          <p:cNvPicPr>
            <a:picLocks noChangeAspect="1" noChangeArrowheads="1"/>
          </p:cNvPicPr>
          <p:nvPr/>
        </p:nvPicPr>
        <p:blipFill>
          <a:blip r:embed="rId3"/>
          <a:stretch/>
        </p:blipFill>
        <p:spPr bwMode="auto">
          <a:xfrm>
            <a:off x="7799896" y="812044"/>
            <a:ext cx="3555764" cy="4964808"/>
          </a:xfrm>
          <a:prstGeom prst="rect">
            <a:avLst/>
          </a:prstGeom>
          <a:noFill/>
        </p:spPr>
      </p:pic>
      <p:sp>
        <p:nvSpPr>
          <p:cNvPr id="6" name="TextBox 5"/>
          <p:cNvSpPr txBox="1"/>
          <p:nvPr/>
        </p:nvSpPr>
        <p:spPr bwMode="auto">
          <a:xfrm>
            <a:off x="8296252" y="5799756"/>
            <a:ext cx="3203409" cy="396599"/>
          </a:xfrm>
          <a:prstGeom prst="rect">
            <a:avLst/>
          </a:prstGeom>
          <a:noFill/>
        </p:spPr>
        <p:txBody>
          <a:bodyPr wrap="square" rtlCol="0">
            <a:spAutoFit/>
          </a:bodyPr>
          <a:lstStyle/>
          <a:p>
            <a:pPr>
              <a:defRPr/>
            </a:pPr>
            <a:r>
              <a:rPr lang="en-GB" sz="2000"/>
              <a:t>Francisco Franco en 1930</a:t>
            </a: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825498" y="796019"/>
            <a:ext cx="9601196" cy="1303867"/>
          </a:xfrm>
        </p:spPr>
        <p:txBody>
          <a:bodyPr/>
          <a:lstStyle/>
          <a:p>
            <a:pPr>
              <a:defRPr/>
            </a:pPr>
            <a:r>
              <a:rPr lang="en-GB"/>
              <a:t>La guerra civil española</a:t>
            </a:r>
            <a:endParaRPr/>
          </a:p>
        </p:txBody>
      </p:sp>
      <p:sp>
        <p:nvSpPr>
          <p:cNvPr id="3" name="Content Placeholder 2"/>
          <p:cNvSpPr>
            <a:spLocks noGrp="1"/>
          </p:cNvSpPr>
          <p:nvPr>
            <p:ph idx="1"/>
          </p:nvPr>
        </p:nvSpPr>
        <p:spPr bwMode="auto">
          <a:xfrm>
            <a:off x="862654" y="2573867"/>
            <a:ext cx="6224892" cy="3762375"/>
          </a:xfrm>
        </p:spPr>
        <p:txBody>
          <a:bodyPr vertOverflow="overflow" horzOverflow="overflow" vert="horz" wrap="square" lIns="91440" tIns="45720" rIns="91440" bIns="45720" numCol="1" spcCol="0" rtlCol="0" fromWordArt="0" anchor="t" anchorCtr="0" forceAA="0" upright="0" compatLnSpc="0">
            <a:normAutofit fontScale="90000" lnSpcReduction="2000"/>
          </a:bodyPr>
          <a:lstStyle/>
          <a:p>
            <a:pPr>
              <a:defRPr/>
            </a:pPr>
            <a:r>
              <a:rPr lang="en-GB" sz="2400" b="0" i="0" u="none" strike="noStrike" cap="none" spc="0">
                <a:solidFill>
                  <a:schemeClr val="tx1">
                    <a:lumMod val="85000"/>
                    <a:lumOff val="15000"/>
                  </a:schemeClr>
                </a:solidFill>
                <a:latin typeface="Garamond"/>
                <a:ea typeface="Garamond"/>
                <a:cs typeface="Garamond"/>
              </a:rPr>
              <a:t>El Gobierno republicano acelera las propuestas de autonomía vasca</a:t>
            </a:r>
            <a:r>
              <a:rPr lang="en-GB"/>
              <a:t>. </a:t>
            </a:r>
            <a:endParaRPr/>
          </a:p>
          <a:p>
            <a:pPr>
              <a:defRPr/>
            </a:pPr>
            <a:r>
              <a:rPr lang="en-GB" sz="2400" b="0" i="0" u="none" strike="noStrike" cap="none" spc="0">
                <a:solidFill>
                  <a:schemeClr val="tx1">
                    <a:lumMod val="85000"/>
                    <a:lumOff val="15000"/>
                  </a:schemeClr>
                </a:solidFill>
                <a:latin typeface="Garamond"/>
                <a:ea typeface="Garamond"/>
                <a:cs typeface="Garamond"/>
              </a:rPr>
              <a:t>Aguirre “hasta que el fascismo sea derrotado, el nacionalismo vasco seguirá en su puesto”</a:t>
            </a:r>
            <a:r>
              <a:rPr lang="en-GB"/>
              <a:t>. </a:t>
            </a:r>
            <a:endParaRPr/>
          </a:p>
          <a:p>
            <a:pPr>
              <a:defRPr/>
            </a:pPr>
            <a:r>
              <a:rPr lang="en-GB" sz="2400" b="0" i="0" u="none" strike="noStrike" cap="none" spc="0">
                <a:solidFill>
                  <a:schemeClr val="tx1">
                    <a:lumMod val="85000"/>
                    <a:lumOff val="15000"/>
                  </a:schemeClr>
                </a:solidFill>
                <a:latin typeface="Garamond"/>
                <a:ea typeface="Garamond"/>
                <a:cs typeface="Garamond"/>
              </a:rPr>
              <a:t>El año siguiente se produjo una oleada de actividad cultural</a:t>
            </a:r>
            <a:r>
              <a:rPr lang="en-GB"/>
              <a:t>. </a:t>
            </a:r>
            <a:endParaRPr/>
          </a:p>
          <a:p>
            <a:pPr>
              <a:defRPr/>
            </a:pPr>
            <a:r>
              <a:rPr lang="en-GB"/>
              <a:t>Se formó el cuerpo de policía autonómica vasca: la </a:t>
            </a:r>
            <a:r>
              <a:rPr lang="en-GB" i="1"/>
              <a:t>Ertzaintza</a:t>
            </a:r>
            <a:r>
              <a:rPr lang="en-GB"/>
              <a:t>. </a:t>
            </a:r>
            <a:endParaRPr/>
          </a:p>
          <a:p>
            <a:pPr>
              <a:defRPr/>
            </a:pPr>
            <a:r>
              <a:rPr lang="en-GB" sz="2400" b="0" i="0" u="none" strike="noStrike" cap="none" spc="0">
                <a:solidFill>
                  <a:schemeClr val="tx1">
                    <a:lumMod val="85000"/>
                    <a:lumOff val="15000"/>
                  </a:schemeClr>
                </a:solidFill>
                <a:latin typeface="Garamond"/>
                <a:ea typeface="Garamond"/>
                <a:cs typeface="Garamond"/>
              </a:rPr>
              <a:t>Franco juró “la aniquilación completa de los nacionalistas vascos”</a:t>
            </a:r>
            <a:r>
              <a:rPr lang="en-GB"/>
              <a:t>. </a:t>
            </a:r>
            <a:endParaRPr/>
          </a:p>
        </p:txBody>
      </p:sp>
      <p:pic>
        <p:nvPicPr>
          <p:cNvPr id="9218" name="Picture 2"/>
          <p:cNvPicPr>
            <a:picLocks noChangeAspect="1" noChangeArrowheads="1"/>
          </p:cNvPicPr>
          <p:nvPr/>
        </p:nvPicPr>
        <p:blipFill>
          <a:blip r:embed="rId3"/>
          <a:stretch/>
        </p:blipFill>
        <p:spPr bwMode="auto">
          <a:xfrm>
            <a:off x="7702321" y="2664581"/>
            <a:ext cx="3765780" cy="2834966"/>
          </a:xfrm>
          <a:prstGeom prst="rect">
            <a:avLst/>
          </a:prstGeom>
          <a:noFill/>
        </p:spPr>
      </p:pic>
      <p:pic>
        <p:nvPicPr>
          <p:cNvPr id="9220" name="Picture 4" descr="Guerra Civil Española: resumen, causas y características"/>
          <p:cNvPicPr>
            <a:picLocks noChangeAspect="1" noChangeArrowheads="1"/>
          </p:cNvPicPr>
          <p:nvPr/>
        </p:nvPicPr>
        <p:blipFill>
          <a:blip r:embed="rId4"/>
          <a:stretch/>
        </p:blipFill>
        <p:spPr bwMode="auto">
          <a:xfrm>
            <a:off x="7702321" y="754245"/>
            <a:ext cx="3765780" cy="1882890"/>
          </a:xfrm>
          <a:prstGeom prst="rect">
            <a:avLst/>
          </a:prstGeom>
          <a:noFill/>
        </p:spPr>
      </p:pic>
      <p:sp>
        <p:nvSpPr>
          <p:cNvPr id="7" name="TextBox 6"/>
          <p:cNvSpPr txBox="1"/>
          <p:nvPr/>
        </p:nvSpPr>
        <p:spPr bwMode="auto">
          <a:xfrm>
            <a:off x="7522367" y="5661870"/>
            <a:ext cx="4144044" cy="396599"/>
          </a:xfrm>
          <a:prstGeom prst="rect">
            <a:avLst/>
          </a:prstGeom>
          <a:noFill/>
        </p:spPr>
        <p:txBody>
          <a:bodyPr wrap="square" rtlCol="0">
            <a:spAutoFit/>
          </a:bodyPr>
          <a:lstStyle/>
          <a:p>
            <a:pPr>
              <a:defRPr/>
            </a:pPr>
            <a:r>
              <a:rPr lang="en-GB" sz="2000"/>
              <a:t>Manifestación franquista en </a:t>
            </a:r>
            <a:r>
              <a:rPr lang="en-GB" sz="2000"/>
              <a:t>Gijón</a:t>
            </a:r>
            <a:r>
              <a:rPr lang="en-GB" sz="2000"/>
              <a:t>, 1937</a:t>
            </a: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968827" y="866923"/>
            <a:ext cx="9601196" cy="1303867"/>
          </a:xfrm>
        </p:spPr>
        <p:txBody>
          <a:bodyPr/>
          <a:lstStyle/>
          <a:p>
            <a:pPr>
              <a:defRPr/>
            </a:pPr>
            <a:r>
              <a:rPr lang="en-GB"/>
              <a:t>Gernika</a:t>
            </a:r>
            <a:endParaRPr lang="en-GB"/>
          </a:p>
        </p:txBody>
      </p:sp>
      <p:sp>
        <p:nvSpPr>
          <p:cNvPr id="3" name="Content Placeholder 2"/>
          <p:cNvSpPr>
            <a:spLocks noGrp="1"/>
          </p:cNvSpPr>
          <p:nvPr>
            <p:ph idx="1"/>
          </p:nvPr>
        </p:nvSpPr>
        <p:spPr bwMode="auto">
          <a:xfrm>
            <a:off x="1364437" y="2628900"/>
            <a:ext cx="6033879" cy="4044273"/>
          </a:xfrm>
        </p:spPr>
        <p:txBody>
          <a:bodyPr>
            <a:normAutofit/>
          </a:bodyPr>
          <a:lstStyle/>
          <a:p>
            <a:pPr>
              <a:defRPr/>
            </a:pPr>
            <a:r>
              <a:rPr lang="en-GB" sz="2000" b="0" i="0" u="none" strike="noStrike" cap="none" spc="0">
                <a:solidFill>
                  <a:schemeClr val="tx1">
                    <a:lumMod val="85000"/>
                    <a:lumOff val="15000"/>
                  </a:schemeClr>
                </a:solidFill>
                <a:latin typeface="Garamond"/>
                <a:ea typeface="Garamond"/>
                <a:cs typeface="Garamond"/>
              </a:rPr>
              <a:t>Era día de mercado en la ciudad principal de la región.</a:t>
            </a:r>
            <a:r>
              <a:rPr lang="en-GB" sz="2000"/>
              <a:t>.</a:t>
            </a:r>
            <a:endParaRPr/>
          </a:p>
          <a:p>
            <a:pPr>
              <a:defRPr/>
            </a:pPr>
            <a:r>
              <a:rPr lang="en-GB" sz="2000" b="0" i="0" u="none" strike="noStrike" cap="none" spc="0">
                <a:solidFill>
                  <a:schemeClr val="tx1">
                    <a:lumMod val="85000"/>
                    <a:lumOff val="15000"/>
                  </a:schemeClr>
                </a:solidFill>
                <a:latin typeface="Garamond"/>
                <a:ea typeface="Garamond"/>
                <a:cs typeface="Garamond"/>
              </a:rPr>
              <a:t>A las 4:40 p.m. las campanas de la iglesia sonaron para advertir sobre la aproximación de aviones bombarderos</a:t>
            </a:r>
            <a:r>
              <a:rPr lang="en-GB" sz="2000"/>
              <a:t>. </a:t>
            </a:r>
            <a:endParaRPr/>
          </a:p>
          <a:p>
            <a:pPr>
              <a:defRPr/>
            </a:pPr>
            <a:r>
              <a:rPr lang="en-GB" sz="2000" b="0" i="0" u="none" strike="noStrike" cap="none" spc="0">
                <a:solidFill>
                  <a:schemeClr val="tx1">
                    <a:lumMod val="85000"/>
                    <a:lumOff val="15000"/>
                  </a:schemeClr>
                </a:solidFill>
                <a:latin typeface="Garamond"/>
                <a:ea typeface="Garamond"/>
                <a:cs typeface="Garamond"/>
              </a:rPr>
              <a:t>La ciudad no tenía defensas aéreas.</a:t>
            </a:r>
            <a:r>
              <a:rPr lang="en-GB" sz="2000"/>
              <a:t>. </a:t>
            </a:r>
            <a:endParaRPr/>
          </a:p>
          <a:p>
            <a:pPr>
              <a:defRPr/>
            </a:pPr>
            <a:r>
              <a:rPr lang="en-GB" sz="2000" b="0" i="0" u="none" strike="noStrike" cap="none" spc="0">
                <a:solidFill>
                  <a:schemeClr val="tx1">
                    <a:lumMod val="85000"/>
                    <a:lumOff val="15000"/>
                  </a:schemeClr>
                </a:solidFill>
                <a:latin typeface="Garamond"/>
                <a:ea typeface="Garamond"/>
                <a:cs typeface="Garamond"/>
              </a:rPr>
              <a:t>Nuevos aviones alemanes e italianos lanzaron bombas y ametrallaron sin obstáculos.</a:t>
            </a:r>
            <a:r>
              <a:rPr lang="en-GB" sz="2000"/>
              <a:t>. </a:t>
            </a:r>
            <a:endParaRPr/>
          </a:p>
          <a:p>
            <a:pPr>
              <a:defRPr/>
            </a:pPr>
            <a:r>
              <a:rPr lang="en-GB" sz="2000" b="0" i="0" u="none" strike="noStrike" cap="none" spc="0">
                <a:solidFill>
                  <a:schemeClr val="tx1">
                    <a:lumMod val="85000"/>
                    <a:lumOff val="15000"/>
                  </a:schemeClr>
                </a:solidFill>
                <a:latin typeface="Garamond"/>
                <a:ea typeface="Garamond"/>
                <a:cs typeface="Garamond"/>
              </a:rPr>
              <a:t>El ataque duró tres horas.</a:t>
            </a:r>
            <a:r>
              <a:rPr lang="en-GB" sz="2000"/>
              <a:t> </a:t>
            </a:r>
            <a:endParaRPr/>
          </a:p>
          <a:p>
            <a:pPr>
              <a:defRPr/>
            </a:pPr>
            <a:r>
              <a:rPr lang="en-GB" sz="2000" b="0" i="0" u="none" strike="noStrike" cap="none" spc="0">
                <a:solidFill>
                  <a:schemeClr val="tx1">
                    <a:lumMod val="85000"/>
                    <a:lumOff val="15000"/>
                  </a:schemeClr>
                </a:solidFill>
                <a:latin typeface="Garamond"/>
                <a:ea typeface="Garamond"/>
                <a:cs typeface="Garamond"/>
              </a:rPr>
              <a:t>El Gobierno vasco estima que murieron 1.645 personas</a:t>
            </a:r>
            <a:r>
              <a:rPr lang="en-GB" sz="2000"/>
              <a:t>. </a:t>
            </a:r>
            <a:endParaRPr/>
          </a:p>
        </p:txBody>
      </p:sp>
      <p:pic>
        <p:nvPicPr>
          <p:cNvPr id="10242" name="Picture 2" descr="r/Lost_Architecture - Guernica, Spain before German bombers destroyed the city and massacred the population. this tragedy later inspired Pablo Picasso to paint his famous &quot;Guernica&quot; painting. these photos were really hard to find and colorize."/>
          <p:cNvPicPr>
            <a:picLocks noChangeAspect="1" noChangeArrowheads="1"/>
          </p:cNvPicPr>
          <p:nvPr/>
        </p:nvPicPr>
        <p:blipFill>
          <a:blip r:embed="rId3"/>
          <a:stretch/>
        </p:blipFill>
        <p:spPr bwMode="auto">
          <a:xfrm>
            <a:off x="7505733" y="670697"/>
            <a:ext cx="4050154" cy="2309853"/>
          </a:xfrm>
          <a:prstGeom prst="rect">
            <a:avLst/>
          </a:prstGeom>
          <a:noFill/>
        </p:spPr>
      </p:pic>
      <p:pic>
        <p:nvPicPr>
          <p:cNvPr id="10244" name="Picture 4" descr="r/Lost_Architecture - result of the bombing"/>
          <p:cNvPicPr>
            <a:picLocks noChangeAspect="1" noChangeArrowheads="1"/>
          </p:cNvPicPr>
          <p:nvPr/>
        </p:nvPicPr>
        <p:blipFill>
          <a:blip r:embed="rId4"/>
          <a:stretch/>
        </p:blipFill>
        <p:spPr bwMode="auto">
          <a:xfrm>
            <a:off x="7400130" y="3877450"/>
            <a:ext cx="4155757" cy="2337613"/>
          </a:xfrm>
          <a:prstGeom prst="rect">
            <a:avLst/>
          </a:prstGeom>
          <a:noFill/>
        </p:spPr>
      </p:pic>
      <p:sp>
        <p:nvSpPr>
          <p:cNvPr id="6" name="TextBox 5"/>
          <p:cNvSpPr txBox="1"/>
          <p:nvPr/>
        </p:nvSpPr>
        <p:spPr bwMode="auto">
          <a:xfrm>
            <a:off x="7400129" y="3228944"/>
            <a:ext cx="4051593" cy="335639"/>
          </a:xfrm>
          <a:prstGeom prst="rect">
            <a:avLst/>
          </a:prstGeom>
          <a:noFill/>
        </p:spPr>
        <p:txBody>
          <a:bodyPr wrap="square" rtlCol="0">
            <a:spAutoFit/>
          </a:bodyPr>
          <a:lstStyle/>
          <a:p>
            <a:pPr>
              <a:defRPr/>
            </a:pPr>
            <a:r>
              <a:rPr lang="en-GB" sz="1600" b="0" i="0" u="none" strike="noStrike" cap="none" spc="0">
                <a:solidFill>
                  <a:schemeClr val="tx1"/>
                </a:solidFill>
                <a:latin typeface="Garamond"/>
                <a:ea typeface="Garamond"/>
                <a:cs typeface="Garamond"/>
              </a:rPr>
              <a:t>Gernika antes y después de los bombardeos</a:t>
            </a: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endParaRPr lang="en-GB"/>
          </a:p>
        </p:txBody>
      </p:sp>
      <p:sp>
        <p:nvSpPr>
          <p:cNvPr id="3" name="Content Placeholder 2"/>
          <p:cNvSpPr>
            <a:spLocks noGrp="1"/>
          </p:cNvSpPr>
          <p:nvPr>
            <p:ph idx="1"/>
          </p:nvPr>
        </p:nvSpPr>
        <p:spPr bwMode="auto"/>
        <p:txBody>
          <a:bodyPr/>
          <a:lstStyle/>
          <a:p>
            <a:pPr>
              <a:defRPr/>
            </a:pPr>
            <a:endParaRPr lang="en-GB"/>
          </a:p>
        </p:txBody>
      </p:sp>
      <p:pic>
        <p:nvPicPr>
          <p:cNvPr id="4" name="Picture 6" descr="Portada de 'Eguna', el diario en euskera que fue incautado por 'El Correo Español'."/>
          <p:cNvPicPr>
            <a:picLocks noChangeAspect="1" noChangeArrowheads="1"/>
          </p:cNvPicPr>
          <p:nvPr/>
        </p:nvPicPr>
        <p:blipFill>
          <a:blip r:embed="rId3"/>
          <a:stretch/>
        </p:blipFill>
        <p:spPr bwMode="auto">
          <a:xfrm>
            <a:off x="985093" y="796109"/>
            <a:ext cx="10221812" cy="5265782"/>
          </a:xfrm>
          <a:prstGeom prst="rect">
            <a:avLst/>
          </a:prstGeom>
          <a:noFill/>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theme/_rels/theme1.xml.rels><?xml version="1.0" encoding="UTF-8" standalone="yes"?><Relationships xmlns="http://schemas.openxmlformats.org/package/2006/relationships"><Relationship Id="rId1" Type="http://schemas.openxmlformats.org/officeDocument/2006/relationships/image" Target="../media/image1.jpg"/><Relationship Id="rId2" Type="http://schemas.openxmlformats.org/officeDocument/2006/relationships/image" Target="../media/image2.jpg"/></Relationships>
</file>

<file path=ppt/theme/_rels/theme2.xml.rels><?xml version="1.0" encoding="UTF-8" standalone="yes"?><Relationships xmlns="http://schemas.openxmlformats.org/package/2006/relationships"></Relationships>
</file>

<file path=ppt/theme/theme1.xml><?xml version="1.0" encoding="utf-8"?>
<a:theme xmlns:a="http://schemas.openxmlformats.org/drawingml/2006/main" xmlns:r="http://schemas.openxmlformats.org/officeDocument/2006/relationships" xmlns:p="http://schemas.openxmlformats.org/presentation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Arial"/>
        <a:cs typeface="Arial"/>
      </a:majorFont>
      <a:minorFont>
        <a:latin typeface="Garamond"/>
        <a:ea typeface="Arial"/>
        <a:cs typeface="Arial"/>
      </a:minorFont>
    </a:fontScheme>
    <a:fmtScheme name="Organic">
      <a:fillStyleLst>
        <a:solidFill>
          <a:schemeClr val="phClr"/>
        </a:solidFill>
        <a:gradFill>
          <a:gsLst>
            <a:gs pos="0">
              <a:schemeClr val="phClr">
                <a:tint val="60000"/>
                <a:lumMod val="110000"/>
              </a:schemeClr>
            </a:gs>
            <a:gs pos="100000">
              <a:schemeClr val="phClr">
                <a:tint val="82000"/>
              </a:schemeClr>
            </a:gs>
          </a:gsLst>
          <a:lin ang="5400000" scaled="0"/>
        </a:gradFill>
        <a:blipFill>
          <a:blip r:embed="rId1">
            <a:duotone>
              <a:schemeClr val="phClr">
                <a:shade val="74000"/>
                <a:satMod val="130000"/>
                <a:lumMod val="90000"/>
              </a:schemeClr>
              <a:schemeClr val="phClr">
                <a:tint val="94000"/>
                <a:satMod val="120000"/>
                <a:lumMod val="104000"/>
              </a:schemeClr>
            </a:duotone>
          </a:blip>
          <a:tile algn="tl" flip="none" sx="100000" sy="100000" tx="0" ty="0"/>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90000"/>
                <a:lumMod val="110000"/>
              </a:schemeClr>
            </a:gs>
            <a:gs pos="100000">
              <a:schemeClr val="phClr">
                <a:shade val="88000"/>
                <a:lumMod val="98000"/>
              </a:schemeClr>
            </a:gs>
          </a:gsLst>
          <a:lin ang="5400000" scaled="0"/>
        </a:gradFill>
        <a:blipFill>
          <a:blip r:embed="rId2"/>
          <a:stretch/>
        </a:blipFill>
      </a:bgFillStyleLst>
    </a:fmtScheme>
  </a:themeElements>
  <a:objectDefaults/>
</a:theme>
</file>

<file path=ppt/theme/theme2.xml><?xml version="1.0" encoding="utf-8"?>
<a:theme xmlns:a="http://schemas.openxmlformats.org/drawingml/2006/main" xmlns:r="http://schemas.openxmlformats.org/officeDocument/2006/relationships" xmlns:p="http://schemas.openxmlformats.org/presentation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heme>
</file>

<file path=docProps/app.xml><?xml version="1.0" encoding="utf-8"?>
<Properties xmlns="http://schemas.openxmlformats.org/officeDocument/2006/extended-properties" xmlns:vt="http://schemas.openxmlformats.org/officeDocument/2006/docPropsVTypes">
  <Template>Organic</Template>
  <TotalTime>0</TotalTime>
  <Words>0</Words>
  <Application>ONLYOFFICE/8.1.1.27</Application>
  <DocSecurity>0</DocSecurity>
  <PresentationFormat>Widescreen</PresentationFormat>
  <Paragraphs>0</Paragraphs>
  <Slides>21</Slides>
  <Notes>21</Notes>
  <HiddenSlides>0</HiddenSlides>
  <MMClips>2</MMClips>
  <ScaleCrop>0</ScaleCrop>
  <HeadingPairs>
    <vt:vector size="4" baseType="variant">
      <vt:variant>
        <vt:lpstr>Theme</vt:lpstr>
      </vt:variant>
      <vt:variant>
        <vt:i4>1</vt:i4>
      </vt:variant>
      <vt:variant>
        <vt:lpstr>Slide Titles</vt:lpstr>
      </vt:variant>
      <vt:variant>
        <vt:i4>21</vt:i4>
      </vt:variant>
    </vt:vector>
  </HeadingPairs>
  <TitlesOfParts>
    <vt:vector size="22" baseType="lpstr">
      <vt:lpstr>Theme 1</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Manager/>
  <Company/>
  <LinksUpToDate>0</LinksUpToDate>
  <SharedDoc>0</SharedDoc>
  <HyperlinkBase/>
  <HyperlinksChanged>0</HyperlinksChanged>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Basque Nationalism A Short History</dc:title>
  <dc:subject/>
  <dc:creator>Dylan Inglis</dc:creator>
  <cp:keywords/>
  <dc:description/>
  <dc:identifier/>
  <dc:language/>
  <cp:lastModifiedBy/>
  <cp:revision>62</cp:revision>
  <dcterms:created xsi:type="dcterms:W3CDTF">2024-08-04T14:57:53Z</dcterms:created>
  <dcterms:modified xsi:type="dcterms:W3CDTF">2024-11-07T16:28:42Z</dcterms:modified>
  <cp:category/>
  <cp:contentStatus/>
  <cp:version/>
</cp:coreProperties>
</file>