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77" r:id="rId3"/>
    <p:sldId id="284" r:id="rId4"/>
    <p:sldId id="283" r:id="rId5"/>
    <p:sldId id="285" r:id="rId6"/>
    <p:sldId id="286" r:id="rId7"/>
    <p:sldId id="257" r:id="rId8"/>
    <p:sldId id="274" r:id="rId9"/>
    <p:sldId id="273" r:id="rId10"/>
    <p:sldId id="266" r:id="rId11"/>
    <p:sldId id="278" r:id="rId12"/>
    <p:sldId id="272" r:id="rId13"/>
    <p:sldId id="258" r:id="rId14"/>
    <p:sldId id="281" r:id="rId15"/>
    <p:sldId id="259" r:id="rId16"/>
    <p:sldId id="262" r:id="rId17"/>
    <p:sldId id="260" r:id="rId18"/>
    <p:sldId id="261" r:id="rId19"/>
    <p:sldId id="263" r:id="rId20"/>
    <p:sldId id="264" r:id="rId21"/>
    <p:sldId id="265" r:id="rId22"/>
    <p:sldId id="282" r:id="rId23"/>
    <p:sldId id="269" r:id="rId24"/>
    <p:sldId id="279" r:id="rId25"/>
    <p:sldId id="27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5621" autoAdjust="0"/>
  </p:normalViewPr>
  <p:slideViewPr>
    <p:cSldViewPr snapToGrid="0">
      <p:cViewPr>
        <p:scale>
          <a:sx n="75" d="100"/>
          <a:sy n="75" d="100"/>
        </p:scale>
        <p:origin x="1258" y="7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DEE462-D8CE-45BB-96D3-DE4EC453038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E39444E3-DA77-4157-9F22-B88471666FC2}">
      <dgm:prSet custT="1"/>
      <dgm:spPr/>
      <dgm:t>
        <a:bodyPr/>
        <a:lstStyle/>
        <a:p>
          <a:r>
            <a:rPr lang="en-US" sz="3500" b="0" i="0" dirty="0" err="1"/>
            <a:t>Colonización</a:t>
          </a:r>
          <a:endParaRPr lang="en-US" sz="3500" dirty="0"/>
        </a:p>
      </dgm:t>
    </dgm:pt>
    <dgm:pt modelId="{262FE82C-BE92-47B1-A390-AE7A68F96E75}" type="parTrans" cxnId="{A38104AE-7521-414C-820D-ED6DA418181B}">
      <dgm:prSet/>
      <dgm:spPr/>
      <dgm:t>
        <a:bodyPr/>
        <a:lstStyle/>
        <a:p>
          <a:endParaRPr lang="en-US"/>
        </a:p>
      </dgm:t>
    </dgm:pt>
    <dgm:pt modelId="{B143B8B7-48FB-4779-B84C-29642258932B}" type="sibTrans" cxnId="{A38104AE-7521-414C-820D-ED6DA418181B}">
      <dgm:prSet/>
      <dgm:spPr/>
      <dgm:t>
        <a:bodyPr/>
        <a:lstStyle/>
        <a:p>
          <a:endParaRPr lang="en-US"/>
        </a:p>
      </dgm:t>
    </dgm:pt>
    <dgm:pt modelId="{9238FA26-94C0-4A56-9F76-267FCDD87E93}">
      <dgm:prSet custT="1"/>
      <dgm:spPr/>
      <dgm:t>
        <a:bodyPr/>
        <a:lstStyle/>
        <a:p>
          <a:r>
            <a:rPr lang="en-US" sz="3500" dirty="0"/>
            <a:t>Post-</a:t>
          </a:r>
          <a:r>
            <a:rPr lang="en-US" sz="3500" dirty="0" err="1"/>
            <a:t>colonización</a:t>
          </a:r>
          <a:endParaRPr lang="en-US" sz="3500" dirty="0"/>
        </a:p>
      </dgm:t>
    </dgm:pt>
    <dgm:pt modelId="{6A7EF391-DE4A-4404-8C78-3777FE801B7B}" type="parTrans" cxnId="{E3EADD38-1381-4940-ABF7-D192948BF981}">
      <dgm:prSet/>
      <dgm:spPr/>
      <dgm:t>
        <a:bodyPr/>
        <a:lstStyle/>
        <a:p>
          <a:endParaRPr lang="en-US"/>
        </a:p>
      </dgm:t>
    </dgm:pt>
    <dgm:pt modelId="{7876C7F9-68A4-468A-845F-F4B62819B748}" type="sibTrans" cxnId="{E3EADD38-1381-4940-ABF7-D192948BF981}">
      <dgm:prSet/>
      <dgm:spPr/>
      <dgm:t>
        <a:bodyPr/>
        <a:lstStyle/>
        <a:p>
          <a:endParaRPr lang="en-US"/>
        </a:p>
      </dgm:t>
    </dgm:pt>
    <dgm:pt modelId="{4F963C65-B02E-44FE-BB2B-EB4496E19DDB}">
      <dgm:prSet custT="1"/>
      <dgm:spPr/>
      <dgm:t>
        <a:bodyPr/>
        <a:lstStyle/>
        <a:p>
          <a:r>
            <a:rPr lang="en-US" sz="3200" dirty="0" err="1"/>
            <a:t>Decolonización</a:t>
          </a:r>
          <a:endParaRPr lang="en-US" sz="3200" dirty="0"/>
        </a:p>
      </dgm:t>
    </dgm:pt>
    <dgm:pt modelId="{9301B1A9-908E-427A-8F13-8D98C6CA3468}" type="parTrans" cxnId="{35B3F719-3B80-45AD-9E40-2741532E9679}">
      <dgm:prSet/>
      <dgm:spPr/>
      <dgm:t>
        <a:bodyPr/>
        <a:lstStyle/>
        <a:p>
          <a:endParaRPr lang="en-US"/>
        </a:p>
      </dgm:t>
    </dgm:pt>
    <dgm:pt modelId="{3230F272-B53C-4E26-B577-7BB96F9577C1}" type="sibTrans" cxnId="{35B3F719-3B80-45AD-9E40-2741532E9679}">
      <dgm:prSet/>
      <dgm:spPr/>
      <dgm:t>
        <a:bodyPr/>
        <a:lstStyle/>
        <a:p>
          <a:endParaRPr lang="en-US"/>
        </a:p>
      </dgm:t>
    </dgm:pt>
    <dgm:pt modelId="{37ED8833-016E-44F4-99DA-C3A1EE0D37DC}">
      <dgm:prSet custT="1"/>
      <dgm:spPr/>
      <dgm:t>
        <a:bodyPr/>
        <a:lstStyle/>
        <a:p>
          <a:r>
            <a:rPr lang="en-US" sz="4000" b="0" i="0" dirty="0"/>
            <a:t>Anti-</a:t>
          </a:r>
          <a:r>
            <a:rPr lang="en-US" sz="4000" b="0" i="0" dirty="0" err="1"/>
            <a:t>colonización</a:t>
          </a:r>
          <a:endParaRPr lang="en-US" sz="4000" dirty="0"/>
        </a:p>
      </dgm:t>
    </dgm:pt>
    <dgm:pt modelId="{92C00723-46C8-4257-989B-5FBF1D570DA9}" type="parTrans" cxnId="{84C9EA5C-BAFD-40CA-9BC8-A2F7430EE3BB}">
      <dgm:prSet/>
      <dgm:spPr/>
      <dgm:t>
        <a:bodyPr/>
        <a:lstStyle/>
        <a:p>
          <a:endParaRPr lang="en-US"/>
        </a:p>
      </dgm:t>
    </dgm:pt>
    <dgm:pt modelId="{B431F0F6-EE5D-4036-8FD9-67DC84E0FF4C}" type="sibTrans" cxnId="{84C9EA5C-BAFD-40CA-9BC8-A2F7430EE3BB}">
      <dgm:prSet/>
      <dgm:spPr/>
      <dgm:t>
        <a:bodyPr/>
        <a:lstStyle/>
        <a:p>
          <a:endParaRPr lang="en-US"/>
        </a:p>
      </dgm:t>
    </dgm:pt>
    <dgm:pt modelId="{CE65E35C-113F-4A4B-8C49-32E9A34538B5}">
      <dgm:prSet/>
      <dgm:spPr/>
      <dgm:t>
        <a:bodyPr/>
        <a:lstStyle/>
        <a:p>
          <a:r>
            <a:rPr lang="en-US" b="1" dirty="0" err="1"/>
            <a:t>Colonialidad</a:t>
          </a:r>
          <a:endParaRPr lang="en-US" b="1" dirty="0"/>
        </a:p>
      </dgm:t>
    </dgm:pt>
    <dgm:pt modelId="{C567A173-5317-4375-B348-3CA23AB4830B}" type="parTrans" cxnId="{2AEAACA7-80BC-4297-8A4B-185AB3303B87}">
      <dgm:prSet/>
      <dgm:spPr/>
      <dgm:t>
        <a:bodyPr/>
        <a:lstStyle/>
        <a:p>
          <a:endParaRPr lang="en-US"/>
        </a:p>
      </dgm:t>
    </dgm:pt>
    <dgm:pt modelId="{A1F53CBB-6D9A-47EB-9D2D-AAB901A154B0}" type="sibTrans" cxnId="{2AEAACA7-80BC-4297-8A4B-185AB3303B87}">
      <dgm:prSet/>
      <dgm:spPr/>
      <dgm:t>
        <a:bodyPr/>
        <a:lstStyle/>
        <a:p>
          <a:endParaRPr lang="en-US"/>
        </a:p>
      </dgm:t>
    </dgm:pt>
    <dgm:pt modelId="{3D270409-A45E-4753-B9E5-81EE8A1710EF}">
      <dgm:prSet custT="1"/>
      <dgm:spPr/>
      <dgm:t>
        <a:bodyPr/>
        <a:lstStyle/>
        <a:p>
          <a:r>
            <a:rPr lang="en-US" sz="3600" dirty="0" err="1"/>
            <a:t>Modernidad</a:t>
          </a:r>
          <a:r>
            <a:rPr lang="en-US" sz="3600" dirty="0"/>
            <a:t>/</a:t>
          </a:r>
          <a:r>
            <a:rPr lang="en-US" sz="3600" dirty="0" err="1"/>
            <a:t>colonialidad</a:t>
          </a:r>
          <a:endParaRPr lang="en-US" sz="3600" dirty="0"/>
        </a:p>
      </dgm:t>
    </dgm:pt>
    <dgm:pt modelId="{D29C7AFF-0FF1-4628-AE8E-D676F08A0F29}" type="parTrans" cxnId="{4250D50A-A4AB-4414-B2B7-ABE8271F8AD2}">
      <dgm:prSet/>
      <dgm:spPr/>
      <dgm:t>
        <a:bodyPr/>
        <a:lstStyle/>
        <a:p>
          <a:endParaRPr lang="en-US"/>
        </a:p>
      </dgm:t>
    </dgm:pt>
    <dgm:pt modelId="{2ABC5372-FE25-4DD4-B9E3-FA8666821D93}" type="sibTrans" cxnId="{4250D50A-A4AB-4414-B2B7-ABE8271F8AD2}">
      <dgm:prSet/>
      <dgm:spPr/>
      <dgm:t>
        <a:bodyPr/>
        <a:lstStyle/>
        <a:p>
          <a:endParaRPr lang="en-US"/>
        </a:p>
      </dgm:t>
    </dgm:pt>
    <dgm:pt modelId="{54DAAD98-78C1-4BDB-A39C-E851573A662C}" type="pres">
      <dgm:prSet presAssocID="{B6DEE462-D8CE-45BB-96D3-DE4EC453038C}" presName="diagram" presStyleCnt="0">
        <dgm:presLayoutVars>
          <dgm:dir/>
          <dgm:resizeHandles val="exact"/>
        </dgm:presLayoutVars>
      </dgm:prSet>
      <dgm:spPr/>
    </dgm:pt>
    <dgm:pt modelId="{0701CC76-BFA7-429D-90F8-0F3DA8F4A5A6}" type="pres">
      <dgm:prSet presAssocID="{E39444E3-DA77-4157-9F22-B88471666FC2}" presName="node" presStyleLbl="node1" presStyleIdx="0" presStyleCnt="6">
        <dgm:presLayoutVars>
          <dgm:bulletEnabled val="1"/>
        </dgm:presLayoutVars>
      </dgm:prSet>
      <dgm:spPr/>
    </dgm:pt>
    <dgm:pt modelId="{8F006DE4-82C2-44FF-97DC-5F8957EB1EE5}" type="pres">
      <dgm:prSet presAssocID="{B143B8B7-48FB-4779-B84C-29642258932B}" presName="sibTrans" presStyleCnt="0"/>
      <dgm:spPr/>
    </dgm:pt>
    <dgm:pt modelId="{54898A1A-0C27-45EB-85F8-DF67E261CB39}" type="pres">
      <dgm:prSet presAssocID="{9238FA26-94C0-4A56-9F76-267FCDD87E93}" presName="node" presStyleLbl="node1" presStyleIdx="1" presStyleCnt="6">
        <dgm:presLayoutVars>
          <dgm:bulletEnabled val="1"/>
        </dgm:presLayoutVars>
      </dgm:prSet>
      <dgm:spPr/>
    </dgm:pt>
    <dgm:pt modelId="{42E35484-D5AF-47B8-BEB9-5BE05ECA5ED6}" type="pres">
      <dgm:prSet presAssocID="{7876C7F9-68A4-468A-845F-F4B62819B748}" presName="sibTrans" presStyleCnt="0"/>
      <dgm:spPr/>
    </dgm:pt>
    <dgm:pt modelId="{97A470F5-024C-4A0D-B83F-1CCBFE747FC9}" type="pres">
      <dgm:prSet presAssocID="{4F963C65-B02E-44FE-BB2B-EB4496E19DDB}" presName="node" presStyleLbl="node1" presStyleIdx="2" presStyleCnt="6">
        <dgm:presLayoutVars>
          <dgm:bulletEnabled val="1"/>
        </dgm:presLayoutVars>
      </dgm:prSet>
      <dgm:spPr/>
    </dgm:pt>
    <dgm:pt modelId="{E653E17F-2BA8-4149-8CB7-A7A278B46A44}" type="pres">
      <dgm:prSet presAssocID="{3230F272-B53C-4E26-B577-7BB96F9577C1}" presName="sibTrans" presStyleCnt="0"/>
      <dgm:spPr/>
    </dgm:pt>
    <dgm:pt modelId="{D4049107-305A-4148-8988-997B3C4FDED2}" type="pres">
      <dgm:prSet presAssocID="{37ED8833-016E-44F4-99DA-C3A1EE0D37DC}" presName="node" presStyleLbl="node1" presStyleIdx="3" presStyleCnt="6">
        <dgm:presLayoutVars>
          <dgm:bulletEnabled val="1"/>
        </dgm:presLayoutVars>
      </dgm:prSet>
      <dgm:spPr/>
    </dgm:pt>
    <dgm:pt modelId="{F1B7E615-53A5-4CFE-B941-73414E5E16DC}" type="pres">
      <dgm:prSet presAssocID="{B431F0F6-EE5D-4036-8FD9-67DC84E0FF4C}" presName="sibTrans" presStyleCnt="0"/>
      <dgm:spPr/>
    </dgm:pt>
    <dgm:pt modelId="{DE71F627-E29F-49A0-9B39-3B98967D1B5F}" type="pres">
      <dgm:prSet presAssocID="{CE65E35C-113F-4A4B-8C49-32E9A34538B5}" presName="node" presStyleLbl="node1" presStyleIdx="4" presStyleCnt="6">
        <dgm:presLayoutVars>
          <dgm:bulletEnabled val="1"/>
        </dgm:presLayoutVars>
      </dgm:prSet>
      <dgm:spPr/>
    </dgm:pt>
    <dgm:pt modelId="{12FBD154-C561-4CF1-9DFA-309AF63D0A49}" type="pres">
      <dgm:prSet presAssocID="{A1F53CBB-6D9A-47EB-9D2D-AAB901A154B0}" presName="sibTrans" presStyleCnt="0"/>
      <dgm:spPr/>
    </dgm:pt>
    <dgm:pt modelId="{87E42AD5-B820-45CD-8A93-56615925A6F0}" type="pres">
      <dgm:prSet presAssocID="{3D270409-A45E-4753-B9E5-81EE8A1710EF}" presName="node" presStyleLbl="node1" presStyleIdx="5" presStyleCnt="6">
        <dgm:presLayoutVars>
          <dgm:bulletEnabled val="1"/>
        </dgm:presLayoutVars>
      </dgm:prSet>
      <dgm:spPr/>
    </dgm:pt>
  </dgm:ptLst>
  <dgm:cxnLst>
    <dgm:cxn modelId="{4250D50A-A4AB-4414-B2B7-ABE8271F8AD2}" srcId="{B6DEE462-D8CE-45BB-96D3-DE4EC453038C}" destId="{3D270409-A45E-4753-B9E5-81EE8A1710EF}" srcOrd="5" destOrd="0" parTransId="{D29C7AFF-0FF1-4628-AE8E-D676F08A0F29}" sibTransId="{2ABC5372-FE25-4DD4-B9E3-FA8666821D93}"/>
    <dgm:cxn modelId="{8FAE0F0F-251A-4E87-8EF4-309551C74382}" type="presOf" srcId="{4F963C65-B02E-44FE-BB2B-EB4496E19DDB}" destId="{97A470F5-024C-4A0D-B83F-1CCBFE747FC9}" srcOrd="0" destOrd="0" presId="urn:microsoft.com/office/officeart/2005/8/layout/default"/>
    <dgm:cxn modelId="{35B3F719-3B80-45AD-9E40-2741532E9679}" srcId="{B6DEE462-D8CE-45BB-96D3-DE4EC453038C}" destId="{4F963C65-B02E-44FE-BB2B-EB4496E19DDB}" srcOrd="2" destOrd="0" parTransId="{9301B1A9-908E-427A-8F13-8D98C6CA3468}" sibTransId="{3230F272-B53C-4E26-B577-7BB96F9577C1}"/>
    <dgm:cxn modelId="{8B295336-A53B-446C-97CC-BF88F64FAD9C}" type="presOf" srcId="{E39444E3-DA77-4157-9F22-B88471666FC2}" destId="{0701CC76-BFA7-429D-90F8-0F3DA8F4A5A6}" srcOrd="0" destOrd="0" presId="urn:microsoft.com/office/officeart/2005/8/layout/default"/>
    <dgm:cxn modelId="{E3EADD38-1381-4940-ABF7-D192948BF981}" srcId="{B6DEE462-D8CE-45BB-96D3-DE4EC453038C}" destId="{9238FA26-94C0-4A56-9F76-267FCDD87E93}" srcOrd="1" destOrd="0" parTransId="{6A7EF391-DE4A-4404-8C78-3777FE801B7B}" sibTransId="{7876C7F9-68A4-468A-845F-F4B62819B748}"/>
    <dgm:cxn modelId="{84C9EA5C-BAFD-40CA-9BC8-A2F7430EE3BB}" srcId="{B6DEE462-D8CE-45BB-96D3-DE4EC453038C}" destId="{37ED8833-016E-44F4-99DA-C3A1EE0D37DC}" srcOrd="3" destOrd="0" parTransId="{92C00723-46C8-4257-989B-5FBF1D570DA9}" sibTransId="{B431F0F6-EE5D-4036-8FD9-67DC84E0FF4C}"/>
    <dgm:cxn modelId="{FE727F44-E81D-4CEE-8168-20F972F20523}" type="presOf" srcId="{9238FA26-94C0-4A56-9F76-267FCDD87E93}" destId="{54898A1A-0C27-45EB-85F8-DF67E261CB39}" srcOrd="0" destOrd="0" presId="urn:microsoft.com/office/officeart/2005/8/layout/default"/>
    <dgm:cxn modelId="{7DA4E46C-5EC7-4059-A415-14832BB1C265}" type="presOf" srcId="{3D270409-A45E-4753-B9E5-81EE8A1710EF}" destId="{87E42AD5-B820-45CD-8A93-56615925A6F0}" srcOrd="0" destOrd="0" presId="urn:microsoft.com/office/officeart/2005/8/layout/default"/>
    <dgm:cxn modelId="{2AEAACA7-80BC-4297-8A4B-185AB3303B87}" srcId="{B6DEE462-D8CE-45BB-96D3-DE4EC453038C}" destId="{CE65E35C-113F-4A4B-8C49-32E9A34538B5}" srcOrd="4" destOrd="0" parTransId="{C567A173-5317-4375-B348-3CA23AB4830B}" sibTransId="{A1F53CBB-6D9A-47EB-9D2D-AAB901A154B0}"/>
    <dgm:cxn modelId="{A38104AE-7521-414C-820D-ED6DA418181B}" srcId="{B6DEE462-D8CE-45BB-96D3-DE4EC453038C}" destId="{E39444E3-DA77-4157-9F22-B88471666FC2}" srcOrd="0" destOrd="0" parTransId="{262FE82C-BE92-47B1-A390-AE7A68F96E75}" sibTransId="{B143B8B7-48FB-4779-B84C-29642258932B}"/>
    <dgm:cxn modelId="{CA07AAD1-58EC-4B5D-9A81-09BC3EED3444}" type="presOf" srcId="{37ED8833-016E-44F4-99DA-C3A1EE0D37DC}" destId="{D4049107-305A-4148-8988-997B3C4FDED2}" srcOrd="0" destOrd="0" presId="urn:microsoft.com/office/officeart/2005/8/layout/default"/>
    <dgm:cxn modelId="{77131EDA-2EA8-431A-A1B1-479E6725901B}" type="presOf" srcId="{B6DEE462-D8CE-45BB-96D3-DE4EC453038C}" destId="{54DAAD98-78C1-4BDB-A39C-E851573A662C}" srcOrd="0" destOrd="0" presId="urn:microsoft.com/office/officeart/2005/8/layout/default"/>
    <dgm:cxn modelId="{70E273F0-578E-4ECD-9C72-88A60142AAF3}" type="presOf" srcId="{CE65E35C-113F-4A4B-8C49-32E9A34538B5}" destId="{DE71F627-E29F-49A0-9B39-3B98967D1B5F}" srcOrd="0" destOrd="0" presId="urn:microsoft.com/office/officeart/2005/8/layout/default"/>
    <dgm:cxn modelId="{EFD20FE9-1F0B-48C2-ABD1-49C22E53600D}" type="presParOf" srcId="{54DAAD98-78C1-4BDB-A39C-E851573A662C}" destId="{0701CC76-BFA7-429D-90F8-0F3DA8F4A5A6}" srcOrd="0" destOrd="0" presId="urn:microsoft.com/office/officeart/2005/8/layout/default"/>
    <dgm:cxn modelId="{4CC0AC49-88D5-4A81-B4C3-7A1B002E2C7B}" type="presParOf" srcId="{54DAAD98-78C1-4BDB-A39C-E851573A662C}" destId="{8F006DE4-82C2-44FF-97DC-5F8957EB1EE5}" srcOrd="1" destOrd="0" presId="urn:microsoft.com/office/officeart/2005/8/layout/default"/>
    <dgm:cxn modelId="{C4E3D418-8994-4B33-A7EA-6D9A985D273A}" type="presParOf" srcId="{54DAAD98-78C1-4BDB-A39C-E851573A662C}" destId="{54898A1A-0C27-45EB-85F8-DF67E261CB39}" srcOrd="2" destOrd="0" presId="urn:microsoft.com/office/officeart/2005/8/layout/default"/>
    <dgm:cxn modelId="{BFFE99D8-727C-4927-B7E5-2B1C94BCD246}" type="presParOf" srcId="{54DAAD98-78C1-4BDB-A39C-E851573A662C}" destId="{42E35484-D5AF-47B8-BEB9-5BE05ECA5ED6}" srcOrd="3" destOrd="0" presId="urn:microsoft.com/office/officeart/2005/8/layout/default"/>
    <dgm:cxn modelId="{E5B69A73-6D15-41A5-82C7-B8B782147D1B}" type="presParOf" srcId="{54DAAD98-78C1-4BDB-A39C-E851573A662C}" destId="{97A470F5-024C-4A0D-B83F-1CCBFE747FC9}" srcOrd="4" destOrd="0" presId="urn:microsoft.com/office/officeart/2005/8/layout/default"/>
    <dgm:cxn modelId="{59177185-908C-4937-98B7-025459387CA2}" type="presParOf" srcId="{54DAAD98-78C1-4BDB-A39C-E851573A662C}" destId="{E653E17F-2BA8-4149-8CB7-A7A278B46A44}" srcOrd="5" destOrd="0" presId="urn:microsoft.com/office/officeart/2005/8/layout/default"/>
    <dgm:cxn modelId="{83D538BE-FD78-4862-B4CF-3467C989B7B4}" type="presParOf" srcId="{54DAAD98-78C1-4BDB-A39C-E851573A662C}" destId="{D4049107-305A-4148-8988-997B3C4FDED2}" srcOrd="6" destOrd="0" presId="urn:microsoft.com/office/officeart/2005/8/layout/default"/>
    <dgm:cxn modelId="{B8577044-A8B4-4333-8445-CAEA6DD74D61}" type="presParOf" srcId="{54DAAD98-78C1-4BDB-A39C-E851573A662C}" destId="{F1B7E615-53A5-4CFE-B941-73414E5E16DC}" srcOrd="7" destOrd="0" presId="urn:microsoft.com/office/officeart/2005/8/layout/default"/>
    <dgm:cxn modelId="{986EFF94-7445-439D-B8F4-261C5292F69B}" type="presParOf" srcId="{54DAAD98-78C1-4BDB-A39C-E851573A662C}" destId="{DE71F627-E29F-49A0-9B39-3B98967D1B5F}" srcOrd="8" destOrd="0" presId="urn:microsoft.com/office/officeart/2005/8/layout/default"/>
    <dgm:cxn modelId="{73071F56-1C2C-4F73-91D7-4349D1B20F51}" type="presParOf" srcId="{54DAAD98-78C1-4BDB-A39C-E851573A662C}" destId="{12FBD154-C561-4CF1-9DFA-309AF63D0A49}" srcOrd="9" destOrd="0" presId="urn:microsoft.com/office/officeart/2005/8/layout/default"/>
    <dgm:cxn modelId="{C62712A9-C4C2-4AC1-A75F-70287D8AFDAA}" type="presParOf" srcId="{54DAAD98-78C1-4BDB-A39C-E851573A662C}" destId="{87E42AD5-B820-45CD-8A93-56615925A6F0}"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01CC76-BFA7-429D-90F8-0F3DA8F4A5A6}">
      <dsp:nvSpPr>
        <dsp:cNvPr id="0" name=""/>
        <dsp:cNvSpPr/>
      </dsp:nvSpPr>
      <dsp:spPr>
        <a:xfrm>
          <a:off x="819983" y="2124"/>
          <a:ext cx="2868885" cy="172133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i="0" kern="1200" dirty="0" err="1"/>
            <a:t>Colonización</a:t>
          </a:r>
          <a:endParaRPr lang="en-US" sz="3500" kern="1200" dirty="0"/>
        </a:p>
      </dsp:txBody>
      <dsp:txXfrm>
        <a:off x="819983" y="2124"/>
        <a:ext cx="2868885" cy="1721331"/>
      </dsp:txXfrm>
    </dsp:sp>
    <dsp:sp modelId="{54898A1A-0C27-45EB-85F8-DF67E261CB39}">
      <dsp:nvSpPr>
        <dsp:cNvPr id="0" name=""/>
        <dsp:cNvSpPr/>
      </dsp:nvSpPr>
      <dsp:spPr>
        <a:xfrm>
          <a:off x="3975757" y="2124"/>
          <a:ext cx="2868885" cy="17213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Post-</a:t>
          </a:r>
          <a:r>
            <a:rPr lang="en-US" sz="3500" kern="1200" dirty="0" err="1"/>
            <a:t>colonización</a:t>
          </a:r>
          <a:endParaRPr lang="en-US" sz="3500" kern="1200" dirty="0"/>
        </a:p>
      </dsp:txBody>
      <dsp:txXfrm>
        <a:off x="3975757" y="2124"/>
        <a:ext cx="2868885" cy="1721331"/>
      </dsp:txXfrm>
    </dsp:sp>
    <dsp:sp modelId="{97A470F5-024C-4A0D-B83F-1CCBFE747FC9}">
      <dsp:nvSpPr>
        <dsp:cNvPr id="0" name=""/>
        <dsp:cNvSpPr/>
      </dsp:nvSpPr>
      <dsp:spPr>
        <a:xfrm>
          <a:off x="7131531" y="2124"/>
          <a:ext cx="2868885" cy="172133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err="1"/>
            <a:t>Decolonización</a:t>
          </a:r>
          <a:endParaRPr lang="en-US" sz="3200" kern="1200" dirty="0"/>
        </a:p>
      </dsp:txBody>
      <dsp:txXfrm>
        <a:off x="7131531" y="2124"/>
        <a:ext cx="2868885" cy="1721331"/>
      </dsp:txXfrm>
    </dsp:sp>
    <dsp:sp modelId="{D4049107-305A-4148-8988-997B3C4FDED2}">
      <dsp:nvSpPr>
        <dsp:cNvPr id="0" name=""/>
        <dsp:cNvSpPr/>
      </dsp:nvSpPr>
      <dsp:spPr>
        <a:xfrm>
          <a:off x="819983" y="2010343"/>
          <a:ext cx="2868885" cy="172133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0" i="0" kern="1200" dirty="0"/>
            <a:t>Anti-</a:t>
          </a:r>
          <a:r>
            <a:rPr lang="en-US" sz="4000" b="0" i="0" kern="1200" dirty="0" err="1"/>
            <a:t>colonización</a:t>
          </a:r>
          <a:endParaRPr lang="en-US" sz="4000" kern="1200" dirty="0"/>
        </a:p>
      </dsp:txBody>
      <dsp:txXfrm>
        <a:off x="819983" y="2010343"/>
        <a:ext cx="2868885" cy="1721331"/>
      </dsp:txXfrm>
    </dsp:sp>
    <dsp:sp modelId="{DE71F627-E29F-49A0-9B39-3B98967D1B5F}">
      <dsp:nvSpPr>
        <dsp:cNvPr id="0" name=""/>
        <dsp:cNvSpPr/>
      </dsp:nvSpPr>
      <dsp:spPr>
        <a:xfrm>
          <a:off x="3975757" y="2010343"/>
          <a:ext cx="2868885" cy="172133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1" kern="1200" dirty="0" err="1"/>
            <a:t>Colonialidad</a:t>
          </a:r>
          <a:endParaRPr lang="en-US" sz="3900" b="1" kern="1200" dirty="0"/>
        </a:p>
      </dsp:txBody>
      <dsp:txXfrm>
        <a:off x="3975757" y="2010343"/>
        <a:ext cx="2868885" cy="1721331"/>
      </dsp:txXfrm>
    </dsp:sp>
    <dsp:sp modelId="{87E42AD5-B820-45CD-8A93-56615925A6F0}">
      <dsp:nvSpPr>
        <dsp:cNvPr id="0" name=""/>
        <dsp:cNvSpPr/>
      </dsp:nvSpPr>
      <dsp:spPr>
        <a:xfrm>
          <a:off x="7131531" y="2010343"/>
          <a:ext cx="2868885" cy="172133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err="1"/>
            <a:t>Modernidad</a:t>
          </a:r>
          <a:r>
            <a:rPr lang="en-US" sz="3600" kern="1200" dirty="0"/>
            <a:t>/</a:t>
          </a:r>
          <a:r>
            <a:rPr lang="en-US" sz="3600" kern="1200" dirty="0" err="1"/>
            <a:t>colonialidad</a:t>
          </a:r>
          <a:endParaRPr lang="en-US" sz="3600" kern="1200" dirty="0"/>
        </a:p>
      </dsp:txBody>
      <dsp:txXfrm>
        <a:off x="7131531" y="2010343"/>
        <a:ext cx="2868885" cy="172133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B4ED63-92A7-4A54-887E-527F9ED3A871}"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BDBED0-BD29-4AA3-ADCC-CC7CCD610C2C}" type="slidenum">
              <a:rPr lang="en-US" smtClean="0"/>
              <a:t>‹#›</a:t>
            </a:fld>
            <a:endParaRPr lang="en-US"/>
          </a:p>
        </p:txBody>
      </p:sp>
    </p:spTree>
    <p:extLst>
      <p:ext uri="{BB962C8B-B14F-4D97-AF65-F5344CB8AC3E}">
        <p14:creationId xmlns:p14="http://schemas.microsoft.com/office/powerpoint/2010/main" val="1226157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https://slate.com/human-interest/2015/11/en-lan-2000-is-a-series-of-visionary-illustrations-of-the-year-2000-from-paris-world-exhibition-in-1900.html</a:t>
            </a:r>
          </a:p>
        </p:txBody>
      </p:sp>
      <p:sp>
        <p:nvSpPr>
          <p:cNvPr id="4" name="Slide Number Placeholder 3"/>
          <p:cNvSpPr>
            <a:spLocks noGrp="1"/>
          </p:cNvSpPr>
          <p:nvPr>
            <p:ph type="sldNum" sz="quarter" idx="5"/>
          </p:nvPr>
        </p:nvSpPr>
        <p:spPr/>
        <p:txBody>
          <a:bodyPr/>
          <a:lstStyle/>
          <a:p>
            <a:fld id="{CFBDBED0-BD29-4AA3-ADCC-CC7CCD610C2C}" type="slidenum">
              <a:rPr lang="en-US" smtClean="0"/>
              <a:t>7</a:t>
            </a:fld>
            <a:endParaRPr lang="en-US"/>
          </a:p>
        </p:txBody>
      </p:sp>
    </p:spTree>
    <p:extLst>
      <p:ext uri="{BB962C8B-B14F-4D97-AF65-F5344CB8AC3E}">
        <p14:creationId xmlns:p14="http://schemas.microsoft.com/office/powerpoint/2010/main" val="346789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71557-8107-46A1-A6E3-B4E37CA9DF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8388BB-F9D6-4A0B-86A8-BEBDB6162E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4DFB75-5131-408B-8933-133677A00C82}"/>
              </a:ext>
            </a:extLst>
          </p:cNvPr>
          <p:cNvSpPr>
            <a:spLocks noGrp="1"/>
          </p:cNvSpPr>
          <p:nvPr>
            <p:ph type="dt" sz="half" idx="10"/>
          </p:nvPr>
        </p:nvSpPr>
        <p:spPr/>
        <p:txBody>
          <a:bodyPr/>
          <a:lstStyle/>
          <a:p>
            <a:fld id="{FFF55F97-1AB4-4ECA-8352-6EDDF8936462}" type="datetimeFigureOut">
              <a:rPr lang="en-US" smtClean="0"/>
              <a:t>10/21/2024</a:t>
            </a:fld>
            <a:endParaRPr lang="en-US"/>
          </a:p>
        </p:txBody>
      </p:sp>
      <p:sp>
        <p:nvSpPr>
          <p:cNvPr id="5" name="Footer Placeholder 4">
            <a:extLst>
              <a:ext uri="{FF2B5EF4-FFF2-40B4-BE49-F238E27FC236}">
                <a16:creationId xmlns:a16="http://schemas.microsoft.com/office/drawing/2014/main" id="{1F26BF19-E76D-42E7-9B6C-9190BA11F2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0482B-5A0E-4A43-A05F-C85D64B78E02}"/>
              </a:ext>
            </a:extLst>
          </p:cNvPr>
          <p:cNvSpPr>
            <a:spLocks noGrp="1"/>
          </p:cNvSpPr>
          <p:nvPr>
            <p:ph type="sldNum" sz="quarter" idx="12"/>
          </p:nvPr>
        </p:nvSpPr>
        <p:spPr/>
        <p:txBody>
          <a:bodyPr/>
          <a:lstStyle/>
          <a:p>
            <a:fld id="{B67133D3-46E5-48F4-B7A3-3675D11FF421}" type="slidenum">
              <a:rPr lang="en-US" smtClean="0"/>
              <a:t>‹#›</a:t>
            </a:fld>
            <a:endParaRPr lang="en-US"/>
          </a:p>
        </p:txBody>
      </p:sp>
    </p:spTree>
    <p:extLst>
      <p:ext uri="{BB962C8B-B14F-4D97-AF65-F5344CB8AC3E}">
        <p14:creationId xmlns:p14="http://schemas.microsoft.com/office/powerpoint/2010/main" val="1865697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24D3-F616-4E95-9EF3-F6A45DF851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395E5A-B689-435D-A86E-D507AE8269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609350-E76E-4CD4-A8E9-77BF2EDB79B4}"/>
              </a:ext>
            </a:extLst>
          </p:cNvPr>
          <p:cNvSpPr>
            <a:spLocks noGrp="1"/>
          </p:cNvSpPr>
          <p:nvPr>
            <p:ph type="dt" sz="half" idx="10"/>
          </p:nvPr>
        </p:nvSpPr>
        <p:spPr/>
        <p:txBody>
          <a:bodyPr/>
          <a:lstStyle/>
          <a:p>
            <a:fld id="{FFF55F97-1AB4-4ECA-8352-6EDDF8936462}" type="datetimeFigureOut">
              <a:rPr lang="en-US" smtClean="0"/>
              <a:t>10/21/2024</a:t>
            </a:fld>
            <a:endParaRPr lang="en-US"/>
          </a:p>
        </p:txBody>
      </p:sp>
      <p:sp>
        <p:nvSpPr>
          <p:cNvPr id="5" name="Footer Placeholder 4">
            <a:extLst>
              <a:ext uri="{FF2B5EF4-FFF2-40B4-BE49-F238E27FC236}">
                <a16:creationId xmlns:a16="http://schemas.microsoft.com/office/drawing/2014/main" id="{F91FABF8-76FB-4897-AC92-0466DE399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A48B3-CC3E-4848-B0DF-646878DAC889}"/>
              </a:ext>
            </a:extLst>
          </p:cNvPr>
          <p:cNvSpPr>
            <a:spLocks noGrp="1"/>
          </p:cNvSpPr>
          <p:nvPr>
            <p:ph type="sldNum" sz="quarter" idx="12"/>
          </p:nvPr>
        </p:nvSpPr>
        <p:spPr/>
        <p:txBody>
          <a:bodyPr/>
          <a:lstStyle/>
          <a:p>
            <a:fld id="{B67133D3-46E5-48F4-B7A3-3675D11FF421}" type="slidenum">
              <a:rPr lang="en-US" smtClean="0"/>
              <a:t>‹#›</a:t>
            </a:fld>
            <a:endParaRPr lang="en-US"/>
          </a:p>
        </p:txBody>
      </p:sp>
    </p:spTree>
    <p:extLst>
      <p:ext uri="{BB962C8B-B14F-4D97-AF65-F5344CB8AC3E}">
        <p14:creationId xmlns:p14="http://schemas.microsoft.com/office/powerpoint/2010/main" val="2361684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132869-BE84-49EA-84BA-63CA47D74C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695492-10ED-4D1E-922E-9B23B37FA9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624D5-3B37-433C-92AB-F204F23985ED}"/>
              </a:ext>
            </a:extLst>
          </p:cNvPr>
          <p:cNvSpPr>
            <a:spLocks noGrp="1"/>
          </p:cNvSpPr>
          <p:nvPr>
            <p:ph type="dt" sz="half" idx="10"/>
          </p:nvPr>
        </p:nvSpPr>
        <p:spPr/>
        <p:txBody>
          <a:bodyPr/>
          <a:lstStyle/>
          <a:p>
            <a:fld id="{FFF55F97-1AB4-4ECA-8352-6EDDF8936462}" type="datetimeFigureOut">
              <a:rPr lang="en-US" smtClean="0"/>
              <a:t>10/21/2024</a:t>
            </a:fld>
            <a:endParaRPr lang="en-US"/>
          </a:p>
        </p:txBody>
      </p:sp>
      <p:sp>
        <p:nvSpPr>
          <p:cNvPr id="5" name="Footer Placeholder 4">
            <a:extLst>
              <a:ext uri="{FF2B5EF4-FFF2-40B4-BE49-F238E27FC236}">
                <a16:creationId xmlns:a16="http://schemas.microsoft.com/office/drawing/2014/main" id="{57C9942B-A5B2-4D3E-953D-1D3F6AA527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7D22FB-9B0E-4B0A-AA9C-3185D66D3C6D}"/>
              </a:ext>
            </a:extLst>
          </p:cNvPr>
          <p:cNvSpPr>
            <a:spLocks noGrp="1"/>
          </p:cNvSpPr>
          <p:nvPr>
            <p:ph type="sldNum" sz="quarter" idx="12"/>
          </p:nvPr>
        </p:nvSpPr>
        <p:spPr/>
        <p:txBody>
          <a:bodyPr/>
          <a:lstStyle/>
          <a:p>
            <a:fld id="{B67133D3-46E5-48F4-B7A3-3675D11FF421}" type="slidenum">
              <a:rPr lang="en-US" smtClean="0"/>
              <a:t>‹#›</a:t>
            </a:fld>
            <a:endParaRPr lang="en-US"/>
          </a:p>
        </p:txBody>
      </p:sp>
    </p:spTree>
    <p:extLst>
      <p:ext uri="{BB962C8B-B14F-4D97-AF65-F5344CB8AC3E}">
        <p14:creationId xmlns:p14="http://schemas.microsoft.com/office/powerpoint/2010/main" val="4118230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96416-D400-4DA5-8FEC-AD6299D167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715643-B06E-4382-A735-203703A219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86B22-8930-4B4B-941F-4D664AD5D576}"/>
              </a:ext>
            </a:extLst>
          </p:cNvPr>
          <p:cNvSpPr>
            <a:spLocks noGrp="1"/>
          </p:cNvSpPr>
          <p:nvPr>
            <p:ph type="dt" sz="half" idx="10"/>
          </p:nvPr>
        </p:nvSpPr>
        <p:spPr/>
        <p:txBody>
          <a:bodyPr/>
          <a:lstStyle/>
          <a:p>
            <a:fld id="{FFF55F97-1AB4-4ECA-8352-6EDDF8936462}" type="datetimeFigureOut">
              <a:rPr lang="en-US" smtClean="0"/>
              <a:t>10/21/2024</a:t>
            </a:fld>
            <a:endParaRPr lang="en-US"/>
          </a:p>
        </p:txBody>
      </p:sp>
      <p:sp>
        <p:nvSpPr>
          <p:cNvPr id="5" name="Footer Placeholder 4">
            <a:extLst>
              <a:ext uri="{FF2B5EF4-FFF2-40B4-BE49-F238E27FC236}">
                <a16:creationId xmlns:a16="http://schemas.microsoft.com/office/drawing/2014/main" id="{F073661C-2E0E-4056-9B3D-F786B1EDCF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29F3BC-70F4-446A-B386-ED9D627E1FAD}"/>
              </a:ext>
            </a:extLst>
          </p:cNvPr>
          <p:cNvSpPr>
            <a:spLocks noGrp="1"/>
          </p:cNvSpPr>
          <p:nvPr>
            <p:ph type="sldNum" sz="quarter" idx="12"/>
          </p:nvPr>
        </p:nvSpPr>
        <p:spPr/>
        <p:txBody>
          <a:bodyPr/>
          <a:lstStyle/>
          <a:p>
            <a:fld id="{B67133D3-46E5-48F4-B7A3-3675D11FF421}" type="slidenum">
              <a:rPr lang="en-US" smtClean="0"/>
              <a:t>‹#›</a:t>
            </a:fld>
            <a:endParaRPr lang="en-US"/>
          </a:p>
        </p:txBody>
      </p:sp>
    </p:spTree>
    <p:extLst>
      <p:ext uri="{BB962C8B-B14F-4D97-AF65-F5344CB8AC3E}">
        <p14:creationId xmlns:p14="http://schemas.microsoft.com/office/powerpoint/2010/main" val="1457083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96B52-36F2-40A0-ACDD-373ABE414F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E1F96B-23A7-451C-985E-14FAC0697C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1288E7-5D53-4AE2-926A-AFAC87B111A4}"/>
              </a:ext>
            </a:extLst>
          </p:cNvPr>
          <p:cNvSpPr>
            <a:spLocks noGrp="1"/>
          </p:cNvSpPr>
          <p:nvPr>
            <p:ph type="dt" sz="half" idx="10"/>
          </p:nvPr>
        </p:nvSpPr>
        <p:spPr/>
        <p:txBody>
          <a:bodyPr/>
          <a:lstStyle/>
          <a:p>
            <a:fld id="{FFF55F97-1AB4-4ECA-8352-6EDDF8936462}" type="datetimeFigureOut">
              <a:rPr lang="en-US" smtClean="0"/>
              <a:t>10/21/2024</a:t>
            </a:fld>
            <a:endParaRPr lang="en-US"/>
          </a:p>
        </p:txBody>
      </p:sp>
      <p:sp>
        <p:nvSpPr>
          <p:cNvPr id="5" name="Footer Placeholder 4">
            <a:extLst>
              <a:ext uri="{FF2B5EF4-FFF2-40B4-BE49-F238E27FC236}">
                <a16:creationId xmlns:a16="http://schemas.microsoft.com/office/drawing/2014/main" id="{98BECE4B-DBCF-4A7F-8E41-D1FBA536A5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8E8C4-00C1-4776-A3A4-0C4821C03D18}"/>
              </a:ext>
            </a:extLst>
          </p:cNvPr>
          <p:cNvSpPr>
            <a:spLocks noGrp="1"/>
          </p:cNvSpPr>
          <p:nvPr>
            <p:ph type="sldNum" sz="quarter" idx="12"/>
          </p:nvPr>
        </p:nvSpPr>
        <p:spPr/>
        <p:txBody>
          <a:bodyPr/>
          <a:lstStyle/>
          <a:p>
            <a:fld id="{B67133D3-46E5-48F4-B7A3-3675D11FF421}" type="slidenum">
              <a:rPr lang="en-US" smtClean="0"/>
              <a:t>‹#›</a:t>
            </a:fld>
            <a:endParaRPr lang="en-US"/>
          </a:p>
        </p:txBody>
      </p:sp>
    </p:spTree>
    <p:extLst>
      <p:ext uri="{BB962C8B-B14F-4D97-AF65-F5344CB8AC3E}">
        <p14:creationId xmlns:p14="http://schemas.microsoft.com/office/powerpoint/2010/main" val="3026324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F871A-975D-4624-94E7-A73D7D305F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D3712E-CC3A-4E7E-A9DB-FA8C0DD931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031AA8-02EE-4A30-83DC-9B1CA2F76D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9CAEA7-229F-41E3-9DE9-E95A0B57879E}"/>
              </a:ext>
            </a:extLst>
          </p:cNvPr>
          <p:cNvSpPr>
            <a:spLocks noGrp="1"/>
          </p:cNvSpPr>
          <p:nvPr>
            <p:ph type="dt" sz="half" idx="10"/>
          </p:nvPr>
        </p:nvSpPr>
        <p:spPr/>
        <p:txBody>
          <a:bodyPr/>
          <a:lstStyle/>
          <a:p>
            <a:fld id="{FFF55F97-1AB4-4ECA-8352-6EDDF8936462}" type="datetimeFigureOut">
              <a:rPr lang="en-US" smtClean="0"/>
              <a:t>10/21/2024</a:t>
            </a:fld>
            <a:endParaRPr lang="en-US"/>
          </a:p>
        </p:txBody>
      </p:sp>
      <p:sp>
        <p:nvSpPr>
          <p:cNvPr id="6" name="Footer Placeholder 5">
            <a:extLst>
              <a:ext uri="{FF2B5EF4-FFF2-40B4-BE49-F238E27FC236}">
                <a16:creationId xmlns:a16="http://schemas.microsoft.com/office/drawing/2014/main" id="{E599551E-5EC4-4C8C-BCE8-73065EE3FD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C744C5-F4FB-4FFF-B331-85908662AE1E}"/>
              </a:ext>
            </a:extLst>
          </p:cNvPr>
          <p:cNvSpPr>
            <a:spLocks noGrp="1"/>
          </p:cNvSpPr>
          <p:nvPr>
            <p:ph type="sldNum" sz="quarter" idx="12"/>
          </p:nvPr>
        </p:nvSpPr>
        <p:spPr/>
        <p:txBody>
          <a:bodyPr/>
          <a:lstStyle/>
          <a:p>
            <a:fld id="{B67133D3-46E5-48F4-B7A3-3675D11FF421}" type="slidenum">
              <a:rPr lang="en-US" smtClean="0"/>
              <a:t>‹#›</a:t>
            </a:fld>
            <a:endParaRPr lang="en-US"/>
          </a:p>
        </p:txBody>
      </p:sp>
    </p:spTree>
    <p:extLst>
      <p:ext uri="{BB962C8B-B14F-4D97-AF65-F5344CB8AC3E}">
        <p14:creationId xmlns:p14="http://schemas.microsoft.com/office/powerpoint/2010/main" val="922942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D0482-8273-401E-88A8-61ECA25334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DD524D-4189-4867-B106-9D35196D56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6E11C8-9AA7-43A1-928F-6617D9CA93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6B2DAA-993A-4AA2-A6DC-64DECC0D53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D599F-EA4D-474E-B77C-53C9B421F1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70E32C-BB48-4D26-BA30-43CE9E8FFEFA}"/>
              </a:ext>
            </a:extLst>
          </p:cNvPr>
          <p:cNvSpPr>
            <a:spLocks noGrp="1"/>
          </p:cNvSpPr>
          <p:nvPr>
            <p:ph type="dt" sz="half" idx="10"/>
          </p:nvPr>
        </p:nvSpPr>
        <p:spPr/>
        <p:txBody>
          <a:bodyPr/>
          <a:lstStyle/>
          <a:p>
            <a:fld id="{FFF55F97-1AB4-4ECA-8352-6EDDF8936462}" type="datetimeFigureOut">
              <a:rPr lang="en-US" smtClean="0"/>
              <a:t>10/21/2024</a:t>
            </a:fld>
            <a:endParaRPr lang="en-US"/>
          </a:p>
        </p:txBody>
      </p:sp>
      <p:sp>
        <p:nvSpPr>
          <p:cNvPr id="8" name="Footer Placeholder 7">
            <a:extLst>
              <a:ext uri="{FF2B5EF4-FFF2-40B4-BE49-F238E27FC236}">
                <a16:creationId xmlns:a16="http://schemas.microsoft.com/office/drawing/2014/main" id="{974DA25F-8934-40FA-90C9-14198192AD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6B27FC-4219-43F9-87F9-63BFD854CCA1}"/>
              </a:ext>
            </a:extLst>
          </p:cNvPr>
          <p:cNvSpPr>
            <a:spLocks noGrp="1"/>
          </p:cNvSpPr>
          <p:nvPr>
            <p:ph type="sldNum" sz="quarter" idx="12"/>
          </p:nvPr>
        </p:nvSpPr>
        <p:spPr/>
        <p:txBody>
          <a:bodyPr/>
          <a:lstStyle/>
          <a:p>
            <a:fld id="{B67133D3-46E5-48F4-B7A3-3675D11FF421}" type="slidenum">
              <a:rPr lang="en-US" smtClean="0"/>
              <a:t>‹#›</a:t>
            </a:fld>
            <a:endParaRPr lang="en-US"/>
          </a:p>
        </p:txBody>
      </p:sp>
    </p:spTree>
    <p:extLst>
      <p:ext uri="{BB962C8B-B14F-4D97-AF65-F5344CB8AC3E}">
        <p14:creationId xmlns:p14="http://schemas.microsoft.com/office/powerpoint/2010/main" val="724109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98DC0-F18E-4FB6-B677-FCF7F00BA6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F780B0-33F5-4A8F-8BDF-66B6C9812848}"/>
              </a:ext>
            </a:extLst>
          </p:cNvPr>
          <p:cNvSpPr>
            <a:spLocks noGrp="1"/>
          </p:cNvSpPr>
          <p:nvPr>
            <p:ph type="dt" sz="half" idx="10"/>
          </p:nvPr>
        </p:nvSpPr>
        <p:spPr/>
        <p:txBody>
          <a:bodyPr/>
          <a:lstStyle/>
          <a:p>
            <a:fld id="{FFF55F97-1AB4-4ECA-8352-6EDDF8936462}" type="datetimeFigureOut">
              <a:rPr lang="en-US" smtClean="0"/>
              <a:t>10/21/2024</a:t>
            </a:fld>
            <a:endParaRPr lang="en-US"/>
          </a:p>
        </p:txBody>
      </p:sp>
      <p:sp>
        <p:nvSpPr>
          <p:cNvPr id="4" name="Footer Placeholder 3">
            <a:extLst>
              <a:ext uri="{FF2B5EF4-FFF2-40B4-BE49-F238E27FC236}">
                <a16:creationId xmlns:a16="http://schemas.microsoft.com/office/drawing/2014/main" id="{2C60DCD5-E86C-4F46-A6C7-6CE5F34B23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BDBD80-ACCC-4115-9120-1DE638A52C9A}"/>
              </a:ext>
            </a:extLst>
          </p:cNvPr>
          <p:cNvSpPr>
            <a:spLocks noGrp="1"/>
          </p:cNvSpPr>
          <p:nvPr>
            <p:ph type="sldNum" sz="quarter" idx="12"/>
          </p:nvPr>
        </p:nvSpPr>
        <p:spPr/>
        <p:txBody>
          <a:bodyPr/>
          <a:lstStyle/>
          <a:p>
            <a:fld id="{B67133D3-46E5-48F4-B7A3-3675D11FF421}" type="slidenum">
              <a:rPr lang="en-US" smtClean="0"/>
              <a:t>‹#›</a:t>
            </a:fld>
            <a:endParaRPr lang="en-US"/>
          </a:p>
        </p:txBody>
      </p:sp>
    </p:spTree>
    <p:extLst>
      <p:ext uri="{BB962C8B-B14F-4D97-AF65-F5344CB8AC3E}">
        <p14:creationId xmlns:p14="http://schemas.microsoft.com/office/powerpoint/2010/main" val="218992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D64E7F-B8D7-4039-BCD8-701791F4E6CC}"/>
              </a:ext>
            </a:extLst>
          </p:cNvPr>
          <p:cNvSpPr>
            <a:spLocks noGrp="1"/>
          </p:cNvSpPr>
          <p:nvPr>
            <p:ph type="dt" sz="half" idx="10"/>
          </p:nvPr>
        </p:nvSpPr>
        <p:spPr/>
        <p:txBody>
          <a:bodyPr/>
          <a:lstStyle/>
          <a:p>
            <a:fld id="{FFF55F97-1AB4-4ECA-8352-6EDDF8936462}" type="datetimeFigureOut">
              <a:rPr lang="en-US" smtClean="0"/>
              <a:t>10/21/2024</a:t>
            </a:fld>
            <a:endParaRPr lang="en-US"/>
          </a:p>
        </p:txBody>
      </p:sp>
      <p:sp>
        <p:nvSpPr>
          <p:cNvPr id="3" name="Footer Placeholder 2">
            <a:extLst>
              <a:ext uri="{FF2B5EF4-FFF2-40B4-BE49-F238E27FC236}">
                <a16:creationId xmlns:a16="http://schemas.microsoft.com/office/drawing/2014/main" id="{76173CE7-1251-4DEC-8064-93B2A4E3FE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ADE965-D9AD-449C-8F75-D6989F26E910}"/>
              </a:ext>
            </a:extLst>
          </p:cNvPr>
          <p:cNvSpPr>
            <a:spLocks noGrp="1"/>
          </p:cNvSpPr>
          <p:nvPr>
            <p:ph type="sldNum" sz="quarter" idx="12"/>
          </p:nvPr>
        </p:nvSpPr>
        <p:spPr/>
        <p:txBody>
          <a:bodyPr/>
          <a:lstStyle/>
          <a:p>
            <a:fld id="{B67133D3-46E5-48F4-B7A3-3675D11FF421}" type="slidenum">
              <a:rPr lang="en-US" smtClean="0"/>
              <a:t>‹#›</a:t>
            </a:fld>
            <a:endParaRPr lang="en-US"/>
          </a:p>
        </p:txBody>
      </p:sp>
    </p:spTree>
    <p:extLst>
      <p:ext uri="{BB962C8B-B14F-4D97-AF65-F5344CB8AC3E}">
        <p14:creationId xmlns:p14="http://schemas.microsoft.com/office/powerpoint/2010/main" val="1945131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CFF3D-B28C-4E1A-9216-8425A39C5E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3AB2F9-1F46-4CF2-8EC5-53DE8F2E2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EF688E-9405-471B-9E7A-3B66062C1B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01BBB6-6C25-4063-A7DB-53A9EBC47B77}"/>
              </a:ext>
            </a:extLst>
          </p:cNvPr>
          <p:cNvSpPr>
            <a:spLocks noGrp="1"/>
          </p:cNvSpPr>
          <p:nvPr>
            <p:ph type="dt" sz="half" idx="10"/>
          </p:nvPr>
        </p:nvSpPr>
        <p:spPr/>
        <p:txBody>
          <a:bodyPr/>
          <a:lstStyle/>
          <a:p>
            <a:fld id="{FFF55F97-1AB4-4ECA-8352-6EDDF8936462}" type="datetimeFigureOut">
              <a:rPr lang="en-US" smtClean="0"/>
              <a:t>10/21/2024</a:t>
            </a:fld>
            <a:endParaRPr lang="en-US"/>
          </a:p>
        </p:txBody>
      </p:sp>
      <p:sp>
        <p:nvSpPr>
          <p:cNvPr id="6" name="Footer Placeholder 5">
            <a:extLst>
              <a:ext uri="{FF2B5EF4-FFF2-40B4-BE49-F238E27FC236}">
                <a16:creationId xmlns:a16="http://schemas.microsoft.com/office/drawing/2014/main" id="{D3C03320-A0A3-4D17-8692-FD477D807B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9A1A8B-7236-4987-A8AC-B1E123E53CD9}"/>
              </a:ext>
            </a:extLst>
          </p:cNvPr>
          <p:cNvSpPr>
            <a:spLocks noGrp="1"/>
          </p:cNvSpPr>
          <p:nvPr>
            <p:ph type="sldNum" sz="quarter" idx="12"/>
          </p:nvPr>
        </p:nvSpPr>
        <p:spPr/>
        <p:txBody>
          <a:bodyPr/>
          <a:lstStyle/>
          <a:p>
            <a:fld id="{B67133D3-46E5-48F4-B7A3-3675D11FF421}" type="slidenum">
              <a:rPr lang="en-US" smtClean="0"/>
              <a:t>‹#›</a:t>
            </a:fld>
            <a:endParaRPr lang="en-US"/>
          </a:p>
        </p:txBody>
      </p:sp>
    </p:spTree>
    <p:extLst>
      <p:ext uri="{BB962C8B-B14F-4D97-AF65-F5344CB8AC3E}">
        <p14:creationId xmlns:p14="http://schemas.microsoft.com/office/powerpoint/2010/main" val="395000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CBDF4-630F-4CEE-9667-77BE1FE26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13A88D-A2E5-4CD8-A138-1CC26A8B48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279B26-C33B-4878-8BEC-B78E688FE5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590710-0A80-4690-9646-62ED724AD10A}"/>
              </a:ext>
            </a:extLst>
          </p:cNvPr>
          <p:cNvSpPr>
            <a:spLocks noGrp="1"/>
          </p:cNvSpPr>
          <p:nvPr>
            <p:ph type="dt" sz="half" idx="10"/>
          </p:nvPr>
        </p:nvSpPr>
        <p:spPr/>
        <p:txBody>
          <a:bodyPr/>
          <a:lstStyle/>
          <a:p>
            <a:fld id="{FFF55F97-1AB4-4ECA-8352-6EDDF8936462}" type="datetimeFigureOut">
              <a:rPr lang="en-US" smtClean="0"/>
              <a:t>10/21/2024</a:t>
            </a:fld>
            <a:endParaRPr lang="en-US"/>
          </a:p>
        </p:txBody>
      </p:sp>
      <p:sp>
        <p:nvSpPr>
          <p:cNvPr id="6" name="Footer Placeholder 5">
            <a:extLst>
              <a:ext uri="{FF2B5EF4-FFF2-40B4-BE49-F238E27FC236}">
                <a16:creationId xmlns:a16="http://schemas.microsoft.com/office/drawing/2014/main" id="{1BD26266-0176-4F50-B1BA-940771FE60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D87C8A-9792-489D-90A3-0871DDC2E192}"/>
              </a:ext>
            </a:extLst>
          </p:cNvPr>
          <p:cNvSpPr>
            <a:spLocks noGrp="1"/>
          </p:cNvSpPr>
          <p:nvPr>
            <p:ph type="sldNum" sz="quarter" idx="12"/>
          </p:nvPr>
        </p:nvSpPr>
        <p:spPr/>
        <p:txBody>
          <a:bodyPr/>
          <a:lstStyle/>
          <a:p>
            <a:fld id="{B67133D3-46E5-48F4-B7A3-3675D11FF421}" type="slidenum">
              <a:rPr lang="en-US" smtClean="0"/>
              <a:t>‹#›</a:t>
            </a:fld>
            <a:endParaRPr lang="en-US"/>
          </a:p>
        </p:txBody>
      </p:sp>
    </p:spTree>
    <p:extLst>
      <p:ext uri="{BB962C8B-B14F-4D97-AF65-F5344CB8AC3E}">
        <p14:creationId xmlns:p14="http://schemas.microsoft.com/office/powerpoint/2010/main" val="2750900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6BE444-9D93-4FF8-BA13-48FF7D7A1E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8CD455-1909-4B56-B9F7-3393E7DDC7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2ACCF-CD4B-43D4-B8AF-D4C63106DD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F55F97-1AB4-4ECA-8352-6EDDF8936462}" type="datetimeFigureOut">
              <a:rPr lang="en-US" smtClean="0"/>
              <a:t>10/21/2024</a:t>
            </a:fld>
            <a:endParaRPr lang="en-US"/>
          </a:p>
        </p:txBody>
      </p:sp>
      <p:sp>
        <p:nvSpPr>
          <p:cNvPr id="5" name="Footer Placeholder 4">
            <a:extLst>
              <a:ext uri="{FF2B5EF4-FFF2-40B4-BE49-F238E27FC236}">
                <a16:creationId xmlns:a16="http://schemas.microsoft.com/office/drawing/2014/main" id="{7BF3047D-9FED-41F6-AF03-91CFEB1358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3B88FF-061C-467D-AFD2-C2F50B16F9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7133D3-46E5-48F4-B7A3-3675D11FF421}" type="slidenum">
              <a:rPr lang="en-US" smtClean="0"/>
              <a:t>‹#›</a:t>
            </a:fld>
            <a:endParaRPr lang="en-US"/>
          </a:p>
        </p:txBody>
      </p:sp>
    </p:spTree>
    <p:extLst>
      <p:ext uri="{BB962C8B-B14F-4D97-AF65-F5344CB8AC3E}">
        <p14:creationId xmlns:p14="http://schemas.microsoft.com/office/powerpoint/2010/main" val="362901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tipresourcelab.net/es/resource/tool-futures-literacy-lab/" TargetMode="External"/><Relationship Id="rId1" Type="http://schemas.openxmlformats.org/officeDocument/2006/relationships/slideLayout" Target="../slideLayouts/slideLayout2.xml"/><Relationship Id="rId4" Type="http://schemas.openxmlformats.org/officeDocument/2006/relationships/hyperlink" Target="https://miro.com/app/board/uXjVPhdNwq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155C20-3F0E-4576-8A0B-C345B6231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C32B510E-229A-43AA-A488-A2C1809005EF}"/>
              </a:ext>
            </a:extLst>
          </p:cNvPr>
          <p:cNvSpPr>
            <a:spLocks noGrp="1"/>
          </p:cNvSpPr>
          <p:nvPr>
            <p:ph type="ctrTitle"/>
          </p:nvPr>
        </p:nvSpPr>
        <p:spPr>
          <a:xfrm>
            <a:off x="466730" y="1598246"/>
            <a:ext cx="4554659" cy="5034817"/>
          </a:xfrm>
        </p:spPr>
        <p:txBody>
          <a:bodyPr anchor="t">
            <a:normAutofit/>
          </a:bodyPr>
          <a:lstStyle/>
          <a:p>
            <a:pPr algn="l"/>
            <a:r>
              <a:rPr lang="en-US" sz="3300" dirty="0" err="1">
                <a:solidFill>
                  <a:srgbClr val="FFFFFF"/>
                </a:solidFill>
              </a:rPr>
              <a:t>Caminando</a:t>
            </a:r>
            <a:r>
              <a:rPr lang="en-US" sz="3300" dirty="0">
                <a:solidFill>
                  <a:srgbClr val="FFFFFF"/>
                </a:solidFill>
              </a:rPr>
              <a:t> de </a:t>
            </a:r>
            <a:r>
              <a:rPr lang="en-US" sz="3300" dirty="0" err="1">
                <a:solidFill>
                  <a:srgbClr val="FFFFFF"/>
                </a:solidFill>
              </a:rPr>
              <a:t>espaldas</a:t>
            </a:r>
            <a:r>
              <a:rPr lang="en-US" sz="3300" dirty="0">
                <a:solidFill>
                  <a:srgbClr val="FFFFFF"/>
                </a:solidFill>
              </a:rPr>
              <a:t> </a:t>
            </a:r>
            <a:r>
              <a:rPr lang="en-US" sz="3300" dirty="0" err="1">
                <a:solidFill>
                  <a:srgbClr val="FFFFFF"/>
                </a:solidFill>
              </a:rPr>
              <a:t>hacia</a:t>
            </a:r>
            <a:r>
              <a:rPr lang="en-US" sz="3300" dirty="0">
                <a:solidFill>
                  <a:srgbClr val="FFFFFF"/>
                </a:solidFill>
              </a:rPr>
              <a:t> </a:t>
            </a:r>
            <a:r>
              <a:rPr lang="en-US" sz="3300" dirty="0" err="1">
                <a:solidFill>
                  <a:srgbClr val="FFFFFF"/>
                </a:solidFill>
              </a:rPr>
              <a:t>el</a:t>
            </a:r>
            <a:r>
              <a:rPr lang="en-US" sz="3300" dirty="0">
                <a:solidFill>
                  <a:srgbClr val="FFFFFF"/>
                </a:solidFill>
              </a:rPr>
              <a:t> </a:t>
            </a:r>
            <a:r>
              <a:rPr lang="en-US" sz="3300" dirty="0" err="1">
                <a:solidFill>
                  <a:srgbClr val="FFFFFF"/>
                </a:solidFill>
              </a:rPr>
              <a:t>futuro</a:t>
            </a:r>
            <a:r>
              <a:rPr lang="en-US" sz="3300" dirty="0">
                <a:solidFill>
                  <a:srgbClr val="FFFFFF"/>
                </a:solidFill>
              </a:rPr>
              <a:t>: </a:t>
            </a:r>
            <a:r>
              <a:rPr lang="en-US" sz="6200" dirty="0" err="1">
                <a:solidFill>
                  <a:srgbClr val="FFFFFF"/>
                </a:solidFill>
              </a:rPr>
              <a:t>Futuros</a:t>
            </a:r>
            <a:r>
              <a:rPr lang="en-US" sz="6200" dirty="0">
                <a:solidFill>
                  <a:srgbClr val="FFFFFF"/>
                </a:solidFill>
              </a:rPr>
              <a:t> </a:t>
            </a:r>
            <a:r>
              <a:rPr lang="en-US" sz="6200" dirty="0" err="1">
                <a:solidFill>
                  <a:srgbClr val="FFFFFF"/>
                </a:solidFill>
              </a:rPr>
              <a:t>Personales</a:t>
            </a:r>
            <a:r>
              <a:rPr lang="en-US" sz="6200" dirty="0">
                <a:solidFill>
                  <a:srgbClr val="FFFFFF"/>
                </a:solidFill>
              </a:rPr>
              <a:t>, </a:t>
            </a:r>
            <a:r>
              <a:rPr lang="en-US" sz="6200" dirty="0" err="1">
                <a:solidFill>
                  <a:srgbClr val="FFFFFF"/>
                </a:solidFill>
              </a:rPr>
              <a:t>Diversos</a:t>
            </a:r>
            <a:r>
              <a:rPr lang="en-US" sz="6200" dirty="0">
                <a:solidFill>
                  <a:srgbClr val="FFFFFF"/>
                </a:solidFill>
              </a:rPr>
              <a:t> y </a:t>
            </a:r>
            <a:r>
              <a:rPr lang="en-US" sz="6200" dirty="0" err="1">
                <a:solidFill>
                  <a:srgbClr val="FFFFFF"/>
                </a:solidFill>
              </a:rPr>
              <a:t>Colonizados</a:t>
            </a:r>
            <a:endParaRPr lang="en-US" sz="6200" dirty="0">
              <a:solidFill>
                <a:srgbClr val="FFFFFF"/>
              </a:solidFill>
            </a:endParaRPr>
          </a:p>
        </p:txBody>
      </p:sp>
      <p:sp>
        <p:nvSpPr>
          <p:cNvPr id="3" name="Subtitle 2">
            <a:extLst>
              <a:ext uri="{FF2B5EF4-FFF2-40B4-BE49-F238E27FC236}">
                <a16:creationId xmlns:a16="http://schemas.microsoft.com/office/drawing/2014/main" id="{1A8CB0C0-48A2-4969-AF9C-785021C2D9E8}"/>
              </a:ext>
            </a:extLst>
          </p:cNvPr>
          <p:cNvSpPr>
            <a:spLocks noGrp="1"/>
          </p:cNvSpPr>
          <p:nvPr>
            <p:ph type="subTitle" idx="1"/>
          </p:nvPr>
        </p:nvSpPr>
        <p:spPr>
          <a:xfrm>
            <a:off x="5792994" y="1590840"/>
            <a:ext cx="5010506" cy="5007531"/>
          </a:xfrm>
        </p:spPr>
        <p:txBody>
          <a:bodyPr>
            <a:normAutofit/>
          </a:bodyPr>
          <a:lstStyle/>
          <a:p>
            <a:pPr algn="l"/>
            <a:r>
              <a:rPr lang="es-CL" sz="4100" dirty="0">
                <a:solidFill>
                  <a:srgbClr val="FFFFFF"/>
                </a:solidFill>
              </a:rPr>
              <a:t>Dr. Martín Pérez Comisso </a:t>
            </a:r>
          </a:p>
          <a:p>
            <a:pPr algn="l"/>
            <a:endParaRPr lang="es-CL" sz="4100" dirty="0">
              <a:solidFill>
                <a:srgbClr val="FFFFFF"/>
              </a:solidFill>
            </a:endParaRPr>
          </a:p>
          <a:p>
            <a:pPr algn="l"/>
            <a:r>
              <a:rPr lang="es-CL" sz="4100" dirty="0">
                <a:solidFill>
                  <a:srgbClr val="FFFFFF"/>
                </a:solidFill>
              </a:rPr>
              <a:t>21 Octubre, 2024</a:t>
            </a:r>
            <a:br>
              <a:rPr lang="es-CL" sz="4100" dirty="0">
                <a:solidFill>
                  <a:srgbClr val="FFFFFF"/>
                </a:solidFill>
              </a:rPr>
            </a:br>
            <a:endParaRPr lang="es-CL" sz="4100" dirty="0">
              <a:solidFill>
                <a:srgbClr val="FFFFFF"/>
              </a:solidFill>
            </a:endParaRPr>
          </a:p>
          <a:p>
            <a:pPr algn="l"/>
            <a:r>
              <a:rPr lang="es-CL" sz="4100" dirty="0">
                <a:solidFill>
                  <a:srgbClr val="FFFFFF"/>
                </a:solidFill>
              </a:rPr>
              <a:t>Navegando Futuros P2024</a:t>
            </a:r>
          </a:p>
        </p:txBody>
      </p:sp>
      <p:cxnSp>
        <p:nvCxnSpPr>
          <p:cNvPr id="10" name="Straight Connector 9">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2" name="Graphic 21">
            <a:extLst>
              <a:ext uri="{FF2B5EF4-FFF2-40B4-BE49-F238E27FC236}">
                <a16:creationId xmlns:a16="http://schemas.microsoft.com/office/drawing/2014/main" id="{0BAEB82B-9A6B-4982-B56B-7529C6EA9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3128" y="1731109"/>
            <a:ext cx="139039" cy="136646"/>
          </a:xfrm>
          <a:custGeom>
            <a:avLst/>
            <a:gdLst>
              <a:gd name="connsiteX0" fmla="*/ 129602 w 139039"/>
              <a:gd name="connsiteY0" fmla="*/ 59048 h 136646"/>
              <a:gd name="connsiteX1" fmla="*/ 78957 w 139039"/>
              <a:gd name="connsiteY1" fmla="*/ 59048 h 136646"/>
              <a:gd name="connsiteX2" fmla="*/ 78957 w 139039"/>
              <a:gd name="connsiteY2" fmla="*/ 9275 h 136646"/>
              <a:gd name="connsiteX3" fmla="*/ 69520 w 139039"/>
              <a:gd name="connsiteY3" fmla="*/ 0 h 136646"/>
              <a:gd name="connsiteX4" fmla="*/ 60082 w 139039"/>
              <a:gd name="connsiteY4" fmla="*/ 9275 h 136646"/>
              <a:gd name="connsiteX5" fmla="*/ 60082 w 139039"/>
              <a:gd name="connsiteY5" fmla="*/ 59048 h 136646"/>
              <a:gd name="connsiteX6" fmla="*/ 9437 w 139039"/>
              <a:gd name="connsiteY6" fmla="*/ 59048 h 136646"/>
              <a:gd name="connsiteX7" fmla="*/ 0 w 139039"/>
              <a:gd name="connsiteY7" fmla="*/ 68323 h 136646"/>
              <a:gd name="connsiteX8" fmla="*/ 9437 w 139039"/>
              <a:gd name="connsiteY8" fmla="*/ 77598 h 136646"/>
              <a:gd name="connsiteX9" fmla="*/ 60082 w 139039"/>
              <a:gd name="connsiteY9" fmla="*/ 77598 h 136646"/>
              <a:gd name="connsiteX10" fmla="*/ 60082 w 139039"/>
              <a:gd name="connsiteY10" fmla="*/ 127371 h 136646"/>
              <a:gd name="connsiteX11" fmla="*/ 69520 w 139039"/>
              <a:gd name="connsiteY11" fmla="*/ 136646 h 136646"/>
              <a:gd name="connsiteX12" fmla="*/ 78957 w 139039"/>
              <a:gd name="connsiteY12" fmla="*/ 127371 h 136646"/>
              <a:gd name="connsiteX13" fmla="*/ 78957 w 139039"/>
              <a:gd name="connsiteY13" fmla="*/ 77598 h 136646"/>
              <a:gd name="connsiteX14" fmla="*/ 129602 w 139039"/>
              <a:gd name="connsiteY14" fmla="*/ 77598 h 136646"/>
              <a:gd name="connsiteX15" fmla="*/ 139039 w 139039"/>
              <a:gd name="connsiteY15" fmla="*/ 68323 h 136646"/>
              <a:gd name="connsiteX16" fmla="*/ 129602 w 139039"/>
              <a:gd name="connsiteY16" fmla="*/ 59048 h 1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6646">
                <a:moveTo>
                  <a:pt x="129602" y="59048"/>
                </a:moveTo>
                <a:lnTo>
                  <a:pt x="78957" y="59048"/>
                </a:lnTo>
                <a:lnTo>
                  <a:pt x="78957" y="9275"/>
                </a:lnTo>
                <a:cubicBezTo>
                  <a:pt x="78957" y="4152"/>
                  <a:pt x="74731" y="0"/>
                  <a:pt x="69520" y="0"/>
                </a:cubicBezTo>
                <a:cubicBezTo>
                  <a:pt x="64308" y="0"/>
                  <a:pt x="60082" y="4152"/>
                  <a:pt x="60082" y="9275"/>
                </a:cubicBezTo>
                <a:lnTo>
                  <a:pt x="60082" y="59048"/>
                </a:lnTo>
                <a:lnTo>
                  <a:pt x="9437" y="59048"/>
                </a:lnTo>
                <a:cubicBezTo>
                  <a:pt x="4225" y="59048"/>
                  <a:pt x="0" y="63201"/>
                  <a:pt x="0" y="68323"/>
                </a:cubicBezTo>
                <a:cubicBezTo>
                  <a:pt x="0" y="73445"/>
                  <a:pt x="4225" y="77598"/>
                  <a:pt x="9437" y="77598"/>
                </a:cubicBezTo>
                <a:lnTo>
                  <a:pt x="60082" y="77598"/>
                </a:lnTo>
                <a:lnTo>
                  <a:pt x="60082" y="127371"/>
                </a:lnTo>
                <a:cubicBezTo>
                  <a:pt x="60082" y="132493"/>
                  <a:pt x="64308" y="136646"/>
                  <a:pt x="69520" y="136646"/>
                </a:cubicBezTo>
                <a:cubicBezTo>
                  <a:pt x="74731" y="136646"/>
                  <a:pt x="78957" y="132493"/>
                  <a:pt x="78957" y="127371"/>
                </a:cubicBezTo>
                <a:lnTo>
                  <a:pt x="78957" y="77598"/>
                </a:lnTo>
                <a:lnTo>
                  <a:pt x="129602" y="77598"/>
                </a:lnTo>
                <a:cubicBezTo>
                  <a:pt x="134814" y="77598"/>
                  <a:pt x="139039" y="73445"/>
                  <a:pt x="139039" y="68323"/>
                </a:cubicBezTo>
                <a:cubicBezTo>
                  <a:pt x="139039" y="63201"/>
                  <a:pt x="134814" y="59048"/>
                  <a:pt x="129602" y="59048"/>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4" name="Graphic 17">
            <a:extLst>
              <a:ext uri="{FF2B5EF4-FFF2-40B4-BE49-F238E27FC236}">
                <a16:creationId xmlns:a16="http://schemas.microsoft.com/office/drawing/2014/main" id="{FC71CE45-EECF-4555-AD4B-1B3D0D5D1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1908" y="1956458"/>
            <a:ext cx="91138" cy="89570"/>
          </a:xfrm>
          <a:custGeom>
            <a:avLst/>
            <a:gdLst>
              <a:gd name="connsiteX0" fmla="*/ 91138 w 91138"/>
              <a:gd name="connsiteY0" fmla="*/ 44785 h 89570"/>
              <a:gd name="connsiteX1" fmla="*/ 45569 w 91138"/>
              <a:gd name="connsiteY1" fmla="*/ 89570 h 89570"/>
              <a:gd name="connsiteX2" fmla="*/ 0 w 91138"/>
              <a:gd name="connsiteY2" fmla="*/ 44785 h 89570"/>
              <a:gd name="connsiteX3" fmla="*/ 45569 w 91138"/>
              <a:gd name="connsiteY3" fmla="*/ 0 h 89570"/>
              <a:gd name="connsiteX4" fmla="*/ 91138 w 91138"/>
              <a:gd name="connsiteY4" fmla="*/ 44785 h 89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89570">
                <a:moveTo>
                  <a:pt x="91138" y="44785"/>
                </a:moveTo>
                <a:cubicBezTo>
                  <a:pt x="91138" y="69519"/>
                  <a:pt x="70736" y="89570"/>
                  <a:pt x="45569" y="89570"/>
                </a:cubicBezTo>
                <a:cubicBezTo>
                  <a:pt x="20402" y="89570"/>
                  <a:pt x="0" y="69519"/>
                  <a:pt x="0" y="44785"/>
                </a:cubicBezTo>
                <a:cubicBezTo>
                  <a:pt x="0" y="20051"/>
                  <a:pt x="20402" y="0"/>
                  <a:pt x="45569" y="0"/>
                </a:cubicBezTo>
                <a:cubicBezTo>
                  <a:pt x="70736" y="0"/>
                  <a:pt x="91138" y="20051"/>
                  <a:pt x="91138" y="44785"/>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6" name="Graphic 22">
            <a:extLst>
              <a:ext uri="{FF2B5EF4-FFF2-40B4-BE49-F238E27FC236}">
                <a16:creationId xmlns:a16="http://schemas.microsoft.com/office/drawing/2014/main" id="{53AA89D1-0C70-46BB-8E35-5722A4B18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7588" y="2177021"/>
            <a:ext cx="127714" cy="125516"/>
          </a:xfrm>
          <a:custGeom>
            <a:avLst/>
            <a:gdLst>
              <a:gd name="connsiteX0" fmla="*/ 63857 w 127714"/>
              <a:gd name="connsiteY0" fmla="*/ 18549 h 125516"/>
              <a:gd name="connsiteX1" fmla="*/ 108840 w 127714"/>
              <a:gd name="connsiteY1" fmla="*/ 62758 h 125516"/>
              <a:gd name="connsiteX2" fmla="*/ 63857 w 127714"/>
              <a:gd name="connsiteY2" fmla="*/ 106967 h 125516"/>
              <a:gd name="connsiteX3" fmla="*/ 18874 w 127714"/>
              <a:gd name="connsiteY3" fmla="*/ 62758 h 125516"/>
              <a:gd name="connsiteX4" fmla="*/ 63857 w 127714"/>
              <a:gd name="connsiteY4" fmla="*/ 18549 h 125516"/>
              <a:gd name="connsiteX5" fmla="*/ 63857 w 127714"/>
              <a:gd name="connsiteY5" fmla="*/ 0 h 125516"/>
              <a:gd name="connsiteX6" fmla="*/ 0 w 127714"/>
              <a:gd name="connsiteY6" fmla="*/ 62758 h 125516"/>
              <a:gd name="connsiteX7" fmla="*/ 63857 w 127714"/>
              <a:gd name="connsiteY7" fmla="*/ 125516 h 125516"/>
              <a:gd name="connsiteX8" fmla="*/ 127714 w 127714"/>
              <a:gd name="connsiteY8" fmla="*/ 62758 h 125516"/>
              <a:gd name="connsiteX9" fmla="*/ 63857 w 127714"/>
              <a:gd name="connsiteY9" fmla="*/ 0 h 12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5516">
                <a:moveTo>
                  <a:pt x="63857" y="18549"/>
                </a:moveTo>
                <a:cubicBezTo>
                  <a:pt x="88700" y="18549"/>
                  <a:pt x="108840" y="38342"/>
                  <a:pt x="108840" y="62758"/>
                </a:cubicBezTo>
                <a:cubicBezTo>
                  <a:pt x="108840" y="87174"/>
                  <a:pt x="88700" y="106967"/>
                  <a:pt x="63857" y="106967"/>
                </a:cubicBezTo>
                <a:cubicBezTo>
                  <a:pt x="39014" y="106967"/>
                  <a:pt x="18874" y="87174"/>
                  <a:pt x="18874" y="62758"/>
                </a:cubicBezTo>
                <a:cubicBezTo>
                  <a:pt x="18898" y="38352"/>
                  <a:pt x="39024" y="18573"/>
                  <a:pt x="63857" y="18549"/>
                </a:cubicBezTo>
                <a:moveTo>
                  <a:pt x="63857" y="0"/>
                </a:moveTo>
                <a:cubicBezTo>
                  <a:pt x="28590" y="0"/>
                  <a:pt x="0" y="28098"/>
                  <a:pt x="0" y="62758"/>
                </a:cubicBezTo>
                <a:cubicBezTo>
                  <a:pt x="0" y="97418"/>
                  <a:pt x="28590" y="125516"/>
                  <a:pt x="63857" y="125516"/>
                </a:cubicBezTo>
                <a:cubicBezTo>
                  <a:pt x="99124" y="125516"/>
                  <a:pt x="127714" y="97418"/>
                  <a:pt x="127714" y="62758"/>
                </a:cubicBezTo>
                <a:cubicBezTo>
                  <a:pt x="127714" y="28098"/>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2081637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D0D0FAD-2D27-89DA-D620-D72CFCE27A8C}"/>
              </a:ext>
            </a:extLst>
          </p:cNvPr>
          <p:cNvPicPr>
            <a:picLocks noChangeAspect="1"/>
          </p:cNvPicPr>
          <p:nvPr/>
        </p:nvPicPr>
        <p:blipFill rotWithShape="1">
          <a:blip r:embed="rId2"/>
          <a:src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DBB95-9E7E-416E-B18E-995A6B259EC7}"/>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7000" b="1" dirty="0" err="1">
                <a:solidFill>
                  <a:srgbClr val="FFFFFF"/>
                </a:solidFill>
                <a:effectLst>
                  <a:outerShdw blurRad="38100" dist="38100" dir="2700000" algn="tl">
                    <a:srgbClr val="000000">
                      <a:alpha val="43137"/>
                    </a:srgbClr>
                  </a:outerShdw>
                </a:effectLst>
              </a:rPr>
              <a:t>Resituando</a:t>
            </a:r>
            <a:r>
              <a:rPr lang="en-US" sz="7000" b="1" dirty="0">
                <a:solidFill>
                  <a:srgbClr val="FFFFFF"/>
                </a:solidFill>
                <a:effectLst>
                  <a:outerShdw blurRad="38100" dist="38100" dir="2700000" algn="tl">
                    <a:srgbClr val="000000">
                      <a:alpha val="43137"/>
                    </a:srgbClr>
                  </a:outerShdw>
                </a:effectLst>
              </a:rPr>
              <a:t> </a:t>
            </a:r>
            <a:r>
              <a:rPr lang="en-US" sz="7000" b="1" dirty="0" err="1">
                <a:solidFill>
                  <a:srgbClr val="FFFFFF"/>
                </a:solidFill>
                <a:effectLst>
                  <a:outerShdw blurRad="38100" dist="38100" dir="2700000" algn="tl">
                    <a:srgbClr val="000000">
                      <a:alpha val="43137"/>
                    </a:srgbClr>
                  </a:outerShdw>
                </a:effectLst>
              </a:rPr>
              <a:t>el</a:t>
            </a:r>
            <a:r>
              <a:rPr lang="en-US" sz="7000" b="1" dirty="0">
                <a:solidFill>
                  <a:srgbClr val="FFFFFF"/>
                </a:solidFill>
                <a:effectLst>
                  <a:outerShdw blurRad="38100" dist="38100" dir="2700000" algn="tl">
                    <a:srgbClr val="000000">
                      <a:alpha val="43137"/>
                    </a:srgbClr>
                  </a:outerShdw>
                </a:effectLst>
              </a:rPr>
              <a:t> </a:t>
            </a:r>
            <a:r>
              <a:rPr lang="en-US" sz="7000" b="1" dirty="0" err="1">
                <a:solidFill>
                  <a:srgbClr val="FFFFFF"/>
                </a:solidFill>
                <a:effectLst>
                  <a:outerShdw blurRad="38100" dist="38100" dir="2700000" algn="tl">
                    <a:srgbClr val="000000">
                      <a:alpha val="43137"/>
                    </a:srgbClr>
                  </a:outerShdw>
                </a:effectLst>
              </a:rPr>
              <a:t>futuro</a:t>
            </a:r>
            <a:r>
              <a:rPr lang="en-US" sz="7000" b="1" dirty="0">
                <a:solidFill>
                  <a:srgbClr val="FFFFFF"/>
                </a:solidFill>
                <a:effectLst>
                  <a:outerShdw blurRad="38100" dist="38100" dir="2700000" algn="tl">
                    <a:srgbClr val="000000">
                      <a:alpha val="43137"/>
                    </a:srgbClr>
                  </a:outerShdw>
                </a:effectLst>
              </a:rPr>
              <a:t>: </a:t>
            </a:r>
            <a:r>
              <a:rPr lang="en-US" sz="7000" b="1" dirty="0" err="1">
                <a:solidFill>
                  <a:srgbClr val="FFFFFF"/>
                </a:solidFill>
                <a:effectLst>
                  <a:outerShdw blurRad="38100" dist="38100" dir="2700000" algn="tl">
                    <a:srgbClr val="000000">
                      <a:alpha val="43137"/>
                    </a:srgbClr>
                  </a:outerShdw>
                </a:effectLst>
              </a:rPr>
              <a:t>Futuros</a:t>
            </a:r>
            <a:r>
              <a:rPr lang="en-US" sz="7000" b="1" dirty="0">
                <a:solidFill>
                  <a:srgbClr val="FFFFFF"/>
                </a:solidFill>
                <a:effectLst>
                  <a:outerShdw blurRad="38100" dist="38100" dir="2700000" algn="tl">
                    <a:srgbClr val="000000">
                      <a:alpha val="43137"/>
                    </a:srgbClr>
                  </a:outerShdw>
                </a:effectLst>
              </a:rPr>
              <a:t> </a:t>
            </a:r>
            <a:r>
              <a:rPr lang="en-US" sz="7000" b="1" dirty="0" err="1">
                <a:solidFill>
                  <a:srgbClr val="FFFFFF"/>
                </a:solidFill>
                <a:effectLst>
                  <a:outerShdw blurRad="38100" dist="38100" dir="2700000" algn="tl">
                    <a:srgbClr val="000000">
                      <a:alpha val="43137"/>
                    </a:srgbClr>
                  </a:outerShdw>
                </a:effectLst>
              </a:rPr>
              <a:t>como</a:t>
            </a:r>
            <a:r>
              <a:rPr lang="en-US" sz="7000" b="1" dirty="0">
                <a:solidFill>
                  <a:srgbClr val="FFFFFF"/>
                </a:solidFill>
                <a:effectLst>
                  <a:outerShdw blurRad="38100" dist="38100" dir="2700000" algn="tl">
                    <a:srgbClr val="000000">
                      <a:alpha val="43137"/>
                    </a:srgbClr>
                  </a:outerShdw>
                </a:effectLst>
              </a:rPr>
              <a:t> </a:t>
            </a:r>
            <a:r>
              <a:rPr lang="en-US" sz="7000" b="1" dirty="0" err="1">
                <a:solidFill>
                  <a:srgbClr val="FFFFFF"/>
                </a:solidFill>
                <a:effectLst>
                  <a:outerShdw blurRad="38100" dist="38100" dir="2700000" algn="tl">
                    <a:srgbClr val="000000">
                      <a:alpha val="43137"/>
                    </a:srgbClr>
                  </a:outerShdw>
                </a:effectLst>
              </a:rPr>
              <a:t>lugares</a:t>
            </a:r>
            <a:endParaRPr lang="en-US" sz="7000" b="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89193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Let Your Mind and Soul Take a Walk into the Future - BahaiTeachings.org">
            <a:extLst>
              <a:ext uri="{FF2B5EF4-FFF2-40B4-BE49-F238E27FC236}">
                <a16:creationId xmlns:a16="http://schemas.microsoft.com/office/drawing/2014/main" id="{B3770D7F-E3F1-C2CB-441F-5467498A66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73" r="1464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5668048C-559C-B316-E613-D8F032ABBB2B}"/>
              </a:ext>
            </a:extLst>
          </p:cNvPr>
          <p:cNvSpPr>
            <a:spLocks noGrp="1"/>
          </p:cNvSpPr>
          <p:nvPr>
            <p:ph type="title"/>
          </p:nvPr>
        </p:nvSpPr>
        <p:spPr>
          <a:xfrm>
            <a:off x="1066800" y="3080325"/>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7000" b="1" dirty="0" err="1">
                <a:solidFill>
                  <a:srgbClr val="FFFFFF"/>
                </a:solidFill>
                <a:effectLst>
                  <a:outerShdw blurRad="38100" dist="38100" dir="2700000" algn="tl">
                    <a:srgbClr val="000000">
                      <a:alpha val="43137"/>
                    </a:srgbClr>
                  </a:outerShdw>
                </a:effectLst>
              </a:rPr>
              <a:t>Caminando</a:t>
            </a:r>
            <a:r>
              <a:rPr lang="en-US" sz="7000" b="1" dirty="0">
                <a:solidFill>
                  <a:srgbClr val="FFFFFF"/>
                </a:solidFill>
                <a:effectLst>
                  <a:outerShdw blurRad="38100" dist="38100" dir="2700000" algn="tl">
                    <a:srgbClr val="000000">
                      <a:alpha val="43137"/>
                    </a:srgbClr>
                  </a:outerShdw>
                </a:effectLst>
              </a:rPr>
              <a:t> de </a:t>
            </a:r>
            <a:r>
              <a:rPr lang="en-US" sz="7000" b="1" dirty="0" err="1">
                <a:solidFill>
                  <a:srgbClr val="FFFFFF"/>
                </a:solidFill>
                <a:effectLst>
                  <a:outerShdw blurRad="38100" dist="38100" dir="2700000" algn="tl">
                    <a:srgbClr val="000000">
                      <a:alpha val="43137"/>
                    </a:srgbClr>
                  </a:outerShdw>
                </a:effectLst>
              </a:rPr>
              <a:t>espaldas</a:t>
            </a:r>
            <a:endParaRPr lang="en-US" sz="7000" b="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44454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03D06D1-1C33-4DFA-B7B4-D5C4FC988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B81533-19D6-4ED0-B357-5F893A92D049}"/>
              </a:ext>
            </a:extLst>
          </p:cNvPr>
          <p:cNvSpPr>
            <a:spLocks noGrp="1"/>
          </p:cNvSpPr>
          <p:nvPr>
            <p:ph type="title"/>
          </p:nvPr>
        </p:nvSpPr>
        <p:spPr>
          <a:xfrm>
            <a:off x="838199" y="1174819"/>
            <a:ext cx="6143625" cy="2858363"/>
          </a:xfrm>
        </p:spPr>
        <p:txBody>
          <a:bodyPr vert="horz" lIns="91440" tIns="45720" rIns="91440" bIns="45720" rtlCol="0" anchor="b">
            <a:normAutofit fontScale="90000"/>
          </a:bodyPr>
          <a:lstStyle/>
          <a:p>
            <a:r>
              <a:rPr lang="en-US" sz="6700" kern="1200" dirty="0" err="1">
                <a:solidFill>
                  <a:schemeClr val="bg1"/>
                </a:solidFill>
                <a:latin typeface="+mj-lt"/>
                <a:ea typeface="+mj-ea"/>
                <a:cs typeface="+mj-cs"/>
              </a:rPr>
              <a:t>Problema</a:t>
            </a:r>
            <a:r>
              <a:rPr lang="en-US" sz="6700" kern="1200" dirty="0">
                <a:solidFill>
                  <a:schemeClr val="bg1"/>
                </a:solidFill>
                <a:latin typeface="+mj-lt"/>
                <a:ea typeface="+mj-ea"/>
                <a:cs typeface="+mj-cs"/>
              </a:rPr>
              <a:t>: </a:t>
            </a:r>
            <a:r>
              <a:rPr lang="en-US" sz="6700" b="1" kern="1200" dirty="0">
                <a:solidFill>
                  <a:schemeClr val="bg1"/>
                </a:solidFill>
                <a:latin typeface="+mj-lt"/>
                <a:ea typeface="+mj-ea"/>
                <a:cs typeface="+mj-cs"/>
              </a:rPr>
              <a:t>Los </a:t>
            </a:r>
            <a:r>
              <a:rPr lang="en-US" sz="6700" b="1" kern="1200" dirty="0" err="1">
                <a:solidFill>
                  <a:schemeClr val="bg1"/>
                </a:solidFill>
                <a:latin typeface="+mj-lt"/>
                <a:ea typeface="+mj-ea"/>
                <a:cs typeface="+mj-cs"/>
              </a:rPr>
              <a:t>futuros</a:t>
            </a:r>
            <a:r>
              <a:rPr lang="en-US" sz="6700" b="1" kern="1200" dirty="0">
                <a:solidFill>
                  <a:schemeClr val="bg1"/>
                </a:solidFill>
                <a:latin typeface="+mj-lt"/>
                <a:ea typeface="+mj-ea"/>
                <a:cs typeface="+mj-cs"/>
              </a:rPr>
              <a:t> </a:t>
            </a:r>
            <a:r>
              <a:rPr lang="en-US" sz="6700" b="1" kern="1200" dirty="0" err="1">
                <a:solidFill>
                  <a:schemeClr val="bg1"/>
                </a:solidFill>
                <a:latin typeface="+mj-lt"/>
                <a:ea typeface="+mj-ea"/>
                <a:cs typeface="+mj-cs"/>
              </a:rPr>
              <a:t>también</a:t>
            </a:r>
            <a:r>
              <a:rPr lang="en-US" sz="6700" b="1" kern="1200" dirty="0">
                <a:solidFill>
                  <a:schemeClr val="bg1"/>
                </a:solidFill>
                <a:latin typeface="+mj-lt"/>
                <a:ea typeface="+mj-ea"/>
                <a:cs typeface="+mj-cs"/>
              </a:rPr>
              <a:t> </a:t>
            </a:r>
            <a:r>
              <a:rPr lang="en-US" sz="6700" b="1" kern="1200" dirty="0" err="1">
                <a:solidFill>
                  <a:schemeClr val="bg1"/>
                </a:solidFill>
                <a:latin typeface="+mj-lt"/>
                <a:ea typeface="+mj-ea"/>
                <a:cs typeface="+mj-cs"/>
              </a:rPr>
              <a:t>pueden</a:t>
            </a:r>
            <a:r>
              <a:rPr lang="en-US" sz="6700" b="1" kern="1200" dirty="0">
                <a:solidFill>
                  <a:schemeClr val="bg1"/>
                </a:solidFill>
                <a:latin typeface="+mj-lt"/>
                <a:ea typeface="+mj-ea"/>
                <a:cs typeface="+mj-cs"/>
              </a:rPr>
              <a:t> ser </a:t>
            </a:r>
            <a:r>
              <a:rPr lang="en-US" sz="6700" b="1" kern="1200" dirty="0" err="1">
                <a:solidFill>
                  <a:schemeClr val="bg1"/>
                </a:solidFill>
                <a:latin typeface="+mj-lt"/>
                <a:ea typeface="+mj-ea"/>
                <a:cs typeface="+mj-cs"/>
              </a:rPr>
              <a:t>colonizados</a:t>
            </a:r>
            <a:endParaRPr lang="en-US" sz="6700" kern="1200" dirty="0">
              <a:solidFill>
                <a:schemeClr val="bg1"/>
              </a:solidFill>
              <a:latin typeface="+mj-lt"/>
              <a:ea typeface="+mj-ea"/>
              <a:cs typeface="+mj-cs"/>
            </a:endParaRPr>
          </a:p>
        </p:txBody>
      </p:sp>
      <p:sp>
        <p:nvSpPr>
          <p:cNvPr id="20" name="Freeform: Shape 19">
            <a:extLst>
              <a:ext uri="{FF2B5EF4-FFF2-40B4-BE49-F238E27FC236}">
                <a16:creationId xmlns:a16="http://schemas.microsoft.com/office/drawing/2014/main" id="{5F38C4C7-BA32-4EA2-AC81-B4CB9A0CD5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2" name="Group 21">
            <a:extLst>
              <a:ext uri="{FF2B5EF4-FFF2-40B4-BE49-F238E27FC236}">
                <a16:creationId xmlns:a16="http://schemas.microsoft.com/office/drawing/2014/main" id="{69F15C97-C578-44B1-A153-FAD8314114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23" name="Freeform: Shape 22">
              <a:extLst>
                <a:ext uri="{FF2B5EF4-FFF2-40B4-BE49-F238E27FC236}">
                  <a16:creationId xmlns:a16="http://schemas.microsoft.com/office/drawing/2014/main" id="{7345C5AB-3960-434D-B3C8-076945B2DD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9C422897-91F5-40F5-8DD7-5E4E8F500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64025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6"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E4F3D5F9-54B1-4306-9FF2-EBB984F88BD3}"/>
              </a:ext>
            </a:extLst>
          </p:cNvPr>
          <p:cNvSpPr>
            <a:spLocks noGrp="1"/>
          </p:cNvSpPr>
          <p:nvPr>
            <p:ph type="title"/>
          </p:nvPr>
        </p:nvSpPr>
        <p:spPr>
          <a:xfrm>
            <a:off x="1143000" y="990599"/>
            <a:ext cx="9906000" cy="685800"/>
          </a:xfrm>
        </p:spPr>
        <p:txBody>
          <a:bodyPr anchor="t">
            <a:normAutofit/>
          </a:bodyPr>
          <a:lstStyle/>
          <a:p>
            <a:r>
              <a:rPr lang="es-CL" sz="4000" dirty="0"/>
              <a:t>¿Qué significa </a:t>
            </a:r>
            <a:r>
              <a:rPr lang="es-CL" sz="4000" dirty="0" err="1"/>
              <a:t>decolonizar</a:t>
            </a:r>
            <a:r>
              <a:rPr lang="es-CL" sz="4000" dirty="0"/>
              <a:t> futuros?</a:t>
            </a:r>
            <a:endParaRPr lang="en-US" sz="4000" dirty="0"/>
          </a:p>
        </p:txBody>
      </p:sp>
      <p:graphicFrame>
        <p:nvGraphicFramePr>
          <p:cNvPr id="5" name="Content Placeholder 2">
            <a:extLst>
              <a:ext uri="{FF2B5EF4-FFF2-40B4-BE49-F238E27FC236}">
                <a16:creationId xmlns:a16="http://schemas.microsoft.com/office/drawing/2014/main" id="{E801ECDA-8038-9A7F-8E3A-C881777237C1}"/>
              </a:ext>
            </a:extLst>
          </p:cNvPr>
          <p:cNvGraphicFramePr>
            <a:graphicFrameLocks noGrp="1"/>
          </p:cNvGraphicFramePr>
          <p:nvPr>
            <p:ph idx="1"/>
            <p:extLst>
              <p:ext uri="{D42A27DB-BD31-4B8C-83A1-F6EECF244321}">
                <p14:modId xmlns:p14="http://schemas.microsoft.com/office/powerpoint/2010/main" val="4203969239"/>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5695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D40685DD-5B06-F31F-08CF-2CD8C890DBC3}"/>
              </a:ext>
            </a:extLst>
          </p:cNvPr>
          <p:cNvSpPr>
            <a:spLocks noGrp="1"/>
          </p:cNvSpPr>
          <p:nvPr>
            <p:ph type="title"/>
          </p:nvPr>
        </p:nvSpPr>
        <p:spPr>
          <a:xfrm>
            <a:off x="838200" y="1174819"/>
            <a:ext cx="4375151" cy="2858363"/>
          </a:xfrm>
        </p:spPr>
        <p:txBody>
          <a:bodyPr vert="horz" lIns="91440" tIns="45720" rIns="91440" bIns="45720" rtlCol="0" anchor="b">
            <a:normAutofit fontScale="90000"/>
          </a:bodyPr>
          <a:lstStyle/>
          <a:p>
            <a:r>
              <a:rPr lang="en-US" sz="7200" dirty="0" err="1">
                <a:solidFill>
                  <a:schemeClr val="bg1"/>
                </a:solidFill>
              </a:rPr>
              <a:t>Otras</a:t>
            </a:r>
            <a:r>
              <a:rPr lang="en-US" sz="7200" dirty="0">
                <a:solidFill>
                  <a:schemeClr val="bg1"/>
                </a:solidFill>
              </a:rPr>
              <a:t> </a:t>
            </a:r>
            <a:r>
              <a:rPr lang="en-US" sz="7200" dirty="0" err="1">
                <a:solidFill>
                  <a:schemeClr val="bg1"/>
                </a:solidFill>
              </a:rPr>
              <a:t>formas</a:t>
            </a:r>
            <a:r>
              <a:rPr lang="en-US" sz="7200" dirty="0">
                <a:solidFill>
                  <a:schemeClr val="bg1"/>
                </a:solidFill>
              </a:rPr>
              <a:t> de </a:t>
            </a:r>
            <a:r>
              <a:rPr lang="en-US" sz="7200" dirty="0" err="1">
                <a:solidFill>
                  <a:schemeClr val="bg1"/>
                </a:solidFill>
              </a:rPr>
              <a:t>mirar</a:t>
            </a:r>
            <a:endParaRPr lang="en-US" sz="7200" dirty="0">
              <a:solidFill>
                <a:schemeClr val="bg1"/>
              </a:solidFill>
            </a:endParaRPr>
          </a:p>
        </p:txBody>
      </p:sp>
      <p:pic>
        <p:nvPicPr>
          <p:cNvPr id="4098" name="Picture 2" descr="101,905 Future Vision Photos - Free &amp; Royalty-Free Stock Photos from  Dreamstime">
            <a:extLst>
              <a:ext uri="{FF2B5EF4-FFF2-40B4-BE49-F238E27FC236}">
                <a16:creationId xmlns:a16="http://schemas.microsoft.com/office/drawing/2014/main" id="{E9D98096-6C0A-73A3-78D8-7B8F74B7C9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520"/>
          <a:stretch/>
        </p:blipFill>
        <p:spPr bwMode="auto">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noFill/>
          <a:effectLst>
            <a:outerShdw blurRad="381000" dist="152400" dir="10800000" algn="r"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82" name="Freeform: Shape 81">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Freeform: Shape 83">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74085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859-3726-4A51-8CF9-326DA1E43717}"/>
              </a:ext>
            </a:extLst>
          </p:cNvPr>
          <p:cNvSpPr>
            <a:spLocks noGrp="1"/>
          </p:cNvSpPr>
          <p:nvPr>
            <p:ph type="title"/>
          </p:nvPr>
        </p:nvSpPr>
        <p:spPr>
          <a:xfrm>
            <a:off x="5202621" y="4665605"/>
            <a:ext cx="6638806" cy="1292433"/>
          </a:xfrm>
        </p:spPr>
        <p:txBody>
          <a:bodyPr vert="horz" lIns="91440" tIns="45720" rIns="91440" bIns="45720" rtlCol="0" anchor="ctr">
            <a:normAutofit/>
          </a:bodyPr>
          <a:lstStyle/>
          <a:p>
            <a:r>
              <a:rPr lang="en-US" sz="4800" b="0" i="0" kern="1200" dirty="0" err="1">
                <a:solidFill>
                  <a:schemeClr val="tx1"/>
                </a:solidFill>
                <a:effectLst/>
                <a:latin typeface="+mj-lt"/>
                <a:ea typeface="+mj-ea"/>
                <a:cs typeface="+mj-cs"/>
              </a:rPr>
              <a:t>Afrofuturismo</a:t>
            </a:r>
            <a:endParaRPr lang="en-US" sz="4800" kern="1200" dirty="0">
              <a:solidFill>
                <a:schemeClr val="tx1"/>
              </a:solidFill>
              <a:latin typeface="+mj-lt"/>
              <a:ea typeface="+mj-ea"/>
              <a:cs typeface="+mj-cs"/>
            </a:endParaRPr>
          </a:p>
        </p:txBody>
      </p:sp>
      <p:pic>
        <p:nvPicPr>
          <p:cNvPr id="4" name="Content Placeholder 3" descr="A person in a space suit&#10;&#10;Description automatically generated with low confidence">
            <a:extLst>
              <a:ext uri="{FF2B5EF4-FFF2-40B4-BE49-F238E27FC236}">
                <a16:creationId xmlns:a16="http://schemas.microsoft.com/office/drawing/2014/main" id="{8823124F-5F40-458E-8776-A833C6E1C9E9}"/>
              </a:ext>
            </a:extLst>
          </p:cNvPr>
          <p:cNvPicPr>
            <a:picLocks noGrp="1" noChangeAspect="1"/>
          </p:cNvPicPr>
          <p:nvPr>
            <p:ph idx="1"/>
          </p:nvPr>
        </p:nvPicPr>
        <p:blipFill rotWithShape="1">
          <a:blip r:embed="rId2"/>
          <a:srcRect l="21334" r="20835" b="1"/>
          <a:stretch/>
        </p:blipFill>
        <p:spPr>
          <a:xfrm>
            <a:off x="20" y="1"/>
            <a:ext cx="4848284" cy="4359438"/>
          </a:xfrm>
          <a:prstGeom prst="rect">
            <a:avLst/>
          </a:prstGeom>
        </p:spPr>
      </p:pic>
      <p:pic>
        <p:nvPicPr>
          <p:cNvPr id="5" name="Picture 4">
            <a:extLst>
              <a:ext uri="{FF2B5EF4-FFF2-40B4-BE49-F238E27FC236}">
                <a16:creationId xmlns:a16="http://schemas.microsoft.com/office/drawing/2014/main" id="{EAC14C49-C626-490B-A70F-F7B5D0700E2C}"/>
              </a:ext>
            </a:extLst>
          </p:cNvPr>
          <p:cNvPicPr>
            <a:picLocks noChangeAspect="1"/>
          </p:cNvPicPr>
          <p:nvPr/>
        </p:nvPicPr>
        <p:blipFill rotWithShape="1">
          <a:blip r:embed="rId3"/>
          <a:srcRect l="5571" r="1307" b="-1"/>
          <a:stretch/>
        </p:blipFill>
        <p:spPr>
          <a:xfrm>
            <a:off x="4972050" y="-1"/>
            <a:ext cx="7216902" cy="4359440"/>
          </a:xfrm>
          <a:prstGeom prst="rect">
            <a:avLst/>
          </a:prstGeom>
        </p:spPr>
      </p:pic>
      <p:pic>
        <p:nvPicPr>
          <p:cNvPr id="6" name="Picture 5">
            <a:extLst>
              <a:ext uri="{FF2B5EF4-FFF2-40B4-BE49-F238E27FC236}">
                <a16:creationId xmlns:a16="http://schemas.microsoft.com/office/drawing/2014/main" id="{5127A130-38E2-4440-A9EE-E078D3CCD6DB}"/>
              </a:ext>
            </a:extLst>
          </p:cNvPr>
          <p:cNvPicPr>
            <a:picLocks noChangeAspect="1"/>
          </p:cNvPicPr>
          <p:nvPr/>
        </p:nvPicPr>
        <p:blipFill rotWithShape="1">
          <a:blip r:embed="rId4"/>
          <a:srcRect t="4530" r="2" b="8004"/>
          <a:stretch/>
        </p:blipFill>
        <p:spPr>
          <a:xfrm>
            <a:off x="20" y="4472610"/>
            <a:ext cx="4848284" cy="2385390"/>
          </a:xfrm>
          <a:prstGeom prst="rect">
            <a:avLst/>
          </a:prstGeom>
        </p:spPr>
      </p:pic>
      <p:sp>
        <p:nvSpPr>
          <p:cNvPr id="7" name="TextBox 6">
            <a:extLst>
              <a:ext uri="{FF2B5EF4-FFF2-40B4-BE49-F238E27FC236}">
                <a16:creationId xmlns:a16="http://schemas.microsoft.com/office/drawing/2014/main" id="{44AB9EF8-49E6-4340-891E-28A03D643F35}"/>
              </a:ext>
            </a:extLst>
          </p:cNvPr>
          <p:cNvSpPr txBox="1"/>
          <p:nvPr/>
        </p:nvSpPr>
        <p:spPr>
          <a:xfrm>
            <a:off x="5261098" y="5963511"/>
            <a:ext cx="6638806" cy="923330"/>
          </a:xfrm>
          <a:prstGeom prst="rect">
            <a:avLst/>
          </a:prstGeom>
          <a:noFill/>
        </p:spPr>
        <p:txBody>
          <a:bodyPr wrap="square" rtlCol="0">
            <a:spAutoFit/>
          </a:bodyPr>
          <a:lstStyle/>
          <a:p>
            <a:pPr algn="r"/>
            <a:r>
              <a:rPr lang="it-IT" sz="1200" b="0" i="0" dirty="0">
                <a:effectLst/>
                <a:latin typeface="Arial" panose="020B0604020202020204" pitchFamily="34" charset="0"/>
              </a:rPr>
              <a:t>Bennett, M. (2016). Afrofuturism. </a:t>
            </a:r>
            <a:r>
              <a:rPr lang="it-IT" sz="1200" b="0" i="1" dirty="0">
                <a:effectLst/>
                <a:latin typeface="Arial" panose="020B0604020202020204" pitchFamily="34" charset="0"/>
              </a:rPr>
              <a:t>Computer</a:t>
            </a:r>
            <a:r>
              <a:rPr lang="it-IT" sz="1200" b="0" i="0" dirty="0">
                <a:effectLst/>
                <a:latin typeface="Arial" panose="020B0604020202020204" pitchFamily="34" charset="0"/>
              </a:rPr>
              <a:t>, </a:t>
            </a:r>
            <a:r>
              <a:rPr lang="it-IT" sz="1200" b="0" i="1" dirty="0">
                <a:effectLst/>
                <a:latin typeface="Arial" panose="020B0604020202020204" pitchFamily="34" charset="0"/>
              </a:rPr>
              <a:t>49</a:t>
            </a:r>
            <a:r>
              <a:rPr lang="it-IT" sz="1200" b="0" i="0" dirty="0">
                <a:effectLst/>
                <a:latin typeface="Arial" panose="020B0604020202020204" pitchFamily="34" charset="0"/>
              </a:rPr>
              <a:t>(04), 92-93</a:t>
            </a:r>
          </a:p>
          <a:p>
            <a:pPr algn="r"/>
            <a:r>
              <a:rPr lang="en-US" sz="1200" b="0" i="0" dirty="0">
                <a:effectLst/>
                <a:latin typeface="Arial" panose="020B0604020202020204" pitchFamily="34" charset="0"/>
              </a:rPr>
              <a:t>Nelson, A. (2002). Introduction: future texts. </a:t>
            </a:r>
            <a:r>
              <a:rPr lang="en-US" sz="1200" b="0" i="1" dirty="0">
                <a:effectLst/>
                <a:latin typeface="Arial" panose="020B0604020202020204" pitchFamily="34" charset="0"/>
              </a:rPr>
              <a:t>Social Text</a:t>
            </a:r>
            <a:r>
              <a:rPr lang="en-US" sz="1200" b="0" i="0" dirty="0">
                <a:effectLst/>
                <a:latin typeface="Arial" panose="020B0604020202020204" pitchFamily="34" charset="0"/>
              </a:rPr>
              <a:t>, </a:t>
            </a:r>
            <a:r>
              <a:rPr lang="en-US" sz="1200" b="0" i="1" dirty="0">
                <a:effectLst/>
                <a:latin typeface="Arial" panose="020B0604020202020204" pitchFamily="34" charset="0"/>
              </a:rPr>
              <a:t>20</a:t>
            </a:r>
            <a:r>
              <a:rPr lang="en-US" sz="1200" b="0" i="0" dirty="0">
                <a:effectLst/>
                <a:latin typeface="Arial" panose="020B0604020202020204" pitchFamily="34" charset="0"/>
              </a:rPr>
              <a:t>(2), 1-15.</a:t>
            </a:r>
          </a:p>
          <a:p>
            <a:pPr algn="r"/>
            <a:r>
              <a:rPr lang="en-US" sz="1200" b="0" i="0" dirty="0">
                <a:effectLst/>
                <a:latin typeface="Arial" panose="020B0604020202020204" pitchFamily="34" charset="0"/>
              </a:rPr>
              <a:t>Brock, A. (2020). Black </a:t>
            </a:r>
            <a:r>
              <a:rPr lang="en-US" sz="1200" b="0" i="0" dirty="0" err="1">
                <a:effectLst/>
                <a:latin typeface="Arial" panose="020B0604020202020204" pitchFamily="34" charset="0"/>
              </a:rPr>
              <a:t>technoculture</a:t>
            </a:r>
            <a:r>
              <a:rPr lang="en-US" sz="1200" b="0" i="0" dirty="0">
                <a:effectLst/>
                <a:latin typeface="Arial" panose="020B0604020202020204" pitchFamily="34" charset="0"/>
              </a:rPr>
              <a:t> and/as Afrofuturism. </a:t>
            </a:r>
            <a:r>
              <a:rPr lang="en-US" sz="1200" b="0" i="1" dirty="0">
                <a:effectLst/>
                <a:latin typeface="Arial" panose="020B0604020202020204" pitchFamily="34" charset="0"/>
              </a:rPr>
              <a:t>Extrapolation.</a:t>
            </a:r>
            <a:r>
              <a:rPr lang="en-US" sz="1200" b="0" i="0" dirty="0">
                <a:effectLst/>
                <a:latin typeface="Arial" panose="020B0604020202020204" pitchFamily="34" charset="0"/>
              </a:rPr>
              <a:t>, </a:t>
            </a:r>
            <a:r>
              <a:rPr lang="en-US" sz="1200" b="0" i="1" dirty="0">
                <a:effectLst/>
                <a:latin typeface="Arial" panose="020B0604020202020204" pitchFamily="34" charset="0"/>
              </a:rPr>
              <a:t>61</a:t>
            </a:r>
            <a:r>
              <a:rPr lang="en-US" sz="1200" b="0" i="0" dirty="0">
                <a:effectLst/>
                <a:latin typeface="Arial" panose="020B0604020202020204" pitchFamily="34" charset="0"/>
              </a:rPr>
              <a:t>(1/2), 7-V.</a:t>
            </a:r>
            <a:endParaRPr lang="it-IT" sz="1200" dirty="0">
              <a:latin typeface="Arial" panose="020B0604020202020204" pitchFamily="34" charset="0"/>
            </a:endParaRPr>
          </a:p>
          <a:p>
            <a:pPr algn="r"/>
            <a:r>
              <a:rPr lang="it-IT" b="0" i="0" dirty="0">
                <a:solidFill>
                  <a:srgbClr val="222222"/>
                </a:solidFill>
                <a:effectLst/>
                <a:latin typeface="Arial" panose="020B0604020202020204" pitchFamily="34" charset="0"/>
              </a:rPr>
              <a:t>.</a:t>
            </a:r>
            <a:endParaRPr lang="en-US" dirty="0"/>
          </a:p>
        </p:txBody>
      </p:sp>
    </p:spTree>
    <p:extLst>
      <p:ext uri="{BB962C8B-B14F-4D97-AF65-F5344CB8AC3E}">
        <p14:creationId xmlns:p14="http://schemas.microsoft.com/office/powerpoint/2010/main" val="317245800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2B35F886-1102-4486-830A-34F41439CE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31" name="Oval 30">
              <a:extLst>
                <a:ext uri="{FF2B5EF4-FFF2-40B4-BE49-F238E27FC236}">
                  <a16:creationId xmlns:a16="http://schemas.microsoft.com/office/drawing/2014/main" id="{7DEFD1BC-7AD4-41EC-8E11-4E5E8AC541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B0E5C8B-3874-4B3C-BAD4-9EFE85FEA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7DA6224-9378-452F-A53A-DD0BF19724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DE869DF-C006-49F7-B9FF-0317F64E9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FD200C16-6204-4580-AB37-7E94176D0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0DE7603-6DD0-4DB6-88FC-5402B9D4A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45FA03FC-5592-4E19-B400-5E0FDFA62D73}"/>
              </a:ext>
            </a:extLst>
          </p:cNvPr>
          <p:cNvPicPr>
            <a:picLocks noChangeAspect="1"/>
          </p:cNvPicPr>
          <p:nvPr/>
        </p:nvPicPr>
        <p:blipFill rotWithShape="1">
          <a:blip r:embed="rId2"/>
          <a:srcRect l="17248" r="9690" b="4"/>
          <a:stretch/>
        </p:blipFill>
        <p:spPr>
          <a:xfrm>
            <a:off x="603504" y="417317"/>
            <a:ext cx="3549663" cy="3157838"/>
          </a:xfrm>
          <a:prstGeom prst="rect">
            <a:avLst/>
          </a:prstGeom>
        </p:spPr>
      </p:pic>
      <p:grpSp>
        <p:nvGrpSpPr>
          <p:cNvPr id="38" name="Group 37">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584794"/>
            <a:ext cx="304800" cy="429768"/>
            <a:chOff x="215328" y="-46937"/>
            <a:chExt cx="304800" cy="2773841"/>
          </a:xfrm>
        </p:grpSpPr>
        <p:cxnSp>
          <p:nvCxnSpPr>
            <p:cNvPr id="39" name="Straight Connector 38">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2C6F447D-3767-4982-AAD8-B3AA9EC1E211}"/>
              </a:ext>
            </a:extLst>
          </p:cNvPr>
          <p:cNvPicPr>
            <a:picLocks noChangeAspect="1"/>
          </p:cNvPicPr>
          <p:nvPr/>
        </p:nvPicPr>
        <p:blipFill rotWithShape="1">
          <a:blip r:embed="rId3"/>
          <a:srcRect t="2642" r="1" b="11597"/>
          <a:stretch/>
        </p:blipFill>
        <p:spPr>
          <a:xfrm>
            <a:off x="4280448" y="406043"/>
            <a:ext cx="3549663" cy="3162873"/>
          </a:xfrm>
          <a:prstGeom prst="rect">
            <a:avLst/>
          </a:prstGeom>
        </p:spPr>
      </p:pic>
      <p:sp>
        <p:nvSpPr>
          <p:cNvPr id="44" name="Rectangle 43">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47" name="Straight Connector 46">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descr="A mannequin wearing a colorful dress with a pink balloon&#10;&#10;Description automatically generated with low confidence">
            <a:extLst>
              <a:ext uri="{FF2B5EF4-FFF2-40B4-BE49-F238E27FC236}">
                <a16:creationId xmlns:a16="http://schemas.microsoft.com/office/drawing/2014/main" id="{31B12E78-D239-4398-9857-34AED2706449}"/>
              </a:ext>
            </a:extLst>
          </p:cNvPr>
          <p:cNvPicPr>
            <a:picLocks noChangeAspect="1"/>
          </p:cNvPicPr>
          <p:nvPr/>
        </p:nvPicPr>
        <p:blipFill rotWithShape="1">
          <a:blip r:embed="rId4"/>
          <a:srcRect t="23124" r="3" b="5595"/>
          <a:stretch/>
        </p:blipFill>
        <p:spPr>
          <a:xfrm>
            <a:off x="7949294" y="406043"/>
            <a:ext cx="3549663" cy="3162873"/>
          </a:xfrm>
          <a:prstGeom prst="rect">
            <a:avLst/>
          </a:prstGeom>
        </p:spPr>
      </p:pic>
      <p:sp>
        <p:nvSpPr>
          <p:cNvPr id="52" name="Rectangle 51">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55" name="Straight Connector 54">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C1FC6859-3726-4A51-8CF9-326DA1E43717}"/>
              </a:ext>
            </a:extLst>
          </p:cNvPr>
          <p:cNvSpPr>
            <a:spLocks noGrp="1"/>
          </p:cNvSpPr>
          <p:nvPr>
            <p:ph type="title"/>
          </p:nvPr>
        </p:nvSpPr>
        <p:spPr>
          <a:xfrm>
            <a:off x="630936" y="4018137"/>
            <a:ext cx="7266350" cy="2129586"/>
          </a:xfrm>
          <a:noFill/>
        </p:spPr>
        <p:txBody>
          <a:bodyPr anchor="t">
            <a:normAutofit/>
          </a:bodyPr>
          <a:lstStyle/>
          <a:p>
            <a:r>
              <a:rPr lang="en-US" sz="4800" b="0" i="0" dirty="0" err="1">
                <a:solidFill>
                  <a:schemeClr val="bg1"/>
                </a:solidFill>
                <a:effectLst/>
                <a:latin typeface="Arial" panose="020B0604020202020204" pitchFamily="34" charset="0"/>
              </a:rPr>
              <a:t>Futurismos</a:t>
            </a:r>
            <a:r>
              <a:rPr lang="en-US" sz="4800" b="0" i="0" dirty="0">
                <a:solidFill>
                  <a:schemeClr val="bg1"/>
                </a:solidFill>
                <a:effectLst/>
                <a:latin typeface="Arial" panose="020B0604020202020204" pitchFamily="34" charset="0"/>
              </a:rPr>
              <a:t> </a:t>
            </a:r>
            <a:r>
              <a:rPr lang="en-US" sz="4800" b="0" i="0" dirty="0" err="1">
                <a:solidFill>
                  <a:schemeClr val="bg1"/>
                </a:solidFill>
                <a:effectLst/>
                <a:latin typeface="Arial" panose="020B0604020202020204" pitchFamily="34" charset="0"/>
              </a:rPr>
              <a:t>africanos</a:t>
            </a:r>
            <a:endParaRPr lang="en-US" sz="4800" dirty="0">
              <a:solidFill>
                <a:schemeClr val="bg1"/>
              </a:solidFill>
            </a:endParaRPr>
          </a:p>
        </p:txBody>
      </p:sp>
      <p:sp>
        <p:nvSpPr>
          <p:cNvPr id="8" name="TextBox 7">
            <a:extLst>
              <a:ext uri="{FF2B5EF4-FFF2-40B4-BE49-F238E27FC236}">
                <a16:creationId xmlns:a16="http://schemas.microsoft.com/office/drawing/2014/main" id="{9E931518-3E37-4C3D-B89D-F6A9020C35BF}"/>
              </a:ext>
            </a:extLst>
          </p:cNvPr>
          <p:cNvSpPr txBox="1"/>
          <p:nvPr/>
        </p:nvSpPr>
        <p:spPr>
          <a:xfrm>
            <a:off x="2788790" y="5972855"/>
            <a:ext cx="9132275" cy="646331"/>
          </a:xfrm>
          <a:prstGeom prst="rect">
            <a:avLst/>
          </a:prstGeom>
          <a:noFill/>
        </p:spPr>
        <p:txBody>
          <a:bodyPr wrap="square" rtlCol="0">
            <a:spAutoFit/>
          </a:bodyPr>
          <a:lstStyle/>
          <a:p>
            <a:pPr algn="r"/>
            <a:r>
              <a:rPr lang="en-US" sz="1200" b="0" i="0" dirty="0">
                <a:solidFill>
                  <a:schemeClr val="bg1"/>
                </a:solidFill>
                <a:effectLst/>
                <a:latin typeface="Arial" panose="020B0604020202020204" pitchFamily="34" charset="0"/>
              </a:rPr>
              <a:t>Bryce, J. (2019). African Futurism: Speculative Fictions and “rewriting the great Book”. </a:t>
            </a:r>
            <a:r>
              <a:rPr lang="en-US" sz="1200" b="0" i="1" dirty="0">
                <a:solidFill>
                  <a:schemeClr val="bg1"/>
                </a:solidFill>
                <a:effectLst/>
                <a:latin typeface="Arial" panose="020B0604020202020204" pitchFamily="34" charset="0"/>
              </a:rPr>
              <a:t>Research in African Literatures</a:t>
            </a:r>
            <a:r>
              <a:rPr lang="en-US" sz="1200" b="0" i="0" dirty="0">
                <a:solidFill>
                  <a:schemeClr val="bg1"/>
                </a:solidFill>
                <a:effectLst/>
                <a:latin typeface="Arial" panose="020B0604020202020204" pitchFamily="34" charset="0"/>
              </a:rPr>
              <a:t>, </a:t>
            </a:r>
            <a:r>
              <a:rPr lang="en-US" sz="1200" b="0" i="1" dirty="0">
                <a:solidFill>
                  <a:schemeClr val="bg1"/>
                </a:solidFill>
                <a:effectLst/>
                <a:latin typeface="Arial" panose="020B0604020202020204" pitchFamily="34" charset="0"/>
              </a:rPr>
              <a:t>50</a:t>
            </a:r>
            <a:r>
              <a:rPr lang="en-US" sz="1200" b="0" i="0" dirty="0">
                <a:solidFill>
                  <a:schemeClr val="bg1"/>
                </a:solidFill>
                <a:effectLst/>
                <a:latin typeface="Arial" panose="020B0604020202020204" pitchFamily="34" charset="0"/>
              </a:rPr>
              <a:t>(1), 1-19.</a:t>
            </a:r>
          </a:p>
          <a:p>
            <a:pPr algn="r"/>
            <a:r>
              <a:rPr lang="en-US" sz="1200" b="0" i="0" dirty="0" err="1">
                <a:solidFill>
                  <a:schemeClr val="bg1"/>
                </a:solidFill>
                <a:effectLst/>
                <a:latin typeface="Arial" panose="020B0604020202020204" pitchFamily="34" charset="0"/>
              </a:rPr>
              <a:t>Steingo</a:t>
            </a:r>
            <a:r>
              <a:rPr lang="en-US" sz="1200" b="0" i="0" dirty="0">
                <a:solidFill>
                  <a:schemeClr val="bg1"/>
                </a:solidFill>
                <a:effectLst/>
                <a:latin typeface="Arial" panose="020B0604020202020204" pitchFamily="34" charset="0"/>
              </a:rPr>
              <a:t>, G. (2017). African Afro-futurism: Allegories and speculations.</a:t>
            </a:r>
            <a:endParaRPr lang="en-US" sz="1200" dirty="0">
              <a:solidFill>
                <a:schemeClr val="bg1"/>
              </a:solidFill>
              <a:latin typeface="Arial" panose="020B0604020202020204" pitchFamily="34" charset="0"/>
            </a:endParaRPr>
          </a:p>
          <a:p>
            <a:pPr algn="r"/>
            <a:r>
              <a:rPr lang="en-US" sz="1200" b="0" i="0" dirty="0" err="1">
                <a:solidFill>
                  <a:schemeClr val="bg1"/>
                </a:solidFill>
                <a:effectLst/>
                <a:latin typeface="Arial" panose="020B0604020202020204" pitchFamily="34" charset="0"/>
              </a:rPr>
              <a:t>Hanchey</a:t>
            </a:r>
            <a:r>
              <a:rPr lang="en-US" sz="1200" b="0" i="0" dirty="0">
                <a:solidFill>
                  <a:schemeClr val="bg1"/>
                </a:solidFill>
                <a:effectLst/>
                <a:latin typeface="Arial" panose="020B0604020202020204" pitchFamily="34" charset="0"/>
              </a:rPr>
              <a:t>, J. N. (2020). Desire and the Politics of </a:t>
            </a:r>
            <a:r>
              <a:rPr lang="en-US" sz="1200" b="0" i="0" dirty="0" err="1">
                <a:solidFill>
                  <a:schemeClr val="bg1"/>
                </a:solidFill>
                <a:effectLst/>
                <a:latin typeface="Arial" panose="020B0604020202020204" pitchFamily="34" charset="0"/>
              </a:rPr>
              <a:t>Africanfuturism</a:t>
            </a:r>
            <a:r>
              <a:rPr lang="en-US" sz="1200" b="0" i="0" dirty="0">
                <a:solidFill>
                  <a:schemeClr val="bg1"/>
                </a:solidFill>
                <a:effectLst/>
                <a:latin typeface="Arial" panose="020B0604020202020204" pitchFamily="34" charset="0"/>
              </a:rPr>
              <a:t>. </a:t>
            </a:r>
            <a:r>
              <a:rPr lang="en-US" sz="1200" b="0" i="1" dirty="0">
                <a:solidFill>
                  <a:schemeClr val="bg1"/>
                </a:solidFill>
                <a:effectLst/>
                <a:latin typeface="Arial" panose="020B0604020202020204" pitchFamily="34" charset="0"/>
              </a:rPr>
              <a:t>Women's Studies in Communication</a:t>
            </a:r>
            <a:r>
              <a:rPr lang="en-US" sz="1200" b="0" i="0" dirty="0">
                <a:solidFill>
                  <a:schemeClr val="bg1"/>
                </a:solidFill>
                <a:effectLst/>
                <a:latin typeface="Arial" panose="020B0604020202020204" pitchFamily="34" charset="0"/>
              </a:rPr>
              <a:t>, </a:t>
            </a:r>
            <a:r>
              <a:rPr lang="en-US" sz="1200" b="0" i="1" dirty="0">
                <a:solidFill>
                  <a:schemeClr val="bg1"/>
                </a:solidFill>
                <a:effectLst/>
                <a:latin typeface="Arial" panose="020B0604020202020204" pitchFamily="34" charset="0"/>
              </a:rPr>
              <a:t>43</a:t>
            </a:r>
            <a:r>
              <a:rPr lang="en-US" sz="1200" b="0" i="0" dirty="0">
                <a:solidFill>
                  <a:schemeClr val="bg1"/>
                </a:solidFill>
                <a:effectLst/>
                <a:latin typeface="Arial" panose="020B0604020202020204" pitchFamily="34" charset="0"/>
              </a:rPr>
              <a:t>(2), 119-124.</a:t>
            </a:r>
            <a:endParaRPr lang="en-US" sz="1200" dirty="0">
              <a:solidFill>
                <a:schemeClr val="bg1"/>
              </a:solidFill>
            </a:endParaRPr>
          </a:p>
        </p:txBody>
      </p:sp>
    </p:spTree>
    <p:extLst>
      <p:ext uri="{BB962C8B-B14F-4D97-AF65-F5344CB8AC3E}">
        <p14:creationId xmlns:p14="http://schemas.microsoft.com/office/powerpoint/2010/main" val="3484540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1FC6859-3726-4A51-8CF9-326DA1E43717}"/>
              </a:ext>
            </a:extLst>
          </p:cNvPr>
          <p:cNvSpPr>
            <a:spLocks noGrp="1"/>
          </p:cNvSpPr>
          <p:nvPr>
            <p:ph type="title"/>
          </p:nvPr>
        </p:nvSpPr>
        <p:spPr>
          <a:xfrm>
            <a:off x="838199" y="4669978"/>
            <a:ext cx="5887065" cy="1173700"/>
          </a:xfrm>
        </p:spPr>
        <p:txBody>
          <a:bodyPr anchor="t">
            <a:normAutofit/>
          </a:bodyPr>
          <a:lstStyle/>
          <a:p>
            <a:r>
              <a:rPr lang="en-US" sz="3700" b="0" i="0" dirty="0" err="1">
                <a:solidFill>
                  <a:schemeClr val="bg1"/>
                </a:solidFill>
                <a:effectLst/>
                <a:latin typeface="Arial" panose="020B0604020202020204" pitchFamily="34" charset="0"/>
              </a:rPr>
              <a:t>Futurismos</a:t>
            </a:r>
            <a:r>
              <a:rPr lang="en-US" sz="3700" b="0" i="0" dirty="0">
                <a:solidFill>
                  <a:schemeClr val="bg1"/>
                </a:solidFill>
                <a:effectLst/>
                <a:latin typeface="Arial" panose="020B0604020202020204" pitchFamily="34" charset="0"/>
              </a:rPr>
              <a:t> </a:t>
            </a:r>
            <a:r>
              <a:rPr lang="en-US" sz="3700" b="0" i="0" dirty="0" err="1">
                <a:solidFill>
                  <a:schemeClr val="bg1"/>
                </a:solidFill>
                <a:effectLst/>
                <a:latin typeface="Arial" panose="020B0604020202020204" pitchFamily="34" charset="0"/>
              </a:rPr>
              <a:t>Indigenas</a:t>
            </a:r>
            <a:endParaRPr lang="en-US" sz="3700" dirty="0">
              <a:solidFill>
                <a:schemeClr val="bg1"/>
              </a:solidFill>
            </a:endParaRPr>
          </a:p>
        </p:txBody>
      </p:sp>
      <p:pic>
        <p:nvPicPr>
          <p:cNvPr id="7" name="Picture 6">
            <a:extLst>
              <a:ext uri="{FF2B5EF4-FFF2-40B4-BE49-F238E27FC236}">
                <a16:creationId xmlns:a16="http://schemas.microsoft.com/office/drawing/2014/main" id="{D506285E-7589-4BD4-92BE-78DE49A1984B}"/>
              </a:ext>
            </a:extLst>
          </p:cNvPr>
          <p:cNvPicPr>
            <a:picLocks noChangeAspect="1"/>
          </p:cNvPicPr>
          <p:nvPr/>
        </p:nvPicPr>
        <p:blipFill rotWithShape="1">
          <a:blip r:embed="rId2"/>
          <a:srcRect l="10598" r="16149" b="-3"/>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6" name="Picture 5">
            <a:extLst>
              <a:ext uri="{FF2B5EF4-FFF2-40B4-BE49-F238E27FC236}">
                <a16:creationId xmlns:a16="http://schemas.microsoft.com/office/drawing/2014/main" id="{8A501B4D-94A8-4689-B923-65481C21A88F}"/>
              </a:ext>
            </a:extLst>
          </p:cNvPr>
          <p:cNvPicPr>
            <a:picLocks noChangeAspect="1"/>
          </p:cNvPicPr>
          <p:nvPr/>
        </p:nvPicPr>
        <p:blipFill rotWithShape="1">
          <a:blip r:embed="rId3"/>
          <a:srcRect l="16334" r="-4" b="-4"/>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4" name="Picture 3">
            <a:extLst>
              <a:ext uri="{FF2B5EF4-FFF2-40B4-BE49-F238E27FC236}">
                <a16:creationId xmlns:a16="http://schemas.microsoft.com/office/drawing/2014/main" id="{A85453AA-5B0D-49B4-9C81-3152302142BA}"/>
              </a:ext>
            </a:extLst>
          </p:cNvPr>
          <p:cNvPicPr>
            <a:picLocks noChangeAspect="1"/>
          </p:cNvPicPr>
          <p:nvPr/>
        </p:nvPicPr>
        <p:blipFill rotWithShape="1">
          <a:blip r:embed="rId4"/>
          <a:srcRect l="14191" r="10955" b="-3"/>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14" name="Group 13">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5" name="Freeform: Shape 14">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TextBox 8">
            <a:extLst>
              <a:ext uri="{FF2B5EF4-FFF2-40B4-BE49-F238E27FC236}">
                <a16:creationId xmlns:a16="http://schemas.microsoft.com/office/drawing/2014/main" id="{ADAA2B0C-F374-4DF2-ACF1-A64F3ED23E4D}"/>
              </a:ext>
            </a:extLst>
          </p:cNvPr>
          <p:cNvSpPr txBox="1"/>
          <p:nvPr/>
        </p:nvSpPr>
        <p:spPr>
          <a:xfrm>
            <a:off x="3836894" y="5889173"/>
            <a:ext cx="7940488" cy="646331"/>
          </a:xfrm>
          <a:prstGeom prst="rect">
            <a:avLst/>
          </a:prstGeom>
          <a:noFill/>
        </p:spPr>
        <p:txBody>
          <a:bodyPr wrap="square" rtlCol="0">
            <a:spAutoFit/>
          </a:bodyPr>
          <a:lstStyle/>
          <a:p>
            <a:r>
              <a:rPr lang="en-US" sz="1200" b="0" i="0" dirty="0">
                <a:solidFill>
                  <a:schemeClr val="bg1"/>
                </a:solidFill>
                <a:effectLst/>
                <a:latin typeface="Arial" panose="020B0604020202020204" pitchFamily="34" charset="0"/>
              </a:rPr>
              <a:t>Fricke, S. N. (2019). Introduction: indigenous futurisms in the </a:t>
            </a:r>
            <a:r>
              <a:rPr lang="en-US" sz="1200" b="0" i="0" dirty="0" err="1">
                <a:solidFill>
                  <a:schemeClr val="bg1"/>
                </a:solidFill>
                <a:effectLst/>
                <a:latin typeface="Arial" panose="020B0604020202020204" pitchFamily="34" charset="0"/>
              </a:rPr>
              <a:t>hyperpresent</a:t>
            </a:r>
            <a:r>
              <a:rPr lang="en-US" sz="1200" b="0" i="0" dirty="0">
                <a:solidFill>
                  <a:schemeClr val="bg1"/>
                </a:solidFill>
                <a:effectLst/>
                <a:latin typeface="Arial" panose="020B0604020202020204" pitchFamily="34" charset="0"/>
              </a:rPr>
              <a:t> now. </a:t>
            </a:r>
            <a:r>
              <a:rPr lang="en-US" sz="1200" b="0" i="1" dirty="0">
                <a:solidFill>
                  <a:schemeClr val="bg1"/>
                </a:solidFill>
                <a:effectLst/>
                <a:latin typeface="Arial" panose="020B0604020202020204" pitchFamily="34" charset="0"/>
              </a:rPr>
              <a:t>World Art</a:t>
            </a:r>
            <a:r>
              <a:rPr lang="en-US" sz="1200" b="0" i="0" dirty="0">
                <a:solidFill>
                  <a:schemeClr val="bg1"/>
                </a:solidFill>
                <a:effectLst/>
                <a:latin typeface="Arial" panose="020B0604020202020204" pitchFamily="34" charset="0"/>
              </a:rPr>
              <a:t>, </a:t>
            </a:r>
            <a:r>
              <a:rPr lang="en-US" sz="1200" b="0" i="1" dirty="0">
                <a:solidFill>
                  <a:schemeClr val="bg1"/>
                </a:solidFill>
                <a:effectLst/>
                <a:latin typeface="Arial" panose="020B0604020202020204" pitchFamily="34" charset="0"/>
              </a:rPr>
              <a:t>9</a:t>
            </a:r>
            <a:r>
              <a:rPr lang="en-US" sz="1200" b="0" i="0" dirty="0">
                <a:solidFill>
                  <a:schemeClr val="bg1"/>
                </a:solidFill>
                <a:effectLst/>
                <a:latin typeface="Arial" panose="020B0604020202020204" pitchFamily="34" charset="0"/>
              </a:rPr>
              <a:t>(2), 107-121.</a:t>
            </a:r>
          </a:p>
          <a:p>
            <a:r>
              <a:rPr lang="en-US" sz="1200" b="0" i="0" dirty="0">
                <a:solidFill>
                  <a:schemeClr val="bg1"/>
                </a:solidFill>
                <a:effectLst/>
                <a:latin typeface="Arial" panose="020B0604020202020204" pitchFamily="34" charset="0"/>
              </a:rPr>
              <a:t>Poll, R. (2020). Colonial Pandemics and Indigenous Futurism in Louise Erdrich and Gerald </a:t>
            </a:r>
            <a:r>
              <a:rPr lang="en-US" sz="1200" b="0" i="0" dirty="0" err="1">
                <a:solidFill>
                  <a:schemeClr val="bg1"/>
                </a:solidFill>
                <a:effectLst/>
                <a:latin typeface="Arial" panose="020B0604020202020204" pitchFamily="34" charset="0"/>
              </a:rPr>
              <a:t>Vizenor</a:t>
            </a:r>
            <a:r>
              <a:rPr lang="en-US" sz="1200" b="0" i="0" dirty="0">
                <a:solidFill>
                  <a:schemeClr val="bg1"/>
                </a:solidFill>
                <a:effectLst/>
                <a:latin typeface="Arial" panose="020B0604020202020204" pitchFamily="34" charset="0"/>
              </a:rPr>
              <a:t>. </a:t>
            </a:r>
            <a:r>
              <a:rPr lang="en-US" sz="1200" b="0" i="1" dirty="0">
                <a:solidFill>
                  <a:schemeClr val="bg1"/>
                </a:solidFill>
                <a:effectLst/>
                <a:latin typeface="Arial" panose="020B0604020202020204" pitchFamily="34" charset="0"/>
              </a:rPr>
              <a:t>Pop Matters</a:t>
            </a:r>
            <a:r>
              <a:rPr lang="en-US" sz="1200" b="0" i="0" dirty="0">
                <a:solidFill>
                  <a:schemeClr val="bg1"/>
                </a:solidFill>
                <a:effectLst/>
                <a:latin typeface="Arial" panose="020B0604020202020204" pitchFamily="34" charset="0"/>
              </a:rPr>
              <a:t>.</a:t>
            </a:r>
          </a:p>
          <a:p>
            <a:r>
              <a:rPr lang="en-US" sz="1200" b="0" i="0" dirty="0">
                <a:solidFill>
                  <a:schemeClr val="bg1"/>
                </a:solidFill>
                <a:effectLst/>
                <a:latin typeface="Arial" panose="020B0604020202020204" pitchFamily="34" charset="0"/>
              </a:rPr>
              <a:t>Clark, M. L. (2021). </a:t>
            </a:r>
            <a:r>
              <a:rPr lang="en-US" sz="1200" b="0" i="1" dirty="0">
                <a:solidFill>
                  <a:schemeClr val="bg1"/>
                </a:solidFill>
                <a:effectLst/>
                <a:latin typeface="Arial" panose="020B0604020202020204" pitchFamily="34" charset="0"/>
              </a:rPr>
              <a:t>Indigenous Futurism: Practices and Politics</a:t>
            </a:r>
            <a:r>
              <a:rPr lang="en-US" sz="1200" b="0" i="0" dirty="0">
                <a:solidFill>
                  <a:schemeClr val="bg1"/>
                </a:solidFill>
                <a:effectLst/>
                <a:latin typeface="Arial" panose="020B0604020202020204" pitchFamily="34" charset="0"/>
              </a:rPr>
              <a:t> (Doctoral dissertation).</a:t>
            </a:r>
            <a:endParaRPr lang="en-US" sz="1200" dirty="0">
              <a:solidFill>
                <a:schemeClr val="bg1"/>
              </a:solidFill>
            </a:endParaRPr>
          </a:p>
        </p:txBody>
      </p:sp>
    </p:spTree>
    <p:extLst>
      <p:ext uri="{BB962C8B-B14F-4D97-AF65-F5344CB8AC3E}">
        <p14:creationId xmlns:p14="http://schemas.microsoft.com/office/powerpoint/2010/main" val="2290886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859-3726-4A51-8CF9-326DA1E43717}"/>
              </a:ext>
            </a:extLst>
          </p:cNvPr>
          <p:cNvSpPr>
            <a:spLocks noGrp="1"/>
          </p:cNvSpPr>
          <p:nvPr>
            <p:ph type="title"/>
          </p:nvPr>
        </p:nvSpPr>
        <p:spPr>
          <a:xfrm>
            <a:off x="430306" y="4385066"/>
            <a:ext cx="11474823" cy="1317643"/>
          </a:xfrm>
        </p:spPr>
        <p:txBody>
          <a:bodyPr vert="horz" lIns="91440" tIns="45720" rIns="91440" bIns="45720" rtlCol="0" anchor="b">
            <a:normAutofit fontScale="90000"/>
          </a:bodyPr>
          <a:lstStyle/>
          <a:p>
            <a:r>
              <a:rPr lang="en-US" sz="6600" b="0" i="0" kern="1200" dirty="0" err="1">
                <a:solidFill>
                  <a:schemeClr val="tx1"/>
                </a:solidFill>
                <a:effectLst/>
                <a:latin typeface="+mj-lt"/>
                <a:ea typeface="+mj-ea"/>
                <a:cs typeface="+mj-cs"/>
              </a:rPr>
              <a:t>Chicanofuturismo</a:t>
            </a:r>
            <a:r>
              <a:rPr lang="en-US" sz="6600" b="0" i="0" kern="1200" dirty="0">
                <a:solidFill>
                  <a:schemeClr val="tx1"/>
                </a:solidFill>
                <a:effectLst/>
                <a:latin typeface="+mj-lt"/>
                <a:ea typeface="+mj-ea"/>
                <a:cs typeface="+mj-cs"/>
              </a:rPr>
              <a:t> / </a:t>
            </a:r>
            <a:r>
              <a:rPr lang="en-US" sz="6600" b="0" i="0" kern="1200" dirty="0" err="1">
                <a:solidFill>
                  <a:schemeClr val="tx1"/>
                </a:solidFill>
                <a:effectLst/>
                <a:latin typeface="+mj-lt"/>
                <a:ea typeface="+mj-ea"/>
                <a:cs typeface="+mj-cs"/>
              </a:rPr>
              <a:t>Futurismos</a:t>
            </a:r>
            <a:r>
              <a:rPr lang="en-US" sz="6600" b="0" i="0" kern="1200" dirty="0">
                <a:solidFill>
                  <a:schemeClr val="tx1"/>
                </a:solidFill>
                <a:effectLst/>
                <a:latin typeface="+mj-lt"/>
                <a:ea typeface="+mj-ea"/>
                <a:cs typeface="+mj-cs"/>
              </a:rPr>
              <a:t> Latinx</a:t>
            </a:r>
            <a:endParaRPr lang="en-US" sz="66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074682CD-478D-424E-8C59-57E871902C6E}"/>
              </a:ext>
            </a:extLst>
          </p:cNvPr>
          <p:cNvPicPr>
            <a:picLocks noChangeAspect="1"/>
          </p:cNvPicPr>
          <p:nvPr/>
        </p:nvPicPr>
        <p:blipFill rotWithShape="1">
          <a:blip r:embed="rId2"/>
          <a:srcRect b="16397"/>
          <a:stretch/>
        </p:blipFill>
        <p:spPr>
          <a:xfrm>
            <a:off x="20" y="10"/>
            <a:ext cx="4059916" cy="4242806"/>
          </a:xfrm>
          <a:prstGeom prst="rect">
            <a:avLst/>
          </a:prstGeom>
        </p:spPr>
      </p:pic>
      <p:pic>
        <p:nvPicPr>
          <p:cNvPr id="6" name="Picture 5">
            <a:extLst>
              <a:ext uri="{FF2B5EF4-FFF2-40B4-BE49-F238E27FC236}">
                <a16:creationId xmlns:a16="http://schemas.microsoft.com/office/drawing/2014/main" id="{8195179F-0150-48E1-8268-04845608E58A}"/>
              </a:ext>
            </a:extLst>
          </p:cNvPr>
          <p:cNvPicPr>
            <a:picLocks noChangeAspect="1"/>
          </p:cNvPicPr>
          <p:nvPr/>
        </p:nvPicPr>
        <p:blipFill rotWithShape="1">
          <a:blip r:embed="rId3"/>
          <a:srcRect l="18891" r="27244"/>
          <a:stretch/>
        </p:blipFill>
        <p:spPr>
          <a:xfrm>
            <a:off x="4090482" y="-1"/>
            <a:ext cx="4062918" cy="4242816"/>
          </a:xfrm>
          <a:prstGeom prst="rect">
            <a:avLst/>
          </a:prstGeom>
        </p:spPr>
      </p:pic>
      <p:pic>
        <p:nvPicPr>
          <p:cNvPr id="5" name="Picture 4">
            <a:extLst>
              <a:ext uri="{FF2B5EF4-FFF2-40B4-BE49-F238E27FC236}">
                <a16:creationId xmlns:a16="http://schemas.microsoft.com/office/drawing/2014/main" id="{531EFD1B-28E2-4D8E-9705-05B1D96C5488}"/>
              </a:ext>
            </a:extLst>
          </p:cNvPr>
          <p:cNvPicPr>
            <a:picLocks noChangeAspect="1"/>
          </p:cNvPicPr>
          <p:nvPr/>
        </p:nvPicPr>
        <p:blipFill rotWithShape="1">
          <a:blip r:embed="rId4"/>
          <a:srcRect l="6362" r="29047" b="-1"/>
          <a:stretch/>
        </p:blipFill>
        <p:spPr>
          <a:xfrm>
            <a:off x="8132064" y="10"/>
            <a:ext cx="4059936" cy="4242806"/>
          </a:xfrm>
          <a:prstGeom prst="rect">
            <a:avLst/>
          </a:prstGeom>
        </p:spPr>
      </p:pic>
      <p:cxnSp>
        <p:nvCxnSpPr>
          <p:cNvPr id="16" name="Straight Connector 15">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B8F7B94-F28A-4B08-986A-A93B451C415A}"/>
              </a:ext>
            </a:extLst>
          </p:cNvPr>
          <p:cNvSpPr txBox="1"/>
          <p:nvPr/>
        </p:nvSpPr>
        <p:spPr>
          <a:xfrm>
            <a:off x="2456329" y="6061297"/>
            <a:ext cx="9735671" cy="646331"/>
          </a:xfrm>
          <a:prstGeom prst="rect">
            <a:avLst/>
          </a:prstGeom>
          <a:noFill/>
        </p:spPr>
        <p:txBody>
          <a:bodyPr wrap="square" rtlCol="0">
            <a:spAutoFit/>
          </a:bodyPr>
          <a:lstStyle/>
          <a:p>
            <a:r>
              <a:rPr lang="en-US" sz="1200" b="0" i="0" dirty="0" err="1">
                <a:effectLst/>
                <a:latin typeface="Arial" panose="020B0604020202020204" pitchFamily="34" charset="0"/>
              </a:rPr>
              <a:t>Merla</a:t>
            </a:r>
            <a:r>
              <a:rPr lang="en-US" sz="1200" b="0" i="0" dirty="0">
                <a:effectLst/>
                <a:latin typeface="Arial" panose="020B0604020202020204" pitchFamily="34" charset="0"/>
              </a:rPr>
              <a:t>-Watson, C. J., &amp; Williams, M. P. (2017). The </a:t>
            </a:r>
            <a:r>
              <a:rPr lang="en-US" sz="1200" b="0" i="0" dirty="0" err="1">
                <a:effectLst/>
                <a:latin typeface="Arial" panose="020B0604020202020204" pitchFamily="34" charset="0"/>
              </a:rPr>
              <a:t>Altermundos</a:t>
            </a:r>
            <a:r>
              <a:rPr lang="en-US" sz="1200" b="0" i="0" dirty="0">
                <a:effectLst/>
                <a:latin typeface="Arial" panose="020B0604020202020204" pitchFamily="34" charset="0"/>
              </a:rPr>
              <a:t> of Latin@ futurism. </a:t>
            </a:r>
            <a:r>
              <a:rPr lang="en-US" sz="1200" b="0" i="1" dirty="0">
                <a:effectLst/>
                <a:latin typeface="Arial" panose="020B0604020202020204" pitchFamily="34" charset="0"/>
              </a:rPr>
              <a:t>Contemporary Speculative </a:t>
            </a:r>
            <a:r>
              <a:rPr lang="en-US" sz="1200" b="0" i="1" dirty="0" err="1">
                <a:effectLst/>
                <a:latin typeface="Arial" panose="020B0604020202020204" pitchFamily="34" charset="0"/>
              </a:rPr>
              <a:t>FictionAlluvium</a:t>
            </a:r>
            <a:r>
              <a:rPr lang="en-US" sz="1200" b="0" i="0" dirty="0">
                <a:effectLst/>
                <a:latin typeface="Arial" panose="020B0604020202020204" pitchFamily="34" charset="0"/>
              </a:rPr>
              <a:t>, </a:t>
            </a:r>
            <a:r>
              <a:rPr lang="en-US" sz="1200" b="0" i="1" dirty="0">
                <a:effectLst/>
                <a:latin typeface="Arial" panose="020B0604020202020204" pitchFamily="34" charset="0"/>
              </a:rPr>
              <a:t>6</a:t>
            </a:r>
            <a:r>
              <a:rPr lang="en-US" sz="1200" b="0" i="0" dirty="0">
                <a:effectLst/>
                <a:latin typeface="Arial" panose="020B0604020202020204" pitchFamily="34" charset="0"/>
              </a:rPr>
              <a:t>(1).</a:t>
            </a:r>
          </a:p>
          <a:p>
            <a:r>
              <a:rPr lang="en-US" sz="1200" b="0" i="0" dirty="0">
                <a:effectLst/>
                <a:latin typeface="Arial" panose="020B0604020202020204" pitchFamily="34" charset="0"/>
              </a:rPr>
              <a:t>Ramírez, C. (2004). Deus ex Machina: Tradition, technology, and the </a:t>
            </a:r>
            <a:r>
              <a:rPr lang="en-US" sz="1200" b="0" i="0" dirty="0" err="1">
                <a:effectLst/>
                <a:latin typeface="Arial" panose="020B0604020202020204" pitchFamily="34" charset="0"/>
              </a:rPr>
              <a:t>chicanafuturist</a:t>
            </a:r>
            <a:r>
              <a:rPr lang="en-US" sz="1200" b="0" i="0" dirty="0">
                <a:effectLst/>
                <a:latin typeface="Arial" panose="020B0604020202020204" pitchFamily="34" charset="0"/>
              </a:rPr>
              <a:t> art of Marion C. Martinez. </a:t>
            </a:r>
            <a:r>
              <a:rPr lang="en-US" sz="1200" b="0" i="1" dirty="0" err="1">
                <a:effectLst/>
                <a:latin typeface="Arial" panose="020B0604020202020204" pitchFamily="34" charset="0"/>
              </a:rPr>
              <a:t>Aztlán</a:t>
            </a:r>
            <a:r>
              <a:rPr lang="en-US" sz="1200" b="0" i="1" dirty="0">
                <a:effectLst/>
                <a:latin typeface="Arial" panose="020B0604020202020204" pitchFamily="34" charset="0"/>
              </a:rPr>
              <a:t>: A Journal of Chicano Studies</a:t>
            </a:r>
            <a:r>
              <a:rPr lang="en-US" sz="1200" b="0" i="0" dirty="0">
                <a:effectLst/>
                <a:latin typeface="Arial" panose="020B0604020202020204" pitchFamily="34" charset="0"/>
              </a:rPr>
              <a:t>, </a:t>
            </a:r>
            <a:r>
              <a:rPr lang="en-US" sz="1200" b="0" i="1" dirty="0">
                <a:effectLst/>
                <a:latin typeface="Arial" panose="020B0604020202020204" pitchFamily="34" charset="0"/>
              </a:rPr>
              <a:t>29</a:t>
            </a:r>
            <a:r>
              <a:rPr lang="en-US" sz="1200" b="0" i="0" dirty="0">
                <a:effectLst/>
                <a:latin typeface="Arial" panose="020B0604020202020204" pitchFamily="34" charset="0"/>
              </a:rPr>
              <a:t>(2), 55-92.</a:t>
            </a:r>
            <a:endParaRPr lang="en-US" sz="1200" dirty="0"/>
          </a:p>
        </p:txBody>
      </p:sp>
    </p:spTree>
    <p:extLst>
      <p:ext uri="{BB962C8B-B14F-4D97-AF65-F5344CB8AC3E}">
        <p14:creationId xmlns:p14="http://schemas.microsoft.com/office/powerpoint/2010/main" val="416708952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859-3726-4A51-8CF9-326DA1E43717}"/>
              </a:ext>
            </a:extLst>
          </p:cNvPr>
          <p:cNvSpPr>
            <a:spLocks noGrp="1"/>
          </p:cNvSpPr>
          <p:nvPr>
            <p:ph type="title"/>
          </p:nvPr>
        </p:nvSpPr>
        <p:spPr>
          <a:xfrm>
            <a:off x="5202621" y="4665605"/>
            <a:ext cx="6638806" cy="1292433"/>
          </a:xfrm>
        </p:spPr>
        <p:txBody>
          <a:bodyPr vert="horz" lIns="91440" tIns="45720" rIns="91440" bIns="45720" rtlCol="0" anchor="ctr">
            <a:normAutofit/>
          </a:bodyPr>
          <a:lstStyle/>
          <a:p>
            <a:r>
              <a:rPr lang="en-US" sz="4800" b="0" i="0" kern="1200" dirty="0" err="1">
                <a:solidFill>
                  <a:schemeClr val="tx1"/>
                </a:solidFill>
                <a:effectLst/>
                <a:latin typeface="+mj-lt"/>
                <a:ea typeface="+mj-ea"/>
                <a:cs typeface="+mj-cs"/>
              </a:rPr>
              <a:t>Futurismo</a:t>
            </a:r>
            <a:r>
              <a:rPr lang="en-US" sz="4800" b="0" i="0" kern="1200" dirty="0">
                <a:solidFill>
                  <a:schemeClr val="tx1"/>
                </a:solidFill>
                <a:effectLst/>
                <a:latin typeface="+mj-lt"/>
                <a:ea typeface="+mj-ea"/>
                <a:cs typeface="+mj-cs"/>
              </a:rPr>
              <a:t> del </a:t>
            </a:r>
            <a:r>
              <a:rPr lang="en-US" sz="4800" b="0" i="0" kern="1200" dirty="0" err="1">
                <a:solidFill>
                  <a:schemeClr val="tx1"/>
                </a:solidFill>
                <a:effectLst/>
                <a:latin typeface="+mj-lt"/>
                <a:ea typeface="+mj-ea"/>
                <a:cs typeface="+mj-cs"/>
              </a:rPr>
              <a:t>Golfo</a:t>
            </a:r>
            <a:endParaRPr lang="en-US" sz="4800" kern="1200" dirty="0">
              <a:solidFill>
                <a:schemeClr val="tx1"/>
              </a:solidFill>
              <a:latin typeface="+mj-lt"/>
              <a:ea typeface="+mj-ea"/>
              <a:cs typeface="+mj-cs"/>
            </a:endParaRPr>
          </a:p>
        </p:txBody>
      </p:sp>
      <p:pic>
        <p:nvPicPr>
          <p:cNvPr id="6" name="Picture 5">
            <a:extLst>
              <a:ext uri="{FF2B5EF4-FFF2-40B4-BE49-F238E27FC236}">
                <a16:creationId xmlns:a16="http://schemas.microsoft.com/office/drawing/2014/main" id="{172B5CCF-CB5B-41ED-89AD-D25A923F3725}"/>
              </a:ext>
            </a:extLst>
          </p:cNvPr>
          <p:cNvPicPr>
            <a:picLocks noChangeAspect="1"/>
          </p:cNvPicPr>
          <p:nvPr/>
        </p:nvPicPr>
        <p:blipFill rotWithShape="1">
          <a:blip r:embed="rId2"/>
          <a:srcRect l="7538" r="29903" b="-1"/>
          <a:stretch/>
        </p:blipFill>
        <p:spPr>
          <a:xfrm>
            <a:off x="20" y="1"/>
            <a:ext cx="4848284" cy="4359438"/>
          </a:xfrm>
          <a:prstGeom prst="rect">
            <a:avLst/>
          </a:prstGeom>
        </p:spPr>
      </p:pic>
      <p:pic>
        <p:nvPicPr>
          <p:cNvPr id="4" name="Picture 3">
            <a:extLst>
              <a:ext uri="{FF2B5EF4-FFF2-40B4-BE49-F238E27FC236}">
                <a16:creationId xmlns:a16="http://schemas.microsoft.com/office/drawing/2014/main" id="{DC610229-455D-4576-BE49-3FFCAC77971C}"/>
              </a:ext>
            </a:extLst>
          </p:cNvPr>
          <p:cNvPicPr>
            <a:picLocks noChangeAspect="1"/>
          </p:cNvPicPr>
          <p:nvPr/>
        </p:nvPicPr>
        <p:blipFill rotWithShape="1">
          <a:blip r:embed="rId3"/>
          <a:srcRect t="9135" r="-1" b="-1"/>
          <a:stretch/>
        </p:blipFill>
        <p:spPr>
          <a:xfrm>
            <a:off x="4972050" y="-1"/>
            <a:ext cx="7216902" cy="4359440"/>
          </a:xfrm>
          <a:prstGeom prst="rect">
            <a:avLst/>
          </a:prstGeom>
        </p:spPr>
      </p:pic>
      <p:pic>
        <p:nvPicPr>
          <p:cNvPr id="5" name="Picture 4">
            <a:extLst>
              <a:ext uri="{FF2B5EF4-FFF2-40B4-BE49-F238E27FC236}">
                <a16:creationId xmlns:a16="http://schemas.microsoft.com/office/drawing/2014/main" id="{6C9F8DB9-B999-4878-B2EE-B0BE31B5865B}"/>
              </a:ext>
            </a:extLst>
          </p:cNvPr>
          <p:cNvPicPr>
            <a:picLocks noChangeAspect="1"/>
          </p:cNvPicPr>
          <p:nvPr/>
        </p:nvPicPr>
        <p:blipFill rotWithShape="1">
          <a:blip r:embed="rId4"/>
          <a:srcRect t="25547" r="2" b="746"/>
          <a:stretch/>
        </p:blipFill>
        <p:spPr>
          <a:xfrm>
            <a:off x="20" y="4472610"/>
            <a:ext cx="4848284" cy="2385390"/>
          </a:xfrm>
          <a:prstGeom prst="rect">
            <a:avLst/>
          </a:prstGeom>
        </p:spPr>
      </p:pic>
      <p:sp>
        <p:nvSpPr>
          <p:cNvPr id="7" name="TextBox 6">
            <a:extLst>
              <a:ext uri="{FF2B5EF4-FFF2-40B4-BE49-F238E27FC236}">
                <a16:creationId xmlns:a16="http://schemas.microsoft.com/office/drawing/2014/main" id="{2CB35988-6576-44D3-B195-641DD3DD88E7}"/>
              </a:ext>
            </a:extLst>
          </p:cNvPr>
          <p:cNvSpPr txBox="1"/>
          <p:nvPr/>
        </p:nvSpPr>
        <p:spPr>
          <a:xfrm>
            <a:off x="5202622" y="5755341"/>
            <a:ext cx="6638806" cy="830997"/>
          </a:xfrm>
          <a:prstGeom prst="rect">
            <a:avLst/>
          </a:prstGeom>
          <a:noFill/>
        </p:spPr>
        <p:txBody>
          <a:bodyPr wrap="square" rtlCol="0">
            <a:spAutoFit/>
          </a:bodyPr>
          <a:lstStyle/>
          <a:p>
            <a:r>
              <a:rPr lang="en-US" sz="1200" b="0" i="0" dirty="0" err="1">
                <a:effectLst/>
                <a:latin typeface="Arial" panose="020B0604020202020204" pitchFamily="34" charset="0"/>
              </a:rPr>
              <a:t>Parikka</a:t>
            </a:r>
            <a:r>
              <a:rPr lang="en-US" sz="1200" b="0" i="0" dirty="0">
                <a:effectLst/>
                <a:latin typeface="Arial" panose="020B0604020202020204" pitchFamily="34" charset="0"/>
              </a:rPr>
              <a:t>, J. (2018). Middle East and other futurisms: imaginary temporalities in contemporary art and visual culture. </a:t>
            </a:r>
            <a:r>
              <a:rPr lang="en-US" sz="1200" b="0" i="1" dirty="0">
                <a:effectLst/>
                <a:latin typeface="Arial" panose="020B0604020202020204" pitchFamily="34" charset="0"/>
              </a:rPr>
              <a:t>Culture, Theory and Critique</a:t>
            </a:r>
            <a:r>
              <a:rPr lang="en-US" sz="1200" b="0" i="0" dirty="0">
                <a:effectLst/>
                <a:latin typeface="Arial" panose="020B0604020202020204" pitchFamily="34" charset="0"/>
              </a:rPr>
              <a:t>, </a:t>
            </a:r>
            <a:r>
              <a:rPr lang="en-US" sz="1200" b="0" i="1" dirty="0">
                <a:effectLst/>
                <a:latin typeface="Arial" panose="020B0604020202020204" pitchFamily="34" charset="0"/>
              </a:rPr>
              <a:t>59</a:t>
            </a:r>
            <a:r>
              <a:rPr lang="en-US" sz="1200" b="0" i="0" dirty="0">
                <a:effectLst/>
                <a:latin typeface="Arial" panose="020B0604020202020204" pitchFamily="34" charset="0"/>
              </a:rPr>
              <a:t>(1), 40-58.</a:t>
            </a:r>
          </a:p>
          <a:p>
            <a:r>
              <a:rPr lang="en-US" sz="1200" b="0" i="0" dirty="0">
                <a:effectLst/>
                <a:latin typeface="Arial" panose="020B0604020202020204" pitchFamily="34" charset="0"/>
              </a:rPr>
              <a:t>Al-</a:t>
            </a:r>
            <a:r>
              <a:rPr lang="en-US" sz="1200" b="0" i="0" dirty="0" err="1">
                <a:effectLst/>
                <a:latin typeface="Arial" panose="020B0604020202020204" pitchFamily="34" charset="0"/>
              </a:rPr>
              <a:t>Saidi</a:t>
            </a:r>
            <a:r>
              <a:rPr lang="en-US" sz="1200" b="0" i="0" dirty="0">
                <a:effectLst/>
                <a:latin typeface="Arial" panose="020B0604020202020204" pitchFamily="34" charset="0"/>
              </a:rPr>
              <a:t>, M., &amp; </a:t>
            </a:r>
            <a:r>
              <a:rPr lang="en-US" sz="1200" b="0" i="0" dirty="0" err="1">
                <a:effectLst/>
                <a:latin typeface="Arial" panose="020B0604020202020204" pitchFamily="34" charset="0"/>
              </a:rPr>
              <a:t>Zaidan</a:t>
            </a:r>
            <a:r>
              <a:rPr lang="en-US" sz="1200" b="0" i="0" dirty="0">
                <a:effectLst/>
                <a:latin typeface="Arial" panose="020B0604020202020204" pitchFamily="34" charset="0"/>
              </a:rPr>
              <a:t>, E. (2020). Gulf futuristic cities beyond the headlines: Understanding the planned cities megatrend. </a:t>
            </a:r>
            <a:r>
              <a:rPr lang="en-US" sz="1200" b="0" i="1" dirty="0">
                <a:effectLst/>
                <a:latin typeface="Arial" panose="020B0604020202020204" pitchFamily="34" charset="0"/>
              </a:rPr>
              <a:t>Energy Reports</a:t>
            </a:r>
            <a:r>
              <a:rPr lang="en-US" sz="1200" b="0" i="0" dirty="0">
                <a:effectLst/>
                <a:latin typeface="Arial" panose="020B0604020202020204" pitchFamily="34" charset="0"/>
              </a:rPr>
              <a:t>, </a:t>
            </a:r>
            <a:r>
              <a:rPr lang="en-US" sz="1200" b="0" i="1" dirty="0">
                <a:effectLst/>
                <a:latin typeface="Arial" panose="020B0604020202020204" pitchFamily="34" charset="0"/>
              </a:rPr>
              <a:t>6</a:t>
            </a:r>
            <a:r>
              <a:rPr lang="en-US" sz="1200" b="0" i="0" dirty="0">
                <a:effectLst/>
                <a:latin typeface="Arial" panose="020B0604020202020204" pitchFamily="34" charset="0"/>
              </a:rPr>
              <a:t>, 114-121.</a:t>
            </a:r>
            <a:endParaRPr lang="en-US" sz="1200" dirty="0"/>
          </a:p>
        </p:txBody>
      </p:sp>
    </p:spTree>
    <p:extLst>
      <p:ext uri="{BB962C8B-B14F-4D97-AF65-F5344CB8AC3E}">
        <p14:creationId xmlns:p14="http://schemas.microsoft.com/office/powerpoint/2010/main" val="1622141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3BBB3F1-5907-632B-AA15-E0CE71DD9080}"/>
              </a:ext>
            </a:extLst>
          </p:cNvPr>
          <p:cNvPicPr>
            <a:picLocks noChangeAspect="1"/>
          </p:cNvPicPr>
          <p:nvPr/>
        </p:nvPicPr>
        <p:blipFill rotWithShape="1">
          <a:blip r:embed="rId2"/>
          <a:srcRect l="12107"/>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a:extLst>
              <a:ext uri="{FF2B5EF4-FFF2-40B4-BE49-F238E27FC236}">
                <a16:creationId xmlns:a16="http://schemas.microsoft.com/office/drawing/2014/main" id="{6F1177CC-F615-DC26-F098-17C68E6A0F02}"/>
              </a:ext>
            </a:extLst>
          </p:cNvPr>
          <p:cNvSpPr>
            <a:spLocks noGrp="1"/>
          </p:cNvSpPr>
          <p:nvPr>
            <p:ph type="title"/>
          </p:nvPr>
        </p:nvSpPr>
        <p:spPr>
          <a:xfrm>
            <a:off x="6343650" y="3962400"/>
            <a:ext cx="5505814" cy="1690409"/>
          </a:xfrm>
        </p:spPr>
        <p:txBody>
          <a:bodyPr vert="horz" lIns="91440" tIns="45720" rIns="91440" bIns="45720" rtlCol="0" anchor="b">
            <a:normAutofit/>
          </a:bodyPr>
          <a:lstStyle/>
          <a:p>
            <a:r>
              <a:rPr lang="es-CL" dirty="0"/>
              <a:t>¿</a:t>
            </a:r>
            <a:r>
              <a:rPr lang="en-US" dirty="0" err="1"/>
              <a:t>Dondé</a:t>
            </a:r>
            <a:r>
              <a:rPr lang="en-US" dirty="0"/>
              <a:t> </a:t>
            </a:r>
            <a:r>
              <a:rPr lang="en-US" dirty="0" err="1"/>
              <a:t>esta</a:t>
            </a:r>
            <a:r>
              <a:rPr lang="en-US" dirty="0"/>
              <a:t> </a:t>
            </a:r>
            <a:r>
              <a:rPr lang="en-US" dirty="0" err="1"/>
              <a:t>el</a:t>
            </a:r>
            <a:r>
              <a:rPr lang="en-US" dirty="0"/>
              <a:t> </a:t>
            </a:r>
            <a:r>
              <a:rPr lang="en-US" dirty="0" err="1"/>
              <a:t>futuro</a:t>
            </a:r>
            <a:r>
              <a:rPr lang="en-US" dirty="0"/>
              <a:t>?</a:t>
            </a:r>
            <a:endParaRPr lang="en-US" kern="1200" dirty="0">
              <a:solidFill>
                <a:schemeClr val="tx1"/>
              </a:solidFill>
              <a:latin typeface="+mj-lt"/>
              <a:ea typeface="+mj-ea"/>
              <a:cs typeface="+mj-cs"/>
            </a:endParaRPr>
          </a:p>
        </p:txBody>
      </p:sp>
      <p:pic>
        <p:nvPicPr>
          <p:cNvPr id="1026" name="Picture 2" descr="Walking to the future | Free SVG">
            <a:extLst>
              <a:ext uri="{FF2B5EF4-FFF2-40B4-BE49-F238E27FC236}">
                <a16:creationId xmlns:a16="http://schemas.microsoft.com/office/drawing/2014/main" id="{EA3CEAD6-F09E-1E33-D8F4-627AFC1052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4568"/>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916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2B35F886-1102-4486-830A-34F41439CE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30" name="Oval 29">
              <a:extLst>
                <a:ext uri="{FF2B5EF4-FFF2-40B4-BE49-F238E27FC236}">
                  <a16:creationId xmlns:a16="http://schemas.microsoft.com/office/drawing/2014/main" id="{7DEFD1BC-7AD4-41EC-8E11-4E5E8AC541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B0E5C8B-3874-4B3C-BAD4-9EFE85FEA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7DA6224-9378-452F-A53A-DD0BF19724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DE869DF-C006-49F7-B9FF-0317F64E9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FD200C16-6204-4580-AB37-7E94176D0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0DE7603-6DD0-4DB6-88FC-5402B9D4A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A68A1313-BFBD-470E-BBD4-EE88494C02CE}"/>
              </a:ext>
            </a:extLst>
          </p:cNvPr>
          <p:cNvPicPr>
            <a:picLocks noChangeAspect="1"/>
          </p:cNvPicPr>
          <p:nvPr/>
        </p:nvPicPr>
        <p:blipFill rotWithShape="1">
          <a:blip r:embed="rId2"/>
          <a:srcRect l="22617" r="14154" b="1"/>
          <a:stretch/>
        </p:blipFill>
        <p:spPr>
          <a:xfrm>
            <a:off x="603504" y="417317"/>
            <a:ext cx="3549663" cy="3157838"/>
          </a:xfrm>
          <a:prstGeom prst="rect">
            <a:avLst/>
          </a:prstGeom>
        </p:spPr>
      </p:pic>
      <p:grpSp>
        <p:nvGrpSpPr>
          <p:cNvPr id="37" name="Group 36">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584794"/>
            <a:ext cx="304800" cy="429768"/>
            <a:chOff x="215328" y="-46937"/>
            <a:chExt cx="304800" cy="2773841"/>
          </a:xfrm>
        </p:grpSpPr>
        <p:cxnSp>
          <p:nvCxnSpPr>
            <p:cNvPr id="38" name="Straight Connector 37">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60441079-49F6-483C-8350-A8B3A2E78EAD}"/>
              </a:ext>
            </a:extLst>
          </p:cNvPr>
          <p:cNvPicPr>
            <a:picLocks noChangeAspect="1"/>
          </p:cNvPicPr>
          <p:nvPr/>
        </p:nvPicPr>
        <p:blipFill rotWithShape="1">
          <a:blip r:embed="rId3"/>
          <a:srcRect r="33785"/>
          <a:stretch/>
        </p:blipFill>
        <p:spPr>
          <a:xfrm>
            <a:off x="4280448" y="406043"/>
            <a:ext cx="3549663" cy="3162873"/>
          </a:xfrm>
          <a:prstGeom prst="rect">
            <a:avLst/>
          </a:prstGeom>
        </p:spPr>
      </p:pic>
      <p:sp>
        <p:nvSpPr>
          <p:cNvPr id="43" name="Rectangle 42">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46" name="Straight Connector 45">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E73B1966-68D3-40DE-B3A9-AF9BDC75D42F}"/>
              </a:ext>
            </a:extLst>
          </p:cNvPr>
          <p:cNvPicPr>
            <a:picLocks noChangeAspect="1"/>
          </p:cNvPicPr>
          <p:nvPr/>
        </p:nvPicPr>
        <p:blipFill rotWithShape="1">
          <a:blip r:embed="rId4"/>
          <a:srcRect l="5850" r="24848" b="-1"/>
          <a:stretch/>
        </p:blipFill>
        <p:spPr>
          <a:xfrm>
            <a:off x="7949294" y="406043"/>
            <a:ext cx="3549663" cy="3162873"/>
          </a:xfrm>
          <a:prstGeom prst="rect">
            <a:avLst/>
          </a:prstGeom>
        </p:spPr>
      </p:pic>
      <p:sp>
        <p:nvSpPr>
          <p:cNvPr id="51" name="Rectangle 50">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54" name="Straight Connector 53">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C1FC6859-3726-4A51-8CF9-326DA1E43717}"/>
              </a:ext>
            </a:extLst>
          </p:cNvPr>
          <p:cNvSpPr>
            <a:spLocks noGrp="1"/>
          </p:cNvSpPr>
          <p:nvPr>
            <p:ph type="title"/>
          </p:nvPr>
        </p:nvSpPr>
        <p:spPr>
          <a:xfrm>
            <a:off x="630936" y="4018137"/>
            <a:ext cx="4550664" cy="2129586"/>
          </a:xfrm>
          <a:noFill/>
        </p:spPr>
        <p:txBody>
          <a:bodyPr anchor="t">
            <a:normAutofit/>
          </a:bodyPr>
          <a:lstStyle/>
          <a:p>
            <a:r>
              <a:rPr lang="en-US" sz="4800" b="0" i="0" dirty="0" err="1">
                <a:solidFill>
                  <a:schemeClr val="bg1"/>
                </a:solidFill>
                <a:effectLst/>
                <a:latin typeface="Arial" panose="020B0604020202020204" pitchFamily="34" charset="0"/>
              </a:rPr>
              <a:t>Sinofuturismo</a:t>
            </a:r>
            <a:r>
              <a:rPr lang="en-US" sz="4800" b="0" i="0" dirty="0">
                <a:solidFill>
                  <a:schemeClr val="bg1"/>
                </a:solidFill>
                <a:effectLst/>
                <a:latin typeface="Arial" panose="020B0604020202020204" pitchFamily="34" charset="0"/>
              </a:rPr>
              <a:t> / </a:t>
            </a:r>
            <a:r>
              <a:rPr lang="en-US" sz="4800" dirty="0" err="1">
                <a:solidFill>
                  <a:schemeClr val="bg1"/>
                </a:solidFill>
                <a:latin typeface="Arial" panose="020B0604020202020204" pitchFamily="34" charset="0"/>
              </a:rPr>
              <a:t>F</a:t>
            </a:r>
            <a:r>
              <a:rPr lang="en-US" sz="4800" b="0" i="0" dirty="0" err="1">
                <a:solidFill>
                  <a:schemeClr val="bg1"/>
                </a:solidFill>
                <a:effectLst/>
                <a:latin typeface="Arial" panose="020B0604020202020204" pitchFamily="34" charset="0"/>
              </a:rPr>
              <a:t>uturismos</a:t>
            </a:r>
            <a:r>
              <a:rPr lang="en-US" sz="4800" b="0" i="0" dirty="0">
                <a:solidFill>
                  <a:schemeClr val="bg1"/>
                </a:solidFill>
                <a:effectLst/>
                <a:latin typeface="Arial" panose="020B0604020202020204" pitchFamily="34" charset="0"/>
              </a:rPr>
              <a:t> Chinos</a:t>
            </a:r>
            <a:endParaRPr lang="en-US" sz="4800" dirty="0">
              <a:solidFill>
                <a:schemeClr val="bg1"/>
              </a:solidFill>
            </a:endParaRPr>
          </a:p>
        </p:txBody>
      </p:sp>
      <p:sp>
        <p:nvSpPr>
          <p:cNvPr id="3" name="Content Placeholder 2">
            <a:extLst>
              <a:ext uri="{FF2B5EF4-FFF2-40B4-BE49-F238E27FC236}">
                <a16:creationId xmlns:a16="http://schemas.microsoft.com/office/drawing/2014/main" id="{070F7DBA-44BA-4831-BBFE-EC8BE266DFCD}"/>
              </a:ext>
            </a:extLst>
          </p:cNvPr>
          <p:cNvSpPr>
            <a:spLocks noGrp="1"/>
          </p:cNvSpPr>
          <p:nvPr>
            <p:ph idx="1"/>
          </p:nvPr>
        </p:nvSpPr>
        <p:spPr>
          <a:xfrm>
            <a:off x="5486080" y="4018143"/>
            <a:ext cx="5994666" cy="2129599"/>
          </a:xfrm>
          <a:noFill/>
        </p:spPr>
        <p:txBody>
          <a:bodyPr anchor="t">
            <a:normAutofit/>
          </a:bodyPr>
          <a:lstStyle/>
          <a:p>
            <a:r>
              <a:rPr lang="en-US" sz="1200" b="0" i="0" dirty="0">
                <a:solidFill>
                  <a:schemeClr val="bg1"/>
                </a:solidFill>
                <a:effectLst/>
                <a:latin typeface="Arial" panose="020B0604020202020204" pitchFamily="34" charset="0"/>
              </a:rPr>
              <a:t>Conn, V. L., &amp; De Seta, G. (2021). </a:t>
            </a:r>
            <a:r>
              <a:rPr lang="en-US" sz="1200" b="0" i="0" dirty="0" err="1">
                <a:solidFill>
                  <a:schemeClr val="bg1"/>
                </a:solidFill>
                <a:effectLst/>
                <a:latin typeface="Arial" panose="020B0604020202020204" pitchFamily="34" charset="0"/>
              </a:rPr>
              <a:t>Sinofuturism</a:t>
            </a:r>
            <a:r>
              <a:rPr lang="en-US" sz="1200" b="0" i="0" dirty="0">
                <a:solidFill>
                  <a:schemeClr val="bg1"/>
                </a:solidFill>
                <a:effectLst/>
                <a:latin typeface="Arial" panose="020B0604020202020204" pitchFamily="34" charset="0"/>
              </a:rPr>
              <a:t> (s). </a:t>
            </a:r>
            <a:r>
              <a:rPr lang="en-US" sz="1200" b="0" i="1" dirty="0">
                <a:solidFill>
                  <a:schemeClr val="bg1"/>
                </a:solidFill>
                <a:effectLst/>
                <a:latin typeface="Arial" panose="020B0604020202020204" pitchFamily="34" charset="0"/>
              </a:rPr>
              <a:t>Verge: Studies in Global </a:t>
            </a:r>
            <a:r>
              <a:rPr lang="en-US" sz="1200" b="0" i="1" dirty="0" err="1">
                <a:solidFill>
                  <a:schemeClr val="bg1"/>
                </a:solidFill>
                <a:effectLst/>
                <a:latin typeface="Arial" panose="020B0604020202020204" pitchFamily="34" charset="0"/>
              </a:rPr>
              <a:t>Asias</a:t>
            </a:r>
            <a:r>
              <a:rPr lang="en-US" sz="1200" b="0" i="0" dirty="0">
                <a:solidFill>
                  <a:schemeClr val="bg1"/>
                </a:solidFill>
                <a:effectLst/>
                <a:latin typeface="Arial" panose="020B0604020202020204" pitchFamily="34" charset="0"/>
              </a:rPr>
              <a:t>, </a:t>
            </a:r>
            <a:r>
              <a:rPr lang="en-US" sz="1200" b="0" i="1" dirty="0">
                <a:solidFill>
                  <a:schemeClr val="bg1"/>
                </a:solidFill>
                <a:effectLst/>
                <a:latin typeface="Arial" panose="020B0604020202020204" pitchFamily="34" charset="0"/>
              </a:rPr>
              <a:t>7</a:t>
            </a:r>
            <a:r>
              <a:rPr lang="en-US" sz="1200" b="0" i="0" dirty="0">
                <a:solidFill>
                  <a:schemeClr val="bg1"/>
                </a:solidFill>
                <a:effectLst/>
                <a:latin typeface="Arial" panose="020B0604020202020204" pitchFamily="34" charset="0"/>
              </a:rPr>
              <a:t>(2), 74-99.</a:t>
            </a:r>
          </a:p>
          <a:p>
            <a:r>
              <a:rPr lang="en-US" sz="1200" b="0" i="0" dirty="0">
                <a:solidFill>
                  <a:schemeClr val="bg1"/>
                </a:solidFill>
                <a:effectLst/>
                <a:latin typeface="Arial" panose="020B0604020202020204" pitchFamily="34" charset="0"/>
              </a:rPr>
              <a:t>Lek, L. (2016). </a:t>
            </a:r>
            <a:r>
              <a:rPr lang="en-US" sz="1200" b="0" i="0" dirty="0" err="1">
                <a:solidFill>
                  <a:schemeClr val="bg1"/>
                </a:solidFill>
                <a:effectLst/>
                <a:latin typeface="Arial" panose="020B0604020202020204" pitchFamily="34" charset="0"/>
              </a:rPr>
              <a:t>Sinofuturism</a:t>
            </a:r>
            <a:r>
              <a:rPr lang="en-US" sz="1200" b="0" i="0" dirty="0">
                <a:solidFill>
                  <a:schemeClr val="bg1"/>
                </a:solidFill>
                <a:effectLst/>
                <a:latin typeface="Arial" panose="020B0604020202020204" pitchFamily="34" charset="0"/>
              </a:rPr>
              <a:t>.</a:t>
            </a:r>
          </a:p>
          <a:p>
            <a:r>
              <a:rPr lang="en-US" sz="1200" b="0" i="0" dirty="0">
                <a:solidFill>
                  <a:schemeClr val="bg1"/>
                </a:solidFill>
                <a:effectLst/>
                <a:latin typeface="Arial" panose="020B0604020202020204" pitchFamily="34" charset="0"/>
              </a:rPr>
              <a:t>Zhang, G. Z. (2021). </a:t>
            </a:r>
            <a:r>
              <a:rPr lang="en-US" sz="1200" b="0" i="0" dirty="0" err="1">
                <a:solidFill>
                  <a:schemeClr val="bg1"/>
                </a:solidFill>
                <a:effectLst/>
                <a:latin typeface="Arial" panose="020B0604020202020204" pitchFamily="34" charset="0"/>
              </a:rPr>
              <a:t>Sinofuturism</a:t>
            </a:r>
            <a:r>
              <a:rPr lang="en-US" sz="1200" b="0" i="0" dirty="0">
                <a:solidFill>
                  <a:schemeClr val="bg1"/>
                </a:solidFill>
                <a:effectLst/>
                <a:latin typeface="Arial" panose="020B0604020202020204" pitchFamily="34" charset="0"/>
              </a:rPr>
              <a:t> and Its Uses: Contemporary Art and Diasporic Desire. </a:t>
            </a:r>
            <a:r>
              <a:rPr lang="en-US" sz="1200" b="0" i="1" dirty="0">
                <a:solidFill>
                  <a:schemeClr val="bg1"/>
                </a:solidFill>
                <a:effectLst/>
                <a:latin typeface="Arial" panose="020B0604020202020204" pitchFamily="34" charset="0"/>
              </a:rPr>
              <a:t>Verge: Studies in Global </a:t>
            </a:r>
            <a:r>
              <a:rPr lang="en-US" sz="1200" b="0" i="1" dirty="0" err="1">
                <a:solidFill>
                  <a:schemeClr val="bg1"/>
                </a:solidFill>
                <a:effectLst/>
                <a:latin typeface="Arial" panose="020B0604020202020204" pitchFamily="34" charset="0"/>
              </a:rPr>
              <a:t>Asias</a:t>
            </a:r>
            <a:r>
              <a:rPr lang="en-US" sz="1200" b="0" i="0" dirty="0">
                <a:solidFill>
                  <a:schemeClr val="bg1"/>
                </a:solidFill>
                <a:effectLst/>
                <a:latin typeface="Arial" panose="020B0604020202020204" pitchFamily="34" charset="0"/>
              </a:rPr>
              <a:t>, </a:t>
            </a:r>
            <a:r>
              <a:rPr lang="en-US" sz="1200" b="0" i="1" dirty="0">
                <a:solidFill>
                  <a:schemeClr val="bg1"/>
                </a:solidFill>
                <a:effectLst/>
                <a:latin typeface="Arial" panose="020B0604020202020204" pitchFamily="34" charset="0"/>
              </a:rPr>
              <a:t>7</a:t>
            </a:r>
            <a:r>
              <a:rPr lang="en-US" sz="1200" b="0" i="0" dirty="0">
                <a:solidFill>
                  <a:schemeClr val="bg1"/>
                </a:solidFill>
                <a:effectLst/>
                <a:latin typeface="Arial" panose="020B0604020202020204" pitchFamily="34" charset="0"/>
              </a:rPr>
              <a:t>(2), 86-92. Conn, V. L. </a:t>
            </a:r>
            <a:r>
              <a:rPr lang="en-US" sz="1200" b="0" i="0" dirty="0" err="1">
                <a:solidFill>
                  <a:schemeClr val="bg1"/>
                </a:solidFill>
                <a:effectLst/>
                <a:latin typeface="Arial" panose="020B0604020202020204" pitchFamily="34" charset="0"/>
              </a:rPr>
              <a:t>Sinofuturism</a:t>
            </a:r>
            <a:r>
              <a:rPr lang="en-US" sz="1200" b="0" i="0" dirty="0">
                <a:solidFill>
                  <a:schemeClr val="bg1"/>
                </a:solidFill>
                <a:effectLst/>
                <a:latin typeface="Arial" panose="020B0604020202020204" pitchFamily="34" charset="0"/>
              </a:rPr>
              <a:t> and Chinese Science Fiction: An Introduction to the Alternative </a:t>
            </a:r>
            <a:r>
              <a:rPr lang="en-US" sz="1200" b="0" i="0" dirty="0" err="1">
                <a:solidFill>
                  <a:schemeClr val="bg1"/>
                </a:solidFill>
                <a:effectLst/>
                <a:latin typeface="Arial" panose="020B0604020202020204" pitchFamily="34" charset="0"/>
              </a:rPr>
              <a:t>Sinofuturisms</a:t>
            </a:r>
            <a:r>
              <a:rPr lang="en-US" sz="1200" b="0" i="0" dirty="0">
                <a:solidFill>
                  <a:schemeClr val="bg1"/>
                </a:solidFill>
                <a:effectLst/>
                <a:latin typeface="Arial" panose="020B0604020202020204" pitchFamily="34" charset="0"/>
              </a:rPr>
              <a:t> (</a:t>
            </a:r>
            <a:r>
              <a:rPr lang="ja-JP" altLang="en-US" sz="1200" b="0" i="0" dirty="0">
                <a:solidFill>
                  <a:schemeClr val="bg1"/>
                </a:solidFill>
                <a:effectLst/>
                <a:latin typeface="Arial" panose="020B0604020202020204" pitchFamily="34" charset="0"/>
              </a:rPr>
              <a:t>中华未来主义</a:t>
            </a:r>
            <a:r>
              <a:rPr lang="en-US" altLang="ja-JP" sz="1200" b="0" i="0" dirty="0">
                <a:solidFill>
                  <a:schemeClr val="bg1"/>
                </a:solidFill>
                <a:effectLst/>
                <a:latin typeface="Arial" panose="020B0604020202020204" pitchFamily="34" charset="0"/>
              </a:rPr>
              <a:t>) </a:t>
            </a:r>
            <a:r>
              <a:rPr lang="en-US" sz="1200" b="0" i="0" dirty="0">
                <a:solidFill>
                  <a:schemeClr val="bg1"/>
                </a:solidFill>
                <a:effectLst/>
                <a:latin typeface="Arial" panose="020B0604020202020204" pitchFamily="34" charset="0"/>
              </a:rPr>
              <a:t>Special Issue. </a:t>
            </a:r>
            <a:r>
              <a:rPr lang="en-US" sz="1200" b="0" i="1" dirty="0">
                <a:solidFill>
                  <a:schemeClr val="bg1"/>
                </a:solidFill>
                <a:effectLst/>
                <a:latin typeface="Arial" panose="020B0604020202020204" pitchFamily="34" charset="0"/>
              </a:rPr>
              <a:t>REVIEW</a:t>
            </a:r>
            <a:r>
              <a:rPr lang="en-US" sz="1200" b="0" i="0" dirty="0">
                <a:solidFill>
                  <a:schemeClr val="bg1"/>
                </a:solidFill>
                <a:effectLst/>
                <a:latin typeface="Arial" panose="020B0604020202020204" pitchFamily="34" charset="0"/>
              </a:rPr>
              <a:t>, 66.</a:t>
            </a:r>
            <a:endParaRPr lang="en-US" sz="1200" dirty="0">
              <a:solidFill>
                <a:schemeClr val="bg1"/>
              </a:solidFill>
              <a:latin typeface="Arial" panose="020B0604020202020204" pitchFamily="34" charset="0"/>
            </a:endParaRPr>
          </a:p>
          <a:p>
            <a:endParaRPr lang="en-US" sz="1800" dirty="0">
              <a:solidFill>
                <a:schemeClr val="bg1"/>
              </a:solidFill>
            </a:endParaRPr>
          </a:p>
        </p:txBody>
      </p:sp>
    </p:spTree>
    <p:extLst>
      <p:ext uri="{BB962C8B-B14F-4D97-AF65-F5344CB8AC3E}">
        <p14:creationId xmlns:p14="http://schemas.microsoft.com/office/powerpoint/2010/main" val="890264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 name="Title 1">
            <a:extLst>
              <a:ext uri="{FF2B5EF4-FFF2-40B4-BE49-F238E27FC236}">
                <a16:creationId xmlns:a16="http://schemas.microsoft.com/office/drawing/2014/main" id="{C1FC6859-3726-4A51-8CF9-326DA1E43717}"/>
              </a:ext>
            </a:extLst>
          </p:cNvPr>
          <p:cNvSpPr>
            <a:spLocks noGrp="1"/>
          </p:cNvSpPr>
          <p:nvPr>
            <p:ph type="title"/>
          </p:nvPr>
        </p:nvSpPr>
        <p:spPr>
          <a:xfrm>
            <a:off x="888630" y="4563895"/>
            <a:ext cx="5109005" cy="1777829"/>
          </a:xfrm>
        </p:spPr>
        <p:txBody>
          <a:bodyPr>
            <a:normAutofit/>
          </a:bodyPr>
          <a:lstStyle/>
          <a:p>
            <a:pPr algn="r"/>
            <a:r>
              <a:rPr lang="en-US" sz="4000" b="1" i="0" dirty="0" err="1">
                <a:effectLst/>
                <a:latin typeface="Arial" panose="020B0604020202020204" pitchFamily="34" charset="0"/>
              </a:rPr>
              <a:t>Futurismos</a:t>
            </a:r>
            <a:r>
              <a:rPr lang="en-US" sz="4000" b="1" i="0" dirty="0">
                <a:effectLst/>
                <a:latin typeface="Arial" panose="020B0604020202020204" pitchFamily="34" charset="0"/>
              </a:rPr>
              <a:t> </a:t>
            </a:r>
            <a:r>
              <a:rPr lang="en-US" sz="4000" b="1" i="0" dirty="0" err="1">
                <a:effectLst/>
                <a:latin typeface="Arial" panose="020B0604020202020204" pitchFamily="34" charset="0"/>
              </a:rPr>
              <a:t>Latinoamericanos</a:t>
            </a:r>
            <a:r>
              <a:rPr lang="en-US" sz="4000" b="1" i="0" dirty="0">
                <a:effectLst/>
                <a:latin typeface="Arial" panose="020B0604020202020204" pitchFamily="34" charset="0"/>
              </a:rPr>
              <a:t>?</a:t>
            </a:r>
            <a:endParaRPr lang="en-US" sz="4000" b="1" dirty="0"/>
          </a:p>
        </p:txBody>
      </p:sp>
      <p:pic>
        <p:nvPicPr>
          <p:cNvPr id="5" name="Picture 4">
            <a:extLst>
              <a:ext uri="{FF2B5EF4-FFF2-40B4-BE49-F238E27FC236}">
                <a16:creationId xmlns:a16="http://schemas.microsoft.com/office/drawing/2014/main" id="{95CB8877-D940-4874-9C0A-D88C33DD76A2}"/>
              </a:ext>
            </a:extLst>
          </p:cNvPr>
          <p:cNvPicPr>
            <a:picLocks noChangeAspect="1"/>
          </p:cNvPicPr>
          <p:nvPr/>
        </p:nvPicPr>
        <p:blipFill rotWithShape="1">
          <a:blip r:embed="rId2"/>
          <a:srcRect l="21668" r="-2" b="-2"/>
          <a:stretch/>
        </p:blipFill>
        <p:spPr>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4" name="Picture 3">
            <a:extLst>
              <a:ext uri="{FF2B5EF4-FFF2-40B4-BE49-F238E27FC236}">
                <a16:creationId xmlns:a16="http://schemas.microsoft.com/office/drawing/2014/main" id="{7F720787-97FE-4F91-81C4-E8AABE6D66CF}"/>
              </a:ext>
            </a:extLst>
          </p:cNvPr>
          <p:cNvPicPr>
            <a:picLocks noChangeAspect="1"/>
          </p:cNvPicPr>
          <p:nvPr/>
        </p:nvPicPr>
        <p:blipFill rotWithShape="1">
          <a:blip r:embed="rId3"/>
          <a:srcRect t="2611" r="1" b="1452"/>
          <a:stretch/>
        </p:blipFill>
        <p:spPr>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3" name="Content Placeholder 2">
            <a:extLst>
              <a:ext uri="{FF2B5EF4-FFF2-40B4-BE49-F238E27FC236}">
                <a16:creationId xmlns:a16="http://schemas.microsoft.com/office/drawing/2014/main" id="{070F7DBA-44BA-4831-BBFE-EC8BE266DFCD}"/>
              </a:ext>
            </a:extLst>
          </p:cNvPr>
          <p:cNvSpPr>
            <a:spLocks noGrp="1"/>
          </p:cNvSpPr>
          <p:nvPr>
            <p:ph idx="1"/>
          </p:nvPr>
        </p:nvSpPr>
        <p:spPr>
          <a:xfrm>
            <a:off x="6191776" y="4571423"/>
            <a:ext cx="5208544" cy="1770300"/>
          </a:xfrm>
        </p:spPr>
        <p:txBody>
          <a:bodyPr anchor="ctr">
            <a:normAutofit/>
          </a:bodyPr>
          <a:lstStyle/>
          <a:p>
            <a:r>
              <a:rPr lang="it-IT" sz="1200" b="0" i="0" dirty="0">
                <a:effectLst/>
                <a:latin typeface="Arial" panose="020B0604020202020204" pitchFamily="34" charset="0"/>
              </a:rPr>
              <a:t>Comisso, M. P., &amp; Arevalo, F. N. (2018) Arizonian Innovation &amp; Latin American (anti) futures.</a:t>
            </a:r>
          </a:p>
          <a:p>
            <a:r>
              <a:rPr lang="en-US" sz="1200" b="0" i="0" dirty="0">
                <a:effectLst/>
                <a:latin typeface="Arial" panose="020B0604020202020204" pitchFamily="34" charset="0"/>
              </a:rPr>
              <a:t>de Aquino, E., Müller, F. I., &amp; Schwarz, A. (2021). Protagonists of Latin American Futures. </a:t>
            </a:r>
            <a:r>
              <a:rPr lang="en-US" sz="1200" b="0" i="1" dirty="0">
                <a:effectLst/>
                <a:latin typeface="Arial" panose="020B0604020202020204" pitchFamily="34" charset="0"/>
              </a:rPr>
              <a:t>Critical Reviews on Latin American Research-CROLAR</a:t>
            </a:r>
            <a:r>
              <a:rPr lang="en-US" sz="1200" b="0" i="0" dirty="0">
                <a:effectLst/>
                <a:latin typeface="Arial" panose="020B0604020202020204" pitchFamily="34" charset="0"/>
              </a:rPr>
              <a:t>, </a:t>
            </a:r>
            <a:r>
              <a:rPr lang="en-US" sz="1200" b="0" i="1" dirty="0">
                <a:effectLst/>
                <a:latin typeface="Arial" panose="020B0604020202020204" pitchFamily="34" charset="0"/>
              </a:rPr>
              <a:t>9</a:t>
            </a:r>
            <a:r>
              <a:rPr lang="en-US" sz="1200" b="0" i="0" dirty="0">
                <a:effectLst/>
                <a:latin typeface="Arial" panose="020B0604020202020204" pitchFamily="34" charset="0"/>
              </a:rPr>
              <a:t>(1).</a:t>
            </a:r>
          </a:p>
          <a:p>
            <a:r>
              <a:rPr lang="es-ES" sz="1200" b="0" i="0" dirty="0">
                <a:effectLst/>
                <a:latin typeface="Arial" panose="020B0604020202020204" pitchFamily="34" charset="0"/>
              </a:rPr>
              <a:t>Medina, J., &amp; Vásquez, J. M. (2003). </a:t>
            </a:r>
            <a:r>
              <a:rPr lang="es-ES" sz="1200" b="0" i="1" dirty="0">
                <a:effectLst/>
                <a:latin typeface="Arial" panose="020B0604020202020204" pitchFamily="34" charset="0"/>
              </a:rPr>
              <a:t>Visión compartida de futuro</a:t>
            </a:r>
            <a:r>
              <a:rPr lang="es-ES" sz="1200" b="0" i="0" dirty="0">
                <a:effectLst/>
                <a:latin typeface="Arial" panose="020B0604020202020204" pitchFamily="34" charset="0"/>
              </a:rPr>
              <a:t>. Universidad del Valle.</a:t>
            </a:r>
            <a:endParaRPr lang="en-US" sz="1200" dirty="0"/>
          </a:p>
        </p:txBody>
      </p:sp>
    </p:spTree>
    <p:extLst>
      <p:ext uri="{BB962C8B-B14F-4D97-AF65-F5344CB8AC3E}">
        <p14:creationId xmlns:p14="http://schemas.microsoft.com/office/powerpoint/2010/main" val="311139539"/>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D40685DD-5B06-F31F-08CF-2CD8C890DBC3}"/>
              </a:ext>
            </a:extLst>
          </p:cNvPr>
          <p:cNvSpPr>
            <a:spLocks noGrp="1"/>
          </p:cNvSpPr>
          <p:nvPr>
            <p:ph type="title"/>
          </p:nvPr>
        </p:nvSpPr>
        <p:spPr>
          <a:xfrm>
            <a:off x="838199" y="1174819"/>
            <a:ext cx="4826795" cy="2858363"/>
          </a:xfrm>
        </p:spPr>
        <p:txBody>
          <a:bodyPr vert="horz" lIns="91440" tIns="45720" rIns="91440" bIns="45720" rtlCol="0" anchor="b">
            <a:normAutofit fontScale="90000"/>
          </a:bodyPr>
          <a:lstStyle/>
          <a:p>
            <a:r>
              <a:rPr lang="es-CL" sz="5600" b="1" dirty="0">
                <a:solidFill>
                  <a:schemeClr val="bg1"/>
                </a:solidFill>
              </a:rPr>
              <a:t>¿</a:t>
            </a:r>
            <a:r>
              <a:rPr lang="en-US" sz="5600" b="1" dirty="0" err="1">
                <a:solidFill>
                  <a:schemeClr val="bg1"/>
                </a:solidFill>
              </a:rPr>
              <a:t>Qué</a:t>
            </a:r>
            <a:r>
              <a:rPr lang="en-US" sz="5600" b="1" dirty="0">
                <a:solidFill>
                  <a:schemeClr val="bg1"/>
                </a:solidFill>
              </a:rPr>
              <a:t> </a:t>
            </a:r>
            <a:r>
              <a:rPr lang="en-US" sz="5600" b="1" dirty="0" err="1">
                <a:solidFill>
                  <a:schemeClr val="bg1"/>
                </a:solidFill>
              </a:rPr>
              <a:t>podría</a:t>
            </a:r>
            <a:r>
              <a:rPr lang="en-US" sz="5600" b="1" dirty="0">
                <a:solidFill>
                  <a:schemeClr val="bg1"/>
                </a:solidFill>
              </a:rPr>
              <a:t> </a:t>
            </a:r>
            <a:r>
              <a:rPr lang="en-US" sz="5600" b="1" dirty="0" err="1">
                <a:solidFill>
                  <a:schemeClr val="bg1"/>
                </a:solidFill>
              </a:rPr>
              <a:t>distinguir</a:t>
            </a:r>
            <a:r>
              <a:rPr lang="en-US" sz="5600" b="1" dirty="0">
                <a:solidFill>
                  <a:schemeClr val="bg1"/>
                </a:solidFill>
              </a:rPr>
              <a:t> a </a:t>
            </a:r>
            <a:r>
              <a:rPr lang="en-US" sz="5600" b="1" dirty="0" err="1">
                <a:solidFill>
                  <a:schemeClr val="bg1"/>
                </a:solidFill>
              </a:rPr>
              <a:t>los</a:t>
            </a:r>
            <a:r>
              <a:rPr lang="en-US" sz="5600" b="1" dirty="0">
                <a:solidFill>
                  <a:schemeClr val="bg1"/>
                </a:solidFill>
              </a:rPr>
              <a:t> </a:t>
            </a:r>
            <a:r>
              <a:rPr lang="en-US" sz="5600" b="1" dirty="0" err="1">
                <a:solidFill>
                  <a:schemeClr val="bg1"/>
                </a:solidFill>
              </a:rPr>
              <a:t>futurismos</a:t>
            </a:r>
            <a:r>
              <a:rPr lang="en-US" sz="5600" b="1" dirty="0">
                <a:solidFill>
                  <a:schemeClr val="bg1"/>
                </a:solidFill>
              </a:rPr>
              <a:t> </a:t>
            </a:r>
            <a:r>
              <a:rPr lang="en-US" sz="5600" b="1" dirty="0" err="1">
                <a:solidFill>
                  <a:schemeClr val="bg1"/>
                </a:solidFill>
              </a:rPr>
              <a:t>latinoamericanos</a:t>
            </a:r>
            <a:r>
              <a:rPr lang="en-US" sz="5600" b="1" dirty="0">
                <a:solidFill>
                  <a:schemeClr val="bg1"/>
                </a:solidFill>
              </a:rPr>
              <a:t>?</a:t>
            </a:r>
          </a:p>
        </p:txBody>
      </p:sp>
      <p:pic>
        <p:nvPicPr>
          <p:cNvPr id="5122" name="Picture 2" descr="Concept of Time in the Andean Thought - Apulaya Center for Andean Culture">
            <a:extLst>
              <a:ext uri="{FF2B5EF4-FFF2-40B4-BE49-F238E27FC236}">
                <a16:creationId xmlns:a16="http://schemas.microsoft.com/office/drawing/2014/main" id="{153F4979-2943-CBB8-5623-B190E45FF2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5799"/>
          <a:stretch/>
        </p:blipFill>
        <p:spPr bwMode="auto">
          <a:xfrm>
            <a:off x="6096000" y="841375"/>
            <a:ext cx="5260975" cy="470759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noFill/>
          <a:effectLst>
            <a:outerShdw blurRad="381000" dist="152400" dir="5400000" algn="t"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137" name="Freeform: Shape 136">
            <a:extLst>
              <a:ext uri="{FF2B5EF4-FFF2-40B4-BE49-F238E27FC236}">
                <a16:creationId xmlns:a16="http://schemas.microsoft.com/office/drawing/2014/main" id="{686A5CBB-E03B-4019-8BCD-78975D39E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94993204-9792-4E61-A83C-73D4379E2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53800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DA6ABB-F8C9-4C25-9780-6C27AA020309}"/>
              </a:ext>
            </a:extLst>
          </p:cNvPr>
          <p:cNvSpPr>
            <a:spLocks noGrp="1"/>
          </p:cNvSpPr>
          <p:nvPr>
            <p:ph type="title"/>
          </p:nvPr>
        </p:nvSpPr>
        <p:spPr>
          <a:xfrm>
            <a:off x="1245072" y="1289765"/>
            <a:ext cx="3651101" cy="4270963"/>
          </a:xfrm>
        </p:spPr>
        <p:txBody>
          <a:bodyPr anchor="ctr">
            <a:normAutofit/>
          </a:bodyPr>
          <a:lstStyle/>
          <a:p>
            <a:pPr algn="ctr"/>
            <a:r>
              <a:rPr lang="es-CL" sz="3100" dirty="0">
                <a:solidFill>
                  <a:srgbClr val="FFFFFF"/>
                </a:solidFill>
              </a:rPr>
              <a:t>Apreciaciones </a:t>
            </a:r>
            <a:r>
              <a:rPr lang="es-CL" sz="3100" dirty="0" err="1">
                <a:solidFill>
                  <a:srgbClr val="FFFFFF"/>
                </a:solidFill>
              </a:rPr>
              <a:t>preeliminares</a:t>
            </a:r>
            <a:endParaRPr lang="en-US" sz="3100" dirty="0">
              <a:solidFill>
                <a:srgbClr val="FFFFFF"/>
              </a:solidFill>
            </a:endParaRP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B11BAE15-7B61-4D52-A20F-95E099ED268E}"/>
              </a:ext>
            </a:extLst>
          </p:cNvPr>
          <p:cNvSpPr>
            <a:spLocks noGrp="1"/>
          </p:cNvSpPr>
          <p:nvPr>
            <p:ph idx="1"/>
          </p:nvPr>
        </p:nvSpPr>
        <p:spPr>
          <a:xfrm>
            <a:off x="6297233" y="518400"/>
            <a:ext cx="4771607" cy="5837949"/>
          </a:xfrm>
        </p:spPr>
        <p:txBody>
          <a:bodyPr anchor="ctr">
            <a:normAutofit fontScale="62500" lnSpcReduction="20000"/>
          </a:bodyPr>
          <a:lstStyle/>
          <a:p>
            <a:r>
              <a:rPr lang="es-ES" sz="4000" dirty="0">
                <a:solidFill>
                  <a:schemeClr val="tx1">
                    <a:alpha val="80000"/>
                  </a:schemeClr>
                </a:solidFill>
              </a:rPr>
              <a:t>La dependencia tecnológica está relacionada con la infravaloración de los futuros locales</a:t>
            </a:r>
          </a:p>
          <a:p>
            <a:r>
              <a:rPr lang="es-ES" sz="4000" dirty="0">
                <a:solidFill>
                  <a:schemeClr val="tx1">
                    <a:alpha val="80000"/>
                  </a:schemeClr>
                </a:solidFill>
              </a:rPr>
              <a:t>La desigualdad material se relaciona con la autopercepción negativa de los propios sistemas de conocimiento</a:t>
            </a:r>
          </a:p>
          <a:p>
            <a:r>
              <a:rPr lang="es-ES" sz="4000" dirty="0">
                <a:solidFill>
                  <a:schemeClr val="tx1">
                    <a:alpha val="80000"/>
                  </a:schemeClr>
                </a:solidFill>
              </a:rPr>
              <a:t>La celebración, la resiliencia y la experiencia local son elementos que diferencian al futurismo latinoamericano de otros</a:t>
            </a:r>
          </a:p>
          <a:p>
            <a:r>
              <a:rPr lang="es-ES" sz="4000" dirty="0">
                <a:solidFill>
                  <a:schemeClr val="tx1">
                    <a:alpha val="80000"/>
                  </a:schemeClr>
                </a:solidFill>
              </a:rPr>
              <a:t>Híbridos, remezclas y adaptaciones son elementos comunes que manifiestan ese tipo de futuros. Nunca es puro. </a:t>
            </a:r>
            <a:endParaRPr lang="es-CL" sz="2000" dirty="0">
              <a:solidFill>
                <a:schemeClr val="tx1">
                  <a:alpha val="80000"/>
                </a:schemeClr>
              </a:solidFill>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8168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Especial mujeres indígenas y territorios ante el desgobierno en tiempos de  pandemia">
            <a:extLst>
              <a:ext uri="{FF2B5EF4-FFF2-40B4-BE49-F238E27FC236}">
                <a16:creationId xmlns:a16="http://schemas.microsoft.com/office/drawing/2014/main" id="{9B113A18-1959-37BC-AC5C-E1F42A6722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552" b="946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179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3F5928-D955-456A-97B5-AA390B8CE9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C4405CB6-1BE8-45C4-BA88-11337490025F}"/>
              </a:ext>
            </a:extLst>
          </p:cNvPr>
          <p:cNvSpPr>
            <a:spLocks noGrp="1"/>
          </p:cNvSpPr>
          <p:nvPr>
            <p:ph type="title"/>
          </p:nvPr>
        </p:nvSpPr>
        <p:spPr>
          <a:xfrm>
            <a:off x="1256275" y="2271449"/>
            <a:ext cx="9679449" cy="2847058"/>
          </a:xfrm>
        </p:spPr>
        <p:txBody>
          <a:bodyPr vert="horz" lIns="91440" tIns="45720" rIns="91440" bIns="45720" rtlCol="0" anchor="b">
            <a:normAutofit fontScale="90000"/>
          </a:bodyPr>
          <a:lstStyle/>
          <a:p>
            <a:r>
              <a:rPr lang="es-ES" sz="5600" kern="1200" dirty="0">
                <a:solidFill>
                  <a:srgbClr val="FFFFFF"/>
                </a:solidFill>
                <a:latin typeface="+mj-lt"/>
                <a:ea typeface="+mj-ea"/>
                <a:cs typeface="+mj-cs"/>
              </a:rPr>
              <a:t>Si no situamos nuestras imágenes del futuro, nos encontraremos amenazados por </a:t>
            </a:r>
            <a:r>
              <a:rPr lang="es-ES" sz="5600" b="1" kern="1200" dirty="0">
                <a:solidFill>
                  <a:srgbClr val="FFFFFF"/>
                </a:solidFill>
                <a:latin typeface="+mj-lt"/>
                <a:ea typeface="+mj-ea"/>
                <a:cs typeface="+mj-cs"/>
              </a:rPr>
              <a:t>antifuturos</a:t>
            </a:r>
            <a:r>
              <a:rPr lang="es-ES" sz="5600" kern="1200" dirty="0">
                <a:solidFill>
                  <a:srgbClr val="FFFFFF"/>
                </a:solidFill>
                <a:latin typeface="+mj-lt"/>
                <a:ea typeface="+mj-ea"/>
                <a:cs typeface="+mj-cs"/>
              </a:rPr>
              <a:t> que influencien nuestras ideas</a:t>
            </a:r>
            <a:endParaRPr lang="en-US" sz="5600" kern="1200" dirty="0">
              <a:solidFill>
                <a:srgbClr val="FFFFFF"/>
              </a:solidFill>
              <a:latin typeface="+mj-lt"/>
              <a:ea typeface="+mj-ea"/>
              <a:cs typeface="+mj-cs"/>
            </a:endParaRPr>
          </a:p>
        </p:txBody>
      </p:sp>
      <p:cxnSp>
        <p:nvCxnSpPr>
          <p:cNvPr id="9" name="Straight Connector 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8453437"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1"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54" y="2875093"/>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3"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3734" y="31043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5"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414" y="361953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2931730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2BE932-ED59-B86B-4C2D-25A18A76373B}"/>
              </a:ext>
            </a:extLst>
          </p:cNvPr>
          <p:cNvSpPr>
            <a:spLocks noGrp="1"/>
          </p:cNvSpPr>
          <p:nvPr>
            <p:ph type="title"/>
          </p:nvPr>
        </p:nvSpPr>
        <p:spPr>
          <a:xfrm>
            <a:off x="630936" y="640080"/>
            <a:ext cx="4818888" cy="1481328"/>
          </a:xfrm>
        </p:spPr>
        <p:txBody>
          <a:bodyPr anchor="b">
            <a:normAutofit/>
          </a:bodyPr>
          <a:lstStyle/>
          <a:p>
            <a:r>
              <a:rPr lang="es-US" sz="5000"/>
              <a:t>Futuros Personales</a:t>
            </a:r>
            <a:endParaRPr lang="en-US" sz="5000"/>
          </a:p>
        </p:txBody>
      </p:sp>
      <p:sp>
        <p:nvSpPr>
          <p:cNvPr id="16"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514B657-74C0-170C-F224-5D54C3F09181}"/>
              </a:ext>
            </a:extLst>
          </p:cNvPr>
          <p:cNvSpPr>
            <a:spLocks noGrp="1"/>
          </p:cNvSpPr>
          <p:nvPr>
            <p:ph idx="1"/>
          </p:nvPr>
        </p:nvSpPr>
        <p:spPr>
          <a:xfrm>
            <a:off x="630936" y="2660904"/>
            <a:ext cx="4818888" cy="3547872"/>
          </a:xfrm>
        </p:spPr>
        <p:txBody>
          <a:bodyPr anchor="t">
            <a:normAutofit/>
          </a:bodyPr>
          <a:lstStyle/>
          <a:p>
            <a:r>
              <a:rPr lang="es-ES" sz="2000" dirty="0"/>
              <a:t>Los </a:t>
            </a:r>
            <a:r>
              <a:rPr lang="es-ES" sz="2000" b="1" dirty="0"/>
              <a:t>futuros personales</a:t>
            </a:r>
            <a:r>
              <a:rPr lang="es-ES" sz="2000" dirty="0"/>
              <a:t> son un enfoque dentro de los Estudios de Futuros que pone énfasis en la exploración de las aspiraciones, miedos y posibilidades a nivel individual o subjetivo. A diferencia de los futuros globales o sistémicos, los futuros personales se centran en cómo las personas pueden imaginar, construir y anticipar su propio porvenir, vinculando su desarrollo personal con los cambios sociales, tecnológicos, ambientales y económicos del entorno.</a:t>
            </a:r>
            <a:endParaRPr lang="en-US" sz="2000" dirty="0"/>
          </a:p>
        </p:txBody>
      </p:sp>
      <p:pic>
        <p:nvPicPr>
          <p:cNvPr id="5" name="Picture 4">
            <a:extLst>
              <a:ext uri="{FF2B5EF4-FFF2-40B4-BE49-F238E27FC236}">
                <a16:creationId xmlns:a16="http://schemas.microsoft.com/office/drawing/2014/main" id="{544BED03-1150-9508-8412-B187A9F836A4}"/>
              </a:ext>
            </a:extLst>
          </p:cNvPr>
          <p:cNvPicPr>
            <a:picLocks noChangeAspect="1"/>
          </p:cNvPicPr>
          <p:nvPr/>
        </p:nvPicPr>
        <p:blipFill>
          <a:blip r:embed="rId2"/>
          <a:srcRect l="383" r="49448"/>
          <a:stretch/>
        </p:blipFill>
        <p:spPr>
          <a:xfrm>
            <a:off x="6341113" y="640080"/>
            <a:ext cx="4974838" cy="5577840"/>
          </a:xfrm>
          <a:prstGeom prst="rect">
            <a:avLst/>
          </a:prstGeom>
        </p:spPr>
      </p:pic>
    </p:spTree>
    <p:extLst>
      <p:ext uri="{BB962C8B-B14F-4D97-AF65-F5344CB8AC3E}">
        <p14:creationId xmlns:p14="http://schemas.microsoft.com/office/powerpoint/2010/main" val="3622239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AC7E9A-D60C-E02B-E5AA-0554F0643B9D}"/>
              </a:ext>
            </a:extLst>
          </p:cNvPr>
          <p:cNvSpPr>
            <a:spLocks noGrp="1"/>
          </p:cNvSpPr>
          <p:nvPr>
            <p:ph type="title"/>
          </p:nvPr>
        </p:nvSpPr>
        <p:spPr>
          <a:xfrm>
            <a:off x="838200" y="365125"/>
            <a:ext cx="10515600" cy="1325563"/>
          </a:xfrm>
        </p:spPr>
        <p:txBody>
          <a:bodyPr>
            <a:normAutofit/>
          </a:bodyPr>
          <a:lstStyle/>
          <a:p>
            <a:r>
              <a:rPr lang="es-US" sz="5400" dirty="0"/>
              <a:t>Alfabetización de Futuros</a:t>
            </a:r>
            <a:endParaRPr lang="en-US" sz="54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0F33F51-86AC-368F-5911-3634E97796C0}"/>
              </a:ext>
            </a:extLst>
          </p:cNvPr>
          <p:cNvSpPr>
            <a:spLocks noGrp="1"/>
          </p:cNvSpPr>
          <p:nvPr>
            <p:ph idx="1"/>
          </p:nvPr>
        </p:nvSpPr>
        <p:spPr>
          <a:xfrm>
            <a:off x="838200" y="1929384"/>
            <a:ext cx="10515600" cy="4251960"/>
          </a:xfrm>
        </p:spPr>
        <p:txBody>
          <a:bodyPr>
            <a:normAutofit/>
          </a:bodyPr>
          <a:lstStyle/>
          <a:p>
            <a:r>
              <a:rPr lang="es-ES" sz="2200"/>
              <a:t>La </a:t>
            </a:r>
            <a:r>
              <a:rPr lang="es-ES" sz="2200" b="1"/>
              <a:t>alfabetización en futuros</a:t>
            </a:r>
            <a:r>
              <a:rPr lang="es-ES" sz="2200"/>
              <a:t> es la capacidad de las personas y comunidades para imaginar, explorar y utilizar futuros alternativos de manera consciente y deliberada. Este concepto, promovido por la UNESCO, permite a las personas identificar sus suposiciones sobre el futuro, reconocer cómo influyen en las decisiones actuales y desarrollar nuevas formas de pensar para abordar la incertidumbre.</a:t>
            </a:r>
          </a:p>
          <a:p>
            <a:r>
              <a:rPr lang="es-ES" sz="2200" b="1"/>
              <a:t>Características Principales</a:t>
            </a:r>
          </a:p>
          <a:p>
            <a:pPr>
              <a:buFont typeface="Arial" panose="020B0604020202020204" pitchFamily="34" charset="0"/>
              <a:buChar char="•"/>
            </a:pPr>
            <a:r>
              <a:rPr lang="es-ES" sz="2200" b="1"/>
              <a:t>Cuestionamiento de suposiciones:</a:t>
            </a:r>
            <a:r>
              <a:rPr lang="es-ES" sz="2200"/>
              <a:t> Promueve la capacidad de identificar y desafiar las ideas preconcebidas sobre lo que es probable o deseable en el futuro.</a:t>
            </a:r>
          </a:p>
          <a:p>
            <a:pPr>
              <a:buFont typeface="Arial" panose="020B0604020202020204" pitchFamily="34" charset="0"/>
              <a:buChar char="•"/>
            </a:pPr>
            <a:r>
              <a:rPr lang="es-ES" sz="2200" b="1"/>
              <a:t>Exploración de futuros múltiples:</a:t>
            </a:r>
            <a:r>
              <a:rPr lang="es-ES" sz="2200"/>
              <a:t> Fomenta la imaginación de escenarios alternativos, lo que amplía las posibilidades más allá de lo evidente.</a:t>
            </a:r>
          </a:p>
          <a:p>
            <a:pPr>
              <a:buFont typeface="Arial" panose="020B0604020202020204" pitchFamily="34" charset="0"/>
              <a:buChar char="•"/>
            </a:pPr>
            <a:r>
              <a:rPr lang="es-ES" sz="2200" b="1"/>
              <a:t>Reflexión crítica y acción:</a:t>
            </a:r>
            <a:r>
              <a:rPr lang="es-ES" sz="2200"/>
              <a:t> Al conectar el presente con futuros posibles, ayuda a tomar decisiones informadas en el presente para generar cambios significativos.</a:t>
            </a:r>
          </a:p>
          <a:p>
            <a:endParaRPr lang="en-US" sz="2200"/>
          </a:p>
        </p:txBody>
      </p:sp>
    </p:spTree>
    <p:extLst>
      <p:ext uri="{BB962C8B-B14F-4D97-AF65-F5344CB8AC3E}">
        <p14:creationId xmlns:p14="http://schemas.microsoft.com/office/powerpoint/2010/main" val="2045469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5" name="Freeform: Shape 14">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graphicFrame>
        <p:nvGraphicFramePr>
          <p:cNvPr id="8" name="Table 7">
            <a:extLst>
              <a:ext uri="{FF2B5EF4-FFF2-40B4-BE49-F238E27FC236}">
                <a16:creationId xmlns:a16="http://schemas.microsoft.com/office/drawing/2014/main" id="{641F706B-990B-B9E3-53CA-B67C5A5EEB8D}"/>
              </a:ext>
            </a:extLst>
          </p:cNvPr>
          <p:cNvGraphicFramePr>
            <a:graphicFrameLocks noGrp="1"/>
          </p:cNvGraphicFramePr>
          <p:nvPr>
            <p:extLst>
              <p:ext uri="{D42A27DB-BD31-4B8C-83A1-F6EECF244321}">
                <p14:modId xmlns:p14="http://schemas.microsoft.com/office/powerpoint/2010/main" val="2564900314"/>
              </p:ext>
            </p:extLst>
          </p:nvPr>
        </p:nvGraphicFramePr>
        <p:xfrm>
          <a:off x="2374710" y="890242"/>
          <a:ext cx="9173824" cy="5077521"/>
        </p:xfrm>
        <a:graphic>
          <a:graphicData uri="http://schemas.openxmlformats.org/drawingml/2006/table">
            <a:tbl>
              <a:tblPr firstRow="1" bandRow="1">
                <a:solidFill>
                  <a:srgbClr val="404040"/>
                </a:solidFill>
                <a:tableStyleId>{5C22544A-7EE6-4342-B048-85BDC9FD1C3A}</a:tableStyleId>
              </a:tblPr>
              <a:tblGrid>
                <a:gridCol w="3001239">
                  <a:extLst>
                    <a:ext uri="{9D8B030D-6E8A-4147-A177-3AD203B41FA5}">
                      <a16:colId xmlns:a16="http://schemas.microsoft.com/office/drawing/2014/main" val="3070879669"/>
                    </a:ext>
                  </a:extLst>
                </a:gridCol>
                <a:gridCol w="3108213">
                  <a:extLst>
                    <a:ext uri="{9D8B030D-6E8A-4147-A177-3AD203B41FA5}">
                      <a16:colId xmlns:a16="http://schemas.microsoft.com/office/drawing/2014/main" val="2056464252"/>
                    </a:ext>
                  </a:extLst>
                </a:gridCol>
                <a:gridCol w="3064372">
                  <a:extLst>
                    <a:ext uri="{9D8B030D-6E8A-4147-A177-3AD203B41FA5}">
                      <a16:colId xmlns:a16="http://schemas.microsoft.com/office/drawing/2014/main" val="2359992086"/>
                    </a:ext>
                  </a:extLst>
                </a:gridCol>
              </a:tblGrid>
              <a:tr h="461287">
                <a:tc>
                  <a:txBody>
                    <a:bodyPr/>
                    <a:lstStyle/>
                    <a:p>
                      <a:r>
                        <a:rPr lang="en-US" sz="1800" b="0" cap="none" spc="0" err="1">
                          <a:solidFill>
                            <a:schemeClr val="bg1"/>
                          </a:solidFill>
                        </a:rPr>
                        <a:t>Alfabetización</a:t>
                      </a:r>
                      <a:r>
                        <a:rPr lang="en-US" sz="1800" b="0" cap="none" spc="0">
                          <a:solidFill>
                            <a:schemeClr val="bg1"/>
                          </a:solidFill>
                        </a:rPr>
                        <a:t> </a:t>
                      </a:r>
                      <a:r>
                        <a:rPr lang="en-US" sz="1800" b="0" cap="none" spc="0" err="1">
                          <a:solidFill>
                            <a:schemeClr val="bg1"/>
                          </a:solidFill>
                        </a:rPr>
                        <a:t>en</a:t>
                      </a:r>
                      <a:r>
                        <a:rPr lang="en-US" sz="1800" b="0" cap="none" spc="0">
                          <a:solidFill>
                            <a:schemeClr val="bg1"/>
                          </a:solidFill>
                        </a:rPr>
                        <a:t> </a:t>
                      </a:r>
                      <a:r>
                        <a:rPr lang="en-US" sz="1800" b="0" cap="none" spc="0" err="1">
                          <a:solidFill>
                            <a:schemeClr val="bg1"/>
                          </a:solidFill>
                        </a:rPr>
                        <a:t>Futuros</a:t>
                      </a:r>
                      <a:endParaRPr lang="en-US" sz="1800" b="0" cap="none" spc="0">
                        <a:solidFill>
                          <a:schemeClr val="bg1"/>
                        </a:solidFill>
                      </a:endParaRPr>
                    </a:p>
                  </a:txBody>
                  <a:tcPr marL="101012" marR="101012" marT="101012" marB="50506" anchor="ctr">
                    <a:lnL w="12700" cmpd="sng">
                      <a:noFill/>
                    </a:lnL>
                    <a:lnR w="12700" cmpd="sng">
                      <a:noFill/>
                    </a:lnR>
                    <a:lnT w="19050" cap="flat" cmpd="sng" algn="ctr">
                      <a:noFill/>
                      <a:prstDash val="solid"/>
                    </a:lnT>
                    <a:lnB w="38100" cmpd="sng">
                      <a:noFill/>
                    </a:lnB>
                    <a:solidFill>
                      <a:schemeClr val="accent2"/>
                    </a:solidFill>
                  </a:tcPr>
                </a:tc>
                <a:tc>
                  <a:txBody>
                    <a:bodyPr/>
                    <a:lstStyle/>
                    <a:p>
                      <a:r>
                        <a:rPr lang="en-US" sz="1800" b="0" cap="none" spc="0">
                          <a:solidFill>
                            <a:schemeClr val="bg1"/>
                          </a:solidFill>
                        </a:rPr>
                        <a:t>Tarea</a:t>
                      </a:r>
                    </a:p>
                  </a:txBody>
                  <a:tcPr marL="101012" marR="101012" marT="101012" marB="50506" anchor="ctr">
                    <a:lnL w="12700" cmpd="sng">
                      <a:noFill/>
                    </a:lnL>
                    <a:lnR w="12700" cmpd="sng">
                      <a:noFill/>
                    </a:lnR>
                    <a:lnT w="19050" cap="flat" cmpd="sng" algn="ctr">
                      <a:noFill/>
                      <a:prstDash val="solid"/>
                    </a:lnT>
                    <a:lnB w="38100" cmpd="sng">
                      <a:noFill/>
                    </a:lnB>
                    <a:solidFill>
                      <a:schemeClr val="accent2"/>
                    </a:solidFill>
                  </a:tcPr>
                </a:tc>
                <a:tc>
                  <a:txBody>
                    <a:bodyPr/>
                    <a:lstStyle/>
                    <a:p>
                      <a:r>
                        <a:rPr lang="en-US" sz="1800" b="0" cap="none" spc="0">
                          <a:solidFill>
                            <a:schemeClr val="bg1"/>
                          </a:solidFill>
                        </a:rPr>
                        <a:t>Técnica(s)</a:t>
                      </a:r>
                    </a:p>
                  </a:txBody>
                  <a:tcPr marL="101012" marR="101012" marT="101012" marB="50506" anchor="ctr">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a16="http://schemas.microsoft.com/office/drawing/2014/main" val="708332627"/>
                  </a:ext>
                </a:extLst>
              </a:tr>
              <a:tr h="1202039">
                <a:tc>
                  <a:txBody>
                    <a:bodyPr/>
                    <a:lstStyle/>
                    <a:p>
                      <a:r>
                        <a:rPr lang="en-US" sz="1300" cap="none" spc="0">
                          <a:solidFill>
                            <a:schemeClr val="bg1"/>
                          </a:solidFill>
                        </a:rPr>
                        <a:t>Nivel 1: Conciencia </a:t>
                      </a:r>
                      <a:r>
                        <a:rPr lang="en-US" sz="1300" cap="none" spc="0" err="1">
                          <a:solidFill>
                            <a:schemeClr val="bg1"/>
                          </a:solidFill>
                        </a:rPr>
                        <a:t>Catalítica</a:t>
                      </a:r>
                      <a:endParaRPr lang="en-US" sz="1300" cap="none" spc="0">
                        <a:solidFill>
                          <a:schemeClr val="bg1"/>
                        </a:solidFill>
                      </a:endParaRPr>
                    </a:p>
                  </a:txBody>
                  <a:tcPr marL="101012" marR="101012" marT="101012" marB="50506">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tc>
                  <a:txBody>
                    <a:bodyPr/>
                    <a:lstStyle/>
                    <a:p>
                      <a:r>
                        <a:rPr lang="es-ES" sz="1300" cap="none" spc="0">
                          <a:solidFill>
                            <a:schemeClr val="bg1"/>
                          </a:solidFill>
                        </a:rPr>
                        <a:t>Conciencia temporal, desplazando tanto valores como expectativas de lo tácito a lo explícito: se construye la capacidad de los participantes para definir y refinar los temas específicos</a:t>
                      </a:r>
                      <a:endParaRPr lang="en-US" sz="1300" cap="none" spc="0">
                        <a:solidFill>
                          <a:schemeClr val="bg1"/>
                        </a:solidFill>
                      </a:endParaRPr>
                    </a:p>
                  </a:txBody>
                  <a:tcPr marL="101012" marR="101012" marT="101012" marB="50506">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tc>
                  <a:txBody>
                    <a:bodyPr/>
                    <a:lstStyle/>
                    <a:p>
                      <a:r>
                        <a:rPr lang="es-ES" sz="1300" cap="none" spc="0">
                          <a:solidFill>
                            <a:schemeClr val="bg1"/>
                          </a:solidFill>
                        </a:rPr>
                        <a:t>Una amplia gama de catalizadores (escenarios existentes) y procesos (trabajo grupal) generan discusiones e intercambios de historias que definen los valores, expectativas y temas </a:t>
                      </a:r>
                      <a:endParaRPr lang="en-US" sz="1300" cap="none" spc="0">
                        <a:solidFill>
                          <a:schemeClr val="bg1"/>
                        </a:solidFill>
                      </a:endParaRPr>
                    </a:p>
                  </a:txBody>
                  <a:tcPr marL="101012" marR="101012" marT="101012" marB="50506">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3402096668"/>
                  </a:ext>
                </a:extLst>
              </a:tr>
              <a:tr h="1606086">
                <a:tc>
                  <a:txBody>
                    <a:bodyPr/>
                    <a:lstStyle/>
                    <a:p>
                      <a:r>
                        <a:rPr lang="en-US" sz="1300" cap="none" spc="0">
                          <a:solidFill>
                            <a:schemeClr val="bg1"/>
                          </a:solidFill>
                        </a:rPr>
                        <a:t>Nivel 2: </a:t>
                      </a:r>
                      <a:r>
                        <a:rPr lang="en-US" sz="1300" cap="none" spc="0" err="1">
                          <a:solidFill>
                            <a:schemeClr val="bg1"/>
                          </a:solidFill>
                        </a:rPr>
                        <a:t>Descubrimiento</a:t>
                      </a:r>
                      <a:r>
                        <a:rPr lang="en-US" sz="1300" cap="none" spc="0">
                          <a:solidFill>
                            <a:schemeClr val="bg1"/>
                          </a:solidFill>
                        </a:rPr>
                        <a:t> </a:t>
                      </a:r>
                      <a:r>
                        <a:rPr lang="en-US" sz="1300" cap="none" spc="0" err="1">
                          <a:solidFill>
                            <a:schemeClr val="bg1"/>
                          </a:solidFill>
                        </a:rPr>
                        <a:t>Imaginativo</a:t>
                      </a:r>
                      <a:endParaRPr lang="en-US" sz="1300" cap="none" spc="0">
                        <a:solidFill>
                          <a:schemeClr val="bg1"/>
                        </a:solidFill>
                      </a:endParaRPr>
                    </a:p>
                  </a:txBody>
                  <a:tcPr marL="101012" marR="101012" marT="101012" marB="50506">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r>
                        <a:rPr lang="es-ES" sz="1300" cap="none" spc="0">
                          <a:solidFill>
                            <a:schemeClr val="bg1"/>
                          </a:solidFill>
                        </a:rPr>
                        <a:t>La Imaginación Rigurosa (RI, por sus siglas en inglés) implica dos desafíos distintos: la imaginación y el rigor. La imaginación empuja los límites, mientras que el rigor asegura que lo imaginado sea "científico" e inteligible.</a:t>
                      </a:r>
                      <a:endParaRPr lang="en-US" sz="1300" cap="none" spc="0">
                        <a:solidFill>
                          <a:schemeClr val="bg1"/>
                        </a:solidFill>
                      </a:endParaRPr>
                    </a:p>
                  </a:txBody>
                  <a:tcPr marL="101012" marR="101012" marT="101012" marB="50506">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r>
                        <a:rPr lang="es-ES" sz="1300" cap="none" spc="0">
                          <a:solidFill>
                            <a:schemeClr val="bg1"/>
                          </a:solidFill>
                        </a:rPr>
                        <a:t>Escapar de lo probable y lo preferible para imaginar el futuro de manera exploratoria exige creatividad sistemática. Crear modelos innovadores y utilizar ciencias sociales son ingredientes esenciales para el replanteamiento.</a:t>
                      </a:r>
                      <a:endParaRPr lang="en-US" sz="1300" cap="none" spc="0">
                        <a:solidFill>
                          <a:schemeClr val="bg1"/>
                        </a:solidFill>
                      </a:endParaRPr>
                    </a:p>
                  </a:txBody>
                  <a:tcPr marL="101012" marR="101012" marT="101012" marB="50506">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3997216489"/>
                  </a:ext>
                </a:extLst>
              </a:tr>
              <a:tr h="1808109">
                <a:tc>
                  <a:txBody>
                    <a:bodyPr/>
                    <a:lstStyle/>
                    <a:p>
                      <a:r>
                        <a:rPr lang="en-US" sz="1300" cap="none" spc="0">
                          <a:solidFill>
                            <a:schemeClr val="bg1"/>
                          </a:solidFill>
                        </a:rPr>
                        <a:t>Nivel 3: </a:t>
                      </a:r>
                      <a:r>
                        <a:rPr lang="en-US" sz="1300" cap="none" spc="0" err="1">
                          <a:solidFill>
                            <a:schemeClr val="bg1"/>
                          </a:solidFill>
                        </a:rPr>
                        <a:t>Elección</a:t>
                      </a:r>
                      <a:r>
                        <a:rPr lang="en-US" sz="1300" cap="none" spc="0">
                          <a:solidFill>
                            <a:schemeClr val="bg1"/>
                          </a:solidFill>
                        </a:rPr>
                        <a:t> </a:t>
                      </a:r>
                      <a:r>
                        <a:rPr lang="en-US" sz="1300" cap="none" spc="0" err="1">
                          <a:solidFill>
                            <a:schemeClr val="bg1"/>
                          </a:solidFill>
                        </a:rPr>
                        <a:t>Estratégica</a:t>
                      </a:r>
                      <a:endParaRPr lang="en-US" sz="1300" cap="none" spc="0">
                        <a:solidFill>
                          <a:schemeClr val="bg1"/>
                        </a:solidFill>
                      </a:endParaRPr>
                    </a:p>
                  </a:txBody>
                  <a:tcPr marL="101012" marR="101012" marT="101012" marB="50506">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r>
                        <a:rPr lang="es-ES" sz="1300" cap="none" spc="0">
                          <a:solidFill>
                            <a:schemeClr val="bg1"/>
                          </a:solidFill>
                        </a:rPr>
                        <a:t>Los escenarios estratégicos buscan cuestionar las suposiciones que guían las decisiones presentes, no como metas para planificar, sino como oportunidades para obtener nuevos conocimientos que puedan cambiar el potencial del presente.</a:t>
                      </a:r>
                      <a:endParaRPr lang="en-US" sz="1300" cap="none" spc="0">
                        <a:solidFill>
                          <a:schemeClr val="bg1"/>
                        </a:solidFill>
                      </a:endParaRPr>
                    </a:p>
                  </a:txBody>
                  <a:tcPr marL="101012" marR="101012" marT="101012" marB="50506">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r>
                        <a:rPr lang="es-ES" sz="1300" cap="none" spc="0">
                          <a:solidFill>
                            <a:schemeClr val="bg1"/>
                          </a:solidFill>
                        </a:rPr>
                        <a:t>Utilizando las capacidades e historias desarrolladas en los niveles 1 y 2 de la alfabetización en futuros, la discusión avanza hacia cuestionar las suposiciones anticipatorias que moldean las decisiones actuales y genera nuevas preguntas para las políticas.</a:t>
                      </a:r>
                      <a:endParaRPr lang="en-US" sz="1300" cap="none" spc="0">
                        <a:solidFill>
                          <a:schemeClr val="bg1"/>
                        </a:solidFill>
                      </a:endParaRPr>
                    </a:p>
                  </a:txBody>
                  <a:tcPr marL="101012" marR="101012" marT="101012" marB="50506">
                    <a:lnL w="12700" cmpd="sng">
                      <a:noFill/>
                      <a:prstDash val="solid"/>
                    </a:lnL>
                    <a:lnR w="12700" cmpd="sng">
                      <a:noFill/>
                      <a:prstDash val="solid"/>
                    </a:lnR>
                    <a:lnT w="12700" cmpd="sng">
                      <a:noFill/>
                      <a:prstDash val="solid"/>
                    </a:lnT>
                    <a:lnB w="12700" cmpd="sng">
                      <a:noFill/>
                      <a:prstDash val="solid"/>
                    </a:lnB>
                    <a:solidFill>
                      <a:srgbClr val="404040"/>
                    </a:solidFill>
                  </a:tcPr>
                </a:tc>
                <a:extLst>
                  <a:ext uri="{0D108BD9-81ED-4DB2-BD59-A6C34878D82A}">
                    <a16:rowId xmlns:a16="http://schemas.microsoft.com/office/drawing/2014/main" val="430429924"/>
                  </a:ext>
                </a:extLst>
              </a:tr>
            </a:tbl>
          </a:graphicData>
        </a:graphic>
      </p:graphicFrame>
      <p:sp>
        <p:nvSpPr>
          <p:cNvPr id="10" name="TextBox 9">
            <a:extLst>
              <a:ext uri="{FF2B5EF4-FFF2-40B4-BE49-F238E27FC236}">
                <a16:creationId xmlns:a16="http://schemas.microsoft.com/office/drawing/2014/main" id="{E4B119D1-6E95-5C5F-6518-AB641320CD13}"/>
              </a:ext>
            </a:extLst>
          </p:cNvPr>
          <p:cNvSpPr txBox="1"/>
          <p:nvPr/>
        </p:nvSpPr>
        <p:spPr>
          <a:xfrm>
            <a:off x="4122058" y="6089716"/>
            <a:ext cx="8446974" cy="646331"/>
          </a:xfrm>
          <a:prstGeom prst="rect">
            <a:avLst/>
          </a:prstGeom>
          <a:noFill/>
        </p:spPr>
        <p:txBody>
          <a:bodyPr wrap="square">
            <a:spAutoFit/>
          </a:bodyPr>
          <a:lstStyle/>
          <a:p>
            <a:r>
              <a:rPr lang="en-US" dirty="0"/>
              <a:t>Miller, R. (2018). Futures Literacy Laboratories (FLL) in practice: An overview of key design and implementation issues. Transforming the future, 95-109.</a:t>
            </a:r>
          </a:p>
        </p:txBody>
      </p:sp>
    </p:spTree>
    <p:extLst>
      <p:ext uri="{BB962C8B-B14F-4D97-AF65-F5344CB8AC3E}">
        <p14:creationId xmlns:p14="http://schemas.microsoft.com/office/powerpoint/2010/main" val="536135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38CCBF-414D-291F-771A-70ADD08E53AB}"/>
              </a:ext>
            </a:extLst>
          </p:cNvPr>
          <p:cNvSpPr txBox="1"/>
          <p:nvPr/>
        </p:nvSpPr>
        <p:spPr>
          <a:xfrm>
            <a:off x="5725885" y="6393321"/>
            <a:ext cx="7097486" cy="369332"/>
          </a:xfrm>
          <a:prstGeom prst="rect">
            <a:avLst/>
          </a:prstGeom>
          <a:noFill/>
        </p:spPr>
        <p:txBody>
          <a:bodyPr wrap="square">
            <a:spAutoFit/>
          </a:bodyPr>
          <a:lstStyle/>
          <a:p>
            <a:r>
              <a:rPr lang="en-US" dirty="0">
                <a:hlinkClick r:id="rId2"/>
              </a:rPr>
              <a:t>https://tipresourcelab.net/es/resource/tool-futures-literacy-lab/</a:t>
            </a:r>
            <a:r>
              <a:rPr lang="en-US" dirty="0"/>
              <a:t> </a:t>
            </a:r>
          </a:p>
        </p:txBody>
      </p:sp>
      <p:pic>
        <p:nvPicPr>
          <p:cNvPr id="7" name="Picture 6">
            <a:extLst>
              <a:ext uri="{FF2B5EF4-FFF2-40B4-BE49-F238E27FC236}">
                <a16:creationId xmlns:a16="http://schemas.microsoft.com/office/drawing/2014/main" id="{A6A4ACA7-60C2-BA98-A5A8-F30D49B613FF}"/>
              </a:ext>
            </a:extLst>
          </p:cNvPr>
          <p:cNvPicPr>
            <a:picLocks noChangeAspect="1"/>
          </p:cNvPicPr>
          <p:nvPr/>
        </p:nvPicPr>
        <p:blipFill>
          <a:blip r:embed="rId3"/>
          <a:stretch>
            <a:fillRect/>
          </a:stretch>
        </p:blipFill>
        <p:spPr>
          <a:xfrm>
            <a:off x="3786579" y="153404"/>
            <a:ext cx="8042256" cy="5935339"/>
          </a:xfrm>
          <a:prstGeom prst="rect">
            <a:avLst/>
          </a:prstGeom>
        </p:spPr>
      </p:pic>
      <p:sp>
        <p:nvSpPr>
          <p:cNvPr id="9" name="TextBox 8">
            <a:extLst>
              <a:ext uri="{FF2B5EF4-FFF2-40B4-BE49-F238E27FC236}">
                <a16:creationId xmlns:a16="http://schemas.microsoft.com/office/drawing/2014/main" id="{13206497-0B90-1127-6C38-8C9907CB140C}"/>
              </a:ext>
            </a:extLst>
          </p:cNvPr>
          <p:cNvSpPr txBox="1"/>
          <p:nvPr/>
        </p:nvSpPr>
        <p:spPr>
          <a:xfrm>
            <a:off x="310243" y="6393321"/>
            <a:ext cx="6411684" cy="369332"/>
          </a:xfrm>
          <a:prstGeom prst="rect">
            <a:avLst/>
          </a:prstGeom>
          <a:noFill/>
        </p:spPr>
        <p:txBody>
          <a:bodyPr wrap="square">
            <a:spAutoFit/>
          </a:bodyPr>
          <a:lstStyle/>
          <a:p>
            <a:r>
              <a:rPr lang="en-US" dirty="0">
                <a:hlinkClick r:id="rId4"/>
              </a:rPr>
              <a:t>https://miro.com/app/board/uXjVPhdNwqY=/</a:t>
            </a:r>
            <a:r>
              <a:rPr lang="en-US" dirty="0"/>
              <a:t> </a:t>
            </a:r>
          </a:p>
        </p:txBody>
      </p:sp>
    </p:spTree>
    <p:extLst>
      <p:ext uri="{BB962C8B-B14F-4D97-AF65-F5344CB8AC3E}">
        <p14:creationId xmlns:p14="http://schemas.microsoft.com/office/powerpoint/2010/main" val="3292836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E98B8B0-573C-43DD-85FE-31433D5707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370"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070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AC4BAA-2169-416F-964D-CF9DB9586406}"/>
              </a:ext>
            </a:extLst>
          </p:cNvPr>
          <p:cNvPicPr>
            <a:picLocks noChangeAspect="1"/>
          </p:cNvPicPr>
          <p:nvPr/>
        </p:nvPicPr>
        <p:blipFill rotWithShape="1">
          <a:blip r:embed="rId3"/>
          <a:srcRect r="1" b="13999"/>
          <a:stretch/>
        </p:blipFill>
        <p:spPr>
          <a:xfrm>
            <a:off x="345720" y="503739"/>
            <a:ext cx="11337910" cy="5679867"/>
          </a:xfrm>
          <a:prstGeom prst="rect">
            <a:avLst/>
          </a:prstGeom>
        </p:spPr>
      </p:pic>
      <p:pic>
        <p:nvPicPr>
          <p:cNvPr id="6" name="Picture 5">
            <a:extLst>
              <a:ext uri="{FF2B5EF4-FFF2-40B4-BE49-F238E27FC236}">
                <a16:creationId xmlns:a16="http://schemas.microsoft.com/office/drawing/2014/main" id="{D267FAEB-1E33-46E1-B74B-44DE5B6A4237}"/>
              </a:ext>
            </a:extLst>
          </p:cNvPr>
          <p:cNvPicPr>
            <a:picLocks noChangeAspect="1"/>
          </p:cNvPicPr>
          <p:nvPr/>
        </p:nvPicPr>
        <p:blipFill rotWithShape="1">
          <a:blip r:embed="rId4"/>
          <a:srcRect l="22342" r="4105" b="-1"/>
          <a:stretch/>
        </p:blipFill>
        <p:spPr>
          <a:xfrm>
            <a:off x="7720049" y="2197677"/>
            <a:ext cx="4472955" cy="2586867"/>
          </a:xfrm>
          <a:prstGeom prst="rect">
            <a:avLst/>
          </a:prstGeom>
        </p:spPr>
      </p:pic>
      <p:pic>
        <p:nvPicPr>
          <p:cNvPr id="7" name="Picture 6">
            <a:extLst>
              <a:ext uri="{FF2B5EF4-FFF2-40B4-BE49-F238E27FC236}">
                <a16:creationId xmlns:a16="http://schemas.microsoft.com/office/drawing/2014/main" id="{ED8E7B62-55EE-4607-9B16-8CF115D22225}"/>
              </a:ext>
            </a:extLst>
          </p:cNvPr>
          <p:cNvPicPr>
            <a:picLocks noChangeAspect="1"/>
          </p:cNvPicPr>
          <p:nvPr/>
        </p:nvPicPr>
        <p:blipFill rotWithShape="1">
          <a:blip r:embed="rId5"/>
          <a:srcRect t="14232" r="1" b="9577"/>
          <a:stretch/>
        </p:blipFill>
        <p:spPr>
          <a:xfrm>
            <a:off x="7755907" y="10"/>
            <a:ext cx="4471952" cy="2240270"/>
          </a:xfrm>
          <a:prstGeom prst="rect">
            <a:avLst/>
          </a:prstGeom>
        </p:spPr>
      </p:pic>
      <p:sp>
        <p:nvSpPr>
          <p:cNvPr id="2" name="Title 1">
            <a:extLst>
              <a:ext uri="{FF2B5EF4-FFF2-40B4-BE49-F238E27FC236}">
                <a16:creationId xmlns:a16="http://schemas.microsoft.com/office/drawing/2014/main" id="{F743EEC6-FA07-4076-83C1-F4B258F93D4A}"/>
              </a:ext>
            </a:extLst>
          </p:cNvPr>
          <p:cNvSpPr>
            <a:spLocks noGrp="1"/>
          </p:cNvSpPr>
          <p:nvPr>
            <p:ph type="title"/>
          </p:nvPr>
        </p:nvSpPr>
        <p:spPr>
          <a:xfrm>
            <a:off x="841248" y="4152624"/>
            <a:ext cx="2112264" cy="1920240"/>
          </a:xfrm>
        </p:spPr>
        <p:txBody>
          <a:bodyPr>
            <a:normAutofit/>
          </a:bodyPr>
          <a:lstStyle/>
          <a:p>
            <a:r>
              <a:rPr lang="es-US" sz="2400" b="1" dirty="0">
                <a:solidFill>
                  <a:schemeClr val="bg1"/>
                </a:solidFill>
                <a:latin typeface="Arial" panose="020B0604020202020204" pitchFamily="34" charset="0"/>
              </a:rPr>
              <a:t>¿De donde salen nuestras imágenes de futuro?</a:t>
            </a:r>
            <a:endParaRPr lang="en-US" sz="2400" b="1" dirty="0">
              <a:solidFill>
                <a:schemeClr val="bg1"/>
              </a:solidFill>
            </a:endParaRPr>
          </a:p>
        </p:txBody>
      </p:sp>
      <p:pic>
        <p:nvPicPr>
          <p:cNvPr id="8" name="Picture 7">
            <a:extLst>
              <a:ext uri="{FF2B5EF4-FFF2-40B4-BE49-F238E27FC236}">
                <a16:creationId xmlns:a16="http://schemas.microsoft.com/office/drawing/2014/main" id="{ECF4BD28-4006-4056-9CCE-66FE1A494B0C}"/>
              </a:ext>
            </a:extLst>
          </p:cNvPr>
          <p:cNvPicPr>
            <a:picLocks noChangeAspect="1"/>
          </p:cNvPicPr>
          <p:nvPr/>
        </p:nvPicPr>
        <p:blipFill rotWithShape="1">
          <a:blip r:embed="rId6"/>
          <a:srcRect t="8331" r="1" b="11516"/>
          <a:stretch/>
        </p:blipFill>
        <p:spPr>
          <a:xfrm>
            <a:off x="7755901" y="4582180"/>
            <a:ext cx="4471957" cy="2240280"/>
          </a:xfrm>
          <a:prstGeom prst="rect">
            <a:avLst/>
          </a:prstGeom>
        </p:spPr>
      </p:pic>
    </p:spTree>
    <p:extLst>
      <p:ext uri="{BB962C8B-B14F-4D97-AF65-F5344CB8AC3E}">
        <p14:creationId xmlns:p14="http://schemas.microsoft.com/office/powerpoint/2010/main" val="2668794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1026" name="Picture 2" descr="See the source image">
            <a:extLst>
              <a:ext uri="{FF2B5EF4-FFF2-40B4-BE49-F238E27FC236}">
                <a16:creationId xmlns:a16="http://schemas.microsoft.com/office/drawing/2014/main" id="{DE814537-786B-43B5-B94C-14ACDD1B3C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585" r="1" b="1"/>
          <a:stretch/>
        </p:blipFill>
        <p:spPr bwMode="auto">
          <a:xfrm rot="21480000">
            <a:off x="1137837" y="1003258"/>
            <a:ext cx="9916327" cy="476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504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id="{7709316D-55F3-4730-8354-E4CD6FA8596D}"/>
              </a:ext>
            </a:extLst>
          </p:cNvPr>
          <p:cNvPicPr>
            <a:picLocks noChangeAspect="1"/>
          </p:cNvPicPr>
          <p:nvPr/>
        </p:nvPicPr>
        <p:blipFill rotWithShape="1">
          <a:blip r:embed="rId2"/>
          <a:srcRect l="9197" r="5321" b="1"/>
          <a:stretch/>
        </p:blipFill>
        <p:spPr>
          <a:xfrm>
            <a:off x="321733" y="321733"/>
            <a:ext cx="11548534" cy="6214534"/>
          </a:xfrm>
          <a:prstGeom prst="rect">
            <a:avLst/>
          </a:prstGeom>
        </p:spPr>
      </p:pic>
    </p:spTree>
    <p:extLst>
      <p:ext uri="{BB962C8B-B14F-4D97-AF65-F5344CB8AC3E}">
        <p14:creationId xmlns:p14="http://schemas.microsoft.com/office/powerpoint/2010/main" val="305487584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3492</TotalTime>
  <Words>1210</Words>
  <Application>Microsoft Office PowerPoint</Application>
  <PresentationFormat>Widescreen</PresentationFormat>
  <Paragraphs>77</Paragraphs>
  <Slides>25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Impact</vt:lpstr>
      <vt:lpstr>Office Theme</vt:lpstr>
      <vt:lpstr>Caminando de espaldas hacia el futuro: Futuros Personales, Diversos y Colonizados</vt:lpstr>
      <vt:lpstr>¿Dondé esta el futuro?</vt:lpstr>
      <vt:lpstr>Futuros Personales</vt:lpstr>
      <vt:lpstr>Alfabetización de Futuros</vt:lpstr>
      <vt:lpstr>PowerPoint Presentation</vt:lpstr>
      <vt:lpstr>PowerPoint Presentation</vt:lpstr>
      <vt:lpstr>¿De donde salen nuestras imágenes de futuro?</vt:lpstr>
      <vt:lpstr>PowerPoint Presentation</vt:lpstr>
      <vt:lpstr>PowerPoint Presentation</vt:lpstr>
      <vt:lpstr>Resituando el futuro: Futuros como lugares</vt:lpstr>
      <vt:lpstr>Caminando de espaldas</vt:lpstr>
      <vt:lpstr>Problema: Los futuros también pueden ser colonizados</vt:lpstr>
      <vt:lpstr>¿Qué significa decolonizar futuros?</vt:lpstr>
      <vt:lpstr>Otras formas de mirar</vt:lpstr>
      <vt:lpstr>Afrofuturismo</vt:lpstr>
      <vt:lpstr>Futurismos africanos</vt:lpstr>
      <vt:lpstr>Futurismos Indigenas</vt:lpstr>
      <vt:lpstr>Chicanofuturismo / Futurismos Latinx</vt:lpstr>
      <vt:lpstr>Futurismo del Golfo</vt:lpstr>
      <vt:lpstr>Sinofuturismo / Futurismos Chinos</vt:lpstr>
      <vt:lpstr>Futurismos Latinoamericanos?</vt:lpstr>
      <vt:lpstr>¿Qué podría distinguir a los futurismos latinoamericanos?</vt:lpstr>
      <vt:lpstr>Apreciaciones preeliminares</vt:lpstr>
      <vt:lpstr>PowerPoint Presentation</vt:lpstr>
      <vt:lpstr>Si no situamos nuestras imágenes del futuro, nos encontraremos amenazados por antifuturos que influencien nuestras ideas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Decolonizing Futurities</dc:title>
  <dc:creator>Martín Andrés Pérez Comisso</dc:creator>
  <cp:lastModifiedBy>Martín Andrés Pérez Comisso</cp:lastModifiedBy>
  <cp:revision>11</cp:revision>
  <dcterms:created xsi:type="dcterms:W3CDTF">2022-04-14T07:15:30Z</dcterms:created>
  <dcterms:modified xsi:type="dcterms:W3CDTF">2024-10-21T16:04:20Z</dcterms:modified>
</cp:coreProperties>
</file>