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67" r:id="rId3"/>
    <p:sldId id="271" r:id="rId4"/>
    <p:sldId id="283" r:id="rId5"/>
    <p:sldId id="294" r:id="rId6"/>
    <p:sldId id="290" r:id="rId7"/>
    <p:sldId id="296" r:id="rId8"/>
    <p:sldId id="297" r:id="rId9"/>
    <p:sldId id="298" r:id="rId10"/>
    <p:sldId id="301" r:id="rId11"/>
    <p:sldId id="303" r:id="rId12"/>
    <p:sldId id="302" r:id="rId13"/>
    <p:sldId id="300" r:id="rId14"/>
    <p:sldId id="304" r:id="rId15"/>
    <p:sldId id="299" r:id="rId1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5E7E"/>
    <a:srgbClr val="FFFF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8" autoAdjust="0"/>
    <p:restoredTop sz="94694"/>
  </p:normalViewPr>
  <p:slideViewPr>
    <p:cSldViewPr>
      <p:cViewPr varScale="1">
        <p:scale>
          <a:sx n="121" d="100"/>
          <a:sy n="121" d="100"/>
        </p:scale>
        <p:origin x="171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Haga clic para modificar el estilo de texto del patrón</a:t>
            </a:r>
          </a:p>
          <a:p>
            <a:pPr lvl="1"/>
            <a:r>
              <a:rPr lang="de-DE"/>
              <a:t>Segundo nivel</a:t>
            </a:r>
          </a:p>
          <a:p>
            <a:pPr lvl="2"/>
            <a:r>
              <a:rPr lang="de-DE"/>
              <a:t>Tercer nivel</a:t>
            </a:r>
          </a:p>
          <a:p>
            <a:pPr lvl="3"/>
            <a:r>
              <a:rPr lang="de-DE"/>
              <a:t>Cuarto nivel</a:t>
            </a:r>
          </a:p>
          <a:p>
            <a:pPr lvl="4"/>
            <a:r>
              <a:rPr lang="de-DE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70F2D15-2052-4E31-8349-7F2039BAA6BD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6E7CCD-6778-4BC6-9E6E-30BCF1306B98}" type="slidenum">
              <a:rPr lang="de-DE"/>
              <a:pPr/>
              <a:t>1</a:t>
            </a:fld>
            <a:endParaRPr lang="de-DE"/>
          </a:p>
        </p:txBody>
      </p:sp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7265EB94-3C60-439E-BD4D-1FD33A59D43A}" type="slidenum">
              <a:rPr lang="es-ES" sz="1200">
                <a:latin typeface="Arial" charset="0"/>
              </a:rPr>
              <a:pPr algn="r"/>
              <a:t>1</a:t>
            </a:fld>
            <a:endParaRPr lang="es-ES" sz="1200"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EE90C4-431D-4090-93CD-5AB863D77193}" type="slidenum">
              <a:rPr lang="de-DE"/>
              <a:pPr/>
              <a:t>10</a:t>
            </a:fld>
            <a:endParaRPr lang="de-DE"/>
          </a:p>
        </p:txBody>
      </p:sp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74B17646-8A18-4DD1-875F-3C0FEAE477E0}" type="slidenum">
              <a:rPr lang="es-ES" sz="1200">
                <a:latin typeface="Arial" charset="0"/>
              </a:rPr>
              <a:pPr algn="r"/>
              <a:t>10</a:t>
            </a:fld>
            <a:endParaRPr lang="es-ES" sz="120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5519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EE90C4-431D-4090-93CD-5AB863D77193}" type="slidenum">
              <a:rPr lang="de-DE"/>
              <a:pPr/>
              <a:t>11</a:t>
            </a:fld>
            <a:endParaRPr lang="de-DE"/>
          </a:p>
        </p:txBody>
      </p:sp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74B17646-8A18-4DD1-875F-3C0FEAE477E0}" type="slidenum">
              <a:rPr lang="es-ES" sz="1200">
                <a:latin typeface="Arial" charset="0"/>
              </a:rPr>
              <a:pPr algn="r"/>
              <a:t>11</a:t>
            </a:fld>
            <a:endParaRPr lang="es-ES" sz="120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5487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EE90C4-431D-4090-93CD-5AB863D77193}" type="slidenum">
              <a:rPr lang="de-DE"/>
              <a:pPr/>
              <a:t>12</a:t>
            </a:fld>
            <a:endParaRPr lang="de-DE"/>
          </a:p>
        </p:txBody>
      </p:sp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74B17646-8A18-4DD1-875F-3C0FEAE477E0}" type="slidenum">
              <a:rPr lang="es-ES" sz="1200">
                <a:latin typeface="Arial" charset="0"/>
              </a:rPr>
              <a:pPr algn="r"/>
              <a:t>12</a:t>
            </a:fld>
            <a:endParaRPr lang="es-ES" sz="120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9798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EE90C4-431D-4090-93CD-5AB863D77193}" type="slidenum">
              <a:rPr lang="de-DE"/>
              <a:pPr/>
              <a:t>13</a:t>
            </a:fld>
            <a:endParaRPr lang="de-DE"/>
          </a:p>
        </p:txBody>
      </p:sp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74B17646-8A18-4DD1-875F-3C0FEAE477E0}" type="slidenum">
              <a:rPr lang="es-ES" sz="1200">
                <a:latin typeface="Arial" charset="0"/>
              </a:rPr>
              <a:pPr algn="r"/>
              <a:t>13</a:t>
            </a:fld>
            <a:endParaRPr lang="es-ES" sz="120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5581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EE90C4-431D-4090-93CD-5AB863D77193}" type="slidenum">
              <a:rPr lang="de-DE"/>
              <a:pPr/>
              <a:t>14</a:t>
            </a:fld>
            <a:endParaRPr lang="de-DE"/>
          </a:p>
        </p:txBody>
      </p:sp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74B17646-8A18-4DD1-875F-3C0FEAE477E0}" type="slidenum">
              <a:rPr lang="es-ES" sz="1200">
                <a:latin typeface="Arial" charset="0"/>
              </a:rPr>
              <a:pPr algn="r"/>
              <a:t>14</a:t>
            </a:fld>
            <a:endParaRPr lang="es-ES" sz="120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348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6E7CCD-6778-4BC6-9E6E-30BCF1306B98}" type="slidenum">
              <a:rPr lang="de-DE"/>
              <a:pPr/>
              <a:t>15</a:t>
            </a:fld>
            <a:endParaRPr lang="de-DE"/>
          </a:p>
        </p:txBody>
      </p:sp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7265EB94-3C60-439E-BD4D-1FD33A59D43A}" type="slidenum">
              <a:rPr lang="es-ES" sz="1200">
                <a:latin typeface="Arial" charset="0"/>
              </a:rPr>
              <a:pPr algn="r"/>
              <a:t>15</a:t>
            </a:fld>
            <a:endParaRPr lang="es-ES" sz="1200"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8506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CEA56F-FF0D-4D12-B635-3087F4D73B8D}" type="slidenum">
              <a:rPr lang="de-DE"/>
              <a:pPr/>
              <a:t>2</a:t>
            </a:fld>
            <a:endParaRPr lang="de-DE"/>
          </a:p>
        </p:txBody>
      </p:sp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81895F01-D838-4082-8811-411F2B24D7DF}" type="slidenum">
              <a:rPr lang="es-ES" sz="1200">
                <a:latin typeface="Arial" charset="0"/>
              </a:rPr>
              <a:pPr algn="r"/>
              <a:t>2</a:t>
            </a:fld>
            <a:endParaRPr lang="es-ES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EE90C4-431D-4090-93CD-5AB863D77193}" type="slidenum">
              <a:rPr lang="de-DE"/>
              <a:pPr/>
              <a:t>3</a:t>
            </a:fld>
            <a:endParaRPr lang="de-DE"/>
          </a:p>
        </p:txBody>
      </p:sp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74B17646-8A18-4DD1-875F-3C0FEAE477E0}" type="slidenum">
              <a:rPr lang="es-ES" sz="1200">
                <a:latin typeface="Arial" charset="0"/>
              </a:rPr>
              <a:pPr algn="r"/>
              <a:t>3</a:t>
            </a:fld>
            <a:endParaRPr lang="es-ES" sz="120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EE90C4-431D-4090-93CD-5AB863D77193}" type="slidenum">
              <a:rPr lang="de-DE"/>
              <a:pPr/>
              <a:t>4</a:t>
            </a:fld>
            <a:endParaRPr lang="de-DE"/>
          </a:p>
        </p:txBody>
      </p:sp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74B17646-8A18-4DD1-875F-3C0FEAE477E0}" type="slidenum">
              <a:rPr lang="es-ES" sz="1200">
                <a:latin typeface="Arial" charset="0"/>
              </a:rPr>
              <a:pPr algn="r"/>
              <a:t>4</a:t>
            </a:fld>
            <a:endParaRPr lang="es-ES" sz="120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EE90C4-431D-4090-93CD-5AB863D77193}" type="slidenum">
              <a:rPr lang="de-DE"/>
              <a:pPr/>
              <a:t>5</a:t>
            </a:fld>
            <a:endParaRPr lang="de-DE"/>
          </a:p>
        </p:txBody>
      </p:sp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74B17646-8A18-4DD1-875F-3C0FEAE477E0}" type="slidenum">
              <a:rPr lang="es-ES" sz="1200">
                <a:latin typeface="Arial" charset="0"/>
              </a:rPr>
              <a:pPr algn="r"/>
              <a:t>5</a:t>
            </a:fld>
            <a:endParaRPr lang="es-ES" sz="120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1049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EE90C4-431D-4090-93CD-5AB863D77193}" type="slidenum">
              <a:rPr lang="de-DE"/>
              <a:pPr/>
              <a:t>6</a:t>
            </a:fld>
            <a:endParaRPr lang="de-DE"/>
          </a:p>
        </p:txBody>
      </p:sp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74B17646-8A18-4DD1-875F-3C0FEAE477E0}" type="slidenum">
              <a:rPr lang="es-ES" sz="1200">
                <a:latin typeface="Arial" charset="0"/>
              </a:rPr>
              <a:pPr algn="r"/>
              <a:t>6</a:t>
            </a:fld>
            <a:endParaRPr lang="es-ES" sz="120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EE90C4-431D-4090-93CD-5AB863D77193}" type="slidenum">
              <a:rPr lang="de-DE"/>
              <a:pPr/>
              <a:t>7</a:t>
            </a:fld>
            <a:endParaRPr lang="de-DE"/>
          </a:p>
        </p:txBody>
      </p:sp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74B17646-8A18-4DD1-875F-3C0FEAE477E0}" type="slidenum">
              <a:rPr lang="es-ES" sz="1200">
                <a:latin typeface="Arial" charset="0"/>
              </a:rPr>
              <a:pPr algn="r"/>
              <a:t>7</a:t>
            </a:fld>
            <a:endParaRPr lang="es-ES" sz="120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3600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EE90C4-431D-4090-93CD-5AB863D77193}" type="slidenum">
              <a:rPr lang="de-DE"/>
              <a:pPr/>
              <a:t>8</a:t>
            </a:fld>
            <a:endParaRPr lang="de-DE"/>
          </a:p>
        </p:txBody>
      </p:sp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74B17646-8A18-4DD1-875F-3C0FEAE477E0}" type="slidenum">
              <a:rPr lang="es-ES" sz="1200">
                <a:latin typeface="Arial" charset="0"/>
              </a:rPr>
              <a:pPr algn="r"/>
              <a:t>8</a:t>
            </a:fld>
            <a:endParaRPr lang="es-ES" sz="120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1034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EE90C4-431D-4090-93CD-5AB863D77193}" type="slidenum">
              <a:rPr lang="de-DE"/>
              <a:pPr/>
              <a:t>9</a:t>
            </a:fld>
            <a:endParaRPr lang="de-DE"/>
          </a:p>
        </p:txBody>
      </p:sp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74B17646-8A18-4DD1-875F-3C0FEAE477E0}" type="slidenum">
              <a:rPr lang="es-ES" sz="1200">
                <a:latin typeface="Arial" charset="0"/>
              </a:rPr>
              <a:pPr algn="r"/>
              <a:t>9</a:t>
            </a:fld>
            <a:endParaRPr lang="es-ES" sz="120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26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A1752-9B8B-4E8E-BCF7-B0AA971458DC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BB8AE-F392-4547-9FC6-C30EC3C654EB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5AC9A-231A-466D-8419-5A09C8F832E5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F2E06-F45F-4A9F-A659-12FD1F47FFE9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9E875-1886-43FC-A690-8B395A83A333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30987-6883-40F8-981C-BA300E5D0E08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E2F9A-87CB-40AB-97D7-5763D4B8EAFC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19B88-6C8F-4DA9-818A-5FF7890852A2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522B7-15E7-4909-82BE-2A2A43C7B51C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26F4A-31DF-40D1-877C-9EB5624F2243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861CC-848B-47DA-BF4C-CAF9124CB936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Haga clic para modificar el estilo de texto del patrón</a:t>
            </a:r>
          </a:p>
          <a:p>
            <a:pPr lvl="1"/>
            <a:r>
              <a:rPr lang="de-DE"/>
              <a:t>Segundo nivel</a:t>
            </a:r>
          </a:p>
          <a:p>
            <a:pPr lvl="2"/>
            <a:r>
              <a:rPr lang="de-DE"/>
              <a:t>Tercer nivel</a:t>
            </a:r>
          </a:p>
          <a:p>
            <a:pPr lvl="3"/>
            <a:r>
              <a:rPr lang="de-DE"/>
              <a:t>Cuarto nivel</a:t>
            </a:r>
          </a:p>
          <a:p>
            <a:pPr lvl="4"/>
            <a:r>
              <a:rPr lang="de-DE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29DD30A-C1DF-43D5-BB0B-ECCFEF1FF9B3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net.org/articles/these-20-kids-rooms-across-world-will-teach-you-humilit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970856" y="5374333"/>
            <a:ext cx="7667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r">
              <a:spcBef>
                <a:spcPts val="0"/>
              </a:spcBef>
            </a:pPr>
            <a:r>
              <a:rPr lang="es-CL" b="1" dirty="0">
                <a:solidFill>
                  <a:schemeClr val="folHlink"/>
                </a:solidFill>
              </a:rPr>
              <a:t>Fernando Campos Medina </a:t>
            </a:r>
          </a:p>
          <a:p>
            <a:pPr lvl="1" algn="r">
              <a:spcBef>
                <a:spcPts val="0"/>
              </a:spcBef>
            </a:pPr>
            <a:r>
              <a:rPr lang="es-CL" b="1" dirty="0">
                <a:solidFill>
                  <a:schemeClr val="folHlink"/>
                </a:solidFill>
              </a:rPr>
              <a:t>Santiago Octubre 2023</a:t>
            </a:r>
            <a:endParaRPr lang="es-CL" b="1" dirty="0"/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79512" y="3002176"/>
            <a:ext cx="846100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_tradnl" sz="2400" b="1" dirty="0">
                <a:solidFill>
                  <a:schemeClr val="folHlink"/>
                </a:solidFill>
              </a:rPr>
              <a:t>"Situación habitacional de la población migrante” </a:t>
            </a:r>
          </a:p>
          <a:p>
            <a:pPr algn="r"/>
            <a:r>
              <a:rPr lang="es-ES_tradnl" sz="2400" b="1" dirty="0">
                <a:solidFill>
                  <a:schemeClr val="bg1"/>
                </a:solidFill>
              </a:rPr>
              <a:t>El problema de la “solución habitacional"</a:t>
            </a:r>
          </a:p>
          <a:p>
            <a:pPr algn="r"/>
            <a:r>
              <a:rPr lang="es-ES_tradnl" sz="2400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es-ES_tradnl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person, holding, man, player&#10;&#10;Description automatically generated">
            <a:extLst>
              <a:ext uri="{FF2B5EF4-FFF2-40B4-BE49-F238E27FC236}">
                <a16:creationId xmlns:a16="http://schemas.microsoft.com/office/drawing/2014/main" id="{6DD9C844-91F9-9E43-A6C8-D4CC72A80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992" y="285965"/>
            <a:ext cx="2908489" cy="1938992"/>
          </a:xfrm>
          <a:prstGeom prst="rect">
            <a:avLst/>
          </a:prstGeom>
        </p:spPr>
      </p:pic>
      <p:pic>
        <p:nvPicPr>
          <p:cNvPr id="6" name="Picture 5" descr="A group of people standing next to a person&#10;&#10;Description automatically generated">
            <a:extLst>
              <a:ext uri="{FF2B5EF4-FFF2-40B4-BE49-F238E27FC236}">
                <a16:creationId xmlns:a16="http://schemas.microsoft.com/office/drawing/2014/main" id="{ED15C4E0-A9DF-364B-96DF-E7F07A76E2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0647"/>
            <a:ext cx="2908488" cy="196430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F91E1E96-3F7F-AA45-A13A-E5852986C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094" y="260648"/>
            <a:ext cx="814837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rgbClr val="92D050"/>
                </a:solidFill>
              </a:rPr>
              <a:t>El problema habitacional de la población migrante (irregular) en el contexto de pandemia. </a:t>
            </a:r>
          </a:p>
          <a:p>
            <a:endParaRPr lang="es-ES_tradnl" dirty="0">
              <a:solidFill>
                <a:schemeClr val="bg1"/>
              </a:solidFill>
            </a:endParaRPr>
          </a:p>
          <a:p>
            <a:r>
              <a:rPr lang="es-ES_tradnl" b="1" dirty="0">
                <a:solidFill>
                  <a:schemeClr val="bg1"/>
                </a:solidFill>
              </a:rPr>
              <a:t>Campamentos auto-organizados para solicitar la repatriación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36A3F640-6257-2741-BC09-768838176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7" y="260648"/>
            <a:ext cx="33571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3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3080" name="Picture 8" descr="Migrantes latinoamericanos en Chile quieren regresar a sus ...">
            <a:extLst>
              <a:ext uri="{FF2B5EF4-FFF2-40B4-BE49-F238E27FC236}">
                <a16:creationId xmlns:a16="http://schemas.microsoft.com/office/drawing/2014/main" id="{97025E36-AFA5-514E-AD64-3FBEBC387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17" y="1662410"/>
            <a:ext cx="7035957" cy="493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08521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F91E1E96-3F7F-AA45-A13A-E5852986C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094" y="260648"/>
            <a:ext cx="814837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rgbClr val="92D050"/>
                </a:solidFill>
              </a:rPr>
              <a:t>El problema habitacional de la población migrante irregular en el contexto de pandemia. </a:t>
            </a:r>
          </a:p>
          <a:p>
            <a:endParaRPr lang="es-ES_tradnl" dirty="0">
              <a:solidFill>
                <a:schemeClr val="bg1"/>
              </a:solidFill>
            </a:endParaRPr>
          </a:p>
          <a:p>
            <a:r>
              <a:rPr lang="es-ES_tradnl" b="1" dirty="0">
                <a:solidFill>
                  <a:schemeClr val="bg1"/>
                </a:solidFill>
              </a:rPr>
              <a:t>El campamento de la plaza Brasil “desalojado” por carabineros y PDI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36A3F640-6257-2741-BC09-768838176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7" y="260648"/>
            <a:ext cx="33571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3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3078" name="Picture 6" descr="Carabineros y PDI, Desalojan a migrantes de la plaza ...">
            <a:extLst>
              <a:ext uri="{FF2B5EF4-FFF2-40B4-BE49-F238E27FC236}">
                <a16:creationId xmlns:a16="http://schemas.microsoft.com/office/drawing/2014/main" id="{79BD8A5B-FB21-F345-9B64-A09C0408E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99952"/>
            <a:ext cx="7658100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65586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F91E1E96-3F7F-AA45-A13A-E5852986C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094" y="260648"/>
            <a:ext cx="814837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rgbClr val="92D050"/>
                </a:solidFill>
              </a:rPr>
              <a:t>El problema habitacional de la población migrante irregular en el contexto de pandemia. </a:t>
            </a:r>
          </a:p>
          <a:p>
            <a:endParaRPr lang="es-ES_tradnl" b="1" dirty="0">
              <a:solidFill>
                <a:schemeClr val="bg1"/>
              </a:solidFill>
            </a:endParaRPr>
          </a:p>
          <a:p>
            <a:r>
              <a:rPr lang="es-ES_tradnl" b="1" dirty="0">
                <a:solidFill>
                  <a:schemeClr val="bg1"/>
                </a:solidFill>
              </a:rPr>
              <a:t>La marcha racista y xenófoba de Iquique y su ataque a las viviendas improvisadas de la población migrante. 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36A3F640-6257-2741-BC09-768838176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7" y="260648"/>
            <a:ext cx="33571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3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3076" name="Picture 4" descr="ONU expresa «preocupación por violencia y xenofobia ...">
            <a:extLst>
              <a:ext uri="{FF2B5EF4-FFF2-40B4-BE49-F238E27FC236}">
                <a16:creationId xmlns:a16="http://schemas.microsoft.com/office/drawing/2014/main" id="{3086B0AA-D028-DB49-ABEE-B499D454F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20239"/>
            <a:ext cx="7771376" cy="437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06805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F91E1E96-3F7F-AA45-A13A-E5852986C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094" y="260648"/>
            <a:ext cx="814837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rgbClr val="92D050"/>
                </a:solidFill>
              </a:rPr>
              <a:t>El problema habitacional de la población migrante irregular en el contexto de pandemia. </a:t>
            </a:r>
          </a:p>
          <a:p>
            <a:endParaRPr lang="es-ES_tradnl" b="1" dirty="0">
              <a:solidFill>
                <a:schemeClr val="bg1"/>
              </a:solidFill>
            </a:endParaRPr>
          </a:p>
          <a:p>
            <a:r>
              <a:rPr lang="es-ES_tradnl" b="1" dirty="0">
                <a:solidFill>
                  <a:schemeClr val="bg1"/>
                </a:solidFill>
              </a:rPr>
              <a:t>La quema de carpas y objetos personales de las y los migrantes. 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36A3F640-6257-2741-BC09-768838176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7" y="260648"/>
            <a:ext cx="33571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3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1026" name="Picture 2" descr="Xenofobia crece en Chile: marchan contra migrantes y los ...">
            <a:extLst>
              <a:ext uri="{FF2B5EF4-FFF2-40B4-BE49-F238E27FC236}">
                <a16:creationId xmlns:a16="http://schemas.microsoft.com/office/drawing/2014/main" id="{BB2876E6-CE4C-564D-9F46-C06B46DF0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48812"/>
            <a:ext cx="6939880" cy="462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70682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F91E1E96-3F7F-AA45-A13A-E5852986C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094" y="260648"/>
            <a:ext cx="814837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rgbClr val="92D050"/>
                </a:solidFill>
              </a:rPr>
              <a:t>La actual situación: el giro neo-conservador en la política y la crítica a la migración irregular. </a:t>
            </a:r>
          </a:p>
          <a:p>
            <a:endParaRPr lang="es-ES_tradnl" b="1" dirty="0">
              <a:solidFill>
                <a:schemeClr val="bg1"/>
              </a:solidFill>
            </a:endParaRPr>
          </a:p>
          <a:p>
            <a:pPr algn="just"/>
            <a:r>
              <a:rPr lang="es-ES_tradnl" b="1" dirty="0">
                <a:solidFill>
                  <a:schemeClr val="bg1"/>
                </a:solidFill>
              </a:rPr>
              <a:t>La des-institucionalización de un discurso basado en los derechos humanos, el derecho a la movilidad y la no irregularidad de las personas. La criminalización de la migración. 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36A3F640-6257-2741-BC09-768838176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7" y="260648"/>
            <a:ext cx="33571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3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1FE8EE-1857-1B4C-B4F4-880DA75B2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152" y="2564904"/>
            <a:ext cx="7452320" cy="393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9536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970856" y="5374333"/>
            <a:ext cx="7667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r">
              <a:spcBef>
                <a:spcPts val="0"/>
              </a:spcBef>
            </a:pPr>
            <a:r>
              <a:rPr lang="es-CL" b="1" dirty="0">
                <a:solidFill>
                  <a:schemeClr val="folHlink"/>
                </a:solidFill>
              </a:rPr>
              <a:t>Fernando Campos Medina </a:t>
            </a:r>
          </a:p>
          <a:p>
            <a:pPr lvl="1" algn="r">
              <a:spcBef>
                <a:spcPts val="0"/>
              </a:spcBef>
            </a:pPr>
            <a:r>
              <a:rPr lang="es-CL" b="1" dirty="0">
                <a:solidFill>
                  <a:schemeClr val="folHlink"/>
                </a:solidFill>
              </a:rPr>
              <a:t>Santiago Mayo 2022</a:t>
            </a:r>
            <a:r>
              <a:rPr lang="es-CL" b="1" dirty="0"/>
              <a:t> 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51520" y="3002176"/>
            <a:ext cx="838899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_tradnl" sz="2400" b="1" dirty="0">
                <a:solidFill>
                  <a:schemeClr val="folHlink"/>
                </a:solidFill>
              </a:rPr>
              <a:t>"Situación habitacional de la población migrante” </a:t>
            </a:r>
          </a:p>
          <a:p>
            <a:pPr algn="r"/>
            <a:r>
              <a:rPr lang="es-ES_tradnl" sz="2400" b="1" dirty="0">
                <a:solidFill>
                  <a:schemeClr val="bg1"/>
                </a:solidFill>
              </a:rPr>
              <a:t>El problema de la solución habitacional</a:t>
            </a:r>
          </a:p>
          <a:p>
            <a:pPr algn="r"/>
            <a:r>
              <a:rPr lang="es-ES_tradnl" sz="2400" b="1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es-ES_tradnl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person, holding, man, player&#10;&#10;Description automatically generated">
            <a:extLst>
              <a:ext uri="{FF2B5EF4-FFF2-40B4-BE49-F238E27FC236}">
                <a16:creationId xmlns:a16="http://schemas.microsoft.com/office/drawing/2014/main" id="{6DD9C844-91F9-9E43-A6C8-D4CC72A80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992" y="285965"/>
            <a:ext cx="2908489" cy="1938992"/>
          </a:xfrm>
          <a:prstGeom prst="rect">
            <a:avLst/>
          </a:prstGeom>
        </p:spPr>
      </p:pic>
      <p:pic>
        <p:nvPicPr>
          <p:cNvPr id="6" name="Picture 5" descr="A group of people standing next to a person&#10;&#10;Description automatically generated">
            <a:extLst>
              <a:ext uri="{FF2B5EF4-FFF2-40B4-BE49-F238E27FC236}">
                <a16:creationId xmlns:a16="http://schemas.microsoft.com/office/drawing/2014/main" id="{ED15C4E0-A9DF-364B-96DF-E7F07A76E2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0647"/>
            <a:ext cx="2908488" cy="196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5258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827088" y="2931294"/>
            <a:ext cx="7921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chemeClr val="folHlink"/>
                </a:solidFill>
              </a:rPr>
              <a:t>Introducción</a:t>
            </a:r>
            <a:r>
              <a:rPr lang="en-GB" b="1" dirty="0">
                <a:solidFill>
                  <a:schemeClr val="folHlink"/>
                </a:solidFill>
              </a:rPr>
              <a:t>: </a:t>
            </a:r>
            <a:r>
              <a:rPr lang="en-GB" b="1" dirty="0">
                <a:solidFill>
                  <a:schemeClr val="bg1"/>
                </a:solidFill>
              </a:rPr>
              <a:t>Calidad </a:t>
            </a:r>
            <a:r>
              <a:rPr lang="en-GB" b="1" dirty="0" err="1">
                <a:solidFill>
                  <a:schemeClr val="bg1"/>
                </a:solidFill>
              </a:rPr>
              <a:t>habitacional</a:t>
            </a:r>
            <a:r>
              <a:rPr lang="en-GB" b="1" dirty="0">
                <a:solidFill>
                  <a:schemeClr val="bg1"/>
                </a:solidFill>
              </a:rPr>
              <a:t>  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827088" y="4005064"/>
            <a:ext cx="68405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 err="1">
                <a:solidFill>
                  <a:schemeClr val="folHlink"/>
                </a:solidFill>
              </a:rPr>
              <a:t>Conversación</a:t>
            </a:r>
            <a:r>
              <a:rPr lang="en-GB" b="1" dirty="0">
                <a:solidFill>
                  <a:schemeClr val="folHlink"/>
                </a:solidFill>
              </a:rPr>
              <a:t>: </a:t>
            </a:r>
            <a:r>
              <a:rPr lang="en-GB" b="1" dirty="0" err="1">
                <a:solidFill>
                  <a:schemeClr val="bg1"/>
                </a:solidFill>
              </a:rPr>
              <a:t>Marcha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xenófoba</a:t>
            </a:r>
            <a:r>
              <a:rPr lang="en-GB" b="1" dirty="0">
                <a:solidFill>
                  <a:schemeClr val="bg1"/>
                </a:solidFill>
              </a:rPr>
              <a:t> y </a:t>
            </a:r>
            <a:r>
              <a:rPr lang="en-GB" b="1" dirty="0" err="1">
                <a:solidFill>
                  <a:schemeClr val="bg1"/>
                </a:solidFill>
              </a:rPr>
              <a:t>racista</a:t>
            </a:r>
            <a:r>
              <a:rPr lang="en-GB" b="1" dirty="0">
                <a:solidFill>
                  <a:schemeClr val="bg1"/>
                </a:solidFill>
              </a:rPr>
              <a:t> de Iquique y </a:t>
            </a:r>
            <a:r>
              <a:rPr lang="en-GB" b="1" dirty="0" err="1">
                <a:solidFill>
                  <a:schemeClr val="bg1"/>
                </a:solidFill>
              </a:rPr>
              <a:t>condiciones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habitacionales</a:t>
            </a:r>
            <a:r>
              <a:rPr lang="en-GB" b="1" dirty="0">
                <a:solidFill>
                  <a:schemeClr val="bg1"/>
                </a:solidFill>
              </a:rPr>
              <a:t> de la población </a:t>
            </a:r>
            <a:r>
              <a:rPr lang="en-GB" b="1" dirty="0" err="1">
                <a:solidFill>
                  <a:schemeClr val="bg1"/>
                </a:solidFill>
              </a:rPr>
              <a:t>migrante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95288" y="2924944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>
                <a:solidFill>
                  <a:schemeClr val="bg1"/>
                </a:solidFill>
              </a:rPr>
              <a:t>1</a:t>
            </a:r>
            <a:endParaRPr lang="es-CL">
              <a:solidFill>
                <a:schemeClr val="bg1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95288" y="4005064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3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7B6A33A8-9FA5-A64E-A712-C4B69AFCA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435350"/>
            <a:ext cx="7777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rgbClr val="92D050"/>
                </a:solidFill>
              </a:rPr>
              <a:t>Déficit</a:t>
            </a:r>
            <a:r>
              <a:rPr lang="en-GB" b="1" dirty="0">
                <a:solidFill>
                  <a:srgbClr val="92D050"/>
                </a:solidFill>
              </a:rPr>
              <a:t> </a:t>
            </a:r>
            <a:r>
              <a:rPr lang="en-GB" b="1" dirty="0" err="1">
                <a:solidFill>
                  <a:srgbClr val="92D050"/>
                </a:solidFill>
              </a:rPr>
              <a:t>habitacional</a:t>
            </a:r>
            <a:r>
              <a:rPr lang="en-GB" b="1" dirty="0">
                <a:solidFill>
                  <a:srgbClr val="92D050"/>
                </a:solidFill>
              </a:rPr>
              <a:t> </a:t>
            </a:r>
            <a:r>
              <a:rPr lang="en-GB" b="1" dirty="0" err="1">
                <a:solidFill>
                  <a:srgbClr val="92D050"/>
                </a:solidFill>
              </a:rPr>
              <a:t>cualitativo</a:t>
            </a:r>
            <a:r>
              <a:rPr lang="en-GB" b="1" dirty="0">
                <a:solidFill>
                  <a:srgbClr val="92D050"/>
                </a:solidFill>
              </a:rPr>
              <a:t>: </a:t>
            </a:r>
            <a:r>
              <a:rPr lang="en-GB" b="1" dirty="0" err="1">
                <a:solidFill>
                  <a:schemeClr val="bg1"/>
                </a:solidFill>
              </a:rPr>
              <a:t>Orientaciones</a:t>
            </a:r>
            <a:r>
              <a:rPr lang="en-GB" b="1" dirty="0">
                <a:solidFill>
                  <a:schemeClr val="bg1"/>
                </a:solidFill>
              </a:rPr>
              <a:t> y </a:t>
            </a:r>
            <a:r>
              <a:rPr lang="en-GB" b="1" dirty="0" err="1">
                <a:solidFill>
                  <a:schemeClr val="bg1"/>
                </a:solidFill>
              </a:rPr>
              <a:t>limitaciones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AFE11329-2767-BD4F-A737-AC2914DAD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429000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2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7" name="Picture 6" descr="A group of people on a sidewalk&#10;&#10;Description automatically generated">
            <a:extLst>
              <a:ext uri="{FF2B5EF4-FFF2-40B4-BE49-F238E27FC236}">
                <a16:creationId xmlns:a16="http://schemas.microsoft.com/office/drawing/2014/main" id="{04C41BA3-52CD-B74A-A75C-F77C0961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12" y="200978"/>
            <a:ext cx="2552700" cy="1701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2DB617-812E-C849-B3FB-840BBDE98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200978"/>
            <a:ext cx="2552700" cy="1701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EA97F8-4EF3-6D4B-A08C-EB404E8F9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700" y="201191"/>
            <a:ext cx="2962763" cy="170158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72094" y="836712"/>
            <a:ext cx="692424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rgbClr val="92D050"/>
                </a:solidFill>
              </a:rPr>
              <a:t>Calidad habitacional. </a:t>
            </a:r>
            <a:r>
              <a:rPr lang="es-ES_tradnl" b="1" dirty="0">
                <a:solidFill>
                  <a:schemeClr val="bg1"/>
                </a:solidFill>
              </a:rPr>
              <a:t>¿Cómo es la Vivienda en que vivo?</a:t>
            </a:r>
          </a:p>
          <a:p>
            <a:endParaRPr lang="es-ES_tradnl" b="1" dirty="0">
              <a:solidFill>
                <a:schemeClr val="bg1"/>
              </a:solidFill>
            </a:endParaRPr>
          </a:p>
          <a:p>
            <a:r>
              <a:rPr lang="es-ES_tradnl" b="1" dirty="0">
                <a:solidFill>
                  <a:schemeClr val="bg1"/>
                </a:solidFill>
              </a:rPr>
              <a:t>Ejemplo –arte/documental- de espacios habitacionales:</a:t>
            </a:r>
          </a:p>
          <a:p>
            <a:r>
              <a:rPr lang="en-US" b="1" dirty="0">
                <a:hlinkClick r:id="rId3"/>
              </a:rPr>
              <a:t>https://www.goodnet.org/articles/these-20-kids-rooms-across-world-will-teach-you-humility</a:t>
            </a:r>
            <a:endParaRPr lang="en-US" b="1" dirty="0"/>
          </a:p>
          <a:p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La </a:t>
            </a:r>
            <a:r>
              <a:rPr lang="en-US" b="1" dirty="0" err="1">
                <a:solidFill>
                  <a:schemeClr val="bg1"/>
                </a:solidFill>
              </a:rPr>
              <a:t>calidad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habitacional</a:t>
            </a:r>
            <a:r>
              <a:rPr lang="en-US" b="1" dirty="0">
                <a:solidFill>
                  <a:schemeClr val="bg1"/>
                </a:solidFill>
              </a:rPr>
              <a:t> NO es una </a:t>
            </a:r>
            <a:r>
              <a:rPr lang="en-US" b="1" dirty="0" err="1">
                <a:solidFill>
                  <a:schemeClr val="bg1"/>
                </a:solidFill>
              </a:rPr>
              <a:t>medición</a:t>
            </a:r>
            <a:r>
              <a:rPr lang="en-US" b="1" dirty="0">
                <a:solidFill>
                  <a:schemeClr val="bg1"/>
                </a:solidFill>
              </a:rPr>
              <a:t> “</a:t>
            </a:r>
            <a:r>
              <a:rPr lang="en-US" b="1" dirty="0" err="1">
                <a:solidFill>
                  <a:schemeClr val="bg1"/>
                </a:solidFill>
              </a:rPr>
              <a:t>necesariamente</a:t>
            </a:r>
            <a:r>
              <a:rPr lang="en-US" b="1" dirty="0">
                <a:solidFill>
                  <a:schemeClr val="bg1"/>
                </a:solidFill>
              </a:rPr>
              <a:t>” </a:t>
            </a:r>
            <a:r>
              <a:rPr lang="en-US" b="1" dirty="0" err="1">
                <a:solidFill>
                  <a:schemeClr val="bg1"/>
                </a:solidFill>
              </a:rPr>
              <a:t>objetiva</a:t>
            </a:r>
            <a:r>
              <a:rPr lang="en-US" b="1" dirty="0">
                <a:solidFill>
                  <a:schemeClr val="bg1"/>
                </a:solidFill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Distintas</a:t>
            </a:r>
            <a:r>
              <a:rPr lang="en-US" b="1" dirty="0">
                <a:solidFill>
                  <a:schemeClr val="bg1"/>
                </a:solidFill>
              </a:rPr>
              <a:t> personas </a:t>
            </a:r>
            <a:r>
              <a:rPr lang="en-US" b="1" dirty="0" err="1">
                <a:solidFill>
                  <a:schemeClr val="bg1"/>
                </a:solidFill>
              </a:rPr>
              <a:t>pueden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valorar</a:t>
            </a:r>
            <a:r>
              <a:rPr lang="en-US" b="1" dirty="0">
                <a:solidFill>
                  <a:schemeClr val="bg1"/>
                </a:solidFill>
              </a:rPr>
              <a:t> de </a:t>
            </a:r>
            <a:r>
              <a:rPr lang="en-US" b="1" dirty="0" err="1">
                <a:solidFill>
                  <a:schemeClr val="bg1"/>
                </a:solidFill>
              </a:rPr>
              <a:t>manera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diferente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su</a:t>
            </a:r>
            <a:r>
              <a:rPr lang="en-US" b="1" dirty="0">
                <a:solidFill>
                  <a:schemeClr val="bg1"/>
                </a:solidFill>
              </a:rPr>
              <a:t> Vivienda y </a:t>
            </a:r>
            <a:r>
              <a:rPr lang="en-US" b="1" dirty="0" err="1">
                <a:solidFill>
                  <a:schemeClr val="bg1"/>
                </a:solidFill>
              </a:rPr>
              <a:t>cualidades</a:t>
            </a:r>
            <a:r>
              <a:rPr lang="en-US" b="1" dirty="0">
                <a:solidFill>
                  <a:schemeClr val="bg1"/>
                </a:solidFill>
              </a:rPr>
              <a:t> de la </a:t>
            </a:r>
            <a:r>
              <a:rPr lang="en-US" b="1" dirty="0" err="1">
                <a:solidFill>
                  <a:schemeClr val="bg1"/>
                </a:solidFill>
              </a:rPr>
              <a:t>misma</a:t>
            </a:r>
            <a:r>
              <a:rPr lang="en-US" b="1" dirty="0">
                <a:solidFill>
                  <a:schemeClr val="bg1"/>
                </a:solidFill>
              </a:rPr>
              <a:t>. 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algn="just"/>
            <a:r>
              <a:rPr lang="en-US" b="1" dirty="0" err="1">
                <a:solidFill>
                  <a:schemeClr val="bg1"/>
                </a:solidFill>
              </a:rPr>
              <a:t>Ahora</a:t>
            </a:r>
            <a:r>
              <a:rPr lang="en-US" b="1" dirty="0">
                <a:solidFill>
                  <a:schemeClr val="bg1"/>
                </a:solidFill>
              </a:rPr>
              <a:t> bien, </a:t>
            </a:r>
            <a:r>
              <a:rPr lang="en-US" b="1" dirty="0" err="1">
                <a:solidFill>
                  <a:schemeClr val="bg1"/>
                </a:solidFill>
              </a:rPr>
              <a:t>aún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cuando</a:t>
            </a:r>
            <a:r>
              <a:rPr lang="en-US" b="1" dirty="0">
                <a:solidFill>
                  <a:schemeClr val="bg1"/>
                </a:solidFill>
              </a:rPr>
              <a:t> es una </a:t>
            </a:r>
            <a:r>
              <a:rPr lang="en-US" b="1" dirty="0" err="1">
                <a:solidFill>
                  <a:schemeClr val="bg1"/>
                </a:solidFill>
              </a:rPr>
              <a:t>condición</a:t>
            </a:r>
            <a:r>
              <a:rPr lang="en-US" b="1" dirty="0">
                <a:solidFill>
                  <a:schemeClr val="bg1"/>
                </a:solidFill>
              </a:rPr>
              <a:t> variable, </a:t>
            </a:r>
            <a:r>
              <a:rPr lang="en-US" b="1" dirty="0" err="1">
                <a:solidFill>
                  <a:schemeClr val="bg1"/>
                </a:solidFill>
              </a:rPr>
              <a:t>ello</a:t>
            </a:r>
            <a:r>
              <a:rPr lang="en-US" b="1" dirty="0">
                <a:solidFill>
                  <a:schemeClr val="bg1"/>
                </a:solidFill>
              </a:rPr>
              <a:t> no </a:t>
            </a:r>
            <a:r>
              <a:rPr lang="en-US" b="1" dirty="0" err="1">
                <a:solidFill>
                  <a:schemeClr val="bg1"/>
                </a:solidFill>
              </a:rPr>
              <a:t>significa</a:t>
            </a:r>
            <a:r>
              <a:rPr lang="en-US" b="1" dirty="0">
                <a:solidFill>
                  <a:schemeClr val="bg1"/>
                </a:solidFill>
              </a:rPr>
              <a:t> que no se </a:t>
            </a:r>
            <a:r>
              <a:rPr lang="en-US" b="1" dirty="0" err="1">
                <a:solidFill>
                  <a:schemeClr val="bg1"/>
                </a:solidFill>
              </a:rPr>
              <a:t>necesiten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estándares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habitacionales</a:t>
            </a: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23528" y="836712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1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3" name="Picture 2" descr="A young boy wearing a suit and tie&#10;&#10;Description automatically generated">
            <a:extLst>
              <a:ext uri="{FF2B5EF4-FFF2-40B4-BE49-F238E27FC236}">
                <a16:creationId xmlns:a16="http://schemas.microsoft.com/office/drawing/2014/main" id="{06E12D64-44D5-3640-8EF4-5272026AD3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59" y="4884898"/>
            <a:ext cx="2483889" cy="1530076"/>
          </a:xfrm>
          <a:prstGeom prst="rect">
            <a:avLst/>
          </a:prstGeom>
        </p:spPr>
      </p:pic>
      <p:pic>
        <p:nvPicPr>
          <p:cNvPr id="5" name="Picture 4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CC22085C-C5E6-644F-9C72-6FC82F5782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884897"/>
            <a:ext cx="2484874" cy="1530075"/>
          </a:xfrm>
          <a:prstGeom prst="rect">
            <a:avLst/>
          </a:prstGeom>
        </p:spPr>
      </p:pic>
      <p:pic>
        <p:nvPicPr>
          <p:cNvPr id="9" name="Picture 8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66A015E8-1515-A14B-84AF-468C1534C4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30" y="4884897"/>
            <a:ext cx="2478402" cy="15300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F91E1E96-3F7F-AA45-A13A-E5852986C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094" y="260648"/>
            <a:ext cx="814837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rgbClr val="92D050"/>
                </a:solidFill>
              </a:rPr>
              <a:t>Déficit Habitacional Cuantitativo (</a:t>
            </a:r>
            <a:r>
              <a:rPr lang="es-ES_tradnl" b="1" dirty="0" err="1">
                <a:solidFill>
                  <a:srgbClr val="92D050"/>
                </a:solidFill>
              </a:rPr>
              <a:t>DHCuant</a:t>
            </a:r>
            <a:r>
              <a:rPr lang="es-ES_tradnl" b="1" dirty="0">
                <a:solidFill>
                  <a:srgbClr val="92D050"/>
                </a:solidFill>
              </a:rPr>
              <a:t>). </a:t>
            </a:r>
          </a:p>
          <a:p>
            <a:endParaRPr lang="es-ES_tradnl" dirty="0">
              <a:solidFill>
                <a:schemeClr val="bg1"/>
              </a:solidFill>
            </a:endParaRPr>
          </a:p>
          <a:p>
            <a:r>
              <a:rPr lang="es-ES_tradnl" b="1" dirty="0">
                <a:solidFill>
                  <a:schemeClr val="bg1"/>
                </a:solidFill>
              </a:rPr>
              <a:t>Es un indicador construido a partir de tres variables: </a:t>
            </a:r>
          </a:p>
          <a:p>
            <a:r>
              <a:rPr lang="es-ES_tradnl" b="1" dirty="0">
                <a:solidFill>
                  <a:schemeClr val="bg1"/>
                </a:solidFill>
              </a:rPr>
              <a:t>Calidad de la vivienda + Allegamiento externo + Allegamiento interno, hacinamiento e independencia económica. </a:t>
            </a:r>
          </a:p>
          <a:p>
            <a:endParaRPr lang="es-ES_tradnl" b="1" dirty="0">
              <a:solidFill>
                <a:schemeClr val="bg1"/>
              </a:solidFill>
            </a:endParaRPr>
          </a:p>
          <a:p>
            <a:r>
              <a:rPr lang="es-ES_tradnl" b="1" dirty="0">
                <a:solidFill>
                  <a:schemeClr val="bg1"/>
                </a:solidFill>
              </a:rPr>
              <a:t>El problema del </a:t>
            </a:r>
            <a:r>
              <a:rPr lang="es-ES_tradnl" b="1" dirty="0" err="1">
                <a:solidFill>
                  <a:schemeClr val="bg1"/>
                </a:solidFill>
              </a:rPr>
              <a:t>DHCuant</a:t>
            </a:r>
            <a:r>
              <a:rPr lang="es-ES_tradnl" b="1" dirty="0">
                <a:solidFill>
                  <a:schemeClr val="bg1"/>
                </a:solidFill>
              </a:rPr>
              <a:t> como indicador de calidad habitacional es:</a:t>
            </a:r>
          </a:p>
          <a:p>
            <a:endParaRPr lang="es-ES_tradnl" b="1" dirty="0">
              <a:solidFill>
                <a:schemeClr val="bg1"/>
              </a:solidFill>
            </a:endParaRPr>
          </a:p>
          <a:p>
            <a:r>
              <a:rPr lang="es-ES_tradnl" b="1" dirty="0">
                <a:solidFill>
                  <a:schemeClr val="bg1"/>
                </a:solidFill>
              </a:rPr>
              <a:t>-Su foco en la producción de vivienda nueva (¿por qué no simplemente número hogares/parque vivienda?)</a:t>
            </a:r>
          </a:p>
          <a:p>
            <a:r>
              <a:rPr lang="es-ES_tradnl" b="1" dirty="0">
                <a:solidFill>
                  <a:schemeClr val="bg1"/>
                </a:solidFill>
              </a:rPr>
              <a:t>-Baja sensibilidad de los indicadores a lo que socialmente se considera como vivienda y condiciones habitacionales “dignas”. </a:t>
            </a:r>
          </a:p>
          <a:p>
            <a:r>
              <a:rPr lang="es-ES_tradnl" b="1" dirty="0">
                <a:solidFill>
                  <a:schemeClr val="bg1"/>
                </a:solidFill>
              </a:rPr>
              <a:t>-Sin embargo, es un “proxis” de calidad de la vivienda en Chile. 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36A3F640-6257-2741-BC09-768838176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7" y="260648"/>
            <a:ext cx="33571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2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9BFEB5-60A8-204E-993A-DD686E951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986" y="4143946"/>
            <a:ext cx="3833518" cy="2551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89A26B-F364-7A4E-99E5-771DEBA43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4143946"/>
            <a:ext cx="5067022" cy="255103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F91E1E96-3F7F-AA45-A13A-E5852986C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094" y="260648"/>
            <a:ext cx="8148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rgbClr val="92D050"/>
                </a:solidFill>
              </a:rPr>
              <a:t>Déficit Habitacional Cuantitativo (</a:t>
            </a:r>
            <a:r>
              <a:rPr lang="es-ES_tradnl" b="1" dirty="0" err="1">
                <a:solidFill>
                  <a:srgbClr val="92D050"/>
                </a:solidFill>
              </a:rPr>
              <a:t>DHCuant</a:t>
            </a:r>
            <a:r>
              <a:rPr lang="es-ES_tradnl" b="1" dirty="0">
                <a:solidFill>
                  <a:srgbClr val="92D050"/>
                </a:solidFill>
              </a:rPr>
              <a:t>). 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36A3F640-6257-2741-BC09-768838176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7" y="260648"/>
            <a:ext cx="33571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2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886F9424-6F30-114C-A543-020CA94E7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50" y="6221388"/>
            <a:ext cx="8243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CL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Tabla</a:t>
            </a:r>
            <a:r>
              <a:rPr lang="en-GB" altLang="en-CL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r>
              <a:rPr lang="en-GB" altLang="en-CL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Porcentaje</a:t>
            </a:r>
            <a:r>
              <a:rPr lang="en-GB" altLang="en-CL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de </a:t>
            </a:r>
            <a:r>
              <a:rPr lang="en-GB" altLang="en-CL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población</a:t>
            </a:r>
            <a:r>
              <a:rPr lang="en-GB" altLang="en-CL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CL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migrante</a:t>
            </a:r>
            <a:r>
              <a:rPr lang="en-GB" altLang="en-CL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CL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respecto</a:t>
            </a:r>
            <a:r>
              <a:rPr lang="en-GB" altLang="en-CL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del total </a:t>
            </a:r>
            <a:r>
              <a:rPr lang="en-GB" altLang="en-CL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  <a:r>
              <a:rPr lang="en-GB" altLang="en-CL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para el </a:t>
            </a:r>
            <a:r>
              <a:rPr lang="en-GB" altLang="en-CL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cruce</a:t>
            </a:r>
            <a:r>
              <a:rPr lang="en-GB" altLang="en-CL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de las </a:t>
            </a:r>
            <a:r>
              <a:rPr lang="en-GB" altLang="en-CL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tres</a:t>
            </a:r>
            <a:r>
              <a:rPr lang="en-GB" altLang="en-CL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variables de </a:t>
            </a:r>
            <a:r>
              <a:rPr lang="en-GB" altLang="en-CL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déficit</a:t>
            </a:r>
            <a:r>
              <a:rPr lang="en-GB" altLang="en-CL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altLang="en-CL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habitacional</a:t>
            </a:r>
            <a:endParaRPr lang="es-CL" altLang="en-CL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5A7823-14B5-F04A-B2BC-9F9A375E7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90" y="682617"/>
            <a:ext cx="8303247" cy="542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65692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hat&#10;&#10;Description automatically generated">
            <a:extLst>
              <a:ext uri="{FF2B5EF4-FFF2-40B4-BE49-F238E27FC236}">
                <a16:creationId xmlns:a16="http://schemas.microsoft.com/office/drawing/2014/main" id="{E80BBD22-F4E2-6B48-8D39-850F9B4E8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8891908" cy="5040560"/>
          </a:xfrm>
          <a:prstGeom prst="rect">
            <a:avLst/>
          </a:prstGeom>
        </p:spPr>
      </p:pic>
      <p:sp>
        <p:nvSpPr>
          <p:cNvPr id="12" name="Text Box 7">
            <a:extLst>
              <a:ext uri="{FF2B5EF4-FFF2-40B4-BE49-F238E27FC236}">
                <a16:creationId xmlns:a16="http://schemas.microsoft.com/office/drawing/2014/main" id="{BBAAFCB6-0271-8546-9467-8D6425E4F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88640"/>
            <a:ext cx="86409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rgbClr val="92D050"/>
                </a:solidFill>
              </a:rPr>
              <a:t>¿Sabemos como son las condiciones habitacionales de las y los migrantes?</a:t>
            </a:r>
          </a:p>
          <a:p>
            <a:pPr algn="just"/>
            <a:r>
              <a:rPr lang="es-ES_tradnl" b="1" dirty="0">
                <a:solidFill>
                  <a:srgbClr val="92D050"/>
                </a:solidFill>
              </a:rPr>
              <a:t>Los medios de comunicación llaman a estas viviendas  </a:t>
            </a:r>
            <a:r>
              <a:rPr lang="es-ES_tradnl" b="1" dirty="0" err="1">
                <a:solidFill>
                  <a:srgbClr val="92D050"/>
                </a:solidFill>
              </a:rPr>
              <a:t>cités</a:t>
            </a:r>
            <a:r>
              <a:rPr lang="es-ES_tradnl" b="1" dirty="0">
                <a:solidFill>
                  <a:srgbClr val="92D050"/>
                </a:solidFill>
              </a:rPr>
              <a:t> o viviendas colectivas, pero lo que observamos es el arriendo de viviendas precarizadas.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43D19065-0BB1-A84F-BAC9-9F173C09A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40648"/>
            <a:ext cx="8928992" cy="557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2348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59035B-06E5-B840-ACDA-DE0537462D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81" r="7252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47548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96521A-FBC3-D04F-9D7B-6527EEA7C6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34" r="6632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04874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509</Words>
  <Application>Microsoft Macintosh PowerPoint</Application>
  <PresentationFormat>On-screen Show (4:3)</PresentationFormat>
  <Paragraphs>91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Campos (fernandocampos)</dc:creator>
  <cp:lastModifiedBy>Fernando Campos (fernandocampos)</cp:lastModifiedBy>
  <cp:revision>11</cp:revision>
  <dcterms:created xsi:type="dcterms:W3CDTF">2020-06-09T15:14:41Z</dcterms:created>
  <dcterms:modified xsi:type="dcterms:W3CDTF">2023-10-24T12:23:38Z</dcterms:modified>
</cp:coreProperties>
</file>