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29"/>
  </p:notesMasterIdLst>
  <p:sldIdLst>
    <p:sldId id="256" r:id="rId2"/>
    <p:sldId id="310" r:id="rId3"/>
    <p:sldId id="312" r:id="rId4"/>
    <p:sldId id="313" r:id="rId5"/>
    <p:sldId id="302" r:id="rId6"/>
    <p:sldId id="311" r:id="rId7"/>
    <p:sldId id="314" r:id="rId8"/>
    <p:sldId id="257" r:id="rId9"/>
    <p:sldId id="292" r:id="rId10"/>
    <p:sldId id="268" r:id="rId11"/>
    <p:sldId id="315" r:id="rId12"/>
    <p:sldId id="293" r:id="rId13"/>
    <p:sldId id="298" r:id="rId14"/>
    <p:sldId id="305" r:id="rId15"/>
    <p:sldId id="280" r:id="rId16"/>
    <p:sldId id="306" r:id="rId17"/>
    <p:sldId id="316" r:id="rId18"/>
    <p:sldId id="279" r:id="rId19"/>
    <p:sldId id="317" r:id="rId20"/>
    <p:sldId id="309" r:id="rId21"/>
    <p:sldId id="282" r:id="rId22"/>
    <p:sldId id="300" r:id="rId23"/>
    <p:sldId id="278" r:id="rId24"/>
    <p:sldId id="285" r:id="rId25"/>
    <p:sldId id="319" r:id="rId26"/>
    <p:sldId id="320" r:id="rId27"/>
    <p:sldId id="321" r:id="rId28"/>
  </p:sldIdLst>
  <p:sldSz cx="9144000" cy="5715000" type="screen16x1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3"/>
    <p:restoredTop sz="93627"/>
  </p:normalViewPr>
  <p:slideViewPr>
    <p:cSldViewPr snapToGrid="0" snapToObjects="1">
      <p:cViewPr varScale="1">
        <p:scale>
          <a:sx n="118" d="100"/>
          <a:sy n="118" d="100"/>
        </p:scale>
        <p:origin x="1032" y="19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F0AE64-B5B2-7E48-AB25-E95E183D81DB}" type="datetimeFigureOut">
              <a:rPr lang="es-CL" smtClean="0"/>
              <a:t>06-11-20</a:t>
            </a:fld>
            <a:endParaRPr lang="es-C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49CA1-ABE1-4040-95AA-FE481FB6C987}" type="slidenum">
              <a:rPr lang="es-CL" smtClean="0"/>
              <a:t>‹Nº›</a:t>
            </a:fld>
            <a:endParaRPr lang="es-CL"/>
          </a:p>
        </p:txBody>
      </p:sp>
    </p:spTree>
    <p:extLst>
      <p:ext uri="{BB962C8B-B14F-4D97-AF65-F5344CB8AC3E}">
        <p14:creationId xmlns:p14="http://schemas.microsoft.com/office/powerpoint/2010/main" val="40967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la preparación para la autonomía económica, social y política de las personas</a:t>
            </a:r>
            <a:r>
              <a:rPr lang="es-CL" dirty="0">
                <a:effectLst/>
              </a:rPr>
              <a:t> </a:t>
            </a:r>
            <a:endParaRPr lang="es-CL" dirty="0"/>
          </a:p>
        </p:txBody>
      </p:sp>
      <p:sp>
        <p:nvSpPr>
          <p:cNvPr id="4" name="Marcador de número de diapositiva 3"/>
          <p:cNvSpPr>
            <a:spLocks noGrp="1"/>
          </p:cNvSpPr>
          <p:nvPr>
            <p:ph type="sldNum" sz="quarter" idx="5"/>
          </p:nvPr>
        </p:nvSpPr>
        <p:spPr/>
        <p:txBody>
          <a:bodyPr/>
          <a:lstStyle/>
          <a:p>
            <a:fld id="{FC549CA1-ABE1-4040-95AA-FE481FB6C987}" type="slidenum">
              <a:rPr lang="es-CL" smtClean="0"/>
              <a:t>2</a:t>
            </a:fld>
            <a:endParaRPr lang="es-CL"/>
          </a:p>
        </p:txBody>
      </p:sp>
    </p:spTree>
    <p:extLst>
      <p:ext uri="{BB962C8B-B14F-4D97-AF65-F5344CB8AC3E}">
        <p14:creationId xmlns:p14="http://schemas.microsoft.com/office/powerpoint/2010/main" val="288295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C549CA1-ABE1-4040-95AA-FE481FB6C987}" type="slidenum">
              <a:rPr lang="es-CL" smtClean="0"/>
              <a:t>8</a:t>
            </a:fld>
            <a:endParaRPr lang="es-CL"/>
          </a:p>
        </p:txBody>
      </p:sp>
    </p:spTree>
    <p:extLst>
      <p:ext uri="{BB962C8B-B14F-4D97-AF65-F5344CB8AC3E}">
        <p14:creationId xmlns:p14="http://schemas.microsoft.com/office/powerpoint/2010/main" val="2887296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5912"/>
            <a:ext cx="7772400" cy="1225021"/>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s-ES_tradnl"/>
              <a:t>Clic para editar título</a:t>
            </a:r>
            <a:endParaRPr/>
          </a:p>
        </p:txBody>
      </p:sp>
      <p:sp>
        <p:nvSpPr>
          <p:cNvPr id="3" name="Subtitle 2"/>
          <p:cNvSpPr>
            <a:spLocks noGrp="1"/>
          </p:cNvSpPr>
          <p:nvPr>
            <p:ph type="subTitle" idx="1"/>
          </p:nvPr>
        </p:nvSpPr>
        <p:spPr>
          <a:xfrm>
            <a:off x="685801" y="3175000"/>
            <a:ext cx="7770812" cy="14605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a:p>
        </p:txBody>
      </p:sp>
      <p:sp>
        <p:nvSpPr>
          <p:cNvPr id="4" name="Date Placeholder 3"/>
          <p:cNvSpPr>
            <a:spLocks noGrp="1"/>
          </p:cNvSpPr>
          <p:nvPr>
            <p:ph type="dt" sz="half" idx="10"/>
          </p:nvPr>
        </p:nvSpPr>
        <p:spPr/>
        <p:txBody>
          <a:bodyPr/>
          <a:lstStyle/>
          <a:p>
            <a:fld id="{C4287955-7CC7-0747-8735-BB127125AD1C}" type="datetimeFigureOut">
              <a:rPr lang="es-ES" smtClean="0"/>
              <a:t>6/11/20</a:t>
            </a:fld>
            <a:endParaRPr lang="es-ES"/>
          </a:p>
        </p:txBody>
      </p:sp>
      <p:sp>
        <p:nvSpPr>
          <p:cNvPr id="5" name="Footer Placeholder 4"/>
          <p:cNvSpPr>
            <a:spLocks noGrp="1"/>
          </p:cNvSpPr>
          <p:nvPr>
            <p:ph type="ftr" sz="quarter" idx="11"/>
          </p:nvPr>
        </p:nvSpPr>
        <p:spPr/>
        <p:txBody>
          <a:bodyPr/>
          <a:lstStyle/>
          <a:p>
            <a:endParaRPr lang="es-ES"/>
          </a:p>
        </p:txBody>
      </p:sp>
      <p:pic>
        <p:nvPicPr>
          <p:cNvPr id="7" name="Picture 6" descr="CoverGlyph.png"/>
          <p:cNvPicPr>
            <a:picLocks noChangeAspect="1"/>
          </p:cNvPicPr>
          <p:nvPr/>
        </p:nvPicPr>
        <p:blipFill>
          <a:blip r:embed="rId2"/>
          <a:stretch>
            <a:fillRect/>
          </a:stretch>
        </p:blipFill>
        <p:spPr>
          <a:xfrm>
            <a:off x="4010025" y="2540000"/>
            <a:ext cx="1123950" cy="64293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1" y="3115235"/>
            <a:ext cx="7770813" cy="87405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2286000" y="381000"/>
            <a:ext cx="4572000" cy="264458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685801" y="4318000"/>
            <a:ext cx="7770813" cy="5715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C4287955-7CC7-0747-8735-BB127125AD1C}" type="datetimeFigureOut">
              <a:rPr lang="es-ES" smtClean="0"/>
              <a:t>6/11/20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90D9BD3-E57B-4194-A545-2804EB95D970}" type="slidenum">
              <a:rPr lang="en-US" smtClean="0"/>
              <a:t>‹Nº›</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075206"/>
            <a:ext cx="1645920" cy="14200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C4287955-7CC7-0747-8735-BB127125AD1C}" type="datetimeFigureOut">
              <a:rPr lang="es-ES" smtClean="0"/>
              <a:t>6/11/20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A645E0-CEF0-E14A-9FFC-C94604F74F5B}" type="slidenum">
              <a:rPr lang="es-ES" smtClean="0"/>
              <a:t>‹Nº›</a:t>
            </a:fld>
            <a:endParaRPr lang="es-E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382494"/>
            <a:ext cx="1645920" cy="14200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48235"/>
            <a:ext cx="1524000" cy="4437530"/>
          </a:xfrm>
        </p:spPr>
        <p:txBody>
          <a:bodyPr vert="eaVert"/>
          <a:lstStyle/>
          <a:p>
            <a:r>
              <a:rPr lang="es-ES_tradnl"/>
              <a:t>Clic para editar título</a:t>
            </a:r>
            <a:endParaRPr/>
          </a:p>
        </p:txBody>
      </p:sp>
      <p:sp>
        <p:nvSpPr>
          <p:cNvPr id="3" name="Vertical Text Placeholder 2"/>
          <p:cNvSpPr>
            <a:spLocks noGrp="1"/>
          </p:cNvSpPr>
          <p:nvPr>
            <p:ph type="body" orient="vert" idx="1"/>
          </p:nvPr>
        </p:nvSpPr>
        <p:spPr>
          <a:xfrm>
            <a:off x="685800" y="448235"/>
            <a:ext cx="5889812" cy="4437530"/>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C4287955-7CC7-0747-8735-BB127125AD1C}" type="datetimeFigureOut">
              <a:rPr lang="es-ES" smtClean="0"/>
              <a:t>6/11/20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A645E0-CEF0-E14A-9FFC-C94604F74F5B}" type="slidenum">
              <a:rPr lang="es-ES" smtClean="0"/>
              <a:t>‹Nº›</a:t>
            </a:fld>
            <a:endParaRPr lang="es-E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190088" y="2581795"/>
            <a:ext cx="137160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10"/>
          </p:nvPr>
        </p:nvSpPr>
        <p:spPr/>
        <p:txBody>
          <a:bodyPr/>
          <a:lstStyle/>
          <a:p>
            <a:fld id="{C4287955-7CC7-0747-8735-BB127125AD1C}" type="datetimeFigureOut">
              <a:rPr lang="es-ES" smtClean="0"/>
              <a:t>6/11/20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A645E0-CEF0-E14A-9FFC-C94604F74F5B}" type="slidenum">
              <a:rPr lang="es-ES" smtClean="0"/>
              <a:t>‹Nº›</a:t>
            </a:fld>
            <a:endParaRPr lang="es-E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382494"/>
            <a:ext cx="1645920" cy="14200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1355367"/>
            <a:ext cx="7770813" cy="1226820"/>
          </a:xfrm>
        </p:spPr>
        <p:txBody>
          <a:bodyPr anchor="b" anchorCtr="0"/>
          <a:lstStyle>
            <a:lvl1pPr algn="ctr">
              <a:defRPr sz="5400" b="0" i="0" cap="none" baseline="0"/>
            </a:lvl1pPr>
          </a:lstStyle>
          <a:p>
            <a:r>
              <a:rPr lang="es-ES_tradnl"/>
              <a:t>Clic para editar título</a:t>
            </a:r>
            <a:endParaRPr/>
          </a:p>
        </p:txBody>
      </p:sp>
      <p:sp>
        <p:nvSpPr>
          <p:cNvPr id="3" name="Text Placeholder 2"/>
          <p:cNvSpPr>
            <a:spLocks noGrp="1"/>
          </p:cNvSpPr>
          <p:nvPr>
            <p:ph type="body" idx="1"/>
          </p:nvPr>
        </p:nvSpPr>
        <p:spPr>
          <a:xfrm>
            <a:off x="685801" y="3177540"/>
            <a:ext cx="7770813" cy="1463040"/>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C4287955-7CC7-0747-8735-BB127125AD1C}" type="datetimeFigureOut">
              <a:rPr lang="es-ES" smtClean="0"/>
              <a:t>6/11/20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A645E0-CEF0-E14A-9FFC-C94604F74F5B}" type="slidenum">
              <a:rPr lang="es-ES" smtClean="0"/>
              <a:t>‹Nº›</a:t>
            </a:fld>
            <a:endParaRPr lang="es-ES"/>
          </a:p>
        </p:txBody>
      </p:sp>
      <p:pic>
        <p:nvPicPr>
          <p:cNvPr id="7" name="Picture 6" descr="Glyph-SectionHeader.png"/>
          <p:cNvPicPr>
            <a:picLocks noChangeAspect="1"/>
          </p:cNvPicPr>
          <p:nvPr/>
        </p:nvPicPr>
        <p:blipFill>
          <a:blip r:embed="rId2"/>
          <a:stretch>
            <a:fillRect/>
          </a:stretch>
        </p:blipFill>
        <p:spPr>
          <a:xfrm>
            <a:off x="4038600" y="2645055"/>
            <a:ext cx="1066800" cy="49212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Content Placeholder 2"/>
          <p:cNvSpPr>
            <a:spLocks noGrp="1"/>
          </p:cNvSpPr>
          <p:nvPr>
            <p:ph sz="half" idx="1"/>
          </p:nvPr>
        </p:nvSpPr>
        <p:spPr>
          <a:xfrm>
            <a:off x="685800" y="1841501"/>
            <a:ext cx="3657600" cy="30480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800600" y="1841501"/>
            <a:ext cx="3657600" cy="30480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Date Placeholder 4"/>
          <p:cNvSpPr>
            <a:spLocks noGrp="1"/>
          </p:cNvSpPr>
          <p:nvPr>
            <p:ph type="dt" sz="half" idx="10"/>
          </p:nvPr>
        </p:nvSpPr>
        <p:spPr/>
        <p:txBody>
          <a:bodyPr/>
          <a:lstStyle/>
          <a:p>
            <a:fld id="{C4287955-7CC7-0747-8735-BB127125AD1C}" type="datetimeFigureOut">
              <a:rPr lang="es-ES" smtClean="0"/>
              <a:t>6/11/20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A645E0-CEF0-E14A-9FFC-C94604F74F5B}" type="slidenum">
              <a:rPr lang="es-ES" smtClean="0"/>
              <a:t>‹Nº›</a:t>
            </a:fld>
            <a:endParaRPr lang="es-E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382494"/>
            <a:ext cx="1645920" cy="14200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685800" y="1689365"/>
            <a:ext cx="3657600" cy="533135"/>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685800" y="2349500"/>
            <a:ext cx="3657600" cy="2540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800600" y="1689365"/>
            <a:ext cx="3657600" cy="533135"/>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800600" y="2349500"/>
            <a:ext cx="3657600" cy="2540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6"/>
          <p:cNvSpPr>
            <a:spLocks noGrp="1"/>
          </p:cNvSpPr>
          <p:nvPr>
            <p:ph type="dt" sz="half" idx="10"/>
          </p:nvPr>
        </p:nvSpPr>
        <p:spPr/>
        <p:txBody>
          <a:bodyPr/>
          <a:lstStyle/>
          <a:p>
            <a:fld id="{C4287955-7CC7-0747-8735-BB127125AD1C}" type="datetimeFigureOut">
              <a:rPr lang="es-ES" smtClean="0"/>
              <a:t>6/11/20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3A645E0-CEF0-E14A-9FFC-C94604F74F5B}" type="slidenum">
              <a:rPr lang="es-ES" smtClean="0"/>
              <a:t>‹Nº›</a:t>
            </a:fld>
            <a:endParaRPr lang="es-E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382494"/>
            <a:ext cx="1645920" cy="14200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a:p>
        </p:txBody>
      </p:sp>
      <p:sp>
        <p:nvSpPr>
          <p:cNvPr id="3" name="Date Placeholder 2"/>
          <p:cNvSpPr>
            <a:spLocks noGrp="1"/>
          </p:cNvSpPr>
          <p:nvPr>
            <p:ph type="dt" sz="half" idx="10"/>
          </p:nvPr>
        </p:nvSpPr>
        <p:spPr/>
        <p:txBody>
          <a:bodyPr/>
          <a:lstStyle/>
          <a:p>
            <a:fld id="{C4287955-7CC7-0747-8735-BB127125AD1C}" type="datetimeFigureOut">
              <a:rPr lang="es-ES" smtClean="0"/>
              <a:t>6/11/20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3A645E0-CEF0-E14A-9FFC-C94604F74F5B}" type="slidenum">
              <a:rPr lang="es-ES" smtClean="0"/>
              <a:t>‹Nº›</a:t>
            </a:fld>
            <a:endParaRPr lang="es-E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382494"/>
            <a:ext cx="1645920" cy="14200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87955-7CC7-0747-8735-BB127125AD1C}" type="datetimeFigureOut">
              <a:rPr lang="es-ES" smtClean="0"/>
              <a:t>6/11/20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3A645E0-CEF0-E14A-9FFC-C94604F74F5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58906" y="762000"/>
            <a:ext cx="3657600" cy="968375"/>
          </a:xfrm>
        </p:spPr>
        <p:txBody>
          <a:bodyPr anchor="b"/>
          <a:lstStyle>
            <a:lvl1pPr algn="ctr">
              <a:defRPr sz="3800" b="0"/>
            </a:lvl1pPr>
          </a:lstStyle>
          <a:p>
            <a:r>
              <a:rPr lang="es-ES_tradnl"/>
              <a:t>Clic para editar título</a:t>
            </a:r>
            <a:endParaRPr/>
          </a:p>
        </p:txBody>
      </p:sp>
      <p:sp>
        <p:nvSpPr>
          <p:cNvPr id="3" name="Content Placeholder 2"/>
          <p:cNvSpPr>
            <a:spLocks noGrp="1"/>
          </p:cNvSpPr>
          <p:nvPr>
            <p:ph idx="1"/>
          </p:nvPr>
        </p:nvSpPr>
        <p:spPr>
          <a:xfrm>
            <a:off x="4796118" y="381000"/>
            <a:ext cx="3657600" cy="45085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658906" y="2159000"/>
            <a:ext cx="3657600" cy="24130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C4287955-7CC7-0747-8735-BB127125AD1C}" type="datetimeFigureOut">
              <a:rPr lang="es-ES" smtClean="0"/>
              <a:t>6/11/20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A645E0-CEF0-E14A-9FFC-C94604F74F5B}" type="slidenum">
              <a:rPr lang="es-ES" smtClean="0"/>
              <a:t>‹Nº›</a:t>
            </a:fld>
            <a:endParaRPr lang="es-E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1905001"/>
            <a:ext cx="1645920" cy="14200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99013" y="762000"/>
            <a:ext cx="3657600" cy="96774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s-ES_tradnl"/>
              <a:t>Clic para editar título</a:t>
            </a:r>
            <a:endParaRPr/>
          </a:p>
        </p:txBody>
      </p:sp>
      <p:sp>
        <p:nvSpPr>
          <p:cNvPr id="3" name="Picture Placeholder 2"/>
          <p:cNvSpPr>
            <a:spLocks noGrp="1"/>
          </p:cNvSpPr>
          <p:nvPr>
            <p:ph type="pic" idx="1"/>
          </p:nvPr>
        </p:nvSpPr>
        <p:spPr>
          <a:xfrm>
            <a:off x="658906" y="381000"/>
            <a:ext cx="3657600" cy="4511040"/>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a:p>
        </p:txBody>
      </p:sp>
      <p:sp>
        <p:nvSpPr>
          <p:cNvPr id="4" name="Text Placeholder 3"/>
          <p:cNvSpPr>
            <a:spLocks noGrp="1"/>
          </p:cNvSpPr>
          <p:nvPr>
            <p:ph type="body" sz="half" idx="2"/>
          </p:nvPr>
        </p:nvSpPr>
        <p:spPr>
          <a:xfrm>
            <a:off x="4799013" y="2156460"/>
            <a:ext cx="3657600" cy="2415540"/>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s-ES_tradnl"/>
              <a:t>Haga clic para modificar el estilo de texto del patrón</a:t>
            </a:r>
          </a:p>
        </p:txBody>
      </p:sp>
      <p:sp>
        <p:nvSpPr>
          <p:cNvPr id="5" name="Date Placeholder 4"/>
          <p:cNvSpPr>
            <a:spLocks noGrp="1"/>
          </p:cNvSpPr>
          <p:nvPr>
            <p:ph type="dt" sz="half" idx="10"/>
          </p:nvPr>
        </p:nvSpPr>
        <p:spPr/>
        <p:txBody>
          <a:bodyPr/>
          <a:lstStyle/>
          <a:p>
            <a:fld id="{C4287955-7CC7-0747-8735-BB127125AD1C}" type="datetimeFigureOut">
              <a:rPr lang="es-ES" smtClean="0"/>
              <a:t>6/11/20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A645E0-CEF0-E14A-9FFC-C94604F74F5B}" type="slidenum">
              <a:rPr lang="es-ES" smtClean="0"/>
              <a:t>‹Nº›</a:t>
            </a:fld>
            <a:endParaRPr lang="es-ES"/>
          </a:p>
        </p:txBody>
      </p:sp>
      <p:pic>
        <p:nvPicPr>
          <p:cNvPr id="9" name="Picture 2" descr="HR-Glyph-R3.png"/>
          <p:cNvPicPr>
            <a:picLocks noChangeAspect="1" noChangeArrowheads="1"/>
          </p:cNvPicPr>
          <p:nvPr/>
        </p:nvPicPr>
        <p:blipFill>
          <a:blip r:embed="rId2" cstate="print"/>
          <a:srcRect/>
          <a:stretch>
            <a:fillRect/>
          </a:stretch>
        </p:blipFill>
        <p:spPr bwMode="auto">
          <a:xfrm>
            <a:off x="5804853" y="1905001"/>
            <a:ext cx="1645920" cy="14200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5240930"/>
            <a:ext cx="5334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fld id="{C3A645E0-CEF0-E14A-9FFC-C94604F74F5B}" type="slidenum">
              <a:rPr lang="es-ES" smtClean="0"/>
              <a:t>‹Nº›</a:t>
            </a:fld>
            <a:endParaRPr lang="es-ES"/>
          </a:p>
        </p:txBody>
      </p:sp>
      <p:sp>
        <p:nvSpPr>
          <p:cNvPr id="2" name="Title Placeholder 1"/>
          <p:cNvSpPr>
            <a:spLocks noGrp="1"/>
          </p:cNvSpPr>
          <p:nvPr>
            <p:ph type="title"/>
          </p:nvPr>
        </p:nvSpPr>
        <p:spPr>
          <a:xfrm>
            <a:off x="685801" y="56030"/>
            <a:ext cx="7770813" cy="1143000"/>
          </a:xfrm>
          <a:prstGeom prst="rect">
            <a:avLst/>
          </a:prstGeom>
          <a:effectLst/>
        </p:spPr>
        <p:txBody>
          <a:bodyPr vert="horz" lIns="91440" tIns="45720" rIns="91440" bIns="45720" rtlCol="0" anchor="ctr" anchorCtr="0">
            <a:noAutofit/>
          </a:bodyPr>
          <a:lstStyle/>
          <a:p>
            <a:r>
              <a:rPr lang="es-ES_tradnl"/>
              <a:t>Clic para editar título</a:t>
            </a:r>
            <a:endParaRPr/>
          </a:p>
        </p:txBody>
      </p:sp>
      <p:sp>
        <p:nvSpPr>
          <p:cNvPr id="3" name="Text Placeholder 2"/>
          <p:cNvSpPr>
            <a:spLocks noGrp="1"/>
          </p:cNvSpPr>
          <p:nvPr>
            <p:ph type="body" idx="1"/>
          </p:nvPr>
        </p:nvSpPr>
        <p:spPr>
          <a:xfrm>
            <a:off x="685801" y="1841500"/>
            <a:ext cx="7770813" cy="30480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Date Placeholder 3"/>
          <p:cNvSpPr>
            <a:spLocks noGrp="1"/>
          </p:cNvSpPr>
          <p:nvPr>
            <p:ph type="dt" sz="half" idx="2"/>
          </p:nvPr>
        </p:nvSpPr>
        <p:spPr>
          <a:xfrm>
            <a:off x="6400801" y="5240930"/>
            <a:ext cx="2375647"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4287955-7CC7-0747-8735-BB127125AD1C}" type="datetimeFigureOut">
              <a:rPr lang="es-ES" smtClean="0"/>
              <a:t>6/11/20</a:t>
            </a:fld>
            <a:endParaRPr lang="es-ES"/>
          </a:p>
        </p:txBody>
      </p:sp>
      <p:sp>
        <p:nvSpPr>
          <p:cNvPr id="5" name="Footer Placeholder 4"/>
          <p:cNvSpPr>
            <a:spLocks noGrp="1"/>
          </p:cNvSpPr>
          <p:nvPr>
            <p:ph type="ftr" sz="quarter" idx="3"/>
          </p:nvPr>
        </p:nvSpPr>
        <p:spPr>
          <a:xfrm>
            <a:off x="349624" y="5240930"/>
            <a:ext cx="3155576"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imgres?imgurl=http%3A%2F%2Fwww.medicina.uchile.cl%2Fdam%2Fjcr%3A3ad3761a-9ebe-4cc7-a0fa-86a7033cd994%2Feloisa-diaz-y-companeros.jpg&amp;imgrefurl=http%3A%2F%2Fwww.medicina.uchile.cl%2Ffacultad%2Fhistoria%2Fprimeras-mujeres-en-la-medicina%2Feloisa-diaz-insunza&amp;tbnid=y2mx26HKgdVbrM&amp;vet=12ahUKEwjIlc_xvtnpAhX-BrkGHak-A4cQMygKegUIARD6AQ..i&amp;docid=qLYNheZ93NKenM&amp;w=675&amp;h=450&amp;q=eloisa%20diaz%20insunza&amp;client=firefox-b-d&amp;ved=2ahUKEwjIlc_xvtnpAhX-BrkGHak-A4cQMygKegUIARD6A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google.com/imgres?imgurl=https%3A%2F%2Fwww.tvn.cl%2Fincoming%2F8-de-marzojpeg-2661381%2Falternates%2FBASE_FREE%2F8%2520de%2520marzo.jpeg&amp;imgrefurl=https%3A%2F%2Fwww.tvn.cl%2Fentretencion%2Ftendencias%2F10-chilenas-que--dejaron-una-huella-en-la-historia-de-nuestro-pais-2661449&amp;tbnid=1SRqzdlXZwsAtM&amp;vet=12ahUKEwjPw9ruz9npAhWRD7kGHXXBBQIQMygOegUIARDzAQ..i&amp;docid=_Dh_Z2OSjCZt6M&amp;w=1140&amp;h=590&amp;q=mujeres%20obreras%20chilenas%20siglo%20XIX&amp;client=firefox-b-d&amp;ved=2ahUKEwjPw9ruz9npAhWRD7kGHXXBBQIQMygOegUIARDzAQ" TargetMode="Externa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s://www.google.com/imgres?imgurl=http%3A%2F%2Fpalabrapublica.uchile.cl%2Fwp-content%2Fuploads%2F2018%2F10%2Fpp11_feminismo04.jpg&amp;imgrefurl=https%3A%2F%2Fpalabrapublica.uchile.cl%2F2018%2F10%2F04%2Flas-precursoras-invisibles-del-feminismo-en-chile%2F&amp;tbnid=1AIL34vLd4cikM&amp;vet=12ahUKEwjPw9ruz9npAhWRD7kGHXXBBQIQMygnegQIARBZ..i&amp;docid=CrRTzF8ty8TMkM&amp;w=880&amp;h=400&amp;q=mujeres%20obreras%20chilenas%20siglo%20XIX&amp;client=firefox-b-d&amp;ved=2ahUKEwjPw9ruz9npAhWRD7kGHXXBBQIQMygnegQIARBZ"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com/imgres?imgurl=https%3A%2F%2Fwww.abcdelbebe.com%2Ffiles%2Farticle_main%2Fuploads%2F2018%2F08%2F24%2F5b8091ca5c26b.jpeg&amp;imgrefurl=https%3A%2F%2Fwww.abcdelbebe.com%2Ffamilia%2Fcrianza-en-familia%2Fcomo-trabajar-en-casa-con-hijos-16334&amp;tbnid=i6jKg7TLxjwy3M&amp;vet=12ahUKEwjw6betqdnpAhV1BbkGHeh2C9IQMygPegUIARD9AQ..i&amp;docid=w1SNcMZ6JO2tsM&amp;w=950&amp;h=475&amp;q=teletrabajo%20hombre%20y%20mujeres&amp;client=firefox-b-d&amp;ved=2ahUKEwjw6betqdnpAhV1BbkGHeh2C9IQMygPegUIARD9AQ"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imgres?imgurl=https%3A%2F%2Fimage.slidesharecdn.com%2Fsociedadprincipiosxx-160328023749%2F95%2Fsociedad-chilena-a-principios-del-s-xx-10-638.jpg%3Fcb%3D1459132684&amp;imgrefurl=https%3A%2F%2Fwww.slideshare.net%2Fjulioreyesa%2Fsociedad-chilena-a-principios-del-s-xx&amp;tbnid=DLe3vW7pG6rPSM&amp;vet=12ahUKEwji2PHctdnpAhWkBLkGHct5BvQQMygBegUIARDrAQ..i&amp;docid=Zfd4dMgNunBu_M&amp;w=638&amp;h=479&amp;q=mujeres%20de%20la%20clase%20alta%20chilena%20siglo%20xix&amp;client=firefox-b-d&amp;ved=2ahUKEwji2PHctdnpAhWkBLkGHct5BvQQMygBegUIARDrAQ"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memoriachilena.gob.cl/602/w3-article-75910.html" TargetMode="Externa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jpeg"/><Relationship Id="rId4" Type="http://schemas.openxmlformats.org/officeDocument/2006/relationships/hyperlink" Target="http://www.memoriachilena.gob.cl/602/w3-article-75886.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0271" y="506159"/>
            <a:ext cx="7221951" cy="1367118"/>
          </a:xfrm>
        </p:spPr>
        <p:txBody>
          <a:bodyPr/>
          <a:lstStyle/>
          <a:p>
            <a:r>
              <a:rPr lang="es-ES" sz="4400" dirty="0"/>
              <a:t>La segregación de la mujer en la educación superior</a:t>
            </a:r>
          </a:p>
        </p:txBody>
      </p:sp>
      <p:pic>
        <p:nvPicPr>
          <p:cNvPr id="4" name="Imagen 3"/>
          <p:cNvPicPr>
            <a:picLocks noChangeAspect="1"/>
          </p:cNvPicPr>
          <p:nvPr/>
        </p:nvPicPr>
        <p:blipFill>
          <a:blip r:embed="rId2"/>
          <a:stretch>
            <a:fillRect/>
          </a:stretch>
        </p:blipFill>
        <p:spPr>
          <a:xfrm>
            <a:off x="186678" y="2982685"/>
            <a:ext cx="3749734" cy="2393012"/>
          </a:xfrm>
          <a:prstGeom prst="rect">
            <a:avLst/>
          </a:prstGeom>
          <a:ln w="28575">
            <a:solidFill>
              <a:schemeClr val="tx1"/>
            </a:solidFill>
          </a:ln>
        </p:spPr>
      </p:pic>
      <p:pic>
        <p:nvPicPr>
          <p:cNvPr id="5" name="Imagen 4" descr="Foto blanco y negro de un grupo de niños posando para una foto&#10;&#10;Descripción generada automáticamente">
            <a:extLst>
              <a:ext uri="{FF2B5EF4-FFF2-40B4-BE49-F238E27FC236}">
                <a16:creationId xmlns:a16="http://schemas.microsoft.com/office/drawing/2014/main" id="{A0DD3243-CCCF-834F-95D3-8D907B5205C8}"/>
              </a:ext>
            </a:extLst>
          </p:cNvPr>
          <p:cNvPicPr>
            <a:picLocks noChangeAspect="1"/>
          </p:cNvPicPr>
          <p:nvPr/>
        </p:nvPicPr>
        <p:blipFill>
          <a:blip r:embed="rId3"/>
          <a:stretch>
            <a:fillRect/>
          </a:stretch>
        </p:blipFill>
        <p:spPr>
          <a:xfrm>
            <a:off x="5114600" y="2982685"/>
            <a:ext cx="3842721" cy="2393012"/>
          </a:xfrm>
          <a:prstGeom prst="rect">
            <a:avLst/>
          </a:prstGeom>
        </p:spPr>
      </p:pic>
    </p:spTree>
    <p:extLst>
      <p:ext uri="{BB962C8B-B14F-4D97-AF65-F5344CB8AC3E}">
        <p14:creationId xmlns:p14="http://schemas.microsoft.com/office/powerpoint/2010/main" val="24858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74171" y="235404"/>
            <a:ext cx="8795658" cy="2994932"/>
          </a:xfrm>
          <a:ln>
            <a:solidFill>
              <a:schemeClr val="accent1"/>
            </a:solidFill>
          </a:ln>
        </p:spPr>
        <p:txBody>
          <a:bodyPr>
            <a:noAutofit/>
          </a:bodyPr>
          <a:lstStyle/>
          <a:p>
            <a:pPr marL="0" indent="0">
              <a:buNone/>
            </a:pPr>
            <a:r>
              <a:rPr lang="es-ES" sz="1600" dirty="0"/>
              <a:t>El </a:t>
            </a:r>
            <a:r>
              <a:rPr lang="es-ES" sz="1600" b="1" dirty="0"/>
              <a:t>5 de febrero de 1877 </a:t>
            </a:r>
            <a:r>
              <a:rPr lang="es-ES" sz="1600" dirty="0"/>
              <a:t>el Ministro de Justicia, Culto e Instrucción Pública, don Miguel Luis </a:t>
            </a:r>
            <a:r>
              <a:rPr lang="es-ES" sz="1600" dirty="0" err="1"/>
              <a:t>Amunátegui</a:t>
            </a:r>
            <a:r>
              <a:rPr lang="es-ES" sz="1600" dirty="0"/>
              <a:t>, firmaba el decreto que marca un hito en la historia de la instrucción femenina: la validación de exámenes de mujeres ante comisiones universitarias: </a:t>
            </a:r>
          </a:p>
          <a:p>
            <a:pPr marL="0" indent="0">
              <a:buNone/>
            </a:pPr>
            <a:r>
              <a:rPr lang="es-ES" sz="1600" b="1" dirty="0"/>
              <a:t>1° Que conviene estimular a las mujeres a que hagan estudios serios y sólidos; </a:t>
            </a:r>
          </a:p>
          <a:p>
            <a:pPr marL="0" indent="0">
              <a:buNone/>
            </a:pPr>
            <a:r>
              <a:rPr lang="es-ES" sz="1600" b="1" dirty="0"/>
              <a:t>2° Que ellas pueden ejercer con ventaja alguna de las profesiones denominadas científicas; </a:t>
            </a:r>
          </a:p>
          <a:p>
            <a:pPr marL="0" indent="0">
              <a:buNone/>
            </a:pPr>
            <a:r>
              <a:rPr lang="es-ES" sz="1600" b="1" dirty="0"/>
              <a:t>3° Que importa facilitarles los medios de que puedan ganar la subsistencia por sí mismas, </a:t>
            </a:r>
            <a:r>
              <a:rPr lang="es-ES" sz="1600" b="1" dirty="0" err="1"/>
              <a:t>decreto:</a:t>
            </a:r>
            <a:r>
              <a:rPr lang="es-ES" sz="1600" dirty="0" err="1"/>
              <a:t>Se</a:t>
            </a:r>
            <a:r>
              <a:rPr lang="es-ES" sz="1600" dirty="0"/>
              <a:t> declara que las mujeres deben ser admitidas a rendir exámenes válidos para obtener títulos profesionales, con tal que se sometan para ello a las mismas disposiciones a que están sujetos los hombres.</a:t>
            </a:r>
          </a:p>
        </p:txBody>
      </p:sp>
      <p:pic>
        <p:nvPicPr>
          <p:cNvPr id="3074" name="Picture 2" descr="Eloísa Díaz Insunza - Facultad de Medicina - Universidad de Chile">
            <a:hlinkClick r:id="rId2"/>
            <a:extLst>
              <a:ext uri="{FF2B5EF4-FFF2-40B4-BE49-F238E27FC236}">
                <a16:creationId xmlns:a16="http://schemas.microsoft.com/office/drawing/2014/main" id="{35FFB30E-DDF2-8B4A-967C-3EDA26507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754" y="3327862"/>
            <a:ext cx="3448079" cy="229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0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04AEF97-0E27-954A-B58D-026F0079B65F}"/>
              </a:ext>
            </a:extLst>
          </p:cNvPr>
          <p:cNvSpPr txBox="1"/>
          <p:nvPr/>
        </p:nvSpPr>
        <p:spPr>
          <a:xfrm>
            <a:off x="259705" y="4128996"/>
            <a:ext cx="8806542" cy="923330"/>
          </a:xfrm>
          <a:prstGeom prst="rect">
            <a:avLst/>
          </a:prstGeom>
          <a:noFill/>
          <a:ln>
            <a:solidFill>
              <a:schemeClr val="accent1"/>
            </a:solidFill>
          </a:ln>
        </p:spPr>
        <p:txBody>
          <a:bodyPr wrap="square" rtlCol="0">
            <a:spAutoFit/>
          </a:bodyPr>
          <a:lstStyle/>
          <a:p>
            <a:r>
              <a:rPr lang="es-CL" dirty="0">
                <a:solidFill>
                  <a:schemeClr val="accent5"/>
                </a:solidFill>
              </a:rPr>
              <a:t>Es interesante reparar en que el impulso definitivo del Estado hacia la instrucción secundaria femenina llegó recién en 1895 con la creación del Liceo N°1 en Santiago, ¡18 años después del Decreto Amunátegui¡</a:t>
            </a:r>
          </a:p>
        </p:txBody>
      </p:sp>
      <p:sp>
        <p:nvSpPr>
          <p:cNvPr id="4" name="CuadroTexto 3">
            <a:extLst>
              <a:ext uri="{FF2B5EF4-FFF2-40B4-BE49-F238E27FC236}">
                <a16:creationId xmlns:a16="http://schemas.microsoft.com/office/drawing/2014/main" id="{1647A3AF-962A-0944-8205-93A6758393CE}"/>
              </a:ext>
            </a:extLst>
          </p:cNvPr>
          <p:cNvSpPr txBox="1"/>
          <p:nvPr/>
        </p:nvSpPr>
        <p:spPr>
          <a:xfrm>
            <a:off x="1587352" y="1013081"/>
            <a:ext cx="5969295" cy="2585323"/>
          </a:xfrm>
          <a:prstGeom prst="rect">
            <a:avLst/>
          </a:prstGeom>
          <a:noFill/>
          <a:ln>
            <a:solidFill>
              <a:schemeClr val="accent1"/>
            </a:solidFill>
          </a:ln>
        </p:spPr>
        <p:txBody>
          <a:bodyPr wrap="square" rtlCol="0">
            <a:spAutoFit/>
          </a:bodyPr>
          <a:lstStyle/>
          <a:p>
            <a:r>
              <a:rPr lang="es-CL" dirty="0"/>
              <a:t>En 1887 se graduan de médicos y solo con dias de diferencia Eloisa Díaz, Ernestina Pérez Eva Quezada Acharán que se convirtieron en médicos cirujanos.</a:t>
            </a:r>
          </a:p>
          <a:p>
            <a:endParaRPr lang="es-CL" dirty="0"/>
          </a:p>
          <a:p>
            <a:r>
              <a:rPr lang="es-CL" dirty="0"/>
              <a:t>Matilde Brandau y Matilde Throup fueron las primeras abogadas tituladas en 1892. </a:t>
            </a:r>
          </a:p>
          <a:p>
            <a:endParaRPr lang="es-CL" dirty="0"/>
          </a:p>
          <a:p>
            <a:r>
              <a:rPr lang="es-CL" dirty="0"/>
              <a:t>Griselda Hinojosa la primera químico-farmacéutica, graduada en 1899.</a:t>
            </a:r>
          </a:p>
        </p:txBody>
      </p:sp>
    </p:spTree>
    <p:extLst>
      <p:ext uri="{BB962C8B-B14F-4D97-AF65-F5344CB8AC3E}">
        <p14:creationId xmlns:p14="http://schemas.microsoft.com/office/powerpoint/2010/main" val="4139715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4D4A5E-4936-EB42-8F9F-972AB7F67FCD}"/>
              </a:ext>
            </a:extLst>
          </p:cNvPr>
          <p:cNvSpPr>
            <a:spLocks noGrp="1"/>
          </p:cNvSpPr>
          <p:nvPr>
            <p:ph idx="1"/>
          </p:nvPr>
        </p:nvSpPr>
        <p:spPr>
          <a:xfrm>
            <a:off x="404448" y="129930"/>
            <a:ext cx="8176844" cy="5327162"/>
          </a:xfrm>
          <a:solidFill>
            <a:schemeClr val="accent6">
              <a:lumMod val="60000"/>
              <a:lumOff val="40000"/>
            </a:schemeClr>
          </a:solidFill>
        </p:spPr>
        <p:txBody>
          <a:bodyPr>
            <a:normAutofit fontScale="77500" lnSpcReduction="20000"/>
          </a:bodyPr>
          <a:lstStyle/>
          <a:p>
            <a:pPr algn="just"/>
            <a:r>
              <a:rPr lang="es-CL" dirty="0"/>
              <a:t>Primera química farmacéutica: El 4 de diciembre de 1899 </a:t>
            </a:r>
            <a:r>
              <a:rPr lang="es-CL" b="1" dirty="0"/>
              <a:t>Griselda Hinojosa Flores </a:t>
            </a:r>
            <a:r>
              <a:rPr lang="es-CL" dirty="0"/>
              <a:t>recibió su título profesional, convirtiéndose así en la primera farmacéutica de la Universidad de Chile. María Griselda luego se destacó como una sólida profesional en Copiapó y en 1900, formó sociedad con Percival Rojas para liderar la "Botica y droguería Copiapó". Ya en esa época ella se autodefine como Farmacéutico Químico, anticipándose en medio siglo a la actual denominación.</a:t>
            </a:r>
          </a:p>
          <a:p>
            <a:pPr algn="just"/>
            <a:r>
              <a:rPr lang="es-CL" dirty="0"/>
              <a:t>Primera ingeniera: </a:t>
            </a:r>
            <a:r>
              <a:rPr lang="es-CL" b="1" dirty="0"/>
              <a:t>Justicia Espada Acuña Mena de Gajardo </a:t>
            </a:r>
            <a:r>
              <a:rPr lang="es-CL" dirty="0"/>
              <a:t>obtuvo el título de Ingeniera con la mención Civil el año 1919, transformándose en la primera mujer chilena y sudamericana en recibirlo.</a:t>
            </a:r>
          </a:p>
          <a:p>
            <a:pPr algn="just"/>
            <a:r>
              <a:rPr lang="es-CL" dirty="0"/>
              <a:t>Primera ingeniera agrónoma: En el año 1922 </a:t>
            </a:r>
            <a:r>
              <a:rPr lang="es-CL" b="1" dirty="0"/>
              <a:t>Victoria Tagle </a:t>
            </a:r>
            <a:r>
              <a:rPr lang="es-CL" dirty="0"/>
              <a:t>rinde satisfactoriamente su examen final y es aprobada su tesis titulada "Industria de la Caseína i sus derivados". </a:t>
            </a:r>
          </a:p>
          <a:p>
            <a:pPr algn="just"/>
            <a:r>
              <a:rPr lang="es-CL" dirty="0"/>
              <a:t>Primera química: La </a:t>
            </a:r>
            <a:r>
              <a:rPr lang="es-CL" b="1" dirty="0"/>
              <a:t>Dra. María Margarita Préndez Bolívar</a:t>
            </a:r>
            <a:r>
              <a:rPr lang="es-CL" dirty="0"/>
              <a:t>, titulada el 14 de septiembre de 1966, pertenece a la primera generación de profesionales Químicos de nuestra casa de estudios. Se ha dedicado por más de 40 años tanto a la investigación como a la enseñanza de la química y participa activamente en la formación de estudiantes de pre y posgrado de la Facultad de Ciencias Químicas y Farmacéuticas.</a:t>
            </a:r>
          </a:p>
        </p:txBody>
      </p:sp>
    </p:spTree>
    <p:extLst>
      <p:ext uri="{BB962C8B-B14F-4D97-AF65-F5344CB8AC3E}">
        <p14:creationId xmlns:p14="http://schemas.microsoft.com/office/powerpoint/2010/main" val="17683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C44DB-839C-1547-81E9-B195735305DB}"/>
              </a:ext>
            </a:extLst>
          </p:cNvPr>
          <p:cNvSpPr>
            <a:spLocks noGrp="1"/>
          </p:cNvSpPr>
          <p:nvPr>
            <p:ph type="title"/>
          </p:nvPr>
        </p:nvSpPr>
        <p:spPr/>
        <p:txBody>
          <a:bodyPr/>
          <a:lstStyle/>
          <a:p>
            <a:r>
              <a:rPr lang="es-CL" sz="2400" dirty="0"/>
              <a:t>La Medicina como un oficio practicado en forma monopólica por los hombres: Una natural correspondencia entre práctica médica y </a:t>
            </a:r>
            <a:r>
              <a:rPr lang="es-CL" sz="2400" i="1" dirty="0"/>
              <a:t>masculinidad</a:t>
            </a:r>
          </a:p>
        </p:txBody>
      </p:sp>
      <p:sp>
        <p:nvSpPr>
          <p:cNvPr id="3" name="Marcador de contenido 2">
            <a:extLst>
              <a:ext uri="{FF2B5EF4-FFF2-40B4-BE49-F238E27FC236}">
                <a16:creationId xmlns:a16="http://schemas.microsoft.com/office/drawing/2014/main" id="{DF515747-3A98-7547-B874-EBE151646CC4}"/>
              </a:ext>
            </a:extLst>
          </p:cNvPr>
          <p:cNvSpPr>
            <a:spLocks noGrp="1"/>
          </p:cNvSpPr>
          <p:nvPr>
            <p:ph sz="half" idx="1"/>
          </p:nvPr>
        </p:nvSpPr>
        <p:spPr>
          <a:xfrm>
            <a:off x="457201" y="1747776"/>
            <a:ext cx="3385594" cy="1830919"/>
          </a:xfrm>
          <a:ln>
            <a:solidFill>
              <a:srgbClr val="002060"/>
            </a:solidFill>
          </a:ln>
        </p:spPr>
        <p:txBody>
          <a:bodyPr/>
          <a:lstStyle/>
          <a:p>
            <a:pPr marL="0" indent="0">
              <a:buNone/>
            </a:pPr>
            <a:r>
              <a:rPr lang="es-CL" dirty="0"/>
              <a:t>La mujer quedaba recluida a labores de cuidado de enfermos, enfermeria, obstetricia y difusión de la medicina popular</a:t>
            </a:r>
          </a:p>
        </p:txBody>
      </p:sp>
      <p:sp>
        <p:nvSpPr>
          <p:cNvPr id="7" name="CuadroTexto 6">
            <a:extLst>
              <a:ext uri="{FF2B5EF4-FFF2-40B4-BE49-F238E27FC236}">
                <a16:creationId xmlns:a16="http://schemas.microsoft.com/office/drawing/2014/main" id="{40913FD1-562F-5442-949F-2377FFA43258}"/>
              </a:ext>
            </a:extLst>
          </p:cNvPr>
          <p:cNvSpPr txBox="1"/>
          <p:nvPr/>
        </p:nvSpPr>
        <p:spPr>
          <a:xfrm>
            <a:off x="457200" y="3666801"/>
            <a:ext cx="3657600" cy="646331"/>
          </a:xfrm>
          <a:prstGeom prst="rect">
            <a:avLst/>
          </a:prstGeom>
          <a:noFill/>
          <a:ln>
            <a:solidFill>
              <a:schemeClr val="accent1"/>
            </a:solidFill>
          </a:ln>
        </p:spPr>
        <p:txBody>
          <a:bodyPr wrap="square" rtlCol="0">
            <a:spAutoFit/>
          </a:bodyPr>
          <a:lstStyle/>
          <a:p>
            <a:r>
              <a:rPr lang="es-CL" dirty="0">
                <a:solidFill>
                  <a:srgbClr val="C00000"/>
                </a:solidFill>
              </a:rPr>
              <a:t>Objetividad y racionalidad versus</a:t>
            </a:r>
          </a:p>
          <a:p>
            <a:r>
              <a:rPr lang="es-CL" dirty="0">
                <a:solidFill>
                  <a:srgbClr val="C00000"/>
                </a:solidFill>
              </a:rPr>
              <a:t>Subjetividad y emocionalidad</a:t>
            </a:r>
          </a:p>
        </p:txBody>
      </p:sp>
      <p:sp>
        <p:nvSpPr>
          <p:cNvPr id="8" name="CuadroTexto 7">
            <a:extLst>
              <a:ext uri="{FF2B5EF4-FFF2-40B4-BE49-F238E27FC236}">
                <a16:creationId xmlns:a16="http://schemas.microsoft.com/office/drawing/2014/main" id="{1844D537-E5B1-B547-A385-B4B848241EF2}"/>
              </a:ext>
            </a:extLst>
          </p:cNvPr>
          <p:cNvSpPr txBox="1"/>
          <p:nvPr/>
        </p:nvSpPr>
        <p:spPr>
          <a:xfrm>
            <a:off x="457199" y="4380877"/>
            <a:ext cx="5964838" cy="369332"/>
          </a:xfrm>
          <a:prstGeom prst="rect">
            <a:avLst/>
          </a:prstGeom>
          <a:noFill/>
          <a:ln>
            <a:solidFill>
              <a:schemeClr val="accent1"/>
            </a:solidFill>
          </a:ln>
        </p:spPr>
        <p:txBody>
          <a:bodyPr wrap="none" rtlCol="0">
            <a:spAutoFit/>
          </a:bodyPr>
          <a:lstStyle/>
          <a:p>
            <a:r>
              <a:rPr lang="es-CL" dirty="0">
                <a:solidFill>
                  <a:srgbClr val="C00000"/>
                </a:solidFill>
              </a:rPr>
              <a:t>Conocimiento y dominio versus ignorancia y sometimiento</a:t>
            </a:r>
          </a:p>
        </p:txBody>
      </p:sp>
      <p:pic>
        <p:nvPicPr>
          <p:cNvPr id="16" name="Marcador de contenido 15" descr="Imagen que contiene valla, persona, suelo, foto&#10;&#10;Descripción generada automáticamente">
            <a:extLst>
              <a:ext uri="{FF2B5EF4-FFF2-40B4-BE49-F238E27FC236}">
                <a16:creationId xmlns:a16="http://schemas.microsoft.com/office/drawing/2014/main" id="{8E7FF039-6F76-ED4C-9E8C-F754F7C33C7D}"/>
              </a:ext>
            </a:extLst>
          </p:cNvPr>
          <p:cNvPicPr>
            <a:picLocks noGrp="1" noChangeAspect="1"/>
          </p:cNvPicPr>
          <p:nvPr>
            <p:ph sz="half" idx="2"/>
          </p:nvPr>
        </p:nvPicPr>
        <p:blipFill>
          <a:blip r:embed="rId2"/>
          <a:stretch>
            <a:fillRect/>
          </a:stretch>
        </p:blipFill>
        <p:spPr>
          <a:xfrm>
            <a:off x="5203371" y="1551332"/>
            <a:ext cx="3177043" cy="2105714"/>
          </a:xfrm>
        </p:spPr>
      </p:pic>
      <p:pic>
        <p:nvPicPr>
          <p:cNvPr id="18" name="Imagen 17" descr="Imagen que contiene foto, interior, mesa&#10;&#10;Descripción generada automáticamente">
            <a:extLst>
              <a:ext uri="{FF2B5EF4-FFF2-40B4-BE49-F238E27FC236}">
                <a16:creationId xmlns:a16="http://schemas.microsoft.com/office/drawing/2014/main" id="{F0FDCC81-1B65-F646-855F-A446100E4C62}"/>
              </a:ext>
            </a:extLst>
          </p:cNvPr>
          <p:cNvPicPr>
            <a:picLocks noChangeAspect="1"/>
          </p:cNvPicPr>
          <p:nvPr/>
        </p:nvPicPr>
        <p:blipFill>
          <a:blip r:embed="rId3"/>
          <a:stretch>
            <a:fillRect/>
          </a:stretch>
        </p:blipFill>
        <p:spPr>
          <a:xfrm>
            <a:off x="6879771" y="3700183"/>
            <a:ext cx="1698171" cy="2097741"/>
          </a:xfrm>
          <a:prstGeom prst="rect">
            <a:avLst/>
          </a:prstGeom>
        </p:spPr>
      </p:pic>
      <p:sp>
        <p:nvSpPr>
          <p:cNvPr id="4" name="CuadroTexto 3">
            <a:extLst>
              <a:ext uri="{FF2B5EF4-FFF2-40B4-BE49-F238E27FC236}">
                <a16:creationId xmlns:a16="http://schemas.microsoft.com/office/drawing/2014/main" id="{366B15C5-8DB4-8443-B9E6-5A96CC2E4636}"/>
              </a:ext>
            </a:extLst>
          </p:cNvPr>
          <p:cNvSpPr txBox="1"/>
          <p:nvPr/>
        </p:nvSpPr>
        <p:spPr>
          <a:xfrm>
            <a:off x="457199" y="4817954"/>
            <a:ext cx="5964837" cy="830997"/>
          </a:xfrm>
          <a:prstGeom prst="rect">
            <a:avLst/>
          </a:prstGeom>
          <a:noFill/>
          <a:ln>
            <a:solidFill>
              <a:srgbClr val="002060"/>
            </a:solidFill>
          </a:ln>
        </p:spPr>
        <p:txBody>
          <a:bodyPr wrap="square" rtlCol="0">
            <a:spAutoFit/>
          </a:bodyPr>
          <a:lstStyle/>
          <a:p>
            <a:r>
              <a:rPr lang="es-ES_tradnl" sz="1600" dirty="0"/>
              <a:t>El 19 de mayo de 1833 la Escuela de Medicina, el 28 de febrero de 1834, la Escuela de Farmacia y el </a:t>
            </a:r>
            <a:r>
              <a:rPr lang="es-ES_tradnl" sz="1600" b="1" dirty="0"/>
              <a:t>16 de Julio de 1834 la Escuela de Obstetricia para matronas</a:t>
            </a:r>
            <a:r>
              <a:rPr lang="es-ES_tradnl" sz="1600" dirty="0"/>
              <a:t>.</a:t>
            </a:r>
            <a:endParaRPr lang="es-CL" sz="1600" dirty="0"/>
          </a:p>
        </p:txBody>
      </p:sp>
    </p:spTree>
    <p:extLst>
      <p:ext uri="{BB962C8B-B14F-4D97-AF65-F5344CB8AC3E}">
        <p14:creationId xmlns:p14="http://schemas.microsoft.com/office/powerpoint/2010/main" val="22215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B4373B1-5AA8-7442-9E57-38F668DF96A4}"/>
              </a:ext>
            </a:extLst>
          </p:cNvPr>
          <p:cNvSpPr txBox="1"/>
          <p:nvPr/>
        </p:nvSpPr>
        <p:spPr>
          <a:xfrm>
            <a:off x="269422" y="283464"/>
            <a:ext cx="8511058" cy="523220"/>
          </a:xfrm>
          <a:prstGeom prst="rect">
            <a:avLst/>
          </a:prstGeom>
          <a:noFill/>
          <a:ln>
            <a:solidFill>
              <a:schemeClr val="accent5">
                <a:lumMod val="90000"/>
                <a:lumOff val="10000"/>
              </a:schemeClr>
            </a:solidFill>
          </a:ln>
        </p:spPr>
        <p:txBody>
          <a:bodyPr wrap="square" rtlCol="0">
            <a:spAutoFit/>
          </a:bodyPr>
          <a:lstStyle/>
          <a:p>
            <a:r>
              <a:rPr lang="es-CL" sz="2800" b="1" i="1" dirty="0">
                <a:solidFill>
                  <a:schemeClr val="accent5">
                    <a:lumMod val="90000"/>
                    <a:lumOff val="10000"/>
                  </a:schemeClr>
                </a:solidFill>
              </a:rPr>
              <a:t>Las mujeres de capas medias: La madre ciudadana</a:t>
            </a:r>
          </a:p>
        </p:txBody>
      </p:sp>
      <p:sp>
        <p:nvSpPr>
          <p:cNvPr id="6" name="CuadroTexto 5">
            <a:extLst>
              <a:ext uri="{FF2B5EF4-FFF2-40B4-BE49-F238E27FC236}">
                <a16:creationId xmlns:a16="http://schemas.microsoft.com/office/drawing/2014/main" id="{42C94BA2-DB9D-6143-8988-FB3D18F24B78}"/>
              </a:ext>
            </a:extLst>
          </p:cNvPr>
          <p:cNvSpPr txBox="1"/>
          <p:nvPr/>
        </p:nvSpPr>
        <p:spPr>
          <a:xfrm>
            <a:off x="269421" y="1044153"/>
            <a:ext cx="4713516" cy="523220"/>
          </a:xfrm>
          <a:prstGeom prst="rect">
            <a:avLst/>
          </a:prstGeom>
          <a:noFill/>
          <a:ln>
            <a:solidFill>
              <a:schemeClr val="tx2"/>
            </a:solidFill>
          </a:ln>
        </p:spPr>
        <p:txBody>
          <a:bodyPr wrap="square" rtlCol="0">
            <a:spAutoFit/>
          </a:bodyPr>
          <a:lstStyle/>
          <a:p>
            <a:r>
              <a:rPr lang="es-CL" sz="2800" dirty="0">
                <a:solidFill>
                  <a:schemeClr val="accent1">
                    <a:lumMod val="50000"/>
                  </a:schemeClr>
                </a:solidFill>
              </a:rPr>
              <a:t>Las matronas</a:t>
            </a:r>
          </a:p>
        </p:txBody>
      </p:sp>
      <p:pic>
        <p:nvPicPr>
          <p:cNvPr id="8" name="Imagen 7" descr="Imagen que contiene interior, tabla, pequeño, comida&#10;&#10;Descripción generada automáticamente">
            <a:extLst>
              <a:ext uri="{FF2B5EF4-FFF2-40B4-BE49-F238E27FC236}">
                <a16:creationId xmlns:a16="http://schemas.microsoft.com/office/drawing/2014/main" id="{723A95A7-0FC9-9842-B3ED-3EB1445212DD}"/>
              </a:ext>
            </a:extLst>
          </p:cNvPr>
          <p:cNvPicPr>
            <a:picLocks noChangeAspect="1"/>
          </p:cNvPicPr>
          <p:nvPr/>
        </p:nvPicPr>
        <p:blipFill>
          <a:blip r:embed="rId2"/>
          <a:stretch>
            <a:fillRect/>
          </a:stretch>
        </p:blipFill>
        <p:spPr>
          <a:xfrm>
            <a:off x="6315964" y="1567373"/>
            <a:ext cx="2464516" cy="3701143"/>
          </a:xfrm>
          <a:prstGeom prst="rect">
            <a:avLst/>
          </a:prstGeom>
          <a:ln>
            <a:solidFill>
              <a:srgbClr val="002060"/>
            </a:solidFill>
          </a:ln>
        </p:spPr>
      </p:pic>
      <p:sp>
        <p:nvSpPr>
          <p:cNvPr id="9" name="CuadroTexto 8">
            <a:extLst>
              <a:ext uri="{FF2B5EF4-FFF2-40B4-BE49-F238E27FC236}">
                <a16:creationId xmlns:a16="http://schemas.microsoft.com/office/drawing/2014/main" id="{A70C331E-C702-BC43-9D09-14FE24943915}"/>
              </a:ext>
            </a:extLst>
          </p:cNvPr>
          <p:cNvSpPr txBox="1"/>
          <p:nvPr/>
        </p:nvSpPr>
        <p:spPr>
          <a:xfrm>
            <a:off x="269421" y="1804842"/>
            <a:ext cx="5565322" cy="3693319"/>
          </a:xfrm>
          <a:prstGeom prst="rect">
            <a:avLst/>
          </a:prstGeom>
          <a:noFill/>
          <a:ln>
            <a:solidFill>
              <a:srgbClr val="002060"/>
            </a:solidFill>
          </a:ln>
        </p:spPr>
        <p:txBody>
          <a:bodyPr wrap="square" rtlCol="0">
            <a:spAutoFit/>
          </a:bodyPr>
          <a:lstStyle/>
          <a:p>
            <a:r>
              <a:rPr lang="es-ES_tradnl" dirty="0"/>
              <a:t>El Decreto Supremo del 16 de julio de 1834, estableció primer curso de Obstetricia </a:t>
            </a:r>
          </a:p>
          <a:p>
            <a:r>
              <a:rPr lang="es-ES_tradnl" dirty="0"/>
              <a:t>"</a:t>
            </a:r>
            <a:r>
              <a:rPr lang="es-ES_tradnl" b="1" i="1" dirty="0"/>
              <a:t>Para las mujeres de esta capital que deseando dedicarse a la profesión sepan leer y escribir, hayan recibido una decente educación y sean jóvenes, robustas y bien constituidas</a:t>
            </a:r>
            <a:r>
              <a:rPr lang="es-ES_tradnl" dirty="0"/>
              <a:t>". </a:t>
            </a:r>
          </a:p>
          <a:p>
            <a:endParaRPr lang="es-ES_tradnl" dirty="0"/>
          </a:p>
          <a:p>
            <a:r>
              <a:rPr lang="es-ES_tradnl" dirty="0"/>
              <a:t>La Escuela funcionó en la Casa de Huérfanos, donde se graduaron las primeras matronas, cuya nómina "Por orden de mérito por el Tribunal del Protomedicato" fue publicada en "El Araucano", el 24 de marzo 1836. La alumna más distinguida de esa promoción fue Isidora Góngora. </a:t>
            </a:r>
            <a:endParaRPr lang="es-CL" dirty="0"/>
          </a:p>
        </p:txBody>
      </p:sp>
    </p:spTree>
    <p:extLst>
      <p:ext uri="{BB962C8B-B14F-4D97-AF65-F5344CB8AC3E}">
        <p14:creationId xmlns:p14="http://schemas.microsoft.com/office/powerpoint/2010/main" val="208609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01400" y="230868"/>
            <a:ext cx="5000572" cy="968375"/>
          </a:xfrm>
          <a:ln>
            <a:solidFill>
              <a:schemeClr val="accent5">
                <a:lumMod val="90000"/>
                <a:lumOff val="10000"/>
              </a:schemeClr>
            </a:solidFill>
          </a:ln>
        </p:spPr>
        <p:txBody>
          <a:bodyPr/>
          <a:lstStyle/>
          <a:p>
            <a:pPr algn="l"/>
            <a:r>
              <a:rPr lang="es-ES" sz="2800" dirty="0"/>
              <a:t>Escuela Normal de preceptoras</a:t>
            </a:r>
          </a:p>
        </p:txBody>
      </p:sp>
      <p:pic>
        <p:nvPicPr>
          <p:cNvPr id="4" name="Marcador de contenido 3"/>
          <p:cNvPicPr>
            <a:picLocks noGrp="1" noChangeAspect="1"/>
          </p:cNvPicPr>
          <p:nvPr>
            <p:ph idx="4294967295"/>
          </p:nvPr>
        </p:nvPicPr>
        <p:blipFill>
          <a:blip r:embed="rId2"/>
          <a:srcRect l="21901" r="21901"/>
          <a:stretch>
            <a:fillRect/>
          </a:stretch>
        </p:blipFill>
        <p:spPr>
          <a:xfrm>
            <a:off x="5243486" y="119744"/>
            <a:ext cx="3657600" cy="4508500"/>
          </a:xfrm>
          <a:ln>
            <a:solidFill>
              <a:schemeClr val="accent1"/>
            </a:solidFill>
          </a:ln>
        </p:spPr>
      </p:pic>
      <p:sp>
        <p:nvSpPr>
          <p:cNvPr id="5" name="Marcador de contenido 4"/>
          <p:cNvSpPr>
            <a:spLocks noGrp="1"/>
          </p:cNvSpPr>
          <p:nvPr>
            <p:ph type="body" sz="half" idx="4294967295"/>
          </p:nvPr>
        </p:nvSpPr>
        <p:spPr>
          <a:xfrm>
            <a:off x="449743" y="1281136"/>
            <a:ext cx="4122257" cy="3725861"/>
          </a:xfrm>
          <a:ln>
            <a:solidFill>
              <a:schemeClr val="accent1"/>
            </a:solidFill>
          </a:ln>
        </p:spPr>
        <p:txBody>
          <a:bodyPr>
            <a:normAutofit fontScale="92500"/>
          </a:bodyPr>
          <a:lstStyle/>
          <a:p>
            <a:pPr marL="0" indent="0" algn="just">
              <a:buNone/>
            </a:pPr>
            <a:r>
              <a:rPr lang="es-ES" dirty="0"/>
              <a:t>El 5 de enero de 1854 se inauguró en Santiago la Escuela Normal de Preceptoras. Con el objetivo de formar profesoras para la enseñanza primaria, en su currículum (</a:t>
            </a:r>
            <a:r>
              <a:rPr lang="es-ES" dirty="0">
                <a:solidFill>
                  <a:schemeClr val="accent5">
                    <a:lumMod val="75000"/>
                    <a:lumOff val="25000"/>
                  </a:schemeClr>
                </a:solidFill>
              </a:rPr>
              <a:t>diferente al de la Escuela de preceptores</a:t>
            </a:r>
            <a:r>
              <a:rPr lang="es-ES" dirty="0"/>
              <a:t>). Su plan era teórico, práctico y </a:t>
            </a:r>
            <a:r>
              <a:rPr lang="es-ES" dirty="0">
                <a:solidFill>
                  <a:schemeClr val="accent5">
                    <a:lumMod val="75000"/>
                    <a:lumOff val="25000"/>
                  </a:schemeClr>
                </a:solidFill>
              </a:rPr>
              <a:t>moral. </a:t>
            </a:r>
            <a:r>
              <a:rPr lang="es-ES" dirty="0">
                <a:solidFill>
                  <a:schemeClr val="tx1"/>
                </a:solidFill>
              </a:rPr>
              <a:t>En 1871 se crea una en Chillán y en 1874 en La Serena.</a:t>
            </a:r>
            <a:endParaRPr lang="es-ES" dirty="0">
              <a:solidFill>
                <a:schemeClr val="accent5">
                  <a:lumMod val="75000"/>
                  <a:lumOff val="25000"/>
                </a:schemeClr>
              </a:solidFill>
            </a:endParaRPr>
          </a:p>
        </p:txBody>
      </p:sp>
      <p:sp>
        <p:nvSpPr>
          <p:cNvPr id="6" name="CuadroTexto 5"/>
          <p:cNvSpPr txBox="1"/>
          <p:nvPr/>
        </p:nvSpPr>
        <p:spPr>
          <a:xfrm>
            <a:off x="5243486" y="4776561"/>
            <a:ext cx="3657600" cy="738664"/>
          </a:xfrm>
          <a:prstGeom prst="rect">
            <a:avLst/>
          </a:prstGeom>
          <a:noFill/>
          <a:ln>
            <a:solidFill>
              <a:schemeClr val="accent1"/>
            </a:solidFill>
          </a:ln>
        </p:spPr>
        <p:txBody>
          <a:bodyPr wrap="square" rtlCol="0">
            <a:spAutoFit/>
          </a:bodyPr>
          <a:lstStyle/>
          <a:p>
            <a:pPr algn="just"/>
            <a:r>
              <a:rPr lang="es-ES" sz="1400" dirty="0"/>
              <a:t>A cargo de las Monjas francesas del sagrado corazón hasta 1883 cuando pasa a depender de profesoras alemanas.</a:t>
            </a:r>
          </a:p>
        </p:txBody>
      </p:sp>
    </p:spTree>
    <p:extLst>
      <p:ext uri="{BB962C8B-B14F-4D97-AF65-F5344CB8AC3E}">
        <p14:creationId xmlns:p14="http://schemas.microsoft.com/office/powerpoint/2010/main" val="3846648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1" y="55563"/>
            <a:ext cx="4572000" cy="673642"/>
          </a:xfrm>
          <a:ln>
            <a:solidFill>
              <a:schemeClr val="accent1"/>
            </a:solidFill>
          </a:ln>
        </p:spPr>
        <p:txBody>
          <a:bodyPr/>
          <a:lstStyle/>
          <a:p>
            <a:r>
              <a:rPr lang="es-ES" sz="2400" dirty="0"/>
              <a:t>Escuela Normal de Preceptoras</a:t>
            </a:r>
          </a:p>
        </p:txBody>
      </p:sp>
      <p:sp>
        <p:nvSpPr>
          <p:cNvPr id="5" name="Marcador de contenido 4">
            <a:extLst>
              <a:ext uri="{FF2B5EF4-FFF2-40B4-BE49-F238E27FC236}">
                <a16:creationId xmlns:a16="http://schemas.microsoft.com/office/drawing/2014/main" id="{D4A9C537-2925-5543-990F-EC83AB43A028}"/>
              </a:ext>
            </a:extLst>
          </p:cNvPr>
          <p:cNvSpPr>
            <a:spLocks noGrp="1"/>
          </p:cNvSpPr>
          <p:nvPr>
            <p:ph idx="4294967295"/>
          </p:nvPr>
        </p:nvSpPr>
        <p:spPr>
          <a:xfrm>
            <a:off x="96881" y="1048093"/>
            <a:ext cx="4572000" cy="3048000"/>
          </a:xfrm>
        </p:spPr>
        <p:txBody>
          <a:bodyPr>
            <a:normAutofit fontScale="55000" lnSpcReduction="20000"/>
          </a:bodyPr>
          <a:lstStyle/>
          <a:p>
            <a:pPr marL="0" indent="0">
              <a:buNone/>
            </a:pPr>
            <a:r>
              <a:rPr lang="es-CL" dirty="0"/>
              <a:t>Las condiciones de admisión exijían a las aspirantes a alumnas «tener diez a do ce años de edad, instrucción regular en leer i escribir, i acreditar, por medio de una información sumaria, buena conducta, decidida aplicación i pertenecer a una familia honrada i juiciosa».</a:t>
            </a:r>
          </a:p>
          <a:p>
            <a:pPr marL="0" indent="0">
              <a:buNone/>
            </a:pPr>
            <a:r>
              <a:rPr lang="es-CL" dirty="0"/>
              <a:t>...parece que la mujer hubiese nacido para la minuciosa i modestísima tarea de enseñar a los niños. Ella es sin duda generalmente mas consagrada, mas pudorosa, mas paciente, mas moral, mas adecuada en una palabra, para esa difícil i penosa ocupación. Como quiera que la mujer por su naturaleza i por sus hábitos es mas de la casa que el hombre, hasta la escuela misma está de ordinario mas atendida, mas aseada, mas ordenada con ellas que con los hombres</a:t>
            </a:r>
          </a:p>
          <a:p>
            <a:pPr marL="0" indent="0">
              <a:buNone/>
            </a:pPr>
            <a:r>
              <a:rPr lang="es-CL" dirty="0"/>
              <a:t>Revista de Instrucción primaria 1866</a:t>
            </a:r>
          </a:p>
          <a:p>
            <a:pPr marL="0" indent="0">
              <a:buNone/>
            </a:pPr>
            <a:endParaRPr lang="es-CL" dirty="0"/>
          </a:p>
          <a:p>
            <a:pPr marL="0" indent="0">
              <a:buNone/>
            </a:pPr>
            <a:endParaRPr lang="es-CL" dirty="0"/>
          </a:p>
        </p:txBody>
      </p:sp>
      <p:pic>
        <p:nvPicPr>
          <p:cNvPr id="4" name="Imagen 3" descr="Foto blanco y negro de un grupo de niños posando para una foto&#10;&#10;Descripción generada automáticamente">
            <a:extLst>
              <a:ext uri="{FF2B5EF4-FFF2-40B4-BE49-F238E27FC236}">
                <a16:creationId xmlns:a16="http://schemas.microsoft.com/office/drawing/2014/main" id="{2A9A3EFE-CE0A-3044-92D0-765626BB1F3B}"/>
              </a:ext>
            </a:extLst>
          </p:cNvPr>
          <p:cNvPicPr>
            <a:picLocks noChangeAspect="1"/>
          </p:cNvPicPr>
          <p:nvPr/>
        </p:nvPicPr>
        <p:blipFill>
          <a:blip r:embed="rId2"/>
          <a:stretch>
            <a:fillRect/>
          </a:stretch>
        </p:blipFill>
        <p:spPr>
          <a:xfrm>
            <a:off x="4668880" y="460385"/>
            <a:ext cx="4301501" cy="3147772"/>
          </a:xfrm>
          <a:prstGeom prst="rect">
            <a:avLst/>
          </a:prstGeom>
          <a:ln>
            <a:solidFill>
              <a:schemeClr val="accent1"/>
            </a:solidFill>
          </a:ln>
        </p:spPr>
      </p:pic>
      <p:sp>
        <p:nvSpPr>
          <p:cNvPr id="3" name="CuadroTexto 2">
            <a:extLst>
              <a:ext uri="{FF2B5EF4-FFF2-40B4-BE49-F238E27FC236}">
                <a16:creationId xmlns:a16="http://schemas.microsoft.com/office/drawing/2014/main" id="{BE2212A6-4812-DE49-AAF8-A970D0E0217E}"/>
              </a:ext>
            </a:extLst>
          </p:cNvPr>
          <p:cNvSpPr txBox="1"/>
          <p:nvPr/>
        </p:nvSpPr>
        <p:spPr>
          <a:xfrm>
            <a:off x="4668879" y="3806638"/>
            <a:ext cx="4301501" cy="1754326"/>
          </a:xfrm>
          <a:prstGeom prst="rect">
            <a:avLst/>
          </a:prstGeom>
          <a:noFill/>
          <a:ln>
            <a:solidFill>
              <a:schemeClr val="accent1"/>
            </a:solidFill>
          </a:ln>
        </p:spPr>
        <p:txBody>
          <a:bodyPr wrap="square" rtlCol="0">
            <a:spAutoFit/>
          </a:bodyPr>
          <a:lstStyle/>
          <a:p>
            <a:r>
              <a:rPr lang="es-CL" dirty="0"/>
              <a:t>Las materias….lectura, escritura, dogma y moral religiosa, gramática castellana, aritmética, geografía, dibujo, historia, métodos de enseñanza mutua y simultánea, costura, bordado y labores de aguja. </a:t>
            </a:r>
          </a:p>
        </p:txBody>
      </p:sp>
    </p:spTree>
    <p:extLst>
      <p:ext uri="{BB962C8B-B14F-4D97-AF65-F5344CB8AC3E}">
        <p14:creationId xmlns:p14="http://schemas.microsoft.com/office/powerpoint/2010/main" val="279109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0A51991-364D-3246-8F43-304939CA9ADC}"/>
              </a:ext>
            </a:extLst>
          </p:cNvPr>
          <p:cNvSpPr txBox="1"/>
          <p:nvPr/>
        </p:nvSpPr>
        <p:spPr>
          <a:xfrm>
            <a:off x="4479403" y="1319514"/>
            <a:ext cx="4271058" cy="2585323"/>
          </a:xfrm>
          <a:prstGeom prst="rect">
            <a:avLst/>
          </a:prstGeom>
          <a:noFill/>
        </p:spPr>
        <p:txBody>
          <a:bodyPr wrap="square" rtlCol="0">
            <a:spAutoFit/>
          </a:bodyPr>
          <a:lstStyle/>
          <a:p>
            <a:r>
              <a:rPr lang="es-CL" dirty="0"/>
              <a:t>“Si la instrucción femenina tenía como supremo fin ilustrar a quienes tenían la responsabilidad con los futuros ciudadanos en su calidad de madres y preceptoras, la instrucción de las matronas las preparaba para la no menor misión de cuidar a las mujeres en el momento en que se convertían en madres” . Maria Soledad Zarate.</a:t>
            </a:r>
          </a:p>
        </p:txBody>
      </p:sp>
      <p:sp>
        <p:nvSpPr>
          <p:cNvPr id="3" name="CuadroTexto 2">
            <a:extLst>
              <a:ext uri="{FF2B5EF4-FFF2-40B4-BE49-F238E27FC236}">
                <a16:creationId xmlns:a16="http://schemas.microsoft.com/office/drawing/2014/main" id="{DF21AF80-61AD-E242-9500-4FD7DBEB79A1}"/>
              </a:ext>
            </a:extLst>
          </p:cNvPr>
          <p:cNvSpPr txBox="1"/>
          <p:nvPr/>
        </p:nvSpPr>
        <p:spPr>
          <a:xfrm>
            <a:off x="295155" y="219919"/>
            <a:ext cx="3483979" cy="3139321"/>
          </a:xfrm>
          <a:prstGeom prst="rect">
            <a:avLst/>
          </a:prstGeom>
          <a:noFill/>
          <a:ln>
            <a:solidFill>
              <a:schemeClr val="accent1"/>
            </a:solidFill>
          </a:ln>
        </p:spPr>
        <p:txBody>
          <a:bodyPr wrap="square" rtlCol="0">
            <a:spAutoFit/>
          </a:bodyPr>
          <a:lstStyle/>
          <a:p>
            <a:r>
              <a:rPr lang="es-CL" b="1" dirty="0"/>
              <a:t>En 1836 se titularon las primeras 16 matronas</a:t>
            </a:r>
            <a:r>
              <a:rPr lang="es-CL" dirty="0"/>
              <a:t>: Isidora Góngora, Josefa Benavides, Francisca Vilches, Gertrudis Figueroa, Luisa López, Juana Echeverría, Josefa Reyes, Martina Naranjo, Cayetana Navarro, Eugenia Villanueva, María Ibarra, Isidora González, Francisca Galdames, Rosario Rojas, Carmen López, Juana Durán</a:t>
            </a:r>
          </a:p>
        </p:txBody>
      </p:sp>
      <p:sp>
        <p:nvSpPr>
          <p:cNvPr id="5" name="CuadroTexto 4">
            <a:extLst>
              <a:ext uri="{FF2B5EF4-FFF2-40B4-BE49-F238E27FC236}">
                <a16:creationId xmlns:a16="http://schemas.microsoft.com/office/drawing/2014/main" id="{8E211B9F-FE78-4F41-8177-02555CF2B40B}"/>
              </a:ext>
            </a:extLst>
          </p:cNvPr>
          <p:cNvSpPr txBox="1"/>
          <p:nvPr/>
        </p:nvSpPr>
        <p:spPr>
          <a:xfrm>
            <a:off x="295155" y="3555560"/>
            <a:ext cx="3483979" cy="2031325"/>
          </a:xfrm>
          <a:prstGeom prst="rect">
            <a:avLst/>
          </a:prstGeom>
          <a:noFill/>
          <a:ln>
            <a:solidFill>
              <a:schemeClr val="accent1"/>
            </a:solidFill>
          </a:ln>
        </p:spPr>
        <p:txBody>
          <a:bodyPr wrap="square" rtlCol="0">
            <a:spAutoFit/>
          </a:bodyPr>
          <a:lstStyle/>
          <a:p>
            <a:r>
              <a:rPr lang="es-CL" b="1" dirty="0"/>
              <a:t>En 1857 se titularon las primeras nueve mujeres como profesoras primarias</a:t>
            </a:r>
            <a:r>
              <a:rPr lang="es-CL" dirty="0"/>
              <a:t>: Matilde Baldovinos, Dominga Lobo, Pabla Salcedo, Ignacia Flores, Antonia Claro, Margarita Salas, Manuela Varas, Carmen Varela, y Julia Nieto</a:t>
            </a:r>
          </a:p>
        </p:txBody>
      </p:sp>
    </p:spTree>
    <p:extLst>
      <p:ext uri="{BB962C8B-B14F-4D97-AF65-F5344CB8AC3E}">
        <p14:creationId xmlns:p14="http://schemas.microsoft.com/office/powerpoint/2010/main" val="348541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115" y="56030"/>
            <a:ext cx="8086500" cy="1143000"/>
          </a:xfrm>
        </p:spPr>
        <p:txBody>
          <a:bodyPr/>
          <a:lstStyle/>
          <a:p>
            <a:r>
              <a:rPr lang="es-ES" sz="2800" dirty="0"/>
              <a:t>Educación técnica para las demandas del naciente capitalismo </a:t>
            </a:r>
          </a:p>
        </p:txBody>
      </p:sp>
      <p:sp>
        <p:nvSpPr>
          <p:cNvPr id="3" name="Marcador de contenido 2"/>
          <p:cNvSpPr>
            <a:spLocks noGrp="1"/>
          </p:cNvSpPr>
          <p:nvPr>
            <p:ph idx="1"/>
          </p:nvPr>
        </p:nvSpPr>
        <p:spPr>
          <a:xfrm>
            <a:off x="370115" y="1589314"/>
            <a:ext cx="8567056" cy="4125686"/>
          </a:xfrm>
        </p:spPr>
        <p:txBody>
          <a:bodyPr>
            <a:normAutofit/>
          </a:bodyPr>
          <a:lstStyle/>
          <a:p>
            <a:r>
              <a:rPr lang="es-ES" dirty="0"/>
              <a:t>Demandas: Aumento de la industria manufacturera. El currículo elevar el nivel y la calidad de la producción doméstica en las industrias: Vestuario, alimentos y servicios.</a:t>
            </a:r>
          </a:p>
          <a:p>
            <a:r>
              <a:rPr lang="es-ES" dirty="0"/>
              <a:t>La escuela de Artes y oficios fue fundada en 1849 y sólo permitía el ingreso de hombres. </a:t>
            </a:r>
          </a:p>
          <a:p>
            <a:r>
              <a:rPr lang="es-ES" dirty="0"/>
              <a:t>Mantenía la idea de </a:t>
            </a:r>
            <a:r>
              <a:rPr lang="es-ES" dirty="0" err="1"/>
              <a:t>disciplinamiento</a:t>
            </a:r>
            <a:r>
              <a:rPr lang="es-ES" dirty="0"/>
              <a:t> de la mujer, la división sexual del trabajo, la segmentación de ocupaciones por sexo y la desigualdad de salarios.</a:t>
            </a:r>
          </a:p>
          <a:p>
            <a:endParaRPr lang="es-ES" dirty="0"/>
          </a:p>
          <a:p>
            <a:endParaRPr lang="es-ES" dirty="0"/>
          </a:p>
          <a:p>
            <a:endParaRPr lang="es-ES" dirty="0"/>
          </a:p>
        </p:txBody>
      </p:sp>
    </p:spTree>
    <p:extLst>
      <p:ext uri="{BB962C8B-B14F-4D97-AF65-F5344CB8AC3E}">
        <p14:creationId xmlns:p14="http://schemas.microsoft.com/office/powerpoint/2010/main" val="3661827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5BA6DB-1133-4448-A833-AEF646482B86}"/>
              </a:ext>
            </a:extLst>
          </p:cNvPr>
          <p:cNvPicPr>
            <a:picLocks noChangeAspect="1"/>
          </p:cNvPicPr>
          <p:nvPr/>
        </p:nvPicPr>
        <p:blipFill>
          <a:blip r:embed="rId2"/>
          <a:stretch>
            <a:fillRect/>
          </a:stretch>
        </p:blipFill>
        <p:spPr>
          <a:xfrm>
            <a:off x="833547" y="289877"/>
            <a:ext cx="7210858" cy="3926523"/>
          </a:xfrm>
          <a:prstGeom prst="rect">
            <a:avLst/>
          </a:prstGeom>
        </p:spPr>
      </p:pic>
      <p:sp>
        <p:nvSpPr>
          <p:cNvPr id="5" name="CuadroTexto 4">
            <a:extLst>
              <a:ext uri="{FF2B5EF4-FFF2-40B4-BE49-F238E27FC236}">
                <a16:creationId xmlns:a16="http://schemas.microsoft.com/office/drawing/2014/main" id="{041193E6-BE50-8247-A5E8-BCC86584FFC8}"/>
              </a:ext>
            </a:extLst>
          </p:cNvPr>
          <p:cNvSpPr txBox="1"/>
          <p:nvPr/>
        </p:nvSpPr>
        <p:spPr>
          <a:xfrm>
            <a:off x="966570" y="4237672"/>
            <a:ext cx="7210859" cy="1477328"/>
          </a:xfrm>
          <a:prstGeom prst="rect">
            <a:avLst/>
          </a:prstGeom>
          <a:noFill/>
          <a:ln>
            <a:solidFill>
              <a:schemeClr val="accent1"/>
            </a:solidFill>
          </a:ln>
        </p:spPr>
        <p:txBody>
          <a:bodyPr wrap="square" rtlCol="0">
            <a:spAutoFit/>
          </a:bodyPr>
          <a:lstStyle/>
          <a:p>
            <a:r>
              <a:rPr lang="es-CL" dirty="0"/>
              <a:t>Proporción (porcentaje) de mujeres en algunas ramas de actividades según años. Arriba industriales, abajo profesionales. En las ramas que no están en este cuadro (e.g. minería, transportes y otras) la participación de la mujer como trabajadora era mínima. (Tomado de Gálvez y Bravo, p. 21.)</a:t>
            </a:r>
          </a:p>
        </p:txBody>
      </p:sp>
    </p:spTree>
    <p:extLst>
      <p:ext uri="{BB962C8B-B14F-4D97-AF65-F5344CB8AC3E}">
        <p14:creationId xmlns:p14="http://schemas.microsoft.com/office/powerpoint/2010/main" val="269143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interior, vivo, cuarto, ventana&#10;&#10;Descripción generada automáticamente">
            <a:extLst>
              <a:ext uri="{FF2B5EF4-FFF2-40B4-BE49-F238E27FC236}">
                <a16:creationId xmlns:a16="http://schemas.microsoft.com/office/drawing/2014/main" id="{8122F41D-D857-6847-AEB9-A53F541E1ED0}"/>
              </a:ext>
            </a:extLst>
          </p:cNvPr>
          <p:cNvPicPr>
            <a:picLocks noChangeAspect="1"/>
          </p:cNvPicPr>
          <p:nvPr/>
        </p:nvPicPr>
        <p:blipFill>
          <a:blip r:embed="rId3"/>
          <a:stretch>
            <a:fillRect/>
          </a:stretch>
        </p:blipFill>
        <p:spPr>
          <a:xfrm>
            <a:off x="4310742" y="193676"/>
            <a:ext cx="4617096" cy="2693306"/>
          </a:xfrm>
          <a:prstGeom prst="rect">
            <a:avLst/>
          </a:prstGeom>
        </p:spPr>
      </p:pic>
      <p:pic>
        <p:nvPicPr>
          <p:cNvPr id="8" name="Imagen 7" descr="Imagen que contiene edificio, interior, gente, grupo&#10;&#10;Descripción generada automáticamente">
            <a:extLst>
              <a:ext uri="{FF2B5EF4-FFF2-40B4-BE49-F238E27FC236}">
                <a16:creationId xmlns:a16="http://schemas.microsoft.com/office/drawing/2014/main" id="{0B5FB1D2-E84E-BE4E-B862-C1969ADD1972}"/>
              </a:ext>
            </a:extLst>
          </p:cNvPr>
          <p:cNvPicPr>
            <a:picLocks noChangeAspect="1"/>
          </p:cNvPicPr>
          <p:nvPr/>
        </p:nvPicPr>
        <p:blipFill>
          <a:blip r:embed="rId4"/>
          <a:stretch>
            <a:fillRect/>
          </a:stretch>
        </p:blipFill>
        <p:spPr>
          <a:xfrm>
            <a:off x="4937835" y="3043338"/>
            <a:ext cx="3362909" cy="1961697"/>
          </a:xfrm>
          <a:prstGeom prst="rect">
            <a:avLst/>
          </a:prstGeom>
        </p:spPr>
      </p:pic>
      <p:sp>
        <p:nvSpPr>
          <p:cNvPr id="9" name="CuadroTexto 8">
            <a:extLst>
              <a:ext uri="{FF2B5EF4-FFF2-40B4-BE49-F238E27FC236}">
                <a16:creationId xmlns:a16="http://schemas.microsoft.com/office/drawing/2014/main" id="{8C437488-95CB-8044-BC43-9A800980C31C}"/>
              </a:ext>
            </a:extLst>
          </p:cNvPr>
          <p:cNvSpPr txBox="1"/>
          <p:nvPr/>
        </p:nvSpPr>
        <p:spPr>
          <a:xfrm>
            <a:off x="4573552" y="5161391"/>
            <a:ext cx="4354286" cy="523220"/>
          </a:xfrm>
          <a:prstGeom prst="rect">
            <a:avLst/>
          </a:prstGeom>
          <a:noFill/>
          <a:ln>
            <a:solidFill>
              <a:schemeClr val="accent1"/>
            </a:solidFill>
          </a:ln>
        </p:spPr>
        <p:txBody>
          <a:bodyPr wrap="square" rtlCol="0">
            <a:spAutoFit/>
          </a:bodyPr>
          <a:lstStyle/>
          <a:p>
            <a:pPr algn="ctr"/>
            <a:r>
              <a:rPr lang="es-CL" sz="1400" dirty="0"/>
              <a:t>Un grupo de mujeres trabajando en la Fábrica de Sombreros «Girardi», Santiago de Chile. 1910. </a:t>
            </a:r>
          </a:p>
        </p:txBody>
      </p:sp>
      <p:sp>
        <p:nvSpPr>
          <p:cNvPr id="10" name="CuadroTexto 9">
            <a:extLst>
              <a:ext uri="{FF2B5EF4-FFF2-40B4-BE49-F238E27FC236}">
                <a16:creationId xmlns:a16="http://schemas.microsoft.com/office/drawing/2014/main" id="{935F31FF-D2FA-D845-B933-BAFB51D7D203}"/>
              </a:ext>
            </a:extLst>
          </p:cNvPr>
          <p:cNvSpPr txBox="1"/>
          <p:nvPr/>
        </p:nvSpPr>
        <p:spPr>
          <a:xfrm>
            <a:off x="216162" y="774447"/>
            <a:ext cx="3516085" cy="3416320"/>
          </a:xfrm>
          <a:prstGeom prst="rect">
            <a:avLst/>
          </a:prstGeom>
          <a:noFill/>
        </p:spPr>
        <p:txBody>
          <a:bodyPr wrap="square" rtlCol="0">
            <a:spAutoFit/>
          </a:bodyPr>
          <a:lstStyle/>
          <a:p>
            <a:r>
              <a:rPr lang="es-CL" b="1" dirty="0">
                <a:solidFill>
                  <a:schemeClr val="accent5">
                    <a:lumMod val="90000"/>
                    <a:lumOff val="10000"/>
                  </a:schemeClr>
                </a:solidFill>
              </a:rPr>
              <a:t>Roles que la sociedad patriarcal le fijaba a las mujeres.</a:t>
            </a:r>
          </a:p>
          <a:p>
            <a:endParaRPr lang="es-CL" dirty="0"/>
          </a:p>
          <a:p>
            <a:r>
              <a:rPr lang="es-CL" dirty="0"/>
              <a:t>Madre, criadora, cuidadora, </a:t>
            </a:r>
          </a:p>
          <a:p>
            <a:endParaRPr lang="es-CL" dirty="0"/>
          </a:p>
          <a:p>
            <a:r>
              <a:rPr lang="es-CL" dirty="0"/>
              <a:t>El hogar, la familia y la crianza.</a:t>
            </a:r>
          </a:p>
          <a:p>
            <a:endParaRPr lang="es-CL" dirty="0"/>
          </a:p>
          <a:p>
            <a:r>
              <a:rPr lang="es-CL" b="1" dirty="0">
                <a:solidFill>
                  <a:schemeClr val="accent5">
                    <a:lumMod val="90000"/>
                    <a:lumOff val="10000"/>
                  </a:schemeClr>
                </a:solidFill>
              </a:rPr>
              <a:t>Roles que la sociedad clasista de la época les asignaba según su origen social.</a:t>
            </a:r>
          </a:p>
          <a:p>
            <a:endParaRPr lang="es-CL" b="1" dirty="0">
              <a:solidFill>
                <a:schemeClr val="accent5">
                  <a:lumMod val="90000"/>
                  <a:lumOff val="10000"/>
                </a:schemeClr>
              </a:solidFill>
            </a:endParaRPr>
          </a:p>
          <a:p>
            <a:endParaRPr lang="es-CL" b="1" dirty="0">
              <a:solidFill>
                <a:schemeClr val="accent5">
                  <a:lumMod val="90000"/>
                  <a:lumOff val="10000"/>
                </a:schemeClr>
              </a:solidFill>
            </a:endParaRPr>
          </a:p>
        </p:txBody>
      </p:sp>
      <p:sp>
        <p:nvSpPr>
          <p:cNvPr id="11" name="CuadroTexto 10">
            <a:extLst>
              <a:ext uri="{FF2B5EF4-FFF2-40B4-BE49-F238E27FC236}">
                <a16:creationId xmlns:a16="http://schemas.microsoft.com/office/drawing/2014/main" id="{FEC0A08D-5852-6849-B9F6-F07D871C671F}"/>
              </a:ext>
            </a:extLst>
          </p:cNvPr>
          <p:cNvSpPr txBox="1"/>
          <p:nvPr/>
        </p:nvSpPr>
        <p:spPr>
          <a:xfrm>
            <a:off x="346790" y="4190767"/>
            <a:ext cx="3963952" cy="923330"/>
          </a:xfrm>
          <a:prstGeom prst="rect">
            <a:avLst/>
          </a:prstGeom>
          <a:noFill/>
          <a:ln>
            <a:solidFill>
              <a:schemeClr val="accent1"/>
            </a:solidFill>
          </a:ln>
        </p:spPr>
        <p:txBody>
          <a:bodyPr wrap="square" rtlCol="0">
            <a:spAutoFit/>
          </a:bodyPr>
          <a:lstStyle/>
          <a:p>
            <a:pPr algn="ctr"/>
            <a:r>
              <a:rPr lang="es-CL" i="1" dirty="0">
                <a:solidFill>
                  <a:schemeClr val="accent1">
                    <a:lumMod val="75000"/>
                  </a:schemeClr>
                </a:solidFill>
              </a:rPr>
              <a:t>La educación superior como la preparación para la autonomía económica, social y política de las personas.</a:t>
            </a:r>
          </a:p>
        </p:txBody>
      </p:sp>
    </p:spTree>
    <p:extLst>
      <p:ext uri="{BB962C8B-B14F-4D97-AF65-F5344CB8AC3E}">
        <p14:creationId xmlns:p14="http://schemas.microsoft.com/office/powerpoint/2010/main" val="2987558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109255-4FE4-124C-ADF8-7ADF05AF187F}"/>
              </a:ext>
            </a:extLst>
          </p:cNvPr>
          <p:cNvSpPr txBox="1"/>
          <p:nvPr/>
        </p:nvSpPr>
        <p:spPr>
          <a:xfrm>
            <a:off x="609600" y="460525"/>
            <a:ext cx="8098971" cy="5355312"/>
          </a:xfrm>
          <a:prstGeom prst="rect">
            <a:avLst/>
          </a:prstGeom>
          <a:noFill/>
        </p:spPr>
        <p:txBody>
          <a:bodyPr wrap="square" rtlCol="0">
            <a:spAutoFit/>
          </a:bodyPr>
          <a:lstStyle/>
          <a:p>
            <a:r>
              <a:rPr lang="es-CL" dirty="0"/>
              <a:t>Para esos empresarios, estas mujeres “hijas del pueblo” no contaban como tales a la hora de considerar sus roles de madres y criadoras, como lo testifica el siguiente argumento:</a:t>
            </a:r>
          </a:p>
          <a:p>
            <a:endParaRPr lang="es-CL" dirty="0"/>
          </a:p>
          <a:p>
            <a:r>
              <a:rPr lang="es-CL" dirty="0"/>
              <a:t>“Con el sistema de educación vigente en nuestras escuelas de mujeres, sacamos muy pocas que sean útiles, muchísimas predispuestas a perderse. La educación literaria que reciben las hijas del pueblo las habilitaría cuando más para reemplazar a sus maestras; en cambio, es muy aparente para fomentar en ellas el orgullo y el amor propio que las hace desconocer su condición social y hasta a sus mismos padres. ¡Cuántas ex-alumnas quieren ser sirvientes, cocineras, etc.? [...] </a:t>
            </a:r>
          </a:p>
          <a:p>
            <a:endParaRPr lang="es-CL" dirty="0"/>
          </a:p>
          <a:p>
            <a:r>
              <a:rPr lang="es-CL" dirty="0"/>
              <a:t>Haciendo más práctica y más útil su enseñanza es como el Estado podría favorecer eficazmente los intereses de la mujer, y también, secundado en esto por los particulares, abriendo nuevos horizontes a su industria. [...] Se cuenta en este número la tipografía, la encuadernación de libros, la fabricación de cigarrillos, la venta de mostrador, etc. que las mujeres podrían ejercer sin inconvenientes y sin duda con grandes ventajas para ellas y la sociedad.”  </a:t>
            </a:r>
          </a:p>
          <a:p>
            <a:endParaRPr lang="es-CL" dirty="0"/>
          </a:p>
          <a:p>
            <a:endParaRPr lang="es-CL" dirty="0"/>
          </a:p>
        </p:txBody>
      </p:sp>
    </p:spTree>
    <p:extLst>
      <p:ext uri="{BB962C8B-B14F-4D97-AF65-F5344CB8AC3E}">
        <p14:creationId xmlns:p14="http://schemas.microsoft.com/office/powerpoint/2010/main" val="354169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0" y="55563"/>
            <a:ext cx="7770813" cy="719941"/>
          </a:xfrm>
          <a:ln>
            <a:solidFill>
              <a:schemeClr val="accent1"/>
            </a:solidFill>
          </a:ln>
        </p:spPr>
        <p:txBody>
          <a:bodyPr/>
          <a:lstStyle/>
          <a:p>
            <a:r>
              <a:rPr lang="es-ES" sz="2000" dirty="0"/>
              <a:t>La enseñanza en la escuela de artes y oficios femenina: La escuela profesional de niñas: 09 de enero de 1888</a:t>
            </a:r>
          </a:p>
        </p:txBody>
      </p:sp>
      <p:sp>
        <p:nvSpPr>
          <p:cNvPr id="5" name="Marcador de contenido 4"/>
          <p:cNvSpPr>
            <a:spLocks noGrp="1"/>
          </p:cNvSpPr>
          <p:nvPr>
            <p:ph sz="half" idx="4294967295"/>
          </p:nvPr>
        </p:nvSpPr>
        <p:spPr>
          <a:xfrm>
            <a:off x="162044" y="1198563"/>
            <a:ext cx="4268788" cy="4114800"/>
          </a:xfrm>
          <a:ln>
            <a:solidFill>
              <a:schemeClr val="accent1"/>
            </a:solidFill>
          </a:ln>
        </p:spPr>
        <p:txBody>
          <a:bodyPr>
            <a:normAutofit fontScale="92500" lnSpcReduction="20000"/>
          </a:bodyPr>
          <a:lstStyle/>
          <a:p>
            <a:pPr marL="0" indent="0" algn="ctr">
              <a:buNone/>
            </a:pPr>
            <a:r>
              <a:rPr lang="es-ES" sz="1900" i="1" dirty="0"/>
              <a:t>Comercial i caligrafía</a:t>
            </a:r>
          </a:p>
          <a:p>
            <a:pPr marL="0" indent="0" algn="ctr">
              <a:buNone/>
            </a:pPr>
            <a:r>
              <a:rPr lang="es-ES" sz="1900" i="1" dirty="0"/>
              <a:t>Modistas</a:t>
            </a:r>
          </a:p>
          <a:p>
            <a:pPr marL="0" indent="0" algn="ctr">
              <a:buNone/>
            </a:pPr>
            <a:r>
              <a:rPr lang="es-ES" sz="1900" i="1" dirty="0"/>
              <a:t>Lencería i costura corriente</a:t>
            </a:r>
          </a:p>
          <a:p>
            <a:pPr marL="0" indent="0" algn="ctr">
              <a:buNone/>
            </a:pPr>
            <a:r>
              <a:rPr lang="es-ES" sz="1900" i="1" dirty="0"/>
              <a:t>Bordado</a:t>
            </a:r>
          </a:p>
          <a:p>
            <a:pPr marL="0" indent="0" algn="ctr">
              <a:buNone/>
            </a:pPr>
            <a:r>
              <a:rPr lang="es-ES" sz="1900" i="1" dirty="0"/>
              <a:t>Guantería</a:t>
            </a:r>
          </a:p>
          <a:p>
            <a:pPr marL="0" indent="0" algn="ctr">
              <a:buNone/>
            </a:pPr>
            <a:r>
              <a:rPr lang="es-ES" sz="1900" i="1" dirty="0"/>
              <a:t>Cartonaje i marroquinería</a:t>
            </a:r>
          </a:p>
          <a:p>
            <a:pPr marL="0" indent="0" algn="ctr">
              <a:buNone/>
            </a:pPr>
            <a:r>
              <a:rPr lang="es-ES" sz="1900" i="1" dirty="0" err="1"/>
              <a:t>Cocineria</a:t>
            </a:r>
            <a:endParaRPr lang="es-ES" sz="1900" i="1" dirty="0"/>
          </a:p>
          <a:p>
            <a:pPr marL="0" indent="0" algn="ctr">
              <a:buNone/>
            </a:pPr>
            <a:r>
              <a:rPr lang="es-ES" sz="1900" i="1" dirty="0"/>
              <a:t>Lavado i aplanchado</a:t>
            </a:r>
          </a:p>
          <a:p>
            <a:pPr marL="0" indent="0" algn="ctr">
              <a:buNone/>
            </a:pPr>
            <a:r>
              <a:rPr lang="es-ES" sz="1900" i="1" dirty="0"/>
              <a:t>Dibujo</a:t>
            </a:r>
          </a:p>
          <a:p>
            <a:pPr algn="ctr"/>
            <a:endParaRPr lang="es-ES" dirty="0"/>
          </a:p>
          <a:p>
            <a:pPr marL="0" indent="0" algn="ctr">
              <a:buNone/>
            </a:pPr>
            <a:endParaRPr lang="es-ES" dirty="0"/>
          </a:p>
          <a:p>
            <a:pPr algn="ctr"/>
            <a:endParaRPr lang="es-ES" dirty="0"/>
          </a:p>
        </p:txBody>
      </p:sp>
      <p:pic>
        <p:nvPicPr>
          <p:cNvPr id="7" name="Marcador de contenido 6"/>
          <p:cNvPicPr>
            <a:picLocks noGrp="1" noChangeAspect="1"/>
          </p:cNvPicPr>
          <p:nvPr>
            <p:ph sz="half" idx="4294967295"/>
          </p:nvPr>
        </p:nvPicPr>
        <p:blipFill>
          <a:blip r:embed="rId2"/>
          <a:srcRect l="16273" r="16273"/>
          <a:stretch>
            <a:fillRect/>
          </a:stretch>
        </p:blipFill>
        <p:spPr>
          <a:xfrm>
            <a:off x="4713170" y="1036517"/>
            <a:ext cx="4020080" cy="3350067"/>
          </a:xfrm>
          <a:ln>
            <a:solidFill>
              <a:schemeClr val="accent1"/>
            </a:solidFill>
          </a:ln>
        </p:spPr>
      </p:pic>
      <p:sp>
        <p:nvSpPr>
          <p:cNvPr id="2" name="CuadroTexto 1">
            <a:extLst>
              <a:ext uri="{FF2B5EF4-FFF2-40B4-BE49-F238E27FC236}">
                <a16:creationId xmlns:a16="http://schemas.microsoft.com/office/drawing/2014/main" id="{B477FD21-BD33-574F-9422-E81991DC39CA}"/>
              </a:ext>
            </a:extLst>
          </p:cNvPr>
          <p:cNvSpPr txBox="1"/>
          <p:nvPr/>
        </p:nvSpPr>
        <p:spPr>
          <a:xfrm>
            <a:off x="4713170" y="4459108"/>
            <a:ext cx="4020080" cy="1200329"/>
          </a:xfrm>
          <a:prstGeom prst="rect">
            <a:avLst/>
          </a:prstGeom>
          <a:noFill/>
          <a:ln>
            <a:solidFill>
              <a:schemeClr val="accent1"/>
            </a:solidFill>
          </a:ln>
        </p:spPr>
        <p:txBody>
          <a:bodyPr wrap="square" rtlCol="0">
            <a:spAutoFit/>
          </a:bodyPr>
          <a:lstStyle/>
          <a:p>
            <a:r>
              <a:rPr lang="es-CL" dirty="0"/>
              <a:t>Valparaíso en 1897; Concepción en 1900; Entre 1901 y 1906 se crearon cerca de 25 nuevos establecimientos en distintas ciudades del país</a:t>
            </a:r>
          </a:p>
        </p:txBody>
      </p:sp>
    </p:spTree>
    <p:extLst>
      <p:ext uri="{BB962C8B-B14F-4D97-AF65-F5344CB8AC3E}">
        <p14:creationId xmlns:p14="http://schemas.microsoft.com/office/powerpoint/2010/main" val="81055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AE737-AC71-324C-8F53-A12F0EDEF018}"/>
              </a:ext>
            </a:extLst>
          </p:cNvPr>
          <p:cNvSpPr>
            <a:spLocks noGrp="1"/>
          </p:cNvSpPr>
          <p:nvPr>
            <p:ph type="title"/>
          </p:nvPr>
        </p:nvSpPr>
        <p:spPr/>
        <p:txBody>
          <a:bodyPr/>
          <a:lstStyle/>
          <a:p>
            <a:r>
              <a:rPr lang="es-CL" sz="3200" dirty="0"/>
              <a:t>Porcentaje de mujeres en algunas ramas de actividades según años.</a:t>
            </a:r>
          </a:p>
        </p:txBody>
      </p:sp>
      <p:pic>
        <p:nvPicPr>
          <p:cNvPr id="4" name="Marcador de contenido 3">
            <a:extLst>
              <a:ext uri="{FF2B5EF4-FFF2-40B4-BE49-F238E27FC236}">
                <a16:creationId xmlns:a16="http://schemas.microsoft.com/office/drawing/2014/main" id="{8C6DA4C8-2036-0748-984F-E47F733A2F73}"/>
              </a:ext>
            </a:extLst>
          </p:cNvPr>
          <p:cNvPicPr>
            <a:picLocks noGrp="1" noChangeAspect="1"/>
          </p:cNvPicPr>
          <p:nvPr>
            <p:ph idx="1"/>
          </p:nvPr>
        </p:nvPicPr>
        <p:blipFill>
          <a:blip r:embed="rId2"/>
          <a:stretch>
            <a:fillRect/>
          </a:stretch>
        </p:blipFill>
        <p:spPr>
          <a:xfrm>
            <a:off x="1132115" y="1594461"/>
            <a:ext cx="7466013" cy="4064509"/>
          </a:xfrm>
          <a:prstGeom prst="rect">
            <a:avLst/>
          </a:prstGeom>
        </p:spPr>
      </p:pic>
    </p:spTree>
    <p:extLst>
      <p:ext uri="{BB962C8B-B14F-4D97-AF65-F5344CB8AC3E}">
        <p14:creationId xmlns:p14="http://schemas.microsoft.com/office/powerpoint/2010/main" val="305432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a:t>Escuelas Profesionales para mujeres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557309"/>
              </p:ext>
            </p:extLst>
          </p:nvPr>
        </p:nvGraphicFramePr>
        <p:xfrm>
          <a:off x="685800" y="1841500"/>
          <a:ext cx="7770813" cy="3235960"/>
        </p:xfrm>
        <a:graphic>
          <a:graphicData uri="http://schemas.openxmlformats.org/drawingml/2006/table">
            <a:tbl>
              <a:tblPr firstRow="1" bandRow="1">
                <a:tableStyleId>{5C22544A-7EE6-4342-B048-85BDC9FD1C3A}</a:tableStyleId>
              </a:tblPr>
              <a:tblGrid>
                <a:gridCol w="2590271">
                  <a:extLst>
                    <a:ext uri="{9D8B030D-6E8A-4147-A177-3AD203B41FA5}">
                      <a16:colId xmlns:a16="http://schemas.microsoft.com/office/drawing/2014/main" val="20000"/>
                    </a:ext>
                  </a:extLst>
                </a:gridCol>
                <a:gridCol w="2590271">
                  <a:extLst>
                    <a:ext uri="{9D8B030D-6E8A-4147-A177-3AD203B41FA5}">
                      <a16:colId xmlns:a16="http://schemas.microsoft.com/office/drawing/2014/main" val="20001"/>
                    </a:ext>
                  </a:extLst>
                </a:gridCol>
                <a:gridCol w="2590271">
                  <a:extLst>
                    <a:ext uri="{9D8B030D-6E8A-4147-A177-3AD203B41FA5}">
                      <a16:colId xmlns:a16="http://schemas.microsoft.com/office/drawing/2014/main" val="20002"/>
                    </a:ext>
                  </a:extLst>
                </a:gridCol>
              </a:tblGrid>
              <a:tr h="370840">
                <a:tc>
                  <a:txBody>
                    <a:bodyPr/>
                    <a:lstStyle/>
                    <a:p>
                      <a:r>
                        <a:rPr lang="es-ES" dirty="0"/>
                        <a:t>Profesiones</a:t>
                      </a:r>
                    </a:p>
                  </a:txBody>
                  <a:tcPr/>
                </a:tc>
                <a:tc>
                  <a:txBody>
                    <a:bodyPr/>
                    <a:lstStyle/>
                    <a:p>
                      <a:r>
                        <a:rPr lang="es-ES" dirty="0"/>
                        <a:t>Hombres</a:t>
                      </a:r>
                    </a:p>
                  </a:txBody>
                  <a:tcPr/>
                </a:tc>
                <a:tc>
                  <a:txBody>
                    <a:bodyPr/>
                    <a:lstStyle/>
                    <a:p>
                      <a:r>
                        <a:rPr lang="es-ES" dirty="0"/>
                        <a:t>Mujeres</a:t>
                      </a:r>
                    </a:p>
                  </a:txBody>
                  <a:tcPr/>
                </a:tc>
                <a:extLst>
                  <a:ext uri="{0D108BD9-81ED-4DB2-BD59-A6C34878D82A}">
                    <a16:rowId xmlns:a16="http://schemas.microsoft.com/office/drawing/2014/main" val="10000"/>
                  </a:ext>
                </a:extLst>
              </a:tr>
              <a:tr h="370840">
                <a:tc>
                  <a:txBody>
                    <a:bodyPr/>
                    <a:lstStyle/>
                    <a:p>
                      <a:r>
                        <a:rPr lang="es-ES" dirty="0"/>
                        <a:t>Empresarios</a:t>
                      </a:r>
                    </a:p>
                  </a:txBody>
                  <a:tcPr/>
                </a:tc>
                <a:tc>
                  <a:txBody>
                    <a:bodyPr/>
                    <a:lstStyle/>
                    <a:p>
                      <a:r>
                        <a:rPr lang="es-ES" dirty="0"/>
                        <a:t>138</a:t>
                      </a:r>
                    </a:p>
                  </a:txBody>
                  <a:tcPr/>
                </a:tc>
                <a:tc>
                  <a:txBody>
                    <a:bodyPr/>
                    <a:lstStyle/>
                    <a:p>
                      <a:r>
                        <a:rPr lang="es-ES" dirty="0"/>
                        <a:t>------</a:t>
                      </a:r>
                    </a:p>
                  </a:txBody>
                  <a:tcPr/>
                </a:tc>
                <a:extLst>
                  <a:ext uri="{0D108BD9-81ED-4DB2-BD59-A6C34878D82A}">
                    <a16:rowId xmlns:a16="http://schemas.microsoft.com/office/drawing/2014/main" val="10001"/>
                  </a:ext>
                </a:extLst>
              </a:tr>
              <a:tr h="370840">
                <a:tc>
                  <a:txBody>
                    <a:bodyPr/>
                    <a:lstStyle/>
                    <a:p>
                      <a:r>
                        <a:rPr lang="es-ES" dirty="0"/>
                        <a:t>Comerciantes</a:t>
                      </a:r>
                    </a:p>
                  </a:txBody>
                  <a:tcPr/>
                </a:tc>
                <a:tc>
                  <a:txBody>
                    <a:bodyPr/>
                    <a:lstStyle/>
                    <a:p>
                      <a:r>
                        <a:rPr lang="es-ES" dirty="0"/>
                        <a:t>13122</a:t>
                      </a:r>
                    </a:p>
                  </a:txBody>
                  <a:tcPr/>
                </a:tc>
                <a:tc>
                  <a:txBody>
                    <a:bodyPr/>
                    <a:lstStyle/>
                    <a:p>
                      <a:r>
                        <a:rPr lang="es-ES" dirty="0"/>
                        <a:t>2128</a:t>
                      </a:r>
                    </a:p>
                  </a:txBody>
                  <a:tcPr/>
                </a:tc>
                <a:extLst>
                  <a:ext uri="{0D108BD9-81ED-4DB2-BD59-A6C34878D82A}">
                    <a16:rowId xmlns:a16="http://schemas.microsoft.com/office/drawing/2014/main" val="10002"/>
                  </a:ext>
                </a:extLst>
              </a:tr>
              <a:tr h="370840">
                <a:tc>
                  <a:txBody>
                    <a:bodyPr/>
                    <a:lstStyle/>
                    <a:p>
                      <a:r>
                        <a:rPr lang="es-ES" b="1" dirty="0">
                          <a:solidFill>
                            <a:srgbClr val="FF0000"/>
                          </a:solidFill>
                        </a:rPr>
                        <a:t>Profesores i preceptores</a:t>
                      </a:r>
                    </a:p>
                  </a:txBody>
                  <a:tcPr/>
                </a:tc>
                <a:tc>
                  <a:txBody>
                    <a:bodyPr/>
                    <a:lstStyle/>
                    <a:p>
                      <a:r>
                        <a:rPr lang="es-ES" dirty="0"/>
                        <a:t>368</a:t>
                      </a:r>
                    </a:p>
                  </a:txBody>
                  <a:tcPr/>
                </a:tc>
                <a:tc>
                  <a:txBody>
                    <a:bodyPr/>
                    <a:lstStyle/>
                    <a:p>
                      <a:r>
                        <a:rPr lang="es-ES" dirty="0"/>
                        <a:t>559</a:t>
                      </a:r>
                    </a:p>
                  </a:txBody>
                  <a:tcPr/>
                </a:tc>
                <a:extLst>
                  <a:ext uri="{0D108BD9-81ED-4DB2-BD59-A6C34878D82A}">
                    <a16:rowId xmlns:a16="http://schemas.microsoft.com/office/drawing/2014/main" val="10003"/>
                  </a:ext>
                </a:extLst>
              </a:tr>
              <a:tr h="370840">
                <a:tc>
                  <a:txBody>
                    <a:bodyPr/>
                    <a:lstStyle/>
                    <a:p>
                      <a:r>
                        <a:rPr lang="es-ES" b="1" dirty="0">
                          <a:solidFill>
                            <a:srgbClr val="FF0000"/>
                          </a:solidFill>
                        </a:rPr>
                        <a:t>Domésticos</a:t>
                      </a:r>
                    </a:p>
                  </a:txBody>
                  <a:tcPr/>
                </a:tc>
                <a:tc>
                  <a:txBody>
                    <a:bodyPr/>
                    <a:lstStyle/>
                    <a:p>
                      <a:r>
                        <a:rPr lang="es-ES" dirty="0"/>
                        <a:t>4067</a:t>
                      </a:r>
                    </a:p>
                  </a:txBody>
                  <a:tcPr/>
                </a:tc>
                <a:tc>
                  <a:txBody>
                    <a:bodyPr/>
                    <a:lstStyle/>
                    <a:p>
                      <a:r>
                        <a:rPr lang="es-ES" dirty="0"/>
                        <a:t>17963</a:t>
                      </a:r>
                    </a:p>
                  </a:txBody>
                  <a:tcPr/>
                </a:tc>
                <a:extLst>
                  <a:ext uri="{0D108BD9-81ED-4DB2-BD59-A6C34878D82A}">
                    <a16:rowId xmlns:a16="http://schemas.microsoft.com/office/drawing/2014/main" val="10004"/>
                  </a:ext>
                </a:extLst>
              </a:tr>
              <a:tr h="370840">
                <a:tc>
                  <a:txBody>
                    <a:bodyPr/>
                    <a:lstStyle/>
                    <a:p>
                      <a:r>
                        <a:rPr lang="es-ES" dirty="0"/>
                        <a:t>Estudiantes</a:t>
                      </a:r>
                    </a:p>
                  </a:txBody>
                  <a:tcPr/>
                </a:tc>
                <a:tc>
                  <a:txBody>
                    <a:bodyPr/>
                    <a:lstStyle/>
                    <a:p>
                      <a:r>
                        <a:rPr lang="es-ES" dirty="0"/>
                        <a:t>7214</a:t>
                      </a:r>
                    </a:p>
                  </a:txBody>
                  <a:tcPr/>
                </a:tc>
                <a:tc>
                  <a:txBody>
                    <a:bodyPr/>
                    <a:lstStyle/>
                    <a:p>
                      <a:r>
                        <a:rPr lang="es-ES" dirty="0"/>
                        <a:t>3963</a:t>
                      </a:r>
                    </a:p>
                  </a:txBody>
                  <a:tcPr/>
                </a:tc>
                <a:extLst>
                  <a:ext uri="{0D108BD9-81ED-4DB2-BD59-A6C34878D82A}">
                    <a16:rowId xmlns:a16="http://schemas.microsoft.com/office/drawing/2014/main" val="10005"/>
                  </a:ext>
                </a:extLst>
              </a:tr>
              <a:tr h="370840">
                <a:tc>
                  <a:txBody>
                    <a:bodyPr/>
                    <a:lstStyle/>
                    <a:p>
                      <a:r>
                        <a:rPr lang="es-ES" dirty="0"/>
                        <a:t>Profesiones i artes liberales</a:t>
                      </a:r>
                    </a:p>
                  </a:txBody>
                  <a:tcPr/>
                </a:tc>
                <a:tc>
                  <a:txBody>
                    <a:bodyPr/>
                    <a:lstStyle/>
                    <a:p>
                      <a:r>
                        <a:rPr lang="es-ES" dirty="0"/>
                        <a:t>1490</a:t>
                      </a:r>
                    </a:p>
                  </a:txBody>
                  <a:tcPr/>
                </a:tc>
                <a:tc>
                  <a:txBody>
                    <a:bodyPr/>
                    <a:lstStyle/>
                    <a:p>
                      <a:r>
                        <a:rPr lang="es-ES" dirty="0"/>
                        <a:t>223</a:t>
                      </a:r>
                    </a:p>
                  </a:txBody>
                  <a:tcPr/>
                </a:tc>
                <a:extLst>
                  <a:ext uri="{0D108BD9-81ED-4DB2-BD59-A6C34878D82A}">
                    <a16:rowId xmlns:a16="http://schemas.microsoft.com/office/drawing/2014/main" val="10006"/>
                  </a:ext>
                </a:extLst>
              </a:tr>
              <a:tr h="370840">
                <a:tc>
                  <a:txBody>
                    <a:bodyPr/>
                    <a:lstStyle/>
                    <a:p>
                      <a:r>
                        <a:rPr lang="es-ES" dirty="0"/>
                        <a:t>Mecánicos</a:t>
                      </a:r>
                    </a:p>
                  </a:txBody>
                  <a:tcPr/>
                </a:tc>
                <a:tc>
                  <a:txBody>
                    <a:bodyPr/>
                    <a:lstStyle/>
                    <a:p>
                      <a:r>
                        <a:rPr lang="es-ES" dirty="0"/>
                        <a:t>1377</a:t>
                      </a:r>
                    </a:p>
                  </a:txBody>
                  <a:tcPr/>
                </a:tc>
                <a:tc>
                  <a:txBody>
                    <a:bodyPr/>
                    <a:lstStyle/>
                    <a:p>
                      <a:r>
                        <a:rPr lang="es-ES" dirty="0"/>
                        <a:t>5</a:t>
                      </a:r>
                    </a:p>
                  </a:txBody>
                  <a:tcPr/>
                </a:tc>
                <a:extLst>
                  <a:ext uri="{0D108BD9-81ED-4DB2-BD59-A6C34878D82A}">
                    <a16:rowId xmlns:a16="http://schemas.microsoft.com/office/drawing/2014/main" val="10007"/>
                  </a:ext>
                </a:extLst>
              </a:tr>
            </a:tbl>
          </a:graphicData>
        </a:graphic>
      </p:graphicFrame>
      <p:sp>
        <p:nvSpPr>
          <p:cNvPr id="5" name="CuadroTexto 4"/>
          <p:cNvSpPr txBox="1"/>
          <p:nvPr/>
        </p:nvSpPr>
        <p:spPr>
          <a:xfrm>
            <a:off x="2686041" y="5109440"/>
            <a:ext cx="5990755" cy="369332"/>
          </a:xfrm>
          <a:prstGeom prst="rect">
            <a:avLst/>
          </a:prstGeom>
          <a:noFill/>
        </p:spPr>
        <p:txBody>
          <a:bodyPr wrap="none" rtlCol="0">
            <a:spAutoFit/>
          </a:bodyPr>
          <a:lstStyle/>
          <a:p>
            <a:r>
              <a:rPr lang="es-ES" dirty="0"/>
              <a:t>Listado censal de “profesiones” Provincia de Santiago, 1885 </a:t>
            </a:r>
          </a:p>
        </p:txBody>
      </p:sp>
    </p:spTree>
    <p:extLst>
      <p:ext uri="{BB962C8B-B14F-4D97-AF65-F5344CB8AC3E}">
        <p14:creationId xmlns:p14="http://schemas.microsoft.com/office/powerpoint/2010/main" val="3772253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3600" dirty="0"/>
              <a:t>Trabajo femenino 1907</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8882823"/>
              </p:ext>
            </p:extLst>
          </p:nvPr>
        </p:nvGraphicFramePr>
        <p:xfrm>
          <a:off x="4795838" y="381000"/>
          <a:ext cx="3657600" cy="45770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a:txBody>
                    <a:bodyPr/>
                    <a:lstStyle/>
                    <a:p>
                      <a:r>
                        <a:rPr lang="es-ES_tradnl" sz="1600" dirty="0"/>
                        <a:t>Oficios y</a:t>
                      </a:r>
                      <a:r>
                        <a:rPr lang="es-ES_tradnl" sz="1600" baseline="0" dirty="0"/>
                        <a:t> profesiones</a:t>
                      </a:r>
                      <a:endParaRPr lang="es-ES_tradnl" sz="1600" dirty="0"/>
                    </a:p>
                  </a:txBody>
                  <a:tcPr/>
                </a:tc>
                <a:tc>
                  <a:txBody>
                    <a:bodyPr/>
                    <a:lstStyle/>
                    <a:p>
                      <a:r>
                        <a:rPr lang="es-ES_tradnl" sz="1600" dirty="0"/>
                        <a:t>Nº de mujeres </a:t>
                      </a:r>
                      <a:r>
                        <a:rPr lang="es-ES_tradnl" sz="1600" b="0" dirty="0"/>
                        <a:t>(P:</a:t>
                      </a:r>
                      <a:r>
                        <a:rPr lang="es-ES_tradnl" sz="1600" b="0" baseline="0" dirty="0"/>
                        <a:t> 1.625.058 PT: 361.012)</a:t>
                      </a:r>
                      <a:endParaRPr lang="es-ES_tradnl" sz="1600" b="0" dirty="0"/>
                    </a:p>
                  </a:txBody>
                  <a:tcPr/>
                </a:tc>
                <a:extLst>
                  <a:ext uri="{0D108BD9-81ED-4DB2-BD59-A6C34878D82A}">
                    <a16:rowId xmlns:a16="http://schemas.microsoft.com/office/drawing/2014/main" val="10000"/>
                  </a:ext>
                </a:extLst>
              </a:tr>
              <a:tr h="370840">
                <a:tc>
                  <a:txBody>
                    <a:bodyPr/>
                    <a:lstStyle/>
                    <a:p>
                      <a:r>
                        <a:rPr lang="es-ES_tradnl" sz="1600" dirty="0"/>
                        <a:t>Modistas y costureras</a:t>
                      </a:r>
                    </a:p>
                  </a:txBody>
                  <a:tcPr/>
                </a:tc>
                <a:tc>
                  <a:txBody>
                    <a:bodyPr/>
                    <a:lstStyle/>
                    <a:p>
                      <a:pPr algn="ctr"/>
                      <a:r>
                        <a:rPr lang="es-ES_tradnl" sz="1600" dirty="0"/>
                        <a:t>126.666</a:t>
                      </a:r>
                    </a:p>
                  </a:txBody>
                  <a:tcPr/>
                </a:tc>
                <a:extLst>
                  <a:ext uri="{0D108BD9-81ED-4DB2-BD59-A6C34878D82A}">
                    <a16:rowId xmlns:a16="http://schemas.microsoft.com/office/drawing/2014/main" val="10001"/>
                  </a:ext>
                </a:extLst>
              </a:tr>
              <a:tr h="370840">
                <a:tc>
                  <a:txBody>
                    <a:bodyPr/>
                    <a:lstStyle/>
                    <a:p>
                      <a:r>
                        <a:rPr lang="es-ES_tradnl" sz="1600" dirty="0"/>
                        <a:t>Empleadas domésticas</a:t>
                      </a:r>
                    </a:p>
                  </a:txBody>
                  <a:tcPr/>
                </a:tc>
                <a:tc>
                  <a:txBody>
                    <a:bodyPr/>
                    <a:lstStyle/>
                    <a:p>
                      <a:pPr algn="ctr"/>
                      <a:r>
                        <a:rPr lang="es-ES_tradnl" sz="1600" dirty="0"/>
                        <a:t>  67.682</a:t>
                      </a:r>
                    </a:p>
                  </a:txBody>
                  <a:tcPr/>
                </a:tc>
                <a:extLst>
                  <a:ext uri="{0D108BD9-81ED-4DB2-BD59-A6C34878D82A}">
                    <a16:rowId xmlns:a16="http://schemas.microsoft.com/office/drawing/2014/main" val="10002"/>
                  </a:ext>
                </a:extLst>
              </a:tr>
              <a:tr h="370840">
                <a:tc>
                  <a:txBody>
                    <a:bodyPr/>
                    <a:lstStyle/>
                    <a:p>
                      <a:r>
                        <a:rPr lang="es-ES_tradnl" sz="1600" dirty="0"/>
                        <a:t>Lavanderas</a:t>
                      </a:r>
                    </a:p>
                  </a:txBody>
                  <a:tcPr/>
                </a:tc>
                <a:tc>
                  <a:txBody>
                    <a:bodyPr/>
                    <a:lstStyle/>
                    <a:p>
                      <a:pPr algn="ctr"/>
                      <a:r>
                        <a:rPr lang="es-ES_tradnl" sz="1600" dirty="0"/>
                        <a:t>  67.977</a:t>
                      </a:r>
                    </a:p>
                  </a:txBody>
                  <a:tcPr/>
                </a:tc>
                <a:extLst>
                  <a:ext uri="{0D108BD9-81ED-4DB2-BD59-A6C34878D82A}">
                    <a16:rowId xmlns:a16="http://schemas.microsoft.com/office/drawing/2014/main" val="10003"/>
                  </a:ext>
                </a:extLst>
              </a:tr>
              <a:tr h="370840">
                <a:tc>
                  <a:txBody>
                    <a:bodyPr/>
                    <a:lstStyle/>
                    <a:p>
                      <a:r>
                        <a:rPr lang="es-ES_tradnl" sz="1600" dirty="0"/>
                        <a:t>Matronas</a:t>
                      </a:r>
                    </a:p>
                  </a:txBody>
                  <a:tcPr/>
                </a:tc>
                <a:tc>
                  <a:txBody>
                    <a:bodyPr/>
                    <a:lstStyle/>
                    <a:p>
                      <a:pPr algn="ctr"/>
                      <a:r>
                        <a:rPr lang="es-ES_tradnl" sz="1600" dirty="0"/>
                        <a:t>1.070</a:t>
                      </a:r>
                    </a:p>
                  </a:txBody>
                  <a:tcPr/>
                </a:tc>
                <a:extLst>
                  <a:ext uri="{0D108BD9-81ED-4DB2-BD59-A6C34878D82A}">
                    <a16:rowId xmlns:a16="http://schemas.microsoft.com/office/drawing/2014/main" val="10004"/>
                  </a:ext>
                </a:extLst>
              </a:tr>
              <a:tr h="370840">
                <a:tc>
                  <a:txBody>
                    <a:bodyPr/>
                    <a:lstStyle/>
                    <a:p>
                      <a:r>
                        <a:rPr lang="es-ES_tradnl" sz="1600" dirty="0"/>
                        <a:t>Abogadas</a:t>
                      </a:r>
                    </a:p>
                  </a:txBody>
                  <a:tcPr/>
                </a:tc>
                <a:tc>
                  <a:txBody>
                    <a:bodyPr/>
                    <a:lstStyle/>
                    <a:p>
                      <a:pPr algn="ctr"/>
                      <a:r>
                        <a:rPr lang="es-ES_tradnl" sz="1600" dirty="0"/>
                        <a:t>3</a:t>
                      </a:r>
                    </a:p>
                  </a:txBody>
                  <a:tcPr/>
                </a:tc>
                <a:extLst>
                  <a:ext uri="{0D108BD9-81ED-4DB2-BD59-A6C34878D82A}">
                    <a16:rowId xmlns:a16="http://schemas.microsoft.com/office/drawing/2014/main" val="10005"/>
                  </a:ext>
                </a:extLst>
              </a:tr>
              <a:tr h="370840">
                <a:tc>
                  <a:txBody>
                    <a:bodyPr/>
                    <a:lstStyle/>
                    <a:p>
                      <a:r>
                        <a:rPr lang="es-ES_tradnl" sz="1600" dirty="0"/>
                        <a:t>Medicas</a:t>
                      </a:r>
                    </a:p>
                  </a:txBody>
                  <a:tcPr/>
                </a:tc>
                <a:tc>
                  <a:txBody>
                    <a:bodyPr/>
                    <a:lstStyle/>
                    <a:p>
                      <a:pPr algn="ctr"/>
                      <a:r>
                        <a:rPr lang="es-ES_tradnl" sz="1600" dirty="0"/>
                        <a:t>7</a:t>
                      </a:r>
                    </a:p>
                  </a:txBody>
                  <a:tcPr/>
                </a:tc>
                <a:extLst>
                  <a:ext uri="{0D108BD9-81ED-4DB2-BD59-A6C34878D82A}">
                    <a16:rowId xmlns:a16="http://schemas.microsoft.com/office/drawing/2014/main" val="10006"/>
                  </a:ext>
                </a:extLst>
              </a:tr>
              <a:tr h="370840">
                <a:tc>
                  <a:txBody>
                    <a:bodyPr/>
                    <a:lstStyle/>
                    <a:p>
                      <a:r>
                        <a:rPr lang="es-ES_tradnl" sz="1600" dirty="0"/>
                        <a:t>Dentistas</a:t>
                      </a:r>
                    </a:p>
                  </a:txBody>
                  <a:tcPr/>
                </a:tc>
                <a:tc>
                  <a:txBody>
                    <a:bodyPr/>
                    <a:lstStyle/>
                    <a:p>
                      <a:pPr algn="ctr"/>
                      <a:r>
                        <a:rPr lang="es-ES_tradnl" sz="1600" dirty="0"/>
                        <a:t>10</a:t>
                      </a:r>
                    </a:p>
                  </a:txBody>
                  <a:tcPr/>
                </a:tc>
                <a:extLst>
                  <a:ext uri="{0D108BD9-81ED-4DB2-BD59-A6C34878D82A}">
                    <a16:rowId xmlns:a16="http://schemas.microsoft.com/office/drawing/2014/main" val="10007"/>
                  </a:ext>
                </a:extLst>
              </a:tr>
              <a:tr h="370840">
                <a:tc>
                  <a:txBody>
                    <a:bodyPr/>
                    <a:lstStyle/>
                    <a:p>
                      <a:r>
                        <a:rPr lang="es-ES_tradnl" sz="1600" dirty="0"/>
                        <a:t>Farmacéuticas</a:t>
                      </a:r>
                    </a:p>
                  </a:txBody>
                  <a:tcPr/>
                </a:tc>
                <a:tc>
                  <a:txBody>
                    <a:bodyPr/>
                    <a:lstStyle/>
                    <a:p>
                      <a:pPr algn="ctr"/>
                      <a:r>
                        <a:rPr lang="es-ES_tradnl" sz="1600" dirty="0"/>
                        <a:t>10</a:t>
                      </a:r>
                    </a:p>
                  </a:txBody>
                  <a:tcPr/>
                </a:tc>
                <a:extLst>
                  <a:ext uri="{0D108BD9-81ED-4DB2-BD59-A6C34878D82A}">
                    <a16:rowId xmlns:a16="http://schemas.microsoft.com/office/drawing/2014/main" val="10008"/>
                  </a:ext>
                </a:extLst>
              </a:tr>
              <a:tr h="370840">
                <a:tc>
                  <a:txBody>
                    <a:bodyPr/>
                    <a:lstStyle/>
                    <a:p>
                      <a:r>
                        <a:rPr lang="es-ES_tradnl" sz="1600" dirty="0"/>
                        <a:t>Profesoras</a:t>
                      </a:r>
                    </a:p>
                  </a:txBody>
                  <a:tcPr/>
                </a:tc>
                <a:tc>
                  <a:txBody>
                    <a:bodyPr/>
                    <a:lstStyle/>
                    <a:p>
                      <a:pPr algn="ctr"/>
                      <a:r>
                        <a:rPr lang="es-ES_tradnl" sz="1600" dirty="0"/>
                        <a:t>3.980</a:t>
                      </a:r>
                    </a:p>
                  </a:txBody>
                  <a:tcPr/>
                </a:tc>
                <a:extLst>
                  <a:ext uri="{0D108BD9-81ED-4DB2-BD59-A6C34878D82A}">
                    <a16:rowId xmlns:a16="http://schemas.microsoft.com/office/drawing/2014/main" val="10009"/>
                  </a:ext>
                </a:extLst>
              </a:tr>
            </a:tbl>
          </a:graphicData>
        </a:graphic>
      </p:graphicFrame>
      <p:sp>
        <p:nvSpPr>
          <p:cNvPr id="7" name="Marcador de texto 6"/>
          <p:cNvSpPr>
            <a:spLocks noGrp="1"/>
          </p:cNvSpPr>
          <p:nvPr>
            <p:ph type="body" sz="half" idx="2"/>
          </p:nvPr>
        </p:nvSpPr>
        <p:spPr>
          <a:xfrm>
            <a:off x="658906" y="2342969"/>
            <a:ext cx="3657600" cy="1353634"/>
          </a:xfrm>
        </p:spPr>
        <p:txBody>
          <a:bodyPr/>
          <a:lstStyle/>
          <a:p>
            <a:pPr algn="just"/>
            <a:r>
              <a:rPr lang="es-ES_tradnl" dirty="0"/>
              <a:t>Hacia 1927 ya habían egresado 476 farmacéuticas, 115 dentistas, 18 abogadas, una agrónoma y una ingeniera. </a:t>
            </a:r>
          </a:p>
          <a:p>
            <a:endParaRPr lang="es-ES_tradnl" dirty="0"/>
          </a:p>
        </p:txBody>
      </p:sp>
      <p:sp>
        <p:nvSpPr>
          <p:cNvPr id="6" name="CuadroTexto 5"/>
          <p:cNvSpPr txBox="1"/>
          <p:nvPr/>
        </p:nvSpPr>
        <p:spPr>
          <a:xfrm>
            <a:off x="4039846" y="5364233"/>
            <a:ext cx="5104154" cy="307777"/>
          </a:xfrm>
          <a:prstGeom prst="rect">
            <a:avLst/>
          </a:prstGeom>
          <a:noFill/>
        </p:spPr>
        <p:txBody>
          <a:bodyPr wrap="none" rtlCol="0">
            <a:spAutoFit/>
          </a:bodyPr>
          <a:lstStyle/>
          <a:p>
            <a:r>
              <a:rPr lang="es-ES_tradnl" sz="1400" dirty="0"/>
              <a:t>Mujeres, profesiones y oficios, F </a:t>
            </a:r>
            <a:r>
              <a:rPr lang="es-ES_tradnl" sz="1400" dirty="0" err="1"/>
              <a:t>Klimpel</a:t>
            </a:r>
            <a:r>
              <a:rPr lang="es-ES_tradnl" sz="1400" dirty="0"/>
              <a:t>, Ed. Andrés Bello 1962</a:t>
            </a:r>
          </a:p>
        </p:txBody>
      </p:sp>
    </p:spTree>
    <p:extLst>
      <p:ext uri="{BB962C8B-B14F-4D97-AF65-F5344CB8AC3E}">
        <p14:creationId xmlns:p14="http://schemas.microsoft.com/office/powerpoint/2010/main" val="21132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B1AFC48-61B7-CC44-8E30-7B1277ED8E3A}"/>
              </a:ext>
            </a:extLst>
          </p:cNvPr>
          <p:cNvSpPr txBox="1"/>
          <p:nvPr/>
        </p:nvSpPr>
        <p:spPr>
          <a:xfrm>
            <a:off x="92598" y="205626"/>
            <a:ext cx="4745620" cy="646331"/>
          </a:xfrm>
          <a:prstGeom prst="rect">
            <a:avLst/>
          </a:prstGeom>
          <a:noFill/>
          <a:ln>
            <a:solidFill>
              <a:schemeClr val="accent1"/>
            </a:solidFill>
          </a:ln>
        </p:spPr>
        <p:txBody>
          <a:bodyPr wrap="square" rtlCol="0">
            <a:spAutoFit/>
          </a:bodyPr>
          <a:lstStyle/>
          <a:p>
            <a:r>
              <a:rPr lang="es-CL" dirty="0"/>
              <a:t>LA EDUCACIÓN POLÍTICA: UNA INICIATIVA DE LAS PROPIAS MUJERES </a:t>
            </a:r>
          </a:p>
        </p:txBody>
      </p:sp>
      <p:pic>
        <p:nvPicPr>
          <p:cNvPr id="4" name="Imagen 3" descr="Imagen que contiene edificio, persona, hombre, parado&#10;&#10;Descripción generada automáticamente">
            <a:extLst>
              <a:ext uri="{FF2B5EF4-FFF2-40B4-BE49-F238E27FC236}">
                <a16:creationId xmlns:a16="http://schemas.microsoft.com/office/drawing/2014/main" id="{1498846B-4BDF-A649-B4A9-1C3A847AC99E}"/>
              </a:ext>
            </a:extLst>
          </p:cNvPr>
          <p:cNvPicPr>
            <a:picLocks noChangeAspect="1"/>
          </p:cNvPicPr>
          <p:nvPr/>
        </p:nvPicPr>
        <p:blipFill>
          <a:blip r:embed="rId2"/>
          <a:stretch>
            <a:fillRect/>
          </a:stretch>
        </p:blipFill>
        <p:spPr>
          <a:xfrm>
            <a:off x="4989158" y="3425255"/>
            <a:ext cx="3821575" cy="2229252"/>
          </a:xfrm>
          <a:prstGeom prst="rect">
            <a:avLst/>
          </a:prstGeom>
          <a:ln>
            <a:solidFill>
              <a:schemeClr val="accent1"/>
            </a:solidFill>
          </a:ln>
        </p:spPr>
      </p:pic>
      <p:pic>
        <p:nvPicPr>
          <p:cNvPr id="6" name="Imagen 5" descr="Imagen que contiene edificio, interior, gente, grupo&#10;&#10;Descripción generada automáticamente">
            <a:extLst>
              <a:ext uri="{FF2B5EF4-FFF2-40B4-BE49-F238E27FC236}">
                <a16:creationId xmlns:a16="http://schemas.microsoft.com/office/drawing/2014/main" id="{56CA1234-FA79-1E42-B9DD-786615F77B37}"/>
              </a:ext>
            </a:extLst>
          </p:cNvPr>
          <p:cNvPicPr>
            <a:picLocks noChangeAspect="1"/>
          </p:cNvPicPr>
          <p:nvPr/>
        </p:nvPicPr>
        <p:blipFill>
          <a:blip r:embed="rId3"/>
          <a:stretch>
            <a:fillRect/>
          </a:stretch>
        </p:blipFill>
        <p:spPr>
          <a:xfrm>
            <a:off x="4989158" y="1029477"/>
            <a:ext cx="3821575" cy="2229252"/>
          </a:xfrm>
          <a:prstGeom prst="rect">
            <a:avLst/>
          </a:prstGeom>
          <a:ln>
            <a:solidFill>
              <a:schemeClr val="accent1"/>
            </a:solidFill>
          </a:ln>
        </p:spPr>
      </p:pic>
      <p:sp>
        <p:nvSpPr>
          <p:cNvPr id="7" name="CuadroTexto 6">
            <a:extLst>
              <a:ext uri="{FF2B5EF4-FFF2-40B4-BE49-F238E27FC236}">
                <a16:creationId xmlns:a16="http://schemas.microsoft.com/office/drawing/2014/main" id="{2CBDCF9A-A0D1-5045-9693-A21A8BD9323B}"/>
              </a:ext>
            </a:extLst>
          </p:cNvPr>
          <p:cNvSpPr txBox="1"/>
          <p:nvPr/>
        </p:nvSpPr>
        <p:spPr>
          <a:xfrm>
            <a:off x="162046" y="1157468"/>
            <a:ext cx="4606724" cy="3693319"/>
          </a:xfrm>
          <a:prstGeom prst="rect">
            <a:avLst/>
          </a:prstGeom>
          <a:noFill/>
        </p:spPr>
        <p:txBody>
          <a:bodyPr wrap="square" rtlCol="0">
            <a:spAutoFit/>
          </a:bodyPr>
          <a:lstStyle/>
          <a:p>
            <a:r>
              <a:rPr lang="es-CL" dirty="0"/>
              <a:t>“Debe, pues, la mujer tomar parte en la cruenta lucha entre el capital y el trabajo e intelectualmente debe un puesto, defendiendo por medio de la pluma a los desheredados de la fortuna, a los huérfanos de instrucción contra las tiranías de los burgesotes sin conciencia. [...] fundamos esta hoja para que sirva como atalaya de la idea, llevando a los hogares proletarios las proyecciones luminosas de la razón y el derecho, e ilumine la mente de tantas mujeres de trabajo que yacen en la más completa oscuridad debido solo a la torpeza criminal de los de arriba.” </a:t>
            </a:r>
          </a:p>
        </p:txBody>
      </p:sp>
      <p:sp>
        <p:nvSpPr>
          <p:cNvPr id="8" name="CuadroTexto 7">
            <a:extLst>
              <a:ext uri="{FF2B5EF4-FFF2-40B4-BE49-F238E27FC236}">
                <a16:creationId xmlns:a16="http://schemas.microsoft.com/office/drawing/2014/main" id="{09FDE078-4B5A-054D-ADE9-7971F9B32804}"/>
              </a:ext>
            </a:extLst>
          </p:cNvPr>
          <p:cNvSpPr txBox="1"/>
          <p:nvPr/>
        </p:nvSpPr>
        <p:spPr>
          <a:xfrm>
            <a:off x="596865" y="5140042"/>
            <a:ext cx="3436903" cy="369332"/>
          </a:xfrm>
          <a:prstGeom prst="rect">
            <a:avLst/>
          </a:prstGeom>
          <a:noFill/>
          <a:ln>
            <a:solidFill>
              <a:schemeClr val="accent1"/>
            </a:solidFill>
          </a:ln>
        </p:spPr>
        <p:txBody>
          <a:bodyPr wrap="none" rtlCol="0">
            <a:spAutoFit/>
          </a:bodyPr>
          <a:lstStyle/>
          <a:p>
            <a:r>
              <a:rPr lang="es-CL" dirty="0"/>
              <a:t>Carmela Jeria, La alborada, 1905</a:t>
            </a:r>
          </a:p>
        </p:txBody>
      </p:sp>
    </p:spTree>
    <p:extLst>
      <p:ext uri="{BB962C8B-B14F-4D97-AF65-F5344CB8AC3E}">
        <p14:creationId xmlns:p14="http://schemas.microsoft.com/office/powerpoint/2010/main" val="140882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DFC6BFA-1065-F948-8CAC-BDF4F3357DEB}"/>
              </a:ext>
            </a:extLst>
          </p:cNvPr>
          <p:cNvSpPr txBox="1"/>
          <p:nvPr/>
        </p:nvSpPr>
        <p:spPr>
          <a:xfrm>
            <a:off x="289367" y="312517"/>
            <a:ext cx="4282633" cy="2031325"/>
          </a:xfrm>
          <a:prstGeom prst="rect">
            <a:avLst/>
          </a:prstGeom>
          <a:noFill/>
          <a:ln>
            <a:solidFill>
              <a:schemeClr val="accent1"/>
            </a:solidFill>
          </a:ln>
        </p:spPr>
        <p:txBody>
          <a:bodyPr wrap="square" rtlCol="0">
            <a:spAutoFit/>
          </a:bodyPr>
          <a:lstStyle/>
          <a:p>
            <a:r>
              <a:rPr lang="es-CL" dirty="0"/>
              <a:t>La primera sociedad femenina se funda en </a:t>
            </a:r>
          </a:p>
          <a:p>
            <a:r>
              <a:rPr lang="es-CL" dirty="0"/>
              <a:t>de Valparaíso el 20 de noviembre de 1887. Se llamó </a:t>
            </a:r>
            <a:r>
              <a:rPr lang="es-CL" b="1" i="1" dirty="0"/>
              <a:t>Sociedad de Obreras de Socorros Mutuos de Valparaíso. </a:t>
            </a:r>
            <a:r>
              <a:rPr lang="es-CL" dirty="0"/>
              <a:t>Su objetivo específico de proteger su deteriorado cuerpo sometido a las más duras condiciones del trabajo asalariado fabril”</a:t>
            </a:r>
          </a:p>
        </p:txBody>
      </p:sp>
      <p:pic>
        <p:nvPicPr>
          <p:cNvPr id="5122" name="Picture 2" descr="10 chilenas que marcaron la historia de nuestro país y el mundo -">
            <a:hlinkClick r:id="rId2"/>
            <a:extLst>
              <a:ext uri="{FF2B5EF4-FFF2-40B4-BE49-F238E27FC236}">
                <a16:creationId xmlns:a16="http://schemas.microsoft.com/office/drawing/2014/main" id="{F0110F52-513D-7744-830F-E4C6E5C5E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311163"/>
            <a:ext cx="3962400" cy="20447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6" name="Picture 6" descr="Las precursoras invisibles del feminismo en Chile – Palabra Pública">
            <a:hlinkClick r:id="rId4"/>
            <a:extLst>
              <a:ext uri="{FF2B5EF4-FFF2-40B4-BE49-F238E27FC236}">
                <a16:creationId xmlns:a16="http://schemas.microsoft.com/office/drawing/2014/main" id="{818DB9A6-A546-554D-842E-A9C25E84F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550" y="1122746"/>
            <a:ext cx="4229100" cy="19177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59B583B-A359-114A-8251-130A85B9A22F}"/>
              </a:ext>
            </a:extLst>
          </p:cNvPr>
          <p:cNvSpPr txBox="1"/>
          <p:nvPr/>
        </p:nvSpPr>
        <p:spPr>
          <a:xfrm>
            <a:off x="625515" y="2493541"/>
            <a:ext cx="3437680" cy="2862322"/>
          </a:xfrm>
          <a:prstGeom prst="rect">
            <a:avLst/>
          </a:prstGeom>
          <a:noFill/>
          <a:ln>
            <a:solidFill>
              <a:schemeClr val="accent1"/>
            </a:solidFill>
          </a:ln>
        </p:spPr>
        <p:txBody>
          <a:bodyPr wrap="square" rtlCol="0">
            <a:spAutoFit/>
          </a:bodyPr>
          <a:lstStyle/>
          <a:p>
            <a:r>
              <a:rPr lang="es-CL" dirty="0"/>
              <a:t>En 1905 se publica “La Alborada”, redactada por Carmela Jeria, obrera tipógrafa. “Fue el primer periódico de la prensa obrera chilena redactado por una mujer. Fue distribuido bimensualmente en las ciudades principales, con pocas omisiones, hasta que cesó de publicarse bruscamente en mayo de 1907”</a:t>
            </a:r>
          </a:p>
        </p:txBody>
      </p:sp>
    </p:spTree>
    <p:extLst>
      <p:ext uri="{BB962C8B-B14F-4D97-AF65-F5344CB8AC3E}">
        <p14:creationId xmlns:p14="http://schemas.microsoft.com/office/powerpoint/2010/main" val="258451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75D7CB-E139-684C-9691-38E37077D919}"/>
              </a:ext>
            </a:extLst>
          </p:cNvPr>
          <p:cNvSpPr/>
          <p:nvPr/>
        </p:nvSpPr>
        <p:spPr>
          <a:xfrm>
            <a:off x="393539" y="272177"/>
            <a:ext cx="5006051" cy="2585323"/>
          </a:xfrm>
          <a:prstGeom prst="rect">
            <a:avLst/>
          </a:prstGeom>
          <a:ln>
            <a:solidFill>
              <a:schemeClr val="accent1"/>
            </a:solidFill>
          </a:ln>
        </p:spPr>
        <p:txBody>
          <a:bodyPr wrap="square">
            <a:spAutoFit/>
          </a:bodyPr>
          <a:lstStyle/>
          <a:p>
            <a:r>
              <a:rPr lang="es-CL" dirty="0"/>
              <a:t>En 1875, un grupo de ellas intentó inscribirse para votar en las elecciones parlamentarias y municipales de ese año.  Fue la Junta Inscriptora de San Felipe la que -por votación de mayoría- decidió inscribir a la ciudadana Domitila Silva y Lepe, viuda de un ex Gobernador de la misma provincia,  pues cumplía los requisitos que la ley electoral de 1874 imponía, es decir: ser chilena y saber leer y escribir.</a:t>
            </a:r>
          </a:p>
        </p:txBody>
      </p:sp>
      <p:sp>
        <p:nvSpPr>
          <p:cNvPr id="3" name="CuadroTexto 2">
            <a:extLst>
              <a:ext uri="{FF2B5EF4-FFF2-40B4-BE49-F238E27FC236}">
                <a16:creationId xmlns:a16="http://schemas.microsoft.com/office/drawing/2014/main" id="{E173A54F-14FB-B848-B65D-59DE34F12BA3}"/>
              </a:ext>
            </a:extLst>
          </p:cNvPr>
          <p:cNvSpPr txBox="1"/>
          <p:nvPr/>
        </p:nvSpPr>
        <p:spPr>
          <a:xfrm>
            <a:off x="2639028" y="3170017"/>
            <a:ext cx="5868365" cy="1200329"/>
          </a:xfrm>
          <a:prstGeom prst="rect">
            <a:avLst/>
          </a:prstGeom>
          <a:noFill/>
          <a:ln>
            <a:solidFill>
              <a:schemeClr val="accent1"/>
            </a:solidFill>
          </a:ln>
        </p:spPr>
        <p:txBody>
          <a:bodyPr wrap="square" rtlCol="0">
            <a:spAutoFit/>
          </a:bodyPr>
          <a:lstStyle/>
          <a:p>
            <a:r>
              <a:rPr lang="es-CL" dirty="0"/>
              <a:t>Por el hecho de “encontrarse sometida al yugo del esposo quien podía ejercer su poder e influencia sobre su esposa”,  la ley electoral de 1884 en su artículo 40 prohibía expresamente el voto para la mujer.</a:t>
            </a:r>
          </a:p>
        </p:txBody>
      </p:sp>
      <p:sp>
        <p:nvSpPr>
          <p:cNvPr id="4" name="CuadroTexto 3">
            <a:extLst>
              <a:ext uri="{FF2B5EF4-FFF2-40B4-BE49-F238E27FC236}">
                <a16:creationId xmlns:a16="http://schemas.microsoft.com/office/drawing/2014/main" id="{9D1870CB-313C-5241-B1AC-D00748418B22}"/>
              </a:ext>
            </a:extLst>
          </p:cNvPr>
          <p:cNvSpPr txBox="1"/>
          <p:nvPr/>
        </p:nvSpPr>
        <p:spPr>
          <a:xfrm>
            <a:off x="243068" y="4682863"/>
            <a:ext cx="8900932" cy="923330"/>
          </a:xfrm>
          <a:prstGeom prst="rect">
            <a:avLst/>
          </a:prstGeom>
          <a:noFill/>
          <a:ln>
            <a:solidFill>
              <a:schemeClr val="accent1"/>
            </a:solidFill>
          </a:ln>
        </p:spPr>
        <p:txBody>
          <a:bodyPr wrap="square" rtlCol="0">
            <a:spAutoFit/>
          </a:bodyPr>
          <a:lstStyle/>
          <a:p>
            <a:r>
              <a:rPr lang="es-CL" dirty="0">
                <a:solidFill>
                  <a:schemeClr val="accent5"/>
                </a:solidFill>
              </a:rPr>
              <a:t>En 1934 se aprobó el voto femenino para las elecciones municipales, y recién en 1949 se concedió el derecho a voto a las mujeres para las elecciones presidenciales y parlamentarias.</a:t>
            </a:r>
          </a:p>
        </p:txBody>
      </p:sp>
    </p:spTree>
    <p:extLst>
      <p:ext uri="{BB962C8B-B14F-4D97-AF65-F5344CB8AC3E}">
        <p14:creationId xmlns:p14="http://schemas.microsoft.com/office/powerpoint/2010/main" val="209861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FB1A1-38D4-F04D-B3CB-03FFDDC155BB}"/>
              </a:ext>
            </a:extLst>
          </p:cNvPr>
          <p:cNvSpPr>
            <a:spLocks noGrp="1"/>
          </p:cNvSpPr>
          <p:nvPr>
            <p:ph type="title" idx="4294967295"/>
          </p:nvPr>
        </p:nvSpPr>
        <p:spPr>
          <a:xfrm>
            <a:off x="239712" y="208304"/>
            <a:ext cx="4332288" cy="687388"/>
          </a:xfrm>
          <a:ln>
            <a:solidFill>
              <a:schemeClr val="accent1"/>
            </a:solidFill>
          </a:ln>
        </p:spPr>
        <p:txBody>
          <a:bodyPr/>
          <a:lstStyle/>
          <a:p>
            <a:pPr algn="l"/>
            <a:r>
              <a:rPr lang="es-CL" sz="3200" dirty="0"/>
              <a:t>Lo público y lo privado</a:t>
            </a:r>
          </a:p>
        </p:txBody>
      </p:sp>
      <p:sp>
        <p:nvSpPr>
          <p:cNvPr id="3" name="Marcador de contenido 2">
            <a:extLst>
              <a:ext uri="{FF2B5EF4-FFF2-40B4-BE49-F238E27FC236}">
                <a16:creationId xmlns:a16="http://schemas.microsoft.com/office/drawing/2014/main" id="{CE0A4AC0-AE64-FE46-A3E9-21DA31375268}"/>
              </a:ext>
            </a:extLst>
          </p:cNvPr>
          <p:cNvSpPr>
            <a:spLocks noGrp="1"/>
          </p:cNvSpPr>
          <p:nvPr>
            <p:ph idx="4294967295"/>
          </p:nvPr>
        </p:nvSpPr>
        <p:spPr>
          <a:xfrm>
            <a:off x="239713" y="1111513"/>
            <a:ext cx="4332288" cy="4395183"/>
          </a:xfrm>
          <a:ln>
            <a:solidFill>
              <a:schemeClr val="accent1"/>
            </a:solidFill>
          </a:ln>
        </p:spPr>
        <p:txBody>
          <a:bodyPr>
            <a:noAutofit/>
          </a:bodyPr>
          <a:lstStyle/>
          <a:p>
            <a:r>
              <a:rPr lang="es-CL" sz="2000" dirty="0"/>
              <a:t>Dicotomia entre el espacio público y el espacio privado. Mundo del hombre y mundo de la mujer. </a:t>
            </a:r>
          </a:p>
          <a:p>
            <a:r>
              <a:rPr lang="es-CL" sz="2000" dirty="0"/>
              <a:t>Espacio de la familia: La reproducción, la formación religiosa y valórica de las nuevas generaciones.</a:t>
            </a:r>
          </a:p>
          <a:p>
            <a:r>
              <a:rPr lang="es-CL" sz="2000" dirty="0"/>
              <a:t>Papel de la mujer como “guardadora de estas características” disciplinamiento y jerarquización.</a:t>
            </a:r>
          </a:p>
        </p:txBody>
      </p:sp>
      <p:pic>
        <p:nvPicPr>
          <p:cNvPr id="1026" name="Picture 2" descr="Cómo trabajar en casa con hijos | CRIANZA EN FAMILIA | FAMILIA ...">
            <a:hlinkClick r:id="rId2"/>
            <a:extLst>
              <a:ext uri="{FF2B5EF4-FFF2-40B4-BE49-F238E27FC236}">
                <a16:creationId xmlns:a16="http://schemas.microsoft.com/office/drawing/2014/main" id="{50474A41-D071-5143-90BB-936501183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701" y="2281177"/>
            <a:ext cx="3509082" cy="17545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C7677462-8D26-1A44-BF41-41EED30D3AF3}"/>
              </a:ext>
            </a:extLst>
          </p:cNvPr>
          <p:cNvSpPr txBox="1"/>
          <p:nvPr/>
        </p:nvSpPr>
        <p:spPr>
          <a:xfrm>
            <a:off x="4965356" y="446314"/>
            <a:ext cx="3831772" cy="1646605"/>
          </a:xfrm>
          <a:prstGeom prst="rect">
            <a:avLst/>
          </a:prstGeom>
          <a:noFill/>
          <a:ln>
            <a:solidFill>
              <a:schemeClr val="accent1"/>
            </a:solidFill>
          </a:ln>
        </p:spPr>
        <p:txBody>
          <a:bodyPr wrap="square" rtlCol="0">
            <a:spAutoFit/>
          </a:bodyPr>
          <a:lstStyle/>
          <a:p>
            <a:r>
              <a:rPr lang="es-CL" dirty="0"/>
              <a:t>….Las actividades socialmente más valoradas, las que tienen un mayor prestigio, las realizan prácticamente en todas las sociedades conocidas los varones….. </a:t>
            </a:r>
            <a:r>
              <a:rPr lang="es-CL" sz="1100" i="1" dirty="0"/>
              <a:t>(Espacio público, espacio privado. Celia Amorós)</a:t>
            </a:r>
          </a:p>
        </p:txBody>
      </p:sp>
      <p:sp>
        <p:nvSpPr>
          <p:cNvPr id="5" name="CuadroTexto 4">
            <a:extLst>
              <a:ext uri="{FF2B5EF4-FFF2-40B4-BE49-F238E27FC236}">
                <a16:creationId xmlns:a16="http://schemas.microsoft.com/office/drawing/2014/main" id="{D7E6813F-1D86-0342-9652-EBD0C717CC61}"/>
              </a:ext>
            </a:extLst>
          </p:cNvPr>
          <p:cNvSpPr txBox="1"/>
          <p:nvPr/>
        </p:nvSpPr>
        <p:spPr>
          <a:xfrm>
            <a:off x="4965357" y="4223976"/>
            <a:ext cx="3938930" cy="1369606"/>
          </a:xfrm>
          <a:prstGeom prst="rect">
            <a:avLst/>
          </a:prstGeom>
          <a:noFill/>
          <a:ln>
            <a:solidFill>
              <a:schemeClr val="accent1"/>
            </a:solidFill>
          </a:ln>
        </p:spPr>
        <p:txBody>
          <a:bodyPr wrap="square" rtlCol="0">
            <a:spAutoFit/>
          </a:bodyPr>
          <a:lstStyle/>
          <a:p>
            <a:r>
              <a:rPr lang="es-CL" dirty="0"/>
              <a:t>Las mujeres en la historia son como una especie de muro de arena: entran y salen al espacio público sin dejar rastro, borradas las huellas.. ….</a:t>
            </a:r>
            <a:r>
              <a:rPr lang="es-CL" i="1" dirty="0"/>
              <a:t> </a:t>
            </a:r>
            <a:r>
              <a:rPr lang="es-CL" sz="1100" i="1" dirty="0"/>
              <a:t>(Espacio público, espacio privado. Celia Amorós)</a:t>
            </a:r>
            <a:endParaRPr lang="es-CL" sz="1100" dirty="0"/>
          </a:p>
        </p:txBody>
      </p:sp>
    </p:spTree>
    <p:extLst>
      <p:ext uri="{BB962C8B-B14F-4D97-AF65-F5344CB8AC3E}">
        <p14:creationId xmlns:p14="http://schemas.microsoft.com/office/powerpoint/2010/main" val="74428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2D70D7C-5C38-E549-9F3B-2AC0C0492A9A}"/>
              </a:ext>
            </a:extLst>
          </p:cNvPr>
          <p:cNvSpPr txBox="1"/>
          <p:nvPr/>
        </p:nvSpPr>
        <p:spPr>
          <a:xfrm>
            <a:off x="111429" y="1411660"/>
            <a:ext cx="4155771" cy="1815882"/>
          </a:xfrm>
          <a:prstGeom prst="rect">
            <a:avLst/>
          </a:prstGeom>
          <a:noFill/>
          <a:ln>
            <a:solidFill>
              <a:schemeClr val="accent1"/>
            </a:solidFill>
          </a:ln>
        </p:spPr>
        <p:txBody>
          <a:bodyPr wrap="square" rtlCol="0">
            <a:spAutoFit/>
          </a:bodyPr>
          <a:lstStyle/>
          <a:p>
            <a:r>
              <a:rPr lang="es-CL" sz="1400" b="1" dirty="0"/>
              <a:t>El Estandarte Católico en 1877 </a:t>
            </a:r>
            <a:r>
              <a:rPr lang="es-CL" sz="1400" dirty="0"/>
              <a:t>durante la polémica sobre los estudios superiores de la mujer: “La misión natural de la mujer, aquella noble misión que la Providencia le ha confiado para el bien de la sociedad y del individuo, consiste principalmente en ser buena y abnegada madre de familia, esposa fiel y consagrada a los deberes domésticos e hija sumisa y obsequiosa para con sus padres”</a:t>
            </a:r>
          </a:p>
        </p:txBody>
      </p:sp>
      <p:sp>
        <p:nvSpPr>
          <p:cNvPr id="3" name="CuadroTexto 2">
            <a:extLst>
              <a:ext uri="{FF2B5EF4-FFF2-40B4-BE49-F238E27FC236}">
                <a16:creationId xmlns:a16="http://schemas.microsoft.com/office/drawing/2014/main" id="{D47EF3D4-A32F-0D4B-9D02-F546C2982430}"/>
              </a:ext>
            </a:extLst>
          </p:cNvPr>
          <p:cNvSpPr txBox="1"/>
          <p:nvPr/>
        </p:nvSpPr>
        <p:spPr>
          <a:xfrm>
            <a:off x="4484913" y="121927"/>
            <a:ext cx="4547657" cy="3108543"/>
          </a:xfrm>
          <a:prstGeom prst="rect">
            <a:avLst/>
          </a:prstGeom>
          <a:noFill/>
          <a:ln>
            <a:solidFill>
              <a:srgbClr val="C00000"/>
            </a:solidFill>
          </a:ln>
        </p:spPr>
        <p:txBody>
          <a:bodyPr wrap="square" rtlCol="0">
            <a:spAutoFit/>
          </a:bodyPr>
          <a:lstStyle/>
          <a:p>
            <a:r>
              <a:rPr lang="es-CL" sz="1400" b="1" dirty="0"/>
              <a:t>Fresia O. Manterola maestra “Liceo de Niñas de Copiapó y Escuela Rafael Valdés” en 1878,  decia…..</a:t>
            </a:r>
            <a:r>
              <a:rPr lang="es-CL" sz="1400" dirty="0"/>
              <a:t>“basta que la mujer se ocupe de su hogar y obedezca con sumisión”, sin fijarse en que su hogar es un pequeño imperio, donde, si es verdad que tiene que dominar por el amor, la dulzura y la gracia, tiene también que quitar al hombre la brusquedad de sus pasiones, que imprimir en derredor suyo el amor de Dios, de la patria, de la familia y de la humanidad entera, que es lo que debe considerarse como complemento de la perfección moral del individuo. Tiene que derramar todos los tesoros de amor y ternura que deben bañar su corazón; extender su bienhechora influencia sobre las costumbres y civilización de la sociedad toda!.” </a:t>
            </a:r>
          </a:p>
        </p:txBody>
      </p:sp>
      <p:sp>
        <p:nvSpPr>
          <p:cNvPr id="4" name="CuadroTexto 3">
            <a:extLst>
              <a:ext uri="{FF2B5EF4-FFF2-40B4-BE49-F238E27FC236}">
                <a16:creationId xmlns:a16="http://schemas.microsoft.com/office/drawing/2014/main" id="{6B010C33-176C-2D4D-A844-B947A19BCF39}"/>
              </a:ext>
            </a:extLst>
          </p:cNvPr>
          <p:cNvSpPr txBox="1"/>
          <p:nvPr/>
        </p:nvSpPr>
        <p:spPr>
          <a:xfrm>
            <a:off x="449110" y="301077"/>
            <a:ext cx="3384855" cy="830997"/>
          </a:xfrm>
          <a:prstGeom prst="rect">
            <a:avLst/>
          </a:prstGeom>
          <a:noFill/>
          <a:ln w="19050">
            <a:solidFill>
              <a:schemeClr val="accent5">
                <a:lumMod val="75000"/>
                <a:lumOff val="25000"/>
              </a:schemeClr>
            </a:solidFill>
          </a:ln>
        </p:spPr>
        <p:txBody>
          <a:bodyPr wrap="square" rtlCol="0">
            <a:spAutoFit/>
          </a:bodyPr>
          <a:lstStyle/>
          <a:p>
            <a:pPr algn="ctr"/>
            <a:r>
              <a:rPr lang="es-CL" sz="2400" b="1" i="1" dirty="0"/>
              <a:t>Las miradas sobre la educación de la mujer</a:t>
            </a:r>
          </a:p>
        </p:txBody>
      </p:sp>
      <p:pic>
        <p:nvPicPr>
          <p:cNvPr id="2050" name="Picture 2" descr="Sociedad chilena a principios del s. xx">
            <a:hlinkClick r:id="rId2"/>
            <a:extLst>
              <a:ext uri="{FF2B5EF4-FFF2-40B4-BE49-F238E27FC236}">
                <a16:creationId xmlns:a16="http://schemas.microsoft.com/office/drawing/2014/main" id="{BE4BD3B5-4B9A-EF4B-AA6D-41E53DD70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36"/>
          <a:stretch/>
        </p:blipFill>
        <p:spPr bwMode="auto">
          <a:xfrm>
            <a:off x="544665" y="3507128"/>
            <a:ext cx="3289300" cy="20859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Imagen 6" descr="Foto blanco y negro de un grupo de personas alrededor de una mesa&#10;&#10;Descripción generada automáticamente">
            <a:extLst>
              <a:ext uri="{FF2B5EF4-FFF2-40B4-BE49-F238E27FC236}">
                <a16:creationId xmlns:a16="http://schemas.microsoft.com/office/drawing/2014/main" id="{6987058A-4C8D-BA44-9C06-CDEDD46B23D5}"/>
              </a:ext>
            </a:extLst>
          </p:cNvPr>
          <p:cNvPicPr>
            <a:picLocks noChangeAspect="1"/>
          </p:cNvPicPr>
          <p:nvPr/>
        </p:nvPicPr>
        <p:blipFill>
          <a:blip r:embed="rId4"/>
          <a:stretch>
            <a:fillRect/>
          </a:stretch>
        </p:blipFill>
        <p:spPr>
          <a:xfrm>
            <a:off x="5013399" y="3510273"/>
            <a:ext cx="3251200" cy="2082800"/>
          </a:xfrm>
          <a:prstGeom prst="rect">
            <a:avLst/>
          </a:prstGeom>
          <a:ln>
            <a:solidFill>
              <a:schemeClr val="accent1"/>
            </a:solidFill>
          </a:ln>
        </p:spPr>
      </p:pic>
    </p:spTree>
    <p:extLst>
      <p:ext uri="{BB962C8B-B14F-4D97-AF65-F5344CB8AC3E}">
        <p14:creationId xmlns:p14="http://schemas.microsoft.com/office/powerpoint/2010/main" val="219385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CB511-B30F-5946-849B-545BAB917FDE}"/>
              </a:ext>
            </a:extLst>
          </p:cNvPr>
          <p:cNvSpPr>
            <a:spLocks noGrp="1"/>
          </p:cNvSpPr>
          <p:nvPr>
            <p:ph type="title"/>
          </p:nvPr>
        </p:nvSpPr>
        <p:spPr>
          <a:xfrm>
            <a:off x="478972" y="254000"/>
            <a:ext cx="7770813" cy="1128486"/>
          </a:xfrm>
        </p:spPr>
        <p:txBody>
          <a:bodyPr/>
          <a:lstStyle/>
          <a:p>
            <a:pPr algn="l"/>
            <a:r>
              <a:rPr lang="es-CL" sz="2400" dirty="0"/>
              <a:t>entonces la educación superior de las mujeres se segregaba en tres líneas: </a:t>
            </a:r>
            <a:r>
              <a:rPr lang="es-CL" sz="2400" dirty="0">
                <a:solidFill>
                  <a:schemeClr val="accent5"/>
                </a:solidFill>
              </a:rPr>
              <a:t>la educación moral, la educación profesional, la educación técnica</a:t>
            </a:r>
            <a:r>
              <a:rPr lang="es-CL" sz="3200" dirty="0"/>
              <a:t>.</a:t>
            </a:r>
          </a:p>
        </p:txBody>
      </p:sp>
      <p:sp>
        <p:nvSpPr>
          <p:cNvPr id="3" name="Marcador de contenido 2">
            <a:extLst>
              <a:ext uri="{FF2B5EF4-FFF2-40B4-BE49-F238E27FC236}">
                <a16:creationId xmlns:a16="http://schemas.microsoft.com/office/drawing/2014/main" id="{1BCFE39C-EDF0-6346-93AE-833165F17EED}"/>
              </a:ext>
            </a:extLst>
          </p:cNvPr>
          <p:cNvSpPr>
            <a:spLocks noGrp="1"/>
          </p:cNvSpPr>
          <p:nvPr>
            <p:ph idx="1"/>
          </p:nvPr>
        </p:nvSpPr>
        <p:spPr/>
        <p:txBody>
          <a:bodyPr>
            <a:normAutofit fontScale="85000" lnSpcReduction="20000"/>
          </a:bodyPr>
          <a:lstStyle/>
          <a:p>
            <a:r>
              <a:rPr lang="es-CL" i="1" dirty="0"/>
              <a:t>Para las mujeres de la élite</a:t>
            </a:r>
            <a:r>
              <a:rPr lang="es-CL" dirty="0"/>
              <a:t>: Elevación moral. Cultivo personal. Educación de tipo liberal.</a:t>
            </a:r>
          </a:p>
          <a:p>
            <a:r>
              <a:rPr lang="es-CL" i="1" dirty="0"/>
              <a:t>Para las mujeres de capas medias</a:t>
            </a:r>
            <a:r>
              <a:rPr lang="es-CL" dirty="0"/>
              <a:t>: Formación profesional para apoyar las labores de cuidado y crianza en enseñanza y la reproducción. </a:t>
            </a:r>
          </a:p>
          <a:p>
            <a:r>
              <a:rPr lang="es-CL" i="1" dirty="0"/>
              <a:t>Para las mujeres de clase obrera: </a:t>
            </a:r>
            <a:r>
              <a:rPr lang="es-CL" dirty="0"/>
              <a:t>Instrucción técnica en áreas femeninas. Mujeres obreras tienen  que trabajar fuera bajo regimenes “masculinos” acomodada su función a las supuestas “virtudes” femeninas</a:t>
            </a:r>
          </a:p>
          <a:p>
            <a:r>
              <a:rPr lang="es-CL" b="1" dirty="0">
                <a:solidFill>
                  <a:schemeClr val="accent1">
                    <a:lumMod val="75000"/>
                  </a:schemeClr>
                </a:solidFill>
              </a:rPr>
              <a:t>La mayoría de las mujeres estaba al margen de esta educación.</a:t>
            </a:r>
          </a:p>
          <a:p>
            <a:endParaRPr lang="es-CL" dirty="0"/>
          </a:p>
          <a:p>
            <a:endParaRPr lang="es-CL" dirty="0"/>
          </a:p>
        </p:txBody>
      </p:sp>
    </p:spTree>
    <p:extLst>
      <p:ext uri="{BB962C8B-B14F-4D97-AF65-F5344CB8AC3E}">
        <p14:creationId xmlns:p14="http://schemas.microsoft.com/office/powerpoint/2010/main" val="221977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malia Errázuriz el día de su primera comunión, 1870">
            <a:hlinkClick r:id="rId2" tooltip="Ir a Amalia Errázuriz el día de su primera comunión, 1870"/>
            <a:extLst>
              <a:ext uri="{FF2B5EF4-FFF2-40B4-BE49-F238E27FC236}">
                <a16:creationId xmlns:a16="http://schemas.microsoft.com/office/drawing/2014/main" id="{D35BAC93-03F3-204A-BAE4-8942865E3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678" y="3261100"/>
            <a:ext cx="1387780" cy="19997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32" name="Picture 8" descr="Madre enseña leer a su hijo, 1912">
            <a:hlinkClick r:id="rId4" tooltip="Ir a Madre enseña leer a su hijo, 1912"/>
            <a:extLst>
              <a:ext uri="{FF2B5EF4-FFF2-40B4-BE49-F238E27FC236}">
                <a16:creationId xmlns:a16="http://schemas.microsoft.com/office/drawing/2014/main" id="{3D7DAEF7-DC8C-9849-873F-978E00289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199" y="3261100"/>
            <a:ext cx="1387780" cy="208788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8EC9ADD-9144-CA4F-9ADA-60E5896C2505}"/>
              </a:ext>
            </a:extLst>
          </p:cNvPr>
          <p:cNvPicPr>
            <a:picLocks noChangeAspect="1"/>
          </p:cNvPicPr>
          <p:nvPr/>
        </p:nvPicPr>
        <p:blipFill>
          <a:blip r:embed="rId6"/>
          <a:stretch>
            <a:fillRect/>
          </a:stretch>
        </p:blipFill>
        <p:spPr>
          <a:xfrm>
            <a:off x="5102679" y="118867"/>
            <a:ext cx="3771900" cy="2971800"/>
          </a:xfrm>
          <a:prstGeom prst="rect">
            <a:avLst/>
          </a:prstGeom>
        </p:spPr>
      </p:pic>
      <p:sp>
        <p:nvSpPr>
          <p:cNvPr id="6" name="CuadroTexto 5">
            <a:extLst>
              <a:ext uri="{FF2B5EF4-FFF2-40B4-BE49-F238E27FC236}">
                <a16:creationId xmlns:a16="http://schemas.microsoft.com/office/drawing/2014/main" id="{2B5DCD5C-763E-FA43-A79D-D8D0F022EB3F}"/>
              </a:ext>
            </a:extLst>
          </p:cNvPr>
          <p:cNvSpPr txBox="1"/>
          <p:nvPr/>
        </p:nvSpPr>
        <p:spPr>
          <a:xfrm>
            <a:off x="263830" y="118867"/>
            <a:ext cx="4713516" cy="523220"/>
          </a:xfrm>
          <a:prstGeom prst="rect">
            <a:avLst/>
          </a:prstGeom>
          <a:noFill/>
          <a:ln>
            <a:solidFill>
              <a:schemeClr val="accent5">
                <a:lumMod val="90000"/>
                <a:lumOff val="10000"/>
              </a:schemeClr>
            </a:solidFill>
          </a:ln>
        </p:spPr>
        <p:txBody>
          <a:bodyPr wrap="square" rtlCol="0">
            <a:spAutoFit/>
          </a:bodyPr>
          <a:lstStyle/>
          <a:p>
            <a:r>
              <a:rPr lang="es-CL" sz="2800" b="1" i="1" dirty="0">
                <a:solidFill>
                  <a:schemeClr val="accent5">
                    <a:lumMod val="90000"/>
                    <a:lumOff val="10000"/>
                  </a:schemeClr>
                </a:solidFill>
              </a:rPr>
              <a:t>Las mujeres de la clases altas</a:t>
            </a:r>
          </a:p>
        </p:txBody>
      </p:sp>
      <p:sp>
        <p:nvSpPr>
          <p:cNvPr id="3" name="CuadroTexto 2">
            <a:extLst>
              <a:ext uri="{FF2B5EF4-FFF2-40B4-BE49-F238E27FC236}">
                <a16:creationId xmlns:a16="http://schemas.microsoft.com/office/drawing/2014/main" id="{6A1ACFAF-8632-E043-BAB9-BE50D4CD7FBB}"/>
              </a:ext>
            </a:extLst>
          </p:cNvPr>
          <p:cNvSpPr txBox="1"/>
          <p:nvPr/>
        </p:nvSpPr>
        <p:spPr>
          <a:xfrm>
            <a:off x="514202" y="872341"/>
            <a:ext cx="4057798" cy="4755148"/>
          </a:xfrm>
          <a:prstGeom prst="rect">
            <a:avLst/>
          </a:prstGeom>
          <a:noFill/>
          <a:ln>
            <a:solidFill>
              <a:schemeClr val="accent1"/>
            </a:solidFill>
          </a:ln>
        </p:spPr>
        <p:txBody>
          <a:bodyPr wrap="square" rtlCol="0">
            <a:spAutoFit/>
          </a:bodyPr>
          <a:lstStyle/>
          <a:p>
            <a:r>
              <a:rPr lang="es-CL" dirty="0"/>
              <a:t>Ella se daba a las mujeres de las clases altas como "ornamento", usualmente a través de preceptores privados. Una de las expresiones sociales más visibles de ella eran los salones del siglo XIX, esas "reuniones habituales realizadas en el seno de los grupos ilustrados de la oligarquía criolla, en las que se comparten actividades informales asociadas al cultivo del intelecto [...] [usualmente] organizados por damas casadas o viudas que invitan y reciben en los salones de su casa a destacados intelectuales, políticos y artistas”</a:t>
            </a:r>
          </a:p>
          <a:p>
            <a:endParaRPr lang="es-CL" dirty="0"/>
          </a:p>
          <a:p>
            <a:r>
              <a:rPr lang="es-CL" sz="1100" dirty="0"/>
              <a:t>(Darcie Doll“Desde los Salones a la Sala de Conferencias: Mujeres Escritoras en el Proceso de Constitución del Campo Literario en Chile”.)</a:t>
            </a:r>
          </a:p>
        </p:txBody>
      </p:sp>
    </p:spTree>
    <p:extLst>
      <p:ext uri="{BB962C8B-B14F-4D97-AF65-F5344CB8AC3E}">
        <p14:creationId xmlns:p14="http://schemas.microsoft.com/office/powerpoint/2010/main" val="206818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91FCC9F-A8D9-E141-AB6F-6CFEF3979C05}"/>
              </a:ext>
            </a:extLst>
          </p:cNvPr>
          <p:cNvSpPr txBox="1"/>
          <p:nvPr/>
        </p:nvSpPr>
        <p:spPr>
          <a:xfrm>
            <a:off x="674914" y="544286"/>
            <a:ext cx="8088087" cy="4801314"/>
          </a:xfrm>
          <a:prstGeom prst="rect">
            <a:avLst/>
          </a:prstGeom>
          <a:noFill/>
          <a:ln>
            <a:solidFill>
              <a:schemeClr val="accent1"/>
            </a:solidFill>
          </a:ln>
        </p:spPr>
        <p:txBody>
          <a:bodyPr wrap="square" rtlCol="0">
            <a:spAutoFit/>
          </a:bodyPr>
          <a:lstStyle/>
          <a:p>
            <a:r>
              <a:rPr lang="es-CL" dirty="0"/>
              <a:t>Jenaro Abasolo decia…..</a:t>
            </a:r>
          </a:p>
          <a:p>
            <a:endParaRPr lang="es-CL" dirty="0"/>
          </a:p>
          <a:p>
            <a:r>
              <a:rPr lang="es-CL" dirty="0"/>
              <a:t>“Se trata de saber cuál es la mejor función social de la mujer y cómo afianzarla. Vale más la mujer que sabe lo que debe ser y saber para educar bien sus hijos que la docta que gasta su tiempo en adoctrinarse en otras cosas. Mas, ¿cómo hacer esa mujer mejor? [...]. Hay dos grandes esferas de actividad en la sociedad: </a:t>
            </a:r>
            <a:r>
              <a:rPr lang="es-CL" b="1" i="1" dirty="0"/>
              <a:t>la esfera política y la esfera moral. </a:t>
            </a:r>
            <a:r>
              <a:rPr lang="es-CL" dirty="0"/>
              <a:t>La primera está plenamente ocupada por el hombre, y hasta la fecha es un problema en averiguar la conveniencia que habría en hacer participar de ella a la mujer, o bien, si esta conveniencia es de aquellas que vienen a favorecer su misión educacionista, que es lo que más debemos tener en vista: </a:t>
            </a:r>
            <a:r>
              <a:rPr lang="es-CL" b="1" dirty="0"/>
              <a:t>hacer a la buena madre.”  </a:t>
            </a:r>
          </a:p>
          <a:p>
            <a:endParaRPr lang="es-CL" dirty="0"/>
          </a:p>
          <a:p>
            <a:r>
              <a:rPr lang="es-CL" dirty="0"/>
              <a:t>Los sectores conservadores católicos, por su parte, tenían sus reservas acerca del conocimiento en manos de la mujer, particularmente porque crecientemente éste se asociaba a la ciencia laica. Como lo decía directamente Crescente Errázuriz, “</a:t>
            </a:r>
            <a:r>
              <a:rPr lang="es-CL" b="1" i="1" dirty="0"/>
              <a:t>Lo que hace verdaderamente respetable a la mujer no es que sea sabia, sino que sea buena</a:t>
            </a:r>
            <a:r>
              <a:rPr lang="es-CL" dirty="0"/>
              <a:t>.”  </a:t>
            </a:r>
          </a:p>
        </p:txBody>
      </p:sp>
    </p:spTree>
    <p:extLst>
      <p:ext uri="{BB962C8B-B14F-4D97-AF65-F5344CB8AC3E}">
        <p14:creationId xmlns:p14="http://schemas.microsoft.com/office/powerpoint/2010/main" val="202156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9A41CA6-7564-D94F-8432-B65B273249CE}"/>
              </a:ext>
            </a:extLst>
          </p:cNvPr>
          <p:cNvSpPr>
            <a:spLocks noGrp="1"/>
          </p:cNvSpPr>
          <p:nvPr>
            <p:ph type="body" sz="half" idx="4294967295"/>
          </p:nvPr>
        </p:nvSpPr>
        <p:spPr>
          <a:xfrm>
            <a:off x="289367" y="440968"/>
            <a:ext cx="4826643" cy="5110856"/>
          </a:xfrm>
          <a:ln>
            <a:solidFill>
              <a:schemeClr val="accent1"/>
            </a:solidFill>
          </a:ln>
        </p:spPr>
        <p:txBody>
          <a:bodyPr>
            <a:normAutofit/>
          </a:bodyPr>
          <a:lstStyle/>
          <a:p>
            <a:pPr marL="0" indent="0" algn="just">
              <a:buNone/>
            </a:pPr>
            <a:r>
              <a:rPr lang="es-ES" sz="2000" dirty="0"/>
              <a:t>“Sabido es que el principio de la felicidad de los pueblos consiste en la civilización de sus individuos amparados por las leyes; pero la civilización no podemos alcanzarla sin el trabajo y este nos lo enseñan las costumbres. Estos dos elementos de la vida social, es decir, las leyes y las costumbres, nos vienen de los dos seres que componen la especie humana. Si aquellas son justas dan por resultados el progreso; pero para que este vuele con rapidez, es necesario que de igual manera sea impulsado por ambos.” </a:t>
            </a:r>
            <a:r>
              <a:rPr lang="es-ES" sz="2000" i="1" dirty="0"/>
              <a:t>Antonia </a:t>
            </a:r>
            <a:r>
              <a:rPr lang="es-ES" sz="2000" i="1" dirty="0" err="1"/>
              <a:t>Tarragó</a:t>
            </a:r>
            <a:r>
              <a:rPr lang="es-ES" sz="2000" i="1" dirty="0"/>
              <a:t> 1872</a:t>
            </a:r>
          </a:p>
          <a:p>
            <a:pPr algn="just"/>
            <a:endParaRPr lang="es-CL" dirty="0"/>
          </a:p>
        </p:txBody>
      </p:sp>
      <p:pic>
        <p:nvPicPr>
          <p:cNvPr id="12" name="Marcador de contenido 11"/>
          <p:cNvPicPr>
            <a:picLocks noGrp="1" noChangeAspect="1"/>
          </p:cNvPicPr>
          <p:nvPr>
            <p:ph sz="half" idx="4294967295"/>
          </p:nvPr>
        </p:nvPicPr>
        <p:blipFill rotWithShape="1">
          <a:blip r:embed="rId3"/>
          <a:srcRect l="-893" r="-83"/>
          <a:stretch/>
        </p:blipFill>
        <p:spPr>
          <a:xfrm>
            <a:off x="5856789" y="440968"/>
            <a:ext cx="2615879" cy="3986213"/>
          </a:xfrm>
          <a:prstGeom prst="rect">
            <a:avLst/>
          </a:prstGeom>
          <a:ln>
            <a:solidFill>
              <a:schemeClr val="accent1"/>
            </a:solidFill>
          </a:ln>
        </p:spPr>
      </p:pic>
      <p:sp>
        <p:nvSpPr>
          <p:cNvPr id="5" name="CuadroTexto 4">
            <a:extLst>
              <a:ext uri="{FF2B5EF4-FFF2-40B4-BE49-F238E27FC236}">
                <a16:creationId xmlns:a16="http://schemas.microsoft.com/office/drawing/2014/main" id="{7E1DA7A3-459A-184C-9FD0-8047739E23D8}"/>
              </a:ext>
            </a:extLst>
          </p:cNvPr>
          <p:cNvSpPr txBox="1"/>
          <p:nvPr/>
        </p:nvSpPr>
        <p:spPr>
          <a:xfrm>
            <a:off x="5567422" y="4629874"/>
            <a:ext cx="3483646" cy="369332"/>
          </a:xfrm>
          <a:prstGeom prst="rect">
            <a:avLst/>
          </a:prstGeom>
          <a:noFill/>
          <a:ln>
            <a:solidFill>
              <a:schemeClr val="accent1"/>
            </a:solidFill>
          </a:ln>
        </p:spPr>
        <p:txBody>
          <a:bodyPr wrap="none" rtlCol="0">
            <a:spAutoFit/>
          </a:bodyPr>
          <a:lstStyle/>
          <a:p>
            <a:r>
              <a:rPr lang="es-CL" dirty="0"/>
              <a:t>Antonia Tarragó e Isabel Le Brun</a:t>
            </a:r>
          </a:p>
        </p:txBody>
      </p:sp>
    </p:spTree>
    <p:extLst>
      <p:ext uri="{BB962C8B-B14F-4D97-AF65-F5344CB8AC3E}">
        <p14:creationId xmlns:p14="http://schemas.microsoft.com/office/powerpoint/2010/main" val="199414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4C645CFB-D461-A945-8761-0595DD018EA9}"/>
              </a:ext>
            </a:extLst>
          </p:cNvPr>
          <p:cNvSpPr>
            <a:spLocks noGrp="1"/>
          </p:cNvSpPr>
          <p:nvPr>
            <p:ph type="title"/>
          </p:nvPr>
        </p:nvSpPr>
        <p:spPr/>
        <p:txBody>
          <a:bodyPr/>
          <a:lstStyle/>
          <a:p>
            <a:r>
              <a:rPr lang="es-CL" dirty="0"/>
              <a:t>Respuesta a la solicitud…..</a:t>
            </a:r>
          </a:p>
        </p:txBody>
      </p:sp>
      <p:sp>
        <p:nvSpPr>
          <p:cNvPr id="6" name="Marcador de contenido 5">
            <a:extLst>
              <a:ext uri="{FF2B5EF4-FFF2-40B4-BE49-F238E27FC236}">
                <a16:creationId xmlns:a16="http://schemas.microsoft.com/office/drawing/2014/main" id="{C78DBD50-9C43-3C46-8E7C-63920EEF5CC6}"/>
              </a:ext>
            </a:extLst>
          </p:cNvPr>
          <p:cNvSpPr>
            <a:spLocks noGrp="1"/>
          </p:cNvSpPr>
          <p:nvPr>
            <p:ph sz="half" idx="1"/>
          </p:nvPr>
        </p:nvSpPr>
        <p:spPr>
          <a:xfrm>
            <a:off x="1" y="1841501"/>
            <a:ext cx="4689230" cy="3048000"/>
          </a:xfrm>
        </p:spPr>
        <p:txBody>
          <a:bodyPr>
            <a:noAutofit/>
          </a:bodyPr>
          <a:lstStyle/>
          <a:p>
            <a:pPr algn="just"/>
            <a:r>
              <a:rPr lang="es-CL" sz="1800" dirty="0"/>
              <a:t>En la sesión del </a:t>
            </a:r>
            <a:r>
              <a:rPr lang="es-CL" sz="1800" b="1" dirty="0"/>
              <a:t>18 de octubre de 1872</a:t>
            </a:r>
            <a:r>
              <a:rPr lang="es-CL" sz="1800" dirty="0"/>
              <a:t> del consejo Universitario de la Universidad de Chile, en que se dio lectura a la solicitud, el decano de la Facultad de Medicina, don José Joaquín Aguirre, y el secretario de la Universidad, Miguel Luis Amunátegui, expusieron que no conocían disposición alguna que prohibiera a la mujer aspirar a grados universitarios, que el asunto estribaba solamente en que "las mujeres manifestasen, como los hombres, su competencia por medio de los mismos exámenes"</a:t>
            </a:r>
          </a:p>
        </p:txBody>
      </p:sp>
      <p:sp>
        <p:nvSpPr>
          <p:cNvPr id="7" name="Marcador de contenido 6">
            <a:extLst>
              <a:ext uri="{FF2B5EF4-FFF2-40B4-BE49-F238E27FC236}">
                <a16:creationId xmlns:a16="http://schemas.microsoft.com/office/drawing/2014/main" id="{26E4B590-6695-EE40-808F-3775D7605D64}"/>
              </a:ext>
            </a:extLst>
          </p:cNvPr>
          <p:cNvSpPr>
            <a:spLocks noGrp="1"/>
          </p:cNvSpPr>
          <p:nvPr>
            <p:ph sz="half" idx="2"/>
          </p:nvPr>
        </p:nvSpPr>
        <p:spPr>
          <a:xfrm>
            <a:off x="4800599" y="1841500"/>
            <a:ext cx="4343401" cy="3873499"/>
          </a:xfrm>
        </p:spPr>
        <p:txBody>
          <a:bodyPr>
            <a:normAutofit fontScale="85000" lnSpcReduction="20000"/>
          </a:bodyPr>
          <a:lstStyle/>
          <a:p>
            <a:pPr algn="just"/>
            <a:r>
              <a:rPr lang="es-CL" dirty="0"/>
              <a:t>Sin embrago frente a la oposición del Decano de Derecho y a proposición del decano de Ingenieria, la solicitud de doña Antonia fue derivada a don Abdón Cifuentes quien respondió que esa decición correspondia al consejo universitario</a:t>
            </a:r>
          </a:p>
          <a:p>
            <a:pPr algn="just"/>
            <a:r>
              <a:rPr lang="es-CL" dirty="0"/>
              <a:t>Finalmente, </a:t>
            </a:r>
            <a:r>
              <a:rPr lang="es-CL" b="1" dirty="0"/>
              <a:t>14 de noviembre de 1873 </a:t>
            </a:r>
            <a:r>
              <a:rPr lang="es-CL" dirty="0"/>
              <a:t>se resuelve “después de alguna discusión, se acordó manifestar al señor Ministro de Instrucción Pública que el Consejo no ve inconveniente para que las mujeres aspiren a grados universitarios" </a:t>
            </a:r>
          </a:p>
        </p:txBody>
      </p:sp>
    </p:spTree>
    <p:extLst>
      <p:ext uri="{BB962C8B-B14F-4D97-AF65-F5344CB8AC3E}">
        <p14:creationId xmlns:p14="http://schemas.microsoft.com/office/powerpoint/2010/main" val="101905758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{19FEB8A7-3381-BF4C-9E72-A4785F447B82}tf10001069</Template>
  <TotalTime>8131</TotalTime>
  <Words>3158</Words>
  <Application>Microsoft Macintosh PowerPoint</Application>
  <PresentationFormat>Presentación en pantalla (16:10)</PresentationFormat>
  <Paragraphs>161</Paragraphs>
  <Slides>27</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Calibri</vt:lpstr>
      <vt:lpstr>Calisto MT</vt:lpstr>
      <vt:lpstr>Wingdings</vt:lpstr>
      <vt:lpstr>Folio</vt:lpstr>
      <vt:lpstr>La segregación de la mujer en la educación superior</vt:lpstr>
      <vt:lpstr>Presentación de PowerPoint</vt:lpstr>
      <vt:lpstr>Lo público y lo privado</vt:lpstr>
      <vt:lpstr>Presentación de PowerPoint</vt:lpstr>
      <vt:lpstr>entonces la educación superior de las mujeres se segregaba en tres líneas: la educación moral, la educación profesional, la educación técnica.</vt:lpstr>
      <vt:lpstr>Presentación de PowerPoint</vt:lpstr>
      <vt:lpstr>Presentación de PowerPoint</vt:lpstr>
      <vt:lpstr>Presentación de PowerPoint</vt:lpstr>
      <vt:lpstr>Respuesta a la solicitud…..</vt:lpstr>
      <vt:lpstr>Presentación de PowerPoint</vt:lpstr>
      <vt:lpstr>Presentación de PowerPoint</vt:lpstr>
      <vt:lpstr>Presentación de PowerPoint</vt:lpstr>
      <vt:lpstr>La Medicina como un oficio practicado en forma monopólica por los hombres: Una natural correspondencia entre práctica médica y masculinidad</vt:lpstr>
      <vt:lpstr>Presentación de PowerPoint</vt:lpstr>
      <vt:lpstr>Escuela Normal de preceptoras</vt:lpstr>
      <vt:lpstr>Escuela Normal de Preceptoras</vt:lpstr>
      <vt:lpstr>Presentación de PowerPoint</vt:lpstr>
      <vt:lpstr>Educación técnica para las demandas del naciente capitalismo </vt:lpstr>
      <vt:lpstr>Presentación de PowerPoint</vt:lpstr>
      <vt:lpstr>Presentación de PowerPoint</vt:lpstr>
      <vt:lpstr>La enseñanza en la escuela de artes y oficios femenina: La escuela profesional de niñas: 09 de enero de 1888</vt:lpstr>
      <vt:lpstr>Porcentaje de mujeres en algunas ramas de actividades según años.</vt:lpstr>
      <vt:lpstr>Escuelas Profesionales para mujeres</vt:lpstr>
      <vt:lpstr>Trabajo femenino 1907</vt:lpstr>
      <vt:lpstr>Presentación de PowerPoint</vt:lpstr>
      <vt:lpstr>Presentación de PowerPoint</vt:lpstr>
      <vt:lpstr>Presentación de PowerPoint</vt:lpstr>
    </vt:vector>
  </TitlesOfParts>
  <Company>Universidad de Chile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Mercedes López Nitsche</dc:creator>
  <cp:lastModifiedBy>Mercedes López Nitsche</cp:lastModifiedBy>
  <cp:revision>138</cp:revision>
  <dcterms:created xsi:type="dcterms:W3CDTF">2016-05-06T12:13:41Z</dcterms:created>
  <dcterms:modified xsi:type="dcterms:W3CDTF">2020-11-06T20:12:04Z</dcterms:modified>
</cp:coreProperties>
</file>