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1" r:id="rId6"/>
    <p:sldId id="270" r:id="rId7"/>
    <p:sldId id="262" r:id="rId8"/>
    <p:sldId id="263" r:id="rId9"/>
    <p:sldId id="271" r:id="rId10"/>
    <p:sldId id="272" r:id="rId11"/>
    <p:sldId id="273" r:id="rId12"/>
    <p:sldId id="274" r:id="rId13"/>
    <p:sldId id="275" r:id="rId14"/>
    <p:sldId id="264" r:id="rId15"/>
    <p:sldId id="266" r:id="rId16"/>
    <p:sldId id="265" r:id="rId17"/>
    <p:sldId id="260" r:id="rId18"/>
    <p:sldId id="267" r:id="rId19"/>
    <p:sldId id="268" r:id="rId20"/>
    <p:sldId id="269" r:id="rId2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339EB01-0F50-496D-9364-9FCB6D9DED2E}" type="slidenum">
              <a:rPr lang="es-ES"/>
              <a:pPr/>
              <a:t>‹Nº›</a:t>
            </a:fld>
            <a:endParaRPr lang="es-ES"/>
          </a:p>
        </p:txBody>
      </p:sp>
    </p:spTree>
    <p:extLst>
      <p:ext uri="{BB962C8B-B14F-4D97-AF65-F5344CB8AC3E}">
        <p14:creationId xmlns:p14="http://schemas.microsoft.com/office/powerpoint/2010/main" val="5017372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63A0E96-0F96-4A3E-8D6B-56163B806658}"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0EDC252-FCBC-4AC1-A373-CCA5224ABF7E}"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90EF461-6756-4D37-BF74-C5280EC5A2EB}"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EC7A1A0-60D7-4292-A485-9AA63901199B}"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42DCB0E-91E8-4016-9502-1C4FCF60069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9C79211-B31B-4701-87A7-2025E3B9208E}"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784068B-91F0-4559-BF23-690D9E596A6C}"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D6C921E-5898-4B64-86D2-7607A5B95728}"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6B3E3A46-606D-4EC2-ADED-52BED759AA9C}"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68A4CF3-E742-4F09-B93F-156B4C3A7F4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30C1035-4427-48C1-B5D1-1E7FD45DE4CD}"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322974B-6E0B-4D0A-B0DC-B1670116CA7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ES"/>
              <a:t>Globalización y América Latina</a:t>
            </a:r>
          </a:p>
        </p:txBody>
      </p:sp>
      <p:sp>
        <p:nvSpPr>
          <p:cNvPr id="2051" name="Rectangle 3"/>
          <p:cNvSpPr>
            <a:spLocks noGrp="1" noChangeArrowheads="1"/>
          </p:cNvSpPr>
          <p:nvPr>
            <p:ph type="subTitle" idx="1"/>
          </p:nvPr>
        </p:nvSpPr>
        <p:spPr/>
        <p:txBody>
          <a:bodyPr/>
          <a:lstStyle/>
          <a:p>
            <a:r>
              <a:rPr lang="es-ES"/>
              <a:t>Introducción.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
              <a:t>Cifras de la Globalización.</a:t>
            </a:r>
          </a:p>
        </p:txBody>
      </p:sp>
      <p:sp>
        <p:nvSpPr>
          <p:cNvPr id="19459" name="Rectangle 3"/>
          <p:cNvSpPr>
            <a:spLocks noGrp="1" noChangeArrowheads="1"/>
          </p:cNvSpPr>
          <p:nvPr>
            <p:ph type="body" idx="1"/>
          </p:nvPr>
        </p:nvSpPr>
        <p:spPr/>
        <p:txBody>
          <a:bodyPr/>
          <a:lstStyle/>
          <a:p>
            <a:pPr>
              <a:lnSpc>
                <a:spcPct val="90000"/>
              </a:lnSpc>
            </a:pPr>
            <a:r>
              <a:rPr lang="es-ES"/>
              <a:t>El motor de la expansión mundial son las operaciones de más de 60.000 empresas transnacionales con más de 800.000 filiales en el extranjero. Los países desarrollados continúan siendo el principal punto de origen y destino de las Inversiones Extranjeras Directas (IED); en el año 2000 concentraban el 71% del total en el primer caso (origen) y el 85% en el segundo (destino).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a:t>Cifras de la globalización.</a:t>
            </a:r>
          </a:p>
        </p:txBody>
      </p:sp>
      <p:sp>
        <p:nvSpPr>
          <p:cNvPr id="20483" name="Rectangle 3"/>
          <p:cNvSpPr>
            <a:spLocks noGrp="1" noChangeArrowheads="1"/>
          </p:cNvSpPr>
          <p:nvPr>
            <p:ph type="body" idx="1"/>
          </p:nvPr>
        </p:nvSpPr>
        <p:spPr/>
        <p:txBody>
          <a:bodyPr/>
          <a:lstStyle/>
          <a:p>
            <a:pPr>
              <a:lnSpc>
                <a:spcPct val="90000"/>
              </a:lnSpc>
            </a:pPr>
            <a:r>
              <a:rPr lang="es-ES"/>
              <a:t>En los países en desarrollo los flujos de IED también aumentaron significativamente, ya que en el mismo año se cuadruplicaron los valores correspondientes respecto al promedio registrado en 1989-1994. Los principales receptores fueron Hong Kong (China), China e india en Asia, y México, Brasil y Argentina en América Latina.</a:t>
            </a:r>
          </a:p>
          <a:p>
            <a:pPr>
              <a:lnSpc>
                <a:spcPct val="90000"/>
              </a:lnSpc>
            </a:pPr>
            <a:r>
              <a:rPr lang="es-ES" sz="1800"/>
              <a:t>IED= Inversión Extranjera Directa.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a:t>Cifras de la Globalización.</a:t>
            </a:r>
          </a:p>
        </p:txBody>
      </p:sp>
      <p:sp>
        <p:nvSpPr>
          <p:cNvPr id="21507" name="Rectangle 3"/>
          <p:cNvSpPr>
            <a:spLocks noGrp="1" noChangeArrowheads="1"/>
          </p:cNvSpPr>
          <p:nvPr>
            <p:ph type="body" idx="1"/>
          </p:nvPr>
        </p:nvSpPr>
        <p:spPr/>
        <p:txBody>
          <a:bodyPr/>
          <a:lstStyle/>
          <a:p>
            <a:pPr>
              <a:lnSpc>
                <a:spcPct val="90000"/>
              </a:lnSpc>
            </a:pPr>
            <a:r>
              <a:rPr lang="es-ES" sz="2400"/>
              <a:t>A pesar de la creciente expansión geográfica, la IED muestra una distribución muy asimétrica. La casa matriz de 90 de las 100 empresas transnacionales más grandes, se encuentran en EE.UU, Japón y la Unión Europea.</a:t>
            </a:r>
          </a:p>
          <a:p>
            <a:pPr>
              <a:lnSpc>
                <a:spcPct val="90000"/>
              </a:lnSpc>
            </a:pPr>
            <a:r>
              <a:rPr lang="es-ES" sz="2400"/>
              <a:t>50 de las empresas más grandes de los países en desarrollo, las cuales son comparables con las más pequeñas de las 100 más grandes de los países desarrollados, se encuentran en trece de las nuevas economías industriales de Asia y América Latina. Entre ellas destacan empresas de Hong Kong (China), Corea, Malasia, Venezuela y México.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a:t>Cifras de la globalización.</a:t>
            </a:r>
          </a:p>
        </p:txBody>
      </p:sp>
      <p:sp>
        <p:nvSpPr>
          <p:cNvPr id="22531" name="Rectangle 3"/>
          <p:cNvSpPr>
            <a:spLocks noGrp="1" noChangeArrowheads="1"/>
          </p:cNvSpPr>
          <p:nvPr>
            <p:ph type="body" idx="1"/>
          </p:nvPr>
        </p:nvSpPr>
        <p:spPr/>
        <p:txBody>
          <a:bodyPr/>
          <a:lstStyle/>
          <a:p>
            <a:pPr>
              <a:lnSpc>
                <a:spcPct val="90000"/>
              </a:lnSpc>
            </a:pPr>
            <a:r>
              <a:rPr lang="es-ES" sz="2800"/>
              <a:t>Junto con la creciente participación del sector servicios y la pérdida de peso relativo del sector manufacturero, se ha venido produciendo un patrón de elevada concentración geográfica de la producción industrial de alto contenido tecnológico.</a:t>
            </a:r>
          </a:p>
          <a:p>
            <a:pPr>
              <a:lnSpc>
                <a:spcPct val="90000"/>
              </a:lnSpc>
            </a:pPr>
            <a:r>
              <a:rPr lang="es-ES" sz="2800"/>
              <a:t>El caso de la industria de biotecnología, que está muy concentrada en ciertas áreas de los países desarrollados, y la de semiconductores, que se concentra en esos mismos países y algunos del sudeste asiático.</a:t>
            </a:r>
          </a:p>
          <a:p>
            <a:pPr>
              <a:lnSpc>
                <a:spcPct val="90000"/>
              </a:lnSpc>
            </a:pPr>
            <a:endParaRPr lang="es-E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a:t>La globalización Incompleta.</a:t>
            </a:r>
          </a:p>
        </p:txBody>
      </p:sp>
      <p:sp>
        <p:nvSpPr>
          <p:cNvPr id="11267" name="Rectangle 3"/>
          <p:cNvSpPr>
            <a:spLocks noGrp="1" noChangeArrowheads="1"/>
          </p:cNvSpPr>
          <p:nvPr>
            <p:ph type="body" idx="1"/>
          </p:nvPr>
        </p:nvSpPr>
        <p:spPr/>
        <p:txBody>
          <a:bodyPr/>
          <a:lstStyle/>
          <a:p>
            <a:pPr>
              <a:lnSpc>
                <a:spcPct val="90000"/>
              </a:lnSpc>
            </a:pPr>
            <a:r>
              <a:rPr lang="es-ES" sz="2400"/>
              <a:t>La globalización no logra incorporar variables que son fundamentales para su integralidad:</a:t>
            </a:r>
          </a:p>
          <a:p>
            <a:pPr>
              <a:lnSpc>
                <a:spcPct val="90000"/>
              </a:lnSpc>
            </a:pPr>
            <a:r>
              <a:rPr lang="es-ES" sz="2400"/>
              <a:t>1.- Libre migración de poblaciones (mano de obra)</a:t>
            </a:r>
          </a:p>
          <a:p>
            <a:pPr>
              <a:lnSpc>
                <a:spcPct val="90000"/>
              </a:lnSpc>
            </a:pPr>
            <a:r>
              <a:rPr lang="es-ES" sz="2400"/>
              <a:t>2.- Coherencia global de las políticas macroeconómicas.</a:t>
            </a:r>
          </a:p>
          <a:p>
            <a:pPr>
              <a:lnSpc>
                <a:spcPct val="90000"/>
              </a:lnSpc>
            </a:pPr>
            <a:r>
              <a:rPr lang="es-ES" sz="2400"/>
              <a:t>3.- Tributación del capital financiero y de sus grandes utilidades.</a:t>
            </a:r>
          </a:p>
          <a:p>
            <a:pPr>
              <a:lnSpc>
                <a:spcPct val="90000"/>
              </a:lnSpc>
            </a:pPr>
            <a:r>
              <a:rPr lang="es-ES" sz="2400"/>
              <a:t>4.- Concentración geométrica del ingreso, la producción, la inversión y el comercio; sin establecer mecanismos compensatorios  de esa desigualdad estructural.</a:t>
            </a:r>
          </a:p>
          <a:p>
            <a:pPr>
              <a:lnSpc>
                <a:spcPct val="90000"/>
              </a:lnSpc>
            </a:pPr>
            <a:r>
              <a:rPr lang="es-ES" sz="2400"/>
              <a:t>5.- Transgeneracionalidad del desarrollo a través de un medio ambiente sostenible a largo plazo.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
              <a:t>La Globalización sesgada</a:t>
            </a:r>
          </a:p>
        </p:txBody>
      </p:sp>
      <p:sp>
        <p:nvSpPr>
          <p:cNvPr id="13315" name="Rectangle 3"/>
          <p:cNvSpPr>
            <a:spLocks noGrp="1" noChangeArrowheads="1"/>
          </p:cNvSpPr>
          <p:nvPr>
            <p:ph type="body" idx="1"/>
          </p:nvPr>
        </p:nvSpPr>
        <p:spPr/>
        <p:txBody>
          <a:bodyPr/>
          <a:lstStyle/>
          <a:p>
            <a:pPr>
              <a:lnSpc>
                <a:spcPct val="80000"/>
              </a:lnSpc>
            </a:pPr>
            <a:r>
              <a:rPr lang="es-ES" sz="2000"/>
              <a:t>1.- Concentración del uso y del beneficio  tecnológico en centros integrados al sistema de desarrollo hipermoderno.</a:t>
            </a:r>
          </a:p>
          <a:p>
            <a:pPr>
              <a:lnSpc>
                <a:spcPct val="80000"/>
              </a:lnSpc>
            </a:pPr>
            <a:r>
              <a:rPr lang="es-ES" sz="2000"/>
              <a:t>2.- Marginación por la tecnología de segmentos mayoritarios de la humanidad (Analfabetismo tecnológico, laboral y funcional).</a:t>
            </a:r>
          </a:p>
          <a:p>
            <a:pPr>
              <a:lnSpc>
                <a:spcPct val="80000"/>
              </a:lnSpc>
            </a:pPr>
            <a:r>
              <a:rPr lang="es-ES" sz="2000"/>
              <a:t>3.-Concentración de la inversión directa en áreas geográficas dinámicas.</a:t>
            </a:r>
          </a:p>
          <a:p>
            <a:pPr>
              <a:lnSpc>
                <a:spcPct val="80000"/>
              </a:lnSpc>
            </a:pPr>
            <a:r>
              <a:rPr lang="es-ES" sz="2000"/>
              <a:t>4.- Concentración del crédito bancario en áreas geográficas y de ingreso.</a:t>
            </a:r>
          </a:p>
          <a:p>
            <a:pPr>
              <a:lnSpc>
                <a:spcPct val="80000"/>
              </a:lnSpc>
            </a:pPr>
            <a:r>
              <a:rPr lang="es-ES" sz="2000"/>
              <a:t>5.- Insuficiencia de las herramientas de ayuda para el desarrollo dirigida a países menos aventajados.</a:t>
            </a:r>
          </a:p>
          <a:p>
            <a:pPr>
              <a:lnSpc>
                <a:spcPct val="80000"/>
              </a:lnSpc>
            </a:pPr>
            <a:r>
              <a:rPr lang="es-ES" sz="2000"/>
              <a:t>6.- Discriminación contra las políticas de Estado de fomento e inversión.</a:t>
            </a:r>
          </a:p>
          <a:p>
            <a:pPr>
              <a:lnSpc>
                <a:spcPct val="80000"/>
              </a:lnSpc>
            </a:pPr>
            <a:r>
              <a:rPr lang="es-ES" sz="2000"/>
              <a:t>8.- Excesiva asignación privada de fondos sociales y públicos, que profundizan las políticas de concentración del ingreso.</a:t>
            </a:r>
          </a:p>
          <a:p>
            <a:pPr>
              <a:lnSpc>
                <a:spcPct val="80000"/>
              </a:lnSpc>
            </a:pPr>
            <a:r>
              <a:rPr lang="es-ES" sz="2000"/>
              <a:t>9.- Se desechan los mecanismos de acumulación social de capital.</a:t>
            </a:r>
          </a:p>
          <a:p>
            <a:pPr>
              <a:lnSpc>
                <a:spcPct val="80000"/>
              </a:lnSpc>
            </a:pPr>
            <a:r>
              <a:rPr lang="es-ES" sz="2000"/>
              <a:t>10.- Rigidez imitativa de políticas hacia el crecimiento y el mercado.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t>La Globalización insuficiente.</a:t>
            </a:r>
          </a:p>
        </p:txBody>
      </p:sp>
      <p:sp>
        <p:nvSpPr>
          <p:cNvPr id="12291" name="Rectangle 3"/>
          <p:cNvSpPr>
            <a:spLocks noGrp="1" noChangeArrowheads="1"/>
          </p:cNvSpPr>
          <p:nvPr>
            <p:ph type="body" idx="1"/>
          </p:nvPr>
        </p:nvSpPr>
        <p:spPr/>
        <p:txBody>
          <a:bodyPr/>
          <a:lstStyle/>
          <a:p>
            <a:pPr>
              <a:lnSpc>
                <a:spcPct val="80000"/>
              </a:lnSpc>
            </a:pPr>
            <a:r>
              <a:rPr lang="es-ES" sz="1800"/>
              <a:t>1.- En la globalización se ha perdido la capacidad de GOBERNABILIDAD ECONÓMICA, cosa que se expresa en los manejos no controlados de los capitales institucionales, los que instalan crisis de países y regiones enteras.</a:t>
            </a:r>
          </a:p>
          <a:p>
            <a:pPr>
              <a:lnSpc>
                <a:spcPct val="80000"/>
              </a:lnSpc>
            </a:pPr>
            <a:endParaRPr lang="es-ES" sz="1800"/>
          </a:p>
          <a:p>
            <a:pPr>
              <a:lnSpc>
                <a:spcPct val="80000"/>
              </a:lnSpc>
            </a:pPr>
            <a:r>
              <a:rPr lang="es-ES" sz="1800"/>
              <a:t>2.- La GOBERNABILIDAD POLÍTICA, también adquiere ribetes de deficiencia creciente, como queda demostrado en los conflictos desbordados con sectores no controlables políticamente (Insurgentes v/s terrorismo y narcotráfico).</a:t>
            </a:r>
          </a:p>
          <a:p>
            <a:pPr>
              <a:lnSpc>
                <a:spcPct val="80000"/>
              </a:lnSpc>
            </a:pPr>
            <a:r>
              <a:rPr lang="es-ES" sz="1800"/>
              <a:t>3.- CONFLICTIVIDAD GLOBAL:  demuestran esta insuficiencia la permanencia de conflictos en las áreas crónicas (Medio Oriente) a las que se suman otras (Balcanes, ex URSS, Äfrica, Corea del Norte y las recurrentes crisis políticas de América Latina (inestabilidad sistémica).</a:t>
            </a:r>
          </a:p>
          <a:p>
            <a:pPr>
              <a:lnSpc>
                <a:spcPct val="80000"/>
              </a:lnSpc>
              <a:buFontTx/>
              <a:buNone/>
            </a:pPr>
            <a:endParaRPr lang="es-ES" sz="1800"/>
          </a:p>
          <a:p>
            <a:pPr>
              <a:lnSpc>
                <a:spcPct val="80000"/>
              </a:lnSpc>
            </a:pPr>
            <a:r>
              <a:rPr lang="es-ES" sz="1800"/>
              <a:t>4.- GOBERNABILIDAD SOCIAL: la delincuencia emerge con una virulencia incontenible en las grandes ciudades, y va paralela al incremento de la pobreza. La movilización y explosión social se hace ya tradicional en  América Latina en la década de los 80, 90 y comienzos del S.XXI.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a:t>Globalización y cultura nihilista.</a:t>
            </a:r>
          </a:p>
        </p:txBody>
      </p:sp>
      <p:sp>
        <p:nvSpPr>
          <p:cNvPr id="6147" name="Rectangle 3"/>
          <p:cNvSpPr>
            <a:spLocks noGrp="1" noChangeArrowheads="1"/>
          </p:cNvSpPr>
          <p:nvPr>
            <p:ph type="body" idx="1"/>
          </p:nvPr>
        </p:nvSpPr>
        <p:spPr/>
        <p:txBody>
          <a:bodyPr/>
          <a:lstStyle/>
          <a:p>
            <a:pPr>
              <a:lnSpc>
                <a:spcPct val="90000"/>
              </a:lnSpc>
            </a:pPr>
            <a:r>
              <a:rPr lang="es-ES" sz="2800"/>
              <a:t>La Globalización: al sustentarse en valores llamados “POSTMODERNOS”, viene arrasando las tesis globalistas del progreso que dieron vida a la MODERNIDAD (Grandes relatos).</a:t>
            </a:r>
          </a:p>
          <a:p>
            <a:pPr>
              <a:lnSpc>
                <a:spcPct val="90000"/>
              </a:lnSpc>
            </a:pPr>
            <a:r>
              <a:rPr lang="es-ES" sz="2800"/>
              <a:t>Los “PEQUEÑOS RELATOS”, fomentan el particularismo valórico (individualismo).</a:t>
            </a:r>
          </a:p>
          <a:p>
            <a:pPr>
              <a:lnSpc>
                <a:spcPct val="90000"/>
              </a:lnSpc>
            </a:pPr>
            <a:r>
              <a:rPr lang="es-ES" sz="2800"/>
              <a:t>La ciencia hiperespecializada, descompone la visión unitaria del hombre y lo racionaliza hacia lo numérico, fragmentario y la objetivación instrumental.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
              <a:t>Una ética fragmentaria.</a:t>
            </a:r>
          </a:p>
        </p:txBody>
      </p:sp>
      <p:sp>
        <p:nvSpPr>
          <p:cNvPr id="14339" name="Rectangle 3"/>
          <p:cNvSpPr>
            <a:spLocks noGrp="1" noChangeArrowheads="1"/>
          </p:cNvSpPr>
          <p:nvPr>
            <p:ph type="body" idx="1"/>
          </p:nvPr>
        </p:nvSpPr>
        <p:spPr/>
        <p:txBody>
          <a:bodyPr/>
          <a:lstStyle/>
          <a:p>
            <a:pPr>
              <a:lnSpc>
                <a:spcPct val="80000"/>
              </a:lnSpc>
            </a:pPr>
            <a:r>
              <a:rPr lang="es-ES" sz="1800"/>
              <a:t>La ciencia de la moral postkantiana plantea la posibilidad de la penetración científica de la razón en la esfera moral.</a:t>
            </a:r>
          </a:p>
          <a:p>
            <a:pPr>
              <a:lnSpc>
                <a:spcPct val="80000"/>
              </a:lnSpc>
            </a:pPr>
            <a:r>
              <a:rPr lang="es-ES" sz="1800"/>
              <a:t>Recordemos que Kant establecía la premisa de la LIBERTAD, como base de una ciencia de la moral. Pero es una postura dual: los actos humanos son </a:t>
            </a:r>
            <a:r>
              <a:rPr lang="es-ES" sz="1800" i="1"/>
              <a:t>fenoménicos</a:t>
            </a:r>
            <a:r>
              <a:rPr lang="es-ES" sz="1800"/>
              <a:t> y </a:t>
            </a:r>
            <a:r>
              <a:rPr lang="es-ES" sz="1800" i="1"/>
              <a:t>nouménicos</a:t>
            </a:r>
            <a:r>
              <a:rPr lang="es-ES" sz="1800"/>
              <a:t>, es decir están en la realidad pero también antes que la realidad, por sobre la realidad, como ética y como libertad.</a:t>
            </a:r>
          </a:p>
          <a:p>
            <a:pPr>
              <a:lnSpc>
                <a:spcPct val="80000"/>
              </a:lnSpc>
            </a:pPr>
            <a:r>
              <a:rPr lang="es-ES" sz="1800" u="sng"/>
              <a:t>Jules Lequier</a:t>
            </a:r>
            <a:r>
              <a:rPr lang="es-ES" sz="1800"/>
              <a:t> habla del paso de la “creencia” al “dilema”.</a:t>
            </a:r>
          </a:p>
          <a:p>
            <a:pPr>
              <a:lnSpc>
                <a:spcPct val="80000"/>
              </a:lnSpc>
            </a:pPr>
            <a:r>
              <a:rPr lang="es-ES" sz="1800" u="sng"/>
              <a:t>Renouvier</a:t>
            </a:r>
            <a:r>
              <a:rPr lang="es-ES" sz="1800"/>
              <a:t>: exige un criterio de certidumbre, que no está en la metafísica ni en el determinismo (Laplace 1812; Psicología científica; J.Stewart Mill con la lógica.) Los deterministas totales son los atomistas, los panteístas y a los materialistas La libertad no aparece como premisa sino como corolario del sistema filosófico. La metafísica de la libertad es un naufragio, pues la libertad humana no es intemporal. Renouvier acepta de Kant el que niega la realidad transfenoménica, pero no acepta la forma a-priori de la moral (formal y autónoma)</a:t>
            </a:r>
          </a:p>
          <a:p>
            <a:pPr>
              <a:lnSpc>
                <a:spcPct val="80000"/>
              </a:lnSpc>
            </a:pPr>
            <a:r>
              <a:rPr lang="es-ES" sz="1800" u="sng"/>
              <a:t>Bergson</a:t>
            </a:r>
            <a:r>
              <a:rPr lang="es-ES" sz="1800"/>
              <a:t>: propone “la intuición” como base de la moral.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 sz="4000"/>
              <a:t>La conclusión nihilista de la moral</a:t>
            </a:r>
            <a:br>
              <a:rPr lang="es-ES" sz="4000"/>
            </a:br>
            <a:r>
              <a:rPr lang="es-ES" sz="4000"/>
              <a:t>postmoderna.</a:t>
            </a:r>
          </a:p>
        </p:txBody>
      </p:sp>
      <p:sp>
        <p:nvSpPr>
          <p:cNvPr id="15363" name="Rectangle 3"/>
          <p:cNvSpPr>
            <a:spLocks noGrp="1" noChangeArrowheads="1"/>
          </p:cNvSpPr>
          <p:nvPr>
            <p:ph type="body" idx="1"/>
          </p:nvPr>
        </p:nvSpPr>
        <p:spPr/>
        <p:txBody>
          <a:bodyPr/>
          <a:lstStyle/>
          <a:p>
            <a:pPr>
              <a:lnSpc>
                <a:spcPct val="80000"/>
              </a:lnSpc>
            </a:pPr>
            <a:r>
              <a:rPr lang="es-ES" sz="2000"/>
              <a:t>Nietzsche: plantea la muerte de Dios, es decir la desvalorización de los valores supremos.</a:t>
            </a:r>
          </a:p>
          <a:p>
            <a:pPr>
              <a:lnSpc>
                <a:spcPct val="80000"/>
              </a:lnSpc>
            </a:pPr>
            <a:r>
              <a:rPr lang="es-ES" sz="2000"/>
              <a:t>“El hombre abandona el centro  de la realidad para dirigirse a X”.</a:t>
            </a:r>
          </a:p>
          <a:p>
            <a:pPr>
              <a:lnSpc>
                <a:spcPct val="80000"/>
              </a:lnSpc>
            </a:pPr>
            <a:r>
              <a:rPr lang="es-ES" sz="2000"/>
              <a:t>Cuando se conoce el origen de la cultura (los valores), el origen se hace insignificante, pues pierde el misterio de su poder.</a:t>
            </a:r>
          </a:p>
          <a:p>
            <a:pPr>
              <a:lnSpc>
                <a:spcPct val="80000"/>
              </a:lnSpc>
            </a:pPr>
            <a:r>
              <a:rPr lang="es-ES" sz="2000"/>
              <a:t>Cuando los valores dejan de tener soporte, sólo queda la movilidad, el cambio.</a:t>
            </a:r>
          </a:p>
          <a:p>
            <a:pPr>
              <a:lnSpc>
                <a:spcPct val="80000"/>
              </a:lnSpc>
            </a:pPr>
            <a:r>
              <a:rPr lang="es-ES" sz="2000"/>
              <a:t>En la sociedades del conocimiento y la técnica, el cambio es  el imperativo categórico.</a:t>
            </a:r>
          </a:p>
          <a:p>
            <a:pPr>
              <a:lnSpc>
                <a:spcPct val="80000"/>
              </a:lnSpc>
            </a:pPr>
            <a:r>
              <a:rPr lang="es-ES" sz="2000"/>
              <a:t>La técnica y el saber se transforma en poder, que se empodera del sujeto, que se aliena en los objetos hasta hacerse él mismo objeto.</a:t>
            </a:r>
          </a:p>
          <a:p>
            <a:pPr>
              <a:lnSpc>
                <a:spcPct val="80000"/>
              </a:lnSpc>
            </a:pPr>
            <a:r>
              <a:rPr lang="es-ES" sz="2000"/>
              <a:t>Es el triunfo del objeto sobre el sujeto. Es la muerte del SER (Heidegger)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
              <a:t>Qué es la globalización</a:t>
            </a:r>
          </a:p>
        </p:txBody>
      </p:sp>
      <p:sp>
        <p:nvSpPr>
          <p:cNvPr id="3075" name="Rectangle 3"/>
          <p:cNvSpPr>
            <a:spLocks noGrp="1" noChangeArrowheads="1"/>
          </p:cNvSpPr>
          <p:nvPr>
            <p:ph type="body" idx="1"/>
          </p:nvPr>
        </p:nvSpPr>
        <p:spPr/>
        <p:txBody>
          <a:bodyPr/>
          <a:lstStyle/>
          <a:p>
            <a:r>
              <a:rPr lang="es-ES"/>
              <a:t>Se define la globalización como un proceso de mundialización. Es decir, los fenómenos económicos y culturales de carácter mundial tienen  relativa mayor preeminencia que los  procesos de carácter nacional o local.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
              <a:t>Heidegger: Ser o no Ser.</a:t>
            </a:r>
          </a:p>
        </p:txBody>
      </p:sp>
      <p:sp>
        <p:nvSpPr>
          <p:cNvPr id="16387" name="Rectangle 3"/>
          <p:cNvSpPr>
            <a:spLocks noGrp="1" noChangeArrowheads="1"/>
          </p:cNvSpPr>
          <p:nvPr>
            <p:ph type="body" idx="1"/>
          </p:nvPr>
        </p:nvSpPr>
        <p:spPr/>
        <p:txBody>
          <a:bodyPr/>
          <a:lstStyle/>
          <a:p>
            <a:pPr>
              <a:lnSpc>
                <a:spcPct val="80000"/>
              </a:lnSpc>
            </a:pPr>
            <a:r>
              <a:rPr lang="es-ES" sz="2400"/>
              <a:t>El Ser queda reducido a “valor de cambio”. Lo que es igual a decir que al final del SER no queda nada. (olvido del Ser).</a:t>
            </a:r>
          </a:p>
          <a:p>
            <a:pPr>
              <a:lnSpc>
                <a:spcPct val="80000"/>
              </a:lnSpc>
            </a:pPr>
            <a:r>
              <a:rPr lang="es-ES" sz="2400"/>
              <a:t>La cultura, al soportarse en el valor de cambio ha diluido completamente al SER en el transcurrir del valor.</a:t>
            </a:r>
          </a:p>
          <a:p>
            <a:pPr>
              <a:lnSpc>
                <a:spcPct val="80000"/>
              </a:lnSpc>
            </a:pPr>
            <a:r>
              <a:rPr lang="es-ES" sz="2400"/>
              <a:t>Hemos derivado del a) valor teológico final, pasando por la b) razón teleológica, c) luego la razón instrumental (valor de uso en la sociedad industrial), hasta d) el valor de cambio (objetivación en el transcurrir de las cosas en la sociedad de consumo).</a:t>
            </a:r>
          </a:p>
          <a:p>
            <a:pPr>
              <a:lnSpc>
                <a:spcPct val="80000"/>
              </a:lnSpc>
            </a:pPr>
            <a:r>
              <a:rPr lang="es-ES" sz="2400"/>
              <a:t>Para Nietzsche es la “muerte de Dios”; para Heiddegger es el “ser para la muerte”, es decir, el “olvido del Ser”.</a:t>
            </a:r>
          </a:p>
          <a:p>
            <a:pPr>
              <a:lnSpc>
                <a:spcPct val="80000"/>
              </a:lnSpc>
            </a:pPr>
            <a:r>
              <a:rPr lang="es-ES" sz="2400"/>
              <a:t>Pertenecemos al tiempo del simple “transcurrir” (Heráclito).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 sz="4000"/>
              <a:t>LA GLOBALIZACIÓN HISTÓRICA.</a:t>
            </a:r>
          </a:p>
        </p:txBody>
      </p:sp>
      <p:sp>
        <p:nvSpPr>
          <p:cNvPr id="4099" name="Rectangle 3"/>
          <p:cNvSpPr>
            <a:spLocks noGrp="1" noChangeArrowheads="1"/>
          </p:cNvSpPr>
          <p:nvPr>
            <p:ph type="body" idx="1"/>
          </p:nvPr>
        </p:nvSpPr>
        <p:spPr/>
        <p:txBody>
          <a:bodyPr/>
          <a:lstStyle/>
          <a:p>
            <a:pPr>
              <a:lnSpc>
                <a:spcPct val="90000"/>
              </a:lnSpc>
            </a:pPr>
            <a:r>
              <a:rPr lang="es-ES" sz="2400"/>
              <a:t>La globalización no es un fenómeno nuevo. Los procesos de integración de mercados, de factores productivos, las migraciones humanas y las líneas de conexión en transporte y medios de comunicación, vienen sucediendo desde  antiguo, pero se acentúan con la modernidad.</a:t>
            </a:r>
          </a:p>
          <a:p>
            <a:pPr>
              <a:lnSpc>
                <a:spcPct val="90000"/>
              </a:lnSpc>
            </a:pPr>
            <a:r>
              <a:rPr lang="es-ES" sz="2400"/>
              <a:t>Wallerstein plantea que la hegemonía mundial partió desde  Asia, luego migró  hacia el mundo africano (Egipto); luego al heleno y romano, posteriormente pasó a la Europa Occidental; regresa al mundo Afro asiático a través del Islam y finalmente se concentra en América, par trasladarse en el último tercio del siglo XX hacia la lejana Asia (Japón y China o la India).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
              <a:t>Los Imperios y las colonias.</a:t>
            </a:r>
          </a:p>
        </p:txBody>
      </p:sp>
      <p:sp>
        <p:nvSpPr>
          <p:cNvPr id="5123" name="Rectangle 3"/>
          <p:cNvSpPr>
            <a:spLocks noGrp="1" noChangeArrowheads="1"/>
          </p:cNvSpPr>
          <p:nvPr>
            <p:ph type="body" idx="1"/>
          </p:nvPr>
        </p:nvSpPr>
        <p:spPr/>
        <p:txBody>
          <a:bodyPr/>
          <a:lstStyle/>
          <a:p>
            <a:pPr>
              <a:lnSpc>
                <a:spcPct val="80000"/>
              </a:lnSpc>
            </a:pPr>
            <a:r>
              <a:rPr lang="es-ES" sz="2000"/>
              <a:t>La humanidad no ha estado nunca geográficamente detenida. Desde los Chinos hasta los Americanos de hoy, los pueblos y naciones han estado inmersos en procesos expansivos: Los Medos, los Persas, los Arios, los Helenos, los Mongoles, los Romanos, los Francos, los Españoles, los Portugueses, los Franceses, los Ingleses, los Rusos, Los Austriacos, los Germanos, los Japoneses, y los Americanos. Todos estos pueblos han buscado fuera de sus fronteras espacios y posibilidades,  entrelazando  razas y culturas, economías y territorios.</a:t>
            </a:r>
          </a:p>
          <a:p>
            <a:pPr>
              <a:lnSpc>
                <a:spcPct val="80000"/>
              </a:lnSpc>
            </a:pPr>
            <a:r>
              <a:rPr lang="es-ES" sz="2000"/>
              <a:t>. Las invasiones militares  conformaron la estrategia de sometimiento imperial y colonial de los pueblos y naciones hasta  mediados del siglo XX, tiempo en que las últimas colonias logran independizarse, luego de la Segunda Guerra Mundial.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sz="4000"/>
              <a:t>Por qué se habla entonces de GLOBALIZACIÓN</a:t>
            </a:r>
          </a:p>
        </p:txBody>
      </p:sp>
      <p:sp>
        <p:nvSpPr>
          <p:cNvPr id="8195" name="Rectangle 3"/>
          <p:cNvSpPr>
            <a:spLocks noGrp="1" noChangeArrowheads="1"/>
          </p:cNvSpPr>
          <p:nvPr>
            <p:ph type="body" idx="1"/>
          </p:nvPr>
        </p:nvSpPr>
        <p:spPr/>
        <p:txBody>
          <a:bodyPr/>
          <a:lstStyle/>
          <a:p>
            <a:pPr>
              <a:lnSpc>
                <a:spcPct val="80000"/>
              </a:lnSpc>
            </a:pPr>
            <a:r>
              <a:rPr lang="es-ES" sz="2800"/>
              <a:t>La GLOBALIZACIÓN reconoce variantes nominativas: mundialización, transnaciona-lización, internacionalización, etc.</a:t>
            </a:r>
          </a:p>
          <a:p>
            <a:pPr>
              <a:lnSpc>
                <a:spcPct val="80000"/>
              </a:lnSpc>
            </a:pPr>
            <a:r>
              <a:rPr lang="es-ES" sz="2800"/>
              <a:t>La Globalización surge con conceptos como los de “Aldea Global” y está ligado a las nuevas tecnologías de comunicación, transporte e informatización.</a:t>
            </a:r>
          </a:p>
          <a:p>
            <a:pPr>
              <a:lnSpc>
                <a:spcPct val="80000"/>
              </a:lnSpc>
            </a:pPr>
            <a:r>
              <a:rPr lang="es-ES" sz="2800"/>
              <a:t>Estos tres elementos permiten una acelerada conectividad física y virtual entre  espacios cada vez más distantes de la geografía terráquea.</a:t>
            </a:r>
          </a:p>
          <a:p>
            <a:pPr>
              <a:lnSpc>
                <a:spcPct val="80000"/>
              </a:lnSpc>
            </a:pPr>
            <a:r>
              <a:rPr lang="es-ES" sz="2800"/>
              <a:t>Como dice Wallerstein: ya se agotaron los territorios pertenecientes a la “arena exterior”.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a:t>La Aldea Global.</a:t>
            </a:r>
          </a:p>
        </p:txBody>
      </p:sp>
      <p:sp>
        <p:nvSpPr>
          <p:cNvPr id="17411" name="Rectangle 3"/>
          <p:cNvSpPr>
            <a:spLocks noGrp="1" noChangeArrowheads="1"/>
          </p:cNvSpPr>
          <p:nvPr>
            <p:ph type="body" idx="1"/>
          </p:nvPr>
        </p:nvSpPr>
        <p:spPr/>
        <p:txBody>
          <a:bodyPr/>
          <a:lstStyle/>
          <a:p>
            <a:pPr>
              <a:lnSpc>
                <a:spcPct val="80000"/>
              </a:lnSpc>
            </a:pPr>
            <a:r>
              <a:rPr lang="es-ES" sz="2800"/>
              <a:t>Este término de Mac Luhan, se hace conciencia  “global” por: 1) el episodio de la amenaza nuclear (Holocausto) 2)  por el informe del “Club de Roma”;3) ahora por el calentamiento global.</a:t>
            </a:r>
          </a:p>
          <a:p>
            <a:pPr>
              <a:lnSpc>
                <a:spcPct val="80000"/>
              </a:lnSpc>
            </a:pPr>
            <a:r>
              <a:rPr lang="es-ES" sz="2800"/>
              <a:t>En esos momentos se toma conciencia de la vulnerabilidad de la vida humana en toda la extensión del globo, ante hechos  generados desde los gobiernos, se ubiquen en la región  que sea. El peligro de la aniquilación de la vida por un arma superdestructiva o por el ataque o superexplotación a la naturaleza, de manera persistente y generalizada.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a:t>LO  QUE MÁS SE GLOBALIZA.</a:t>
            </a:r>
          </a:p>
        </p:txBody>
      </p:sp>
      <p:sp>
        <p:nvSpPr>
          <p:cNvPr id="9219" name="Rectangle 3"/>
          <p:cNvSpPr>
            <a:spLocks noGrp="1" noChangeArrowheads="1"/>
          </p:cNvSpPr>
          <p:nvPr>
            <p:ph type="body" idx="1"/>
          </p:nvPr>
        </p:nvSpPr>
        <p:spPr/>
        <p:txBody>
          <a:bodyPr/>
          <a:lstStyle/>
          <a:p>
            <a:pPr>
              <a:lnSpc>
                <a:spcPct val="80000"/>
              </a:lnSpc>
            </a:pPr>
            <a:r>
              <a:rPr lang="es-ES" sz="2400"/>
              <a:t>Gracias a las nuevas tecnologías de la información, será el sistema FINANCIERO el que saque mejor provecho a la conectividad universal e instantánea.</a:t>
            </a:r>
          </a:p>
          <a:p>
            <a:pPr>
              <a:lnSpc>
                <a:spcPct val="80000"/>
              </a:lnSpc>
            </a:pPr>
            <a:r>
              <a:rPr lang="es-ES" sz="2400"/>
              <a:t>Curiosamente, el sector comercio de bienes, no ha alcanzado más que una fracción del dinamismo que se desató en el sector de movimiento de capitales, prevaleciendo una fuerte postura proteccionista entre los países  de mayor influencia.</a:t>
            </a:r>
          </a:p>
          <a:p>
            <a:pPr>
              <a:lnSpc>
                <a:spcPct val="80000"/>
              </a:lnSpc>
            </a:pPr>
            <a:r>
              <a:rPr lang="es-ES" sz="2400"/>
              <a:t>El sector de intercambios de mano de obra, también ha permanecido mucho más rezagado que en otros períodos históricos.</a:t>
            </a:r>
          </a:p>
          <a:p>
            <a:pPr>
              <a:lnSpc>
                <a:spcPct val="80000"/>
              </a:lnSpc>
            </a:pPr>
            <a:r>
              <a:rPr lang="es-ES" sz="2400"/>
              <a:t>Los niveles de inversión tampoco han crecido de manera que iguale a otras épocas.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sz="4000"/>
              <a:t>¿Quiénes lideran la Globalización?</a:t>
            </a:r>
          </a:p>
        </p:txBody>
      </p:sp>
      <p:sp>
        <p:nvSpPr>
          <p:cNvPr id="10243" name="Rectangle 3"/>
          <p:cNvSpPr>
            <a:spLocks noGrp="1" noChangeArrowheads="1"/>
          </p:cNvSpPr>
          <p:nvPr>
            <p:ph type="body" idx="1"/>
          </p:nvPr>
        </p:nvSpPr>
        <p:spPr/>
        <p:txBody>
          <a:bodyPr/>
          <a:lstStyle/>
          <a:p>
            <a:pPr>
              <a:lnSpc>
                <a:spcPct val="90000"/>
              </a:lnSpc>
            </a:pPr>
            <a:r>
              <a:rPr lang="es-ES" sz="2400"/>
              <a:t>La globalización se presenta ASIMÉTRICA e INCOMPLETA.</a:t>
            </a:r>
          </a:p>
          <a:p>
            <a:pPr>
              <a:lnSpc>
                <a:spcPct val="90000"/>
              </a:lnSpc>
            </a:pPr>
            <a:r>
              <a:rPr lang="es-ES" sz="2400"/>
              <a:t>Los “enlaces virtuosos” de la globalización se dan principalmente entre los países más desarrollados y entre las empresas transnacionales de mayor tamaño.</a:t>
            </a:r>
          </a:p>
          <a:p>
            <a:pPr>
              <a:lnSpc>
                <a:spcPct val="90000"/>
              </a:lnSpc>
            </a:pPr>
            <a:r>
              <a:rPr lang="es-ES" sz="2400"/>
              <a:t>A este círculo virtuoso, que se beneficia de la globalización, se incorporan algunos países de desarrollo intermedio y de reciente desarrollo.</a:t>
            </a:r>
          </a:p>
          <a:p>
            <a:pPr>
              <a:lnSpc>
                <a:spcPct val="90000"/>
              </a:lnSpc>
            </a:pPr>
            <a:r>
              <a:rPr lang="es-ES" sz="2400"/>
              <a:t>Las dos terceras partes de la población mundial va quedando progresivamente  atrasada o definitivamente marginada en la carrera del desarrollo globalizado.</a:t>
            </a:r>
          </a:p>
          <a:p>
            <a:pPr>
              <a:lnSpc>
                <a:spcPct val="90000"/>
              </a:lnSpc>
            </a:pPr>
            <a:endParaRPr lang="es-E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
              <a:t>Cifras de globalización</a:t>
            </a:r>
          </a:p>
        </p:txBody>
      </p:sp>
      <p:sp>
        <p:nvSpPr>
          <p:cNvPr id="18435" name="Rectangle 3"/>
          <p:cNvSpPr>
            <a:spLocks noGrp="1" noChangeArrowheads="1"/>
          </p:cNvSpPr>
          <p:nvPr>
            <p:ph type="body" idx="1"/>
          </p:nvPr>
        </p:nvSpPr>
        <p:spPr/>
        <p:txBody>
          <a:bodyPr/>
          <a:lstStyle/>
          <a:p>
            <a:pPr>
              <a:lnSpc>
                <a:spcPct val="90000"/>
              </a:lnSpc>
            </a:pPr>
            <a:r>
              <a:rPr lang="es-ES" sz="2400"/>
              <a:t>Ya a mediado de los 80 se estimaba que 2/3 partes del comercio mundial de bienes y servicios no factoriales provenían de alguna manera de la estructura internacional de producción de las empresas transnacionales.</a:t>
            </a:r>
          </a:p>
          <a:p>
            <a:pPr>
              <a:lnSpc>
                <a:spcPct val="90000"/>
              </a:lnSpc>
            </a:pPr>
            <a:r>
              <a:rPr lang="es-ES" sz="2400"/>
              <a:t>Según esta estimación, 1/3 del comercio de bienes y servicios no factoriales correspondían a operaciones de conglomerados transnacionales, realizadas entre la casa matriz, filiales y empresas asociadas; otro tercio correspondía a exportaciones de empresas transnacionales a empresas no asociadas.</a:t>
            </a:r>
          </a:p>
          <a:p>
            <a:pPr>
              <a:lnSpc>
                <a:spcPct val="90000"/>
              </a:lnSpc>
            </a:pPr>
            <a:r>
              <a:rPr lang="es-ES" sz="2400"/>
              <a:t>(UNCTAD 1995).</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TotalTime>
  <Words>2083</Words>
  <Application>Microsoft Office PowerPoint</Application>
  <PresentationFormat>Presentación en pantalla (4:3)</PresentationFormat>
  <Paragraphs>91</Paragraphs>
  <Slides>20</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20</vt:i4>
      </vt:variant>
    </vt:vector>
  </HeadingPairs>
  <TitlesOfParts>
    <vt:vector size="22" baseType="lpstr">
      <vt:lpstr>Arial</vt:lpstr>
      <vt:lpstr>Diseño predeterminado</vt:lpstr>
      <vt:lpstr>Globalización y América Latina</vt:lpstr>
      <vt:lpstr>Qué es la globalización</vt:lpstr>
      <vt:lpstr>LA GLOBALIZACIÓN HISTÓRICA.</vt:lpstr>
      <vt:lpstr>Los Imperios y las colonias.</vt:lpstr>
      <vt:lpstr>Por qué se habla entonces de GLOBALIZACIÓN</vt:lpstr>
      <vt:lpstr>La Aldea Global.</vt:lpstr>
      <vt:lpstr>LO  QUE MÁS SE GLOBALIZA.</vt:lpstr>
      <vt:lpstr>¿Quiénes lideran la Globalización?</vt:lpstr>
      <vt:lpstr>Cifras de globalización</vt:lpstr>
      <vt:lpstr>Cifras de la Globalización.</vt:lpstr>
      <vt:lpstr>Cifras de la globalización.</vt:lpstr>
      <vt:lpstr>Cifras de la Globalización.</vt:lpstr>
      <vt:lpstr>Cifras de la globalización.</vt:lpstr>
      <vt:lpstr>La globalización Incompleta.</vt:lpstr>
      <vt:lpstr>La Globalización sesgada</vt:lpstr>
      <vt:lpstr>La Globalización insuficiente.</vt:lpstr>
      <vt:lpstr>Globalización y cultura nihilista.</vt:lpstr>
      <vt:lpstr>Una ética fragmentaria.</vt:lpstr>
      <vt:lpstr>La conclusión nihilista de la moral postmoderna.</vt:lpstr>
      <vt:lpstr>Heidegger: Ser o no Ser.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Globalización y América Latina</dc:title>
  <dc:creator>Hugo Latorre Fuenzalida</dc:creator>
  <cp:lastModifiedBy>María Asunción</cp:lastModifiedBy>
  <cp:revision>9</cp:revision>
  <dcterms:created xsi:type="dcterms:W3CDTF">2006-12-27T18:32:52Z</dcterms:created>
  <dcterms:modified xsi:type="dcterms:W3CDTF">2016-12-06T22:31:09Z</dcterms:modified>
</cp:coreProperties>
</file>