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8"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56" r:id="rId24"/>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4660"/>
  </p:normalViewPr>
  <p:slideViewPr>
    <p:cSldViewPr snapToGrid="0">
      <p:cViewPr varScale="1">
        <p:scale>
          <a:sx n="46" d="100"/>
          <a:sy n="46" d="100"/>
        </p:scale>
        <p:origin x="78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L"/>
          </a:p>
        </p:txBody>
      </p:sp>
      <p:sp>
        <p:nvSpPr>
          <p:cNvPr id="4" name="Marcador de fecha 3"/>
          <p:cNvSpPr>
            <a:spLocks noGrp="1"/>
          </p:cNvSpPr>
          <p:nvPr>
            <p:ph type="dt" sz="half" idx="10"/>
          </p:nvPr>
        </p:nvSpPr>
        <p:spPr/>
        <p:txBody>
          <a:bodyPr/>
          <a:lstStyle/>
          <a:p>
            <a:fld id="{21F7C1D9-4715-4395-A4CC-E193A2CAF7D4}" type="datetimeFigureOut">
              <a:rPr lang="es-CL" smtClean="0"/>
              <a:t>06-12-2016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1249128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21F7C1D9-4715-4395-A4CC-E193A2CAF7D4}" type="datetimeFigureOut">
              <a:rPr lang="es-CL" smtClean="0"/>
              <a:t>06-12-2016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1680558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21F7C1D9-4715-4395-A4CC-E193A2CAF7D4}" type="datetimeFigureOut">
              <a:rPr lang="es-CL" smtClean="0"/>
              <a:t>06-12-2016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2357198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21F7C1D9-4715-4395-A4CC-E193A2CAF7D4}" type="datetimeFigureOut">
              <a:rPr lang="es-CL" smtClean="0"/>
              <a:t>06-12-2016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1069295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21F7C1D9-4715-4395-A4CC-E193A2CAF7D4}" type="datetimeFigureOut">
              <a:rPr lang="es-CL" smtClean="0"/>
              <a:t>06-12-2016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748587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fecha 4"/>
          <p:cNvSpPr>
            <a:spLocks noGrp="1"/>
          </p:cNvSpPr>
          <p:nvPr>
            <p:ph type="dt" sz="half" idx="10"/>
          </p:nvPr>
        </p:nvSpPr>
        <p:spPr/>
        <p:txBody>
          <a:bodyPr/>
          <a:lstStyle/>
          <a:p>
            <a:fld id="{21F7C1D9-4715-4395-A4CC-E193A2CAF7D4}" type="datetimeFigureOut">
              <a:rPr lang="es-CL" smtClean="0"/>
              <a:t>06-12-2016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3828110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Marcador de fecha 6"/>
          <p:cNvSpPr>
            <a:spLocks noGrp="1"/>
          </p:cNvSpPr>
          <p:nvPr>
            <p:ph type="dt" sz="half" idx="10"/>
          </p:nvPr>
        </p:nvSpPr>
        <p:spPr/>
        <p:txBody>
          <a:bodyPr/>
          <a:lstStyle/>
          <a:p>
            <a:fld id="{21F7C1D9-4715-4395-A4CC-E193A2CAF7D4}" type="datetimeFigureOut">
              <a:rPr lang="es-CL" smtClean="0"/>
              <a:t>06-12-2016</a:t>
            </a:fld>
            <a:endParaRPr lang="es-CL"/>
          </a:p>
        </p:txBody>
      </p:sp>
      <p:sp>
        <p:nvSpPr>
          <p:cNvPr id="8" name="Marcador de pie de página 7"/>
          <p:cNvSpPr>
            <a:spLocks noGrp="1"/>
          </p:cNvSpPr>
          <p:nvPr>
            <p:ph type="ftr" sz="quarter" idx="11"/>
          </p:nvPr>
        </p:nvSpPr>
        <p:spPr/>
        <p:txBody>
          <a:bodyPr/>
          <a:lstStyle/>
          <a:p>
            <a:endParaRPr lang="es-CL"/>
          </a:p>
        </p:txBody>
      </p:sp>
      <p:sp>
        <p:nvSpPr>
          <p:cNvPr id="9" name="Marcador de número de diapositiva 8"/>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1641970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fecha 2"/>
          <p:cNvSpPr>
            <a:spLocks noGrp="1"/>
          </p:cNvSpPr>
          <p:nvPr>
            <p:ph type="dt" sz="half" idx="10"/>
          </p:nvPr>
        </p:nvSpPr>
        <p:spPr/>
        <p:txBody>
          <a:bodyPr/>
          <a:lstStyle/>
          <a:p>
            <a:fld id="{21F7C1D9-4715-4395-A4CC-E193A2CAF7D4}" type="datetimeFigureOut">
              <a:rPr lang="es-CL" smtClean="0"/>
              <a:t>06-12-2016</a:t>
            </a:fld>
            <a:endParaRPr lang="es-CL"/>
          </a:p>
        </p:txBody>
      </p:sp>
      <p:sp>
        <p:nvSpPr>
          <p:cNvPr id="4" name="Marcador de pie de página 3"/>
          <p:cNvSpPr>
            <a:spLocks noGrp="1"/>
          </p:cNvSpPr>
          <p:nvPr>
            <p:ph type="ftr" sz="quarter" idx="11"/>
          </p:nvPr>
        </p:nvSpPr>
        <p:spPr/>
        <p:txBody>
          <a:bodyPr/>
          <a:lstStyle/>
          <a:p>
            <a:endParaRPr lang="es-CL"/>
          </a:p>
        </p:txBody>
      </p:sp>
      <p:sp>
        <p:nvSpPr>
          <p:cNvPr id="5" name="Marcador de número de diapositiva 4"/>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128484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1F7C1D9-4715-4395-A4CC-E193A2CAF7D4}" type="datetimeFigureOut">
              <a:rPr lang="es-CL" smtClean="0"/>
              <a:t>06-12-2016</a:t>
            </a:fld>
            <a:endParaRPr lang="es-CL"/>
          </a:p>
        </p:txBody>
      </p:sp>
      <p:sp>
        <p:nvSpPr>
          <p:cNvPr id="3" name="Marcador de pie de página 2"/>
          <p:cNvSpPr>
            <a:spLocks noGrp="1"/>
          </p:cNvSpPr>
          <p:nvPr>
            <p:ph type="ftr" sz="quarter" idx="11"/>
          </p:nvPr>
        </p:nvSpPr>
        <p:spPr/>
        <p:txBody>
          <a:bodyPr/>
          <a:lstStyle/>
          <a:p>
            <a:endParaRPr lang="es-CL"/>
          </a:p>
        </p:txBody>
      </p:sp>
      <p:sp>
        <p:nvSpPr>
          <p:cNvPr id="4" name="Marcador de número de diapositiva 3"/>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173954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1F7C1D9-4715-4395-A4CC-E193A2CAF7D4}" type="datetimeFigureOut">
              <a:rPr lang="es-CL" smtClean="0"/>
              <a:t>06-12-2016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2853034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L"/>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1F7C1D9-4715-4395-A4CC-E193A2CAF7D4}" type="datetimeFigureOut">
              <a:rPr lang="es-CL" smtClean="0"/>
              <a:t>06-12-2016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1BAFAB5E-908F-4AA9-BE37-5C105E516F11}" type="slidenum">
              <a:rPr lang="es-CL" smtClean="0"/>
              <a:t>‹Nº›</a:t>
            </a:fld>
            <a:endParaRPr lang="es-CL"/>
          </a:p>
        </p:txBody>
      </p:sp>
    </p:spTree>
    <p:extLst>
      <p:ext uri="{BB962C8B-B14F-4D97-AF65-F5344CB8AC3E}">
        <p14:creationId xmlns:p14="http://schemas.microsoft.com/office/powerpoint/2010/main" val="1492157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F7C1D9-4715-4395-A4CC-E193A2CAF7D4}" type="datetimeFigureOut">
              <a:rPr lang="es-CL" smtClean="0"/>
              <a:t>06-12-2016</a:t>
            </a:fld>
            <a:endParaRPr lang="es-C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FAB5E-908F-4AA9-BE37-5C105E516F11}" type="slidenum">
              <a:rPr lang="es-CL" smtClean="0"/>
              <a:t>‹Nº›</a:t>
            </a:fld>
            <a:endParaRPr lang="es-CL"/>
          </a:p>
        </p:txBody>
      </p:sp>
    </p:spTree>
    <p:extLst>
      <p:ext uri="{BB962C8B-B14F-4D97-AF65-F5344CB8AC3E}">
        <p14:creationId xmlns:p14="http://schemas.microsoft.com/office/powerpoint/2010/main" val="1018927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bibliotecafundamentos.cl/index.php?option=com_easygallery&amp;act=categories&amp;cid=60&amp;Itemid=31"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www.bibliotecafundamentos.cl/index.php?option=com_content&amp;task=view&amp;id=100&amp;Itemid=91"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es.wikipedia.org/wiki/Siglo_XX" TargetMode="External"/><Relationship Id="rId13" Type="http://schemas.openxmlformats.org/officeDocument/2006/relationships/hyperlink" Target="http://es.wikipedia.org/wiki/Kennecott_Corporation" TargetMode="External"/><Relationship Id="rId3" Type="http://schemas.openxmlformats.org/officeDocument/2006/relationships/hyperlink" Target="http://es.wikipedia.org/wiki/Diaguita" TargetMode="External"/><Relationship Id="rId7" Type="http://schemas.openxmlformats.org/officeDocument/2006/relationships/hyperlink" Target="http://es.wikipedia.org/wiki/Carlos_Lambert" TargetMode="External"/><Relationship Id="rId12" Type="http://schemas.openxmlformats.org/officeDocument/2006/relationships/hyperlink" Target="http://es.wikipedia.org/wiki/Meyer_Guggenheim" TargetMode="External"/><Relationship Id="rId2" Type="http://schemas.openxmlformats.org/officeDocument/2006/relationships/hyperlink" Target="http://es.wikipedia.org/wiki/Atacame%C3%B1o" TargetMode="External"/><Relationship Id="rId16" Type="http://schemas.openxmlformats.org/officeDocument/2006/relationships/hyperlink" Target="http://es.wikipedia.org/wiki/Gran_Miner%C3%ADa_del_Cobre_en_Chile#cite_note-Factbook-5" TargetMode="External"/><Relationship Id="rId1" Type="http://schemas.openxmlformats.org/officeDocument/2006/relationships/slideLayout" Target="../slideLayouts/slideLayout7.xml"/><Relationship Id="rId6" Type="http://schemas.openxmlformats.org/officeDocument/2006/relationships/hyperlink" Target="http://es.wikipedia.org/wiki/Horno_de_reverbero" TargetMode="External"/><Relationship Id="rId11" Type="http://schemas.openxmlformats.org/officeDocument/2006/relationships/hyperlink" Target="http://es.wikipedia.org/wiki/Barton_Sewell" TargetMode="External"/><Relationship Id="rId5" Type="http://schemas.openxmlformats.org/officeDocument/2006/relationships/hyperlink" Target="http://es.wikipedia.org/wiki/Siglo_XIX" TargetMode="External"/><Relationship Id="rId15" Type="http://schemas.openxmlformats.org/officeDocument/2006/relationships/hyperlink" Target="http://es.wikipedia.org/wiki/Gran_Miner%C3%ADa_del_Cobre_en_Chile#cite_note-4" TargetMode="External"/><Relationship Id="rId10" Type="http://schemas.openxmlformats.org/officeDocument/2006/relationships/hyperlink" Target="http://es.wikipedia.org/wiki/William_Braden" TargetMode="External"/><Relationship Id="rId4" Type="http://schemas.openxmlformats.org/officeDocument/2006/relationships/hyperlink" Target="http://es.wikipedia.org/wiki/La_colonia" TargetMode="External"/><Relationship Id="rId9" Type="http://schemas.openxmlformats.org/officeDocument/2006/relationships/hyperlink" Target="http://es.wikipedia.org/wiki/Braden_Copper_Co" TargetMode="External"/><Relationship Id="rId14" Type="http://schemas.openxmlformats.org/officeDocument/2006/relationships/hyperlink" Target="http://es.wikipedia.org/wiki/Anaconda_Copper_Company"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3" Type="http://schemas.openxmlformats.org/officeDocument/2006/relationships/hyperlink" Target="http://es.wikipedia.org/wiki/El_Salvador_(Chile)" TargetMode="External"/><Relationship Id="rId18" Type="http://schemas.openxmlformats.org/officeDocument/2006/relationships/hyperlink" Target="http://es.wikipedia.org/wiki/1995" TargetMode="External"/><Relationship Id="rId26" Type="http://schemas.openxmlformats.org/officeDocument/2006/relationships/hyperlink" Target="http://es.wikipedia.org/w/index.php?title=El_Soldado&amp;action=edit&amp;redlink=1" TargetMode="External"/><Relationship Id="rId39" Type="http://schemas.openxmlformats.org/officeDocument/2006/relationships/hyperlink" Target="http://es.wikipedia.org/wiki/Los_Pelambres" TargetMode="External"/><Relationship Id="rId21" Type="http://schemas.openxmlformats.org/officeDocument/2006/relationships/hyperlink" Target="http://es.wikipedia.org/w/index.php?title=Monteverde_(mina)&amp;action=edit&amp;redlink=1" TargetMode="External"/><Relationship Id="rId34" Type="http://schemas.openxmlformats.org/officeDocument/2006/relationships/hyperlink" Target="http://es.wikipedia.org/wiki/Antofagasta" TargetMode="External"/><Relationship Id="rId42" Type="http://schemas.openxmlformats.org/officeDocument/2006/relationships/hyperlink" Target="http://es.wikipedia.org/w/index.php?title=El_Tesoro_(mina)&amp;action=edit&amp;redlink=1" TargetMode="External"/><Relationship Id="rId47" Type="http://schemas.openxmlformats.org/officeDocument/2006/relationships/hyperlink" Target="http://es.wikipedia.org/w/index.php?title=Cerro_Colorado_(mina)&amp;action=edit&amp;redlink=1" TargetMode="External"/><Relationship Id="rId50" Type="http://schemas.openxmlformats.org/officeDocument/2006/relationships/hyperlink" Target="http://es.wikipedia.org/w/index.php?title=Teck_Resources&amp;action=edit&amp;redlink=1" TargetMode="External"/><Relationship Id="rId55" Type="http://schemas.openxmlformats.org/officeDocument/2006/relationships/hyperlink" Target="http://es.wikipedia.org/w/index.php?title=Sumitomo_Co.&amp;action=edit&amp;redlink=1" TargetMode="External"/><Relationship Id="rId63" Type="http://schemas.openxmlformats.org/officeDocument/2006/relationships/hyperlink" Target="http://es.wikipedia.org/w/index.php?title=Xstrata_Cooper_44%25&amp;action=edit&amp;redlink=1" TargetMode="External"/><Relationship Id="rId7" Type="http://schemas.openxmlformats.org/officeDocument/2006/relationships/hyperlink" Target="http://es.wikipedia.org/wiki/Calama" TargetMode="External"/><Relationship Id="rId2" Type="http://schemas.openxmlformats.org/officeDocument/2006/relationships/hyperlink" Target="http://es.wikipedia.org/wiki/Codelco" TargetMode="External"/><Relationship Id="rId16" Type="http://schemas.openxmlformats.org/officeDocument/2006/relationships/hyperlink" Target="http://es.wikipedia.org/wiki/1970" TargetMode="External"/><Relationship Id="rId29" Type="http://schemas.openxmlformats.org/officeDocument/2006/relationships/hyperlink" Target="http://es.wikipedia.org/wiki/1916" TargetMode="External"/><Relationship Id="rId1" Type="http://schemas.openxmlformats.org/officeDocument/2006/relationships/slideLayout" Target="../slideLayouts/slideLayout7.xml"/><Relationship Id="rId6" Type="http://schemas.openxmlformats.org/officeDocument/2006/relationships/hyperlink" Target="http://es.wikipedia.org/wiki/Chuquicamata" TargetMode="External"/><Relationship Id="rId11" Type="http://schemas.openxmlformats.org/officeDocument/2006/relationships/hyperlink" Target="http://es.wikipedia.org/wiki/1920" TargetMode="External"/><Relationship Id="rId24" Type="http://schemas.openxmlformats.org/officeDocument/2006/relationships/hyperlink" Target="http://es.wikipedia.org/w/index.php?title=Sur_Andes&amp;action=edit&amp;redlink=1" TargetMode="External"/><Relationship Id="rId32" Type="http://schemas.openxmlformats.org/officeDocument/2006/relationships/hyperlink" Target="http://es.wikipedia.org/wiki/Minera_Escondida" TargetMode="External"/><Relationship Id="rId37" Type="http://schemas.openxmlformats.org/officeDocument/2006/relationships/hyperlink" Target="http://es.wikipedia.org/w/index.php?title=Michilla&amp;action=edit&amp;redlink=1" TargetMode="External"/><Relationship Id="rId40" Type="http://schemas.openxmlformats.org/officeDocument/2006/relationships/hyperlink" Target="http://es.wikipedia.org/wiki/Salamanca_(Chile)" TargetMode="External"/><Relationship Id="rId45" Type="http://schemas.openxmlformats.org/officeDocument/2006/relationships/hyperlink" Target="http://es.wikipedia.org/wiki/Sierra_Gorda_(Chile)" TargetMode="External"/><Relationship Id="rId53" Type="http://schemas.openxmlformats.org/officeDocument/2006/relationships/hyperlink" Target="http://es.wikipedia.org/wiki/Freeport-McMoRan" TargetMode="External"/><Relationship Id="rId58" Type="http://schemas.openxmlformats.org/officeDocument/2006/relationships/hyperlink" Target="http://es.wikipedia.org/wiki/1996" TargetMode="External"/><Relationship Id="rId66" Type="http://schemas.openxmlformats.org/officeDocument/2006/relationships/hyperlink" Target="http://es.wikipedia.org/wiki/1998" TargetMode="External"/><Relationship Id="rId5" Type="http://schemas.openxmlformats.org/officeDocument/2006/relationships/hyperlink" Target="http://es.wikipedia.org/wiki/1904" TargetMode="External"/><Relationship Id="rId15" Type="http://schemas.openxmlformats.org/officeDocument/2006/relationships/hyperlink" Target="http://es.wikipedia.org/wiki/Los_Andes_(Chile)" TargetMode="External"/><Relationship Id="rId23" Type="http://schemas.openxmlformats.org/officeDocument/2006/relationships/hyperlink" Target="http://es.wikipedia.org/wiki/1906" TargetMode="External"/><Relationship Id="rId28" Type="http://schemas.openxmlformats.org/officeDocument/2006/relationships/hyperlink" Target="http://es.wikipedia.org/wiki/Zona_Central_de_Chile" TargetMode="External"/><Relationship Id="rId36" Type="http://schemas.openxmlformats.org/officeDocument/2006/relationships/hyperlink" Target="http://es.wikipedia.org/wiki/Antofagasta_PLC" TargetMode="External"/><Relationship Id="rId49" Type="http://schemas.openxmlformats.org/officeDocument/2006/relationships/hyperlink" Target="http://es.wikipedia.org/wiki/1994" TargetMode="External"/><Relationship Id="rId57" Type="http://schemas.openxmlformats.org/officeDocument/2006/relationships/hyperlink" Target="http://es.wikipedia.org/w/index.php?title=El_Abra_(mina)&amp;action=edit&amp;redlink=1" TargetMode="External"/><Relationship Id="rId61" Type="http://schemas.openxmlformats.org/officeDocument/2006/relationships/hyperlink" Target="http://es.wikipedia.org/wiki/Xstrata" TargetMode="External"/><Relationship Id="rId10" Type="http://schemas.openxmlformats.org/officeDocument/2006/relationships/hyperlink" Target="http://es.wikipedia.org/wiki/Diego_de_Almagro_(Chile)" TargetMode="External"/><Relationship Id="rId19" Type="http://schemas.openxmlformats.org/officeDocument/2006/relationships/hyperlink" Target="http://es.wikipedia.org/wiki/Anglo_American_Chile" TargetMode="External"/><Relationship Id="rId31" Type="http://schemas.openxmlformats.org/officeDocument/2006/relationships/hyperlink" Target="http://es.wikipedia.org/wiki/1917" TargetMode="External"/><Relationship Id="rId44" Type="http://schemas.openxmlformats.org/officeDocument/2006/relationships/hyperlink" Target="http://es.wikipedia.org/w/index.php?title=Equatorial_Mining&amp;action=edit&amp;redlink=1" TargetMode="External"/><Relationship Id="rId52" Type="http://schemas.openxmlformats.org/officeDocument/2006/relationships/hyperlink" Target="http://es.wikipedia.org/wiki/Pica_(Chile)" TargetMode="External"/><Relationship Id="rId60" Type="http://schemas.openxmlformats.org/officeDocument/2006/relationships/hyperlink" Target="http://es.wikipedia.org/w/index.php?title=Zald%C3%ADvar_(mina)&amp;action=edit&amp;redlink=1" TargetMode="External"/><Relationship Id="rId65" Type="http://schemas.openxmlformats.org/officeDocument/2006/relationships/hyperlink" Target="http://es.wikipedia.org/w/index.php?title=Nippon-Mitsui&amp;action=edit&amp;redlink=1" TargetMode="External"/><Relationship Id="rId4" Type="http://schemas.openxmlformats.org/officeDocument/2006/relationships/hyperlink" Target="http://es.wikipedia.org/wiki/Rancagua" TargetMode="External"/><Relationship Id="rId9" Type="http://schemas.openxmlformats.org/officeDocument/2006/relationships/hyperlink" Target="http://es.wikipedia.org/wiki/Potrerillos_(Chile)" TargetMode="External"/><Relationship Id="rId14" Type="http://schemas.openxmlformats.org/officeDocument/2006/relationships/hyperlink" Target="http://es.wikipedia.org/wiki/R%C3%ADo_Blanco_(mina)" TargetMode="External"/><Relationship Id="rId22" Type="http://schemas.openxmlformats.org/officeDocument/2006/relationships/hyperlink" Target="http://es.wikipedia.org/wiki/Regi%C3%B3n_de_Atacama" TargetMode="External"/><Relationship Id="rId27" Type="http://schemas.openxmlformats.org/officeDocument/2006/relationships/hyperlink" Target="http://es.wikipedia.org/w/index.php?title=Chagres_(Chile)&amp;action=edit&amp;redlink=1" TargetMode="External"/><Relationship Id="rId30" Type="http://schemas.openxmlformats.org/officeDocument/2006/relationships/hyperlink" Target="http://es.wikipedia.org/wiki/1842" TargetMode="External"/><Relationship Id="rId35" Type="http://schemas.openxmlformats.org/officeDocument/2006/relationships/hyperlink" Target="http://es.wikipedia.org/wiki/1990" TargetMode="External"/><Relationship Id="rId43" Type="http://schemas.openxmlformats.org/officeDocument/2006/relationships/hyperlink" Target="http://es.wikipedia.org/w/index.php?title=Antofagasta_Minerals&amp;action=edit&amp;redlink=1" TargetMode="External"/><Relationship Id="rId48" Type="http://schemas.openxmlformats.org/officeDocument/2006/relationships/hyperlink" Target="http://es.wikipedia.org/wiki/Pozo_Almonte" TargetMode="External"/><Relationship Id="rId56" Type="http://schemas.openxmlformats.org/officeDocument/2006/relationships/hyperlink" Target="http://es.wikipedia.org/wiki/Copiap%C3%B3" TargetMode="External"/><Relationship Id="rId64" Type="http://schemas.openxmlformats.org/officeDocument/2006/relationships/hyperlink" Target="http://es.wikipedia.org/w/index.php?title=Anglo_American_Chile_44%25&amp;action=edit&amp;redlink=1" TargetMode="External"/><Relationship Id="rId8" Type="http://schemas.openxmlformats.org/officeDocument/2006/relationships/hyperlink" Target="http://es.wikipedia.org/wiki/1910" TargetMode="External"/><Relationship Id="rId51" Type="http://schemas.openxmlformats.org/officeDocument/2006/relationships/hyperlink" Target="http://es.wikipedia.org/w/index.php?title=Quebrada_Blanca_(mina)&amp;action=edit&amp;redlink=1" TargetMode="External"/><Relationship Id="rId3" Type="http://schemas.openxmlformats.org/officeDocument/2006/relationships/hyperlink" Target="http://es.wikipedia.org/wiki/El_Teniente_(mina)" TargetMode="External"/><Relationship Id="rId12" Type="http://schemas.openxmlformats.org/officeDocument/2006/relationships/hyperlink" Target="http://es.wikipedia.org/wiki/1959" TargetMode="External"/><Relationship Id="rId17" Type="http://schemas.openxmlformats.org/officeDocument/2006/relationships/hyperlink" Target="http://es.wikipedia.org/wiki/Radomiro_Tomi%C4%87_(mina)" TargetMode="External"/><Relationship Id="rId25" Type="http://schemas.openxmlformats.org/officeDocument/2006/relationships/hyperlink" Target="http://es.wikipedia.org/w/index.php?title=Los_Bronces&amp;action=edit&amp;redlink=1" TargetMode="External"/><Relationship Id="rId33" Type="http://schemas.openxmlformats.org/officeDocument/2006/relationships/hyperlink" Target="http://es.wikipedia.org/wiki/BHP_Billiton" TargetMode="External"/><Relationship Id="rId38" Type="http://schemas.openxmlformats.org/officeDocument/2006/relationships/hyperlink" Target="http://es.wikipedia.org/wiki/Mejillones" TargetMode="External"/><Relationship Id="rId46" Type="http://schemas.openxmlformats.org/officeDocument/2006/relationships/hyperlink" Target="http://es.wikipedia.org/wiki/2001" TargetMode="External"/><Relationship Id="rId59" Type="http://schemas.openxmlformats.org/officeDocument/2006/relationships/hyperlink" Target="http://es.wikipedia.org/wiki/Barrick_Gold" TargetMode="External"/><Relationship Id="rId67" Type="http://schemas.openxmlformats.org/officeDocument/2006/relationships/hyperlink" Target="http://es.wikipedia.org/w/index.php?title=Gran_Miner%C3%ADa_del_Cobre_en_Chile&amp;action=edit&amp;section=2" TargetMode="External"/><Relationship Id="rId20" Type="http://schemas.openxmlformats.org/officeDocument/2006/relationships/hyperlink" Target="http://es.wikipedia.org/w/index.php?title=Mantos_Blancos&amp;action=edit&amp;redlink=1" TargetMode="External"/><Relationship Id="rId41" Type="http://schemas.openxmlformats.org/officeDocument/2006/relationships/hyperlink" Target="http://es.wikipedia.org/wiki/1999" TargetMode="External"/><Relationship Id="rId54" Type="http://schemas.openxmlformats.org/officeDocument/2006/relationships/hyperlink" Target="http://es.wikipedia.org/w/index.php?title=La_Candelaria_(mina)&amp;action=edit&amp;redlink=1" TargetMode="External"/><Relationship Id="rId62" Type="http://schemas.openxmlformats.org/officeDocument/2006/relationships/hyperlink" Target="http://es.wikipedia.org/w/index.php?title=Do%C3%B1a_In%C3%A9s_de_Collahuasi&amp;action=edit&amp;redlink=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31088" y="0"/>
            <a:ext cx="7612912" cy="6832640"/>
          </a:xfrm>
          <a:prstGeom prst="rect">
            <a:avLst/>
          </a:prstGeom>
        </p:spPr>
        <p:txBody>
          <a:bodyPr wrap="square">
            <a:spAutoFit/>
          </a:bodyPr>
          <a:lstStyle/>
          <a:p>
            <a:r>
              <a:rPr lang="es-CL" sz="2800" dirty="0">
                <a:latin typeface="Palatino-Roman"/>
              </a:rPr>
              <a:t>Chile como productor de cobre tiene un sitial de honor, en la historia mundial.</a:t>
            </a:r>
          </a:p>
          <a:p>
            <a:r>
              <a:rPr lang="es-CL" sz="2800" dirty="0">
                <a:latin typeface="Palatino-Roman"/>
              </a:rPr>
              <a:t>Cuando vemos que el país en 1749 exportaba cobre en barras para las maestranzas</a:t>
            </a:r>
          </a:p>
          <a:p>
            <a:r>
              <a:rPr lang="es-CL" sz="2800" dirty="0">
                <a:latin typeface="Palatino-Roman"/>
              </a:rPr>
              <a:t>de artillería de Perú y que este producto se denominaba "barras de cobre</a:t>
            </a:r>
          </a:p>
          <a:p>
            <a:r>
              <a:rPr lang="es-CL" sz="2800" dirty="0">
                <a:latin typeface="Palatino-Roman"/>
              </a:rPr>
              <a:t>campanil", es decir, ya en esa época había una marca registrada; cuando vemos que</a:t>
            </a:r>
          </a:p>
          <a:p>
            <a:r>
              <a:rPr lang="es-CL" sz="2800" dirty="0">
                <a:latin typeface="Palatino-Roman"/>
              </a:rPr>
              <a:t>en 1789, el Virrey del Perú don Ambrosio O'Higgins, se avecindó a la provincia de</a:t>
            </a:r>
          </a:p>
          <a:p>
            <a:r>
              <a:rPr lang="es-CL" sz="2800" dirty="0">
                <a:latin typeface="Palatino-Roman"/>
              </a:rPr>
              <a:t>Coquimbo a comprar 100 toneladas métricas de cobre "campanil" chileno, esto es la</a:t>
            </a:r>
          </a:p>
          <a:p>
            <a:r>
              <a:rPr lang="es-CL" sz="2800" dirty="0">
                <a:latin typeface="Palatino-Roman"/>
              </a:rPr>
              <a:t>máxima autoridad del Imperio Español compra personalmente a los productores</a:t>
            </a:r>
          </a:p>
          <a:p>
            <a:r>
              <a:rPr lang="es-CL" sz="2800" dirty="0">
                <a:latin typeface="Palatino-Roman"/>
              </a:rPr>
              <a:t>chilenos para llevarlo como consumo real</a:t>
            </a:r>
            <a:r>
              <a:rPr lang="es-CL" sz="900" dirty="0" smtClean="0">
                <a:latin typeface="Palatino-Roman"/>
              </a:rPr>
              <a:t>..</a:t>
            </a:r>
          </a:p>
          <a:p>
            <a:r>
              <a:rPr lang="es-CL" sz="900" dirty="0" smtClean="0">
                <a:latin typeface="Palatino-Roman"/>
              </a:rPr>
              <a:t>(Rafael Bravo: las políticas del cobre en Chile)</a:t>
            </a:r>
            <a:endParaRPr lang="es-CL" dirty="0"/>
          </a:p>
        </p:txBody>
      </p:sp>
    </p:spTree>
    <p:extLst>
      <p:ext uri="{BB962C8B-B14F-4D97-AF65-F5344CB8AC3E}">
        <p14:creationId xmlns:p14="http://schemas.microsoft.com/office/powerpoint/2010/main" val="3156243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05008" y="1290261"/>
            <a:ext cx="9909544" cy="3539430"/>
          </a:xfrm>
          <a:prstGeom prst="rect">
            <a:avLst/>
          </a:prstGeom>
        </p:spPr>
        <p:txBody>
          <a:bodyPr wrap="square">
            <a:spAutoFit/>
          </a:bodyPr>
          <a:lstStyle/>
          <a:p>
            <a:r>
              <a:rPr lang="es-CL" sz="2800" dirty="0" smtClean="0"/>
              <a:t>La Pequeña Minería esta formada por una gran cantidad de pequeños propietarios que explotan sus minas sin contar con un elevada mecanización.</a:t>
            </a:r>
          </a:p>
          <a:p>
            <a:r>
              <a:rPr lang="es-CL" sz="2800" dirty="0" smtClean="0"/>
              <a:t>En la actualidad, nuestro país es el primer productor y exportador del mundo, posee las mayores reservas de mineral, el 26% del total mundial conocido y sus costos de producción en general, se encuentran por debajo del costo promedio de producción en el mundo.</a:t>
            </a:r>
            <a:endParaRPr lang="es-CL" sz="2800" dirty="0"/>
          </a:p>
        </p:txBody>
      </p:sp>
    </p:spTree>
    <p:extLst>
      <p:ext uri="{BB962C8B-B14F-4D97-AF65-F5344CB8AC3E}">
        <p14:creationId xmlns:p14="http://schemas.microsoft.com/office/powerpoint/2010/main" val="990071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6064" y="733246"/>
            <a:ext cx="8302256" cy="6124754"/>
          </a:xfrm>
          <a:prstGeom prst="rect">
            <a:avLst/>
          </a:prstGeom>
        </p:spPr>
        <p:txBody>
          <a:bodyPr wrap="square">
            <a:spAutoFit/>
          </a:bodyPr>
          <a:lstStyle/>
          <a:p>
            <a:r>
              <a:rPr lang="es-CL" sz="2800" dirty="0" smtClean="0">
                <a:effectLst/>
              </a:rPr>
              <a:t>Tras la independencia, la joven república adoptó una política económica basada en el libre comercio, lo que activó un mercado exterior caracterizado por la importación de manufacturas europeas y la exportación de materias primas como el cobre, la plata y el trigo. Este proceso, que permitió el primer ciclo de crecimiento económico de nuestro país entre 1830 y 1870, tuvo como pilar fundamental el desarrollo de la minería del cobre la que, debido al aumento progresivo de su demanda a nivel mundial, comenzó a acentuar su importancia en el marco económico nacional y  elevó a Chile a la categoría de primer productor mundial de cobre entre 1851 y 1880. </a:t>
            </a:r>
            <a:br>
              <a:rPr lang="es-CL" sz="2800" dirty="0" smtClean="0">
                <a:effectLst/>
              </a:rPr>
            </a:br>
            <a:endParaRPr lang="es-CL" sz="2800" dirty="0"/>
          </a:p>
        </p:txBody>
      </p:sp>
    </p:spTree>
    <p:extLst>
      <p:ext uri="{BB962C8B-B14F-4D97-AF65-F5344CB8AC3E}">
        <p14:creationId xmlns:p14="http://schemas.microsoft.com/office/powerpoint/2010/main" val="1620536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0" y="-705641"/>
            <a:ext cx="12001500" cy="7652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952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L" sz="1800" b="1" i="0" u="none" strike="noStrike" cap="none" normalizeH="0" baseline="0" dirty="0" smtClean="0">
                <a:ln>
                  <a:noFill/>
                </a:ln>
                <a:solidFill>
                  <a:schemeClr val="tx1"/>
                </a:solidFill>
                <a:effectLst/>
                <a:latin typeface="Arial" panose="020B0604020202020204" pitchFamily="34" charset="0"/>
              </a:rPr>
              <a:t>Las </a:t>
            </a:r>
            <a:r>
              <a:rPr kumimoji="0" lang="es-CL" sz="1800" b="1" i="0" u="none" strike="noStrike" cap="none" normalizeH="0" baseline="0" dirty="0" err="1" smtClean="0">
                <a:ln>
                  <a:noFill/>
                </a:ln>
                <a:solidFill>
                  <a:schemeClr val="tx1"/>
                </a:solidFill>
                <a:effectLst/>
                <a:latin typeface="Arial" panose="020B0604020202020204" pitchFamily="34" charset="0"/>
              </a:rPr>
              <a:t>companías</a:t>
            </a:r>
            <a:r>
              <a:rPr kumimoji="0" lang="es-CL" sz="1800" b="1" i="0" u="none" strike="noStrike" cap="none" normalizeH="0" baseline="0" dirty="0" smtClean="0">
                <a:ln>
                  <a:noFill/>
                </a:ln>
                <a:solidFill>
                  <a:schemeClr val="tx1"/>
                </a:solidFill>
                <a:effectLst/>
                <a:latin typeface="Arial" panose="020B0604020202020204" pitchFamily="34" charset="0"/>
              </a:rPr>
              <a:t> norteamericana en Chile</a:t>
            </a:r>
            <a:br>
              <a:rPr kumimoji="0" lang="es-CL" sz="1800" b="1" i="0" u="none" strike="noStrike" cap="none" normalizeH="0" baseline="0" dirty="0" smtClean="0">
                <a:ln>
                  <a:noFill/>
                </a:ln>
                <a:solidFill>
                  <a:schemeClr val="tx1"/>
                </a:solidFill>
                <a:effectLst/>
                <a:latin typeface="Arial" panose="020B0604020202020204" pitchFamily="34" charset="0"/>
              </a:rPr>
            </a:br>
            <a:r>
              <a:rPr kumimoji="0" lang="es-CL" sz="1800" b="0" i="0" u="none" strike="noStrike" cap="none" normalizeH="0" baseline="0" dirty="0" smtClean="0">
                <a:ln>
                  <a:noFill/>
                </a:ln>
                <a:solidFill>
                  <a:schemeClr val="tx1"/>
                </a:solidFill>
                <a:effectLst/>
                <a:latin typeface="Arial" panose="020B0604020202020204" pitchFamily="34" charset="0"/>
              </a:rPr>
              <a:t/>
            </a:r>
            <a:br>
              <a:rPr kumimoji="0" lang="es-CL" sz="1800" b="0" i="0" u="none" strike="noStrike" cap="none" normalizeH="0" baseline="0" dirty="0" smtClean="0">
                <a:ln>
                  <a:noFill/>
                </a:ln>
                <a:solidFill>
                  <a:schemeClr val="tx1"/>
                </a:solidFill>
                <a:effectLst/>
                <a:latin typeface="Arial" panose="020B0604020202020204" pitchFamily="34" charset="0"/>
              </a:rPr>
            </a:br>
            <a:r>
              <a:rPr kumimoji="0" lang="es-CL" sz="1800" b="0" i="0" u="none" strike="noStrike" cap="none" normalizeH="0" baseline="0" dirty="0" smtClean="0">
                <a:ln>
                  <a:noFill/>
                </a:ln>
                <a:solidFill>
                  <a:schemeClr val="tx1"/>
                </a:solidFill>
                <a:effectLst/>
                <a:latin typeface="Arial" panose="020B0604020202020204" pitchFamily="34" charset="0"/>
                <a:hlinkClick r:id="rId2"/>
              </a:rPr>
              <a:t>  </a:t>
            </a:r>
            <a:r>
              <a:rPr kumimoji="0" lang="es-CL" sz="9500" b="0" i="0" u="none" strike="noStrike" cap="none" normalizeH="0" baseline="0" dirty="0" smtClean="0">
                <a:ln>
                  <a:noFill/>
                </a:ln>
                <a:solidFill>
                  <a:schemeClr val="tx1"/>
                </a:solidFill>
                <a:effectLst/>
                <a:latin typeface="Arial" panose="020B0604020202020204" pitchFamily="34" charset="0"/>
              </a:rPr>
              <a:t> </a:t>
            </a:r>
            <a:r>
              <a:rPr kumimoji="0" lang="es-CL" sz="1800" b="0" i="0" u="none" strike="noStrike" cap="none" normalizeH="0" baseline="0" dirty="0" smtClean="0">
                <a:ln>
                  <a:noFill/>
                </a:ln>
                <a:solidFill>
                  <a:schemeClr val="tx1"/>
                </a:solidFill>
                <a:effectLst/>
                <a:latin typeface="Arial" panose="020B0604020202020204" pitchFamily="34" charset="0"/>
              </a:rPr>
              <a:t>                             A comienzos del siglo XX, llegaron grandes inversionistas de Estados Unidos a las minas de El Teniente, Chuquicamata y Potrerillos. Su principal aporte fue el desarrollo de ciertos procesos como el de la flotación, que hizo posible la explotación económica de yacimientos con más bajo contenido de cobre y su industrialización a gran escala.</a:t>
            </a:r>
            <a:br>
              <a:rPr kumimoji="0" lang="es-CL" sz="1800" b="0" i="0" u="none" strike="noStrike" cap="none" normalizeH="0" baseline="0" dirty="0" smtClean="0">
                <a:ln>
                  <a:noFill/>
                </a:ln>
                <a:solidFill>
                  <a:schemeClr val="tx1"/>
                </a:solidFill>
                <a:effectLst/>
                <a:latin typeface="Arial" panose="020B0604020202020204" pitchFamily="34" charset="0"/>
              </a:rPr>
            </a:br>
            <a:r>
              <a:rPr kumimoji="0" lang="es-CL" sz="1800" b="0" i="0" u="none" strike="noStrike" cap="none" normalizeH="0" baseline="0" dirty="0" smtClean="0">
                <a:ln>
                  <a:noFill/>
                </a:ln>
                <a:solidFill>
                  <a:schemeClr val="tx1"/>
                </a:solidFill>
                <a:effectLst/>
                <a:latin typeface="Arial" panose="020B0604020202020204" pitchFamily="34" charset="0"/>
              </a:rPr>
              <a:t>La primera en llegar fue la compañía norteamericana </a:t>
            </a:r>
            <a:r>
              <a:rPr kumimoji="0" lang="es-CL" sz="1800" b="0" i="0" u="none" strike="noStrike" cap="none" normalizeH="0" baseline="0" dirty="0" err="1" smtClean="0">
                <a:ln>
                  <a:noFill/>
                </a:ln>
                <a:solidFill>
                  <a:schemeClr val="tx1"/>
                </a:solidFill>
                <a:effectLst/>
                <a:latin typeface="Arial" panose="020B0604020202020204" pitchFamily="34" charset="0"/>
              </a:rPr>
              <a:t>Braden</a:t>
            </a:r>
            <a:r>
              <a:rPr kumimoji="0" lang="es-CL" sz="1800" b="0" i="0" u="none" strike="noStrike" cap="none" normalizeH="0" baseline="0" dirty="0" smtClean="0">
                <a:ln>
                  <a:noFill/>
                </a:ln>
                <a:solidFill>
                  <a:schemeClr val="tx1"/>
                </a:solidFill>
                <a:effectLst/>
                <a:latin typeface="Arial" panose="020B0604020202020204" pitchFamily="34" charset="0"/>
              </a:rPr>
              <a:t> Cooper </a:t>
            </a:r>
            <a:r>
              <a:rPr kumimoji="0" lang="es-CL" sz="1800" b="0" i="0" u="none" strike="noStrike" cap="none" normalizeH="0" baseline="0" dirty="0" err="1" smtClean="0">
                <a:ln>
                  <a:noFill/>
                </a:ln>
                <a:solidFill>
                  <a:schemeClr val="tx1"/>
                </a:solidFill>
                <a:effectLst/>
                <a:latin typeface="Arial" panose="020B0604020202020204" pitchFamily="34" charset="0"/>
              </a:rPr>
              <a:t>Company</a:t>
            </a:r>
            <a:r>
              <a:rPr kumimoji="0" lang="es-CL" sz="1800" b="0" i="0" u="none" strike="noStrike" cap="none" normalizeH="0" baseline="0" dirty="0" smtClean="0">
                <a:ln>
                  <a:noFill/>
                </a:ln>
                <a:solidFill>
                  <a:schemeClr val="tx1"/>
                </a:solidFill>
                <a:effectLst/>
                <a:latin typeface="Arial" panose="020B0604020202020204" pitchFamily="34" charset="0"/>
              </a:rPr>
              <a:t>. Formada inicialmente por una sociedad entre </a:t>
            </a:r>
            <a:r>
              <a:rPr kumimoji="0" lang="es-CL" sz="1800" b="0" i="0" u="none" strike="noStrike" cap="none" normalizeH="0" baseline="0" dirty="0" err="1" smtClean="0">
                <a:ln>
                  <a:noFill/>
                </a:ln>
                <a:solidFill>
                  <a:schemeClr val="tx1"/>
                </a:solidFill>
                <a:effectLst/>
                <a:latin typeface="Arial" panose="020B0604020202020204" pitchFamily="34" charset="0"/>
              </a:rPr>
              <a:t>Barton</a:t>
            </a:r>
            <a:r>
              <a:rPr kumimoji="0" lang="es-CL" sz="1800" b="0" i="0" u="none" strike="noStrike" cap="none" normalizeH="0" baseline="0" dirty="0" smtClean="0">
                <a:ln>
                  <a:noFill/>
                </a:ln>
                <a:solidFill>
                  <a:schemeClr val="tx1"/>
                </a:solidFill>
                <a:effectLst/>
                <a:latin typeface="Arial" panose="020B0604020202020204" pitchFamily="34" charset="0"/>
              </a:rPr>
              <a:t> </a:t>
            </a:r>
            <a:r>
              <a:rPr kumimoji="0" lang="es-CL" sz="1800" b="0" i="0" u="none" strike="noStrike" cap="none" normalizeH="0" baseline="0" dirty="0" err="1" smtClean="0">
                <a:ln>
                  <a:noFill/>
                </a:ln>
                <a:solidFill>
                  <a:schemeClr val="tx1"/>
                </a:solidFill>
                <a:effectLst/>
                <a:latin typeface="Arial" panose="020B0604020202020204" pitchFamily="34" charset="0"/>
              </a:rPr>
              <a:t>Sewell</a:t>
            </a:r>
            <a:r>
              <a:rPr kumimoji="0" lang="es-CL" sz="1800" b="0" i="0" u="none" strike="noStrike" cap="none" normalizeH="0" baseline="0" dirty="0" smtClean="0">
                <a:ln>
                  <a:noFill/>
                </a:ln>
                <a:solidFill>
                  <a:schemeClr val="tx1"/>
                </a:solidFill>
                <a:effectLst/>
                <a:latin typeface="Arial" panose="020B0604020202020204" pitchFamily="34" charset="0"/>
              </a:rPr>
              <a:t> y William </a:t>
            </a:r>
            <a:r>
              <a:rPr kumimoji="0" lang="es-CL" sz="1800" b="0" i="0" u="none" strike="noStrike" cap="none" normalizeH="0" baseline="0" dirty="0" err="1" smtClean="0">
                <a:ln>
                  <a:noFill/>
                </a:ln>
                <a:solidFill>
                  <a:schemeClr val="tx1"/>
                </a:solidFill>
                <a:effectLst/>
                <a:latin typeface="Arial" panose="020B0604020202020204" pitchFamily="34" charset="0"/>
              </a:rPr>
              <a:t>Braden</a:t>
            </a:r>
            <a:r>
              <a:rPr kumimoji="0" lang="es-CL" sz="1800" b="0" i="0" u="none" strike="noStrike" cap="none" normalizeH="0" baseline="0" dirty="0" smtClean="0">
                <a:ln>
                  <a:noFill/>
                </a:ln>
                <a:solidFill>
                  <a:schemeClr val="tx1"/>
                </a:solidFill>
                <a:effectLst/>
                <a:latin typeface="Arial" panose="020B0604020202020204" pitchFamily="34" charset="0"/>
              </a:rPr>
              <a:t>, se instaló en Chile en 1905, cuando adquirió el yacimiento El Teniente. En menos de tres años, la producción diaria del mineral aumentó de 250 toneladas diarias a 3.000 gracias a la implementación de una planta gravitacional que funcionaba con una central hidroeléctrica de cien caballos de fuerza. </a:t>
            </a:r>
            <a:br>
              <a:rPr kumimoji="0" lang="es-CL" sz="1800" b="0" i="0" u="none" strike="noStrike" cap="none" normalizeH="0" baseline="0" dirty="0" smtClean="0">
                <a:ln>
                  <a:noFill/>
                </a:ln>
                <a:solidFill>
                  <a:schemeClr val="tx1"/>
                </a:solidFill>
                <a:effectLst/>
                <a:latin typeface="Arial" panose="020B0604020202020204" pitchFamily="34" charset="0"/>
              </a:rPr>
            </a:br>
            <a:r>
              <a:rPr kumimoji="0" lang="es-CL" sz="1800" b="0" i="0" u="none" strike="noStrike" cap="none" normalizeH="0" baseline="0" dirty="0" smtClean="0">
                <a:ln>
                  <a:noFill/>
                </a:ln>
                <a:solidFill>
                  <a:schemeClr val="tx1"/>
                </a:solidFill>
                <a:effectLst/>
                <a:latin typeface="Arial" panose="020B0604020202020204" pitchFamily="34" charset="0"/>
              </a:rPr>
              <a:t>En 1909 los hermanos Guggenheim tomaron el control de la </a:t>
            </a:r>
            <a:r>
              <a:rPr kumimoji="0" lang="es-CL" sz="1800" b="0" i="0" u="none" strike="noStrike" cap="none" normalizeH="0" baseline="0" dirty="0" err="1" smtClean="0">
                <a:ln>
                  <a:noFill/>
                </a:ln>
                <a:solidFill>
                  <a:schemeClr val="tx1"/>
                </a:solidFill>
                <a:effectLst/>
                <a:latin typeface="Arial" panose="020B0604020202020204" pitchFamily="34" charset="0"/>
              </a:rPr>
              <a:t>Braden</a:t>
            </a:r>
            <a:r>
              <a:rPr kumimoji="0" lang="es-CL" sz="1800" b="0" i="0" u="none" strike="noStrike" cap="none" normalizeH="0" baseline="0" dirty="0" smtClean="0">
                <a:ln>
                  <a:noFill/>
                </a:ln>
                <a:solidFill>
                  <a:schemeClr val="tx1"/>
                </a:solidFill>
                <a:effectLst/>
                <a:latin typeface="Arial" panose="020B0604020202020204" pitchFamily="34" charset="0"/>
              </a:rPr>
              <a:t> Cooper </a:t>
            </a:r>
            <a:r>
              <a:rPr kumimoji="0" lang="es-CL" sz="1800" b="0" i="0" u="none" strike="noStrike" cap="none" normalizeH="0" baseline="0" dirty="0" err="1" smtClean="0">
                <a:ln>
                  <a:noFill/>
                </a:ln>
                <a:solidFill>
                  <a:schemeClr val="tx1"/>
                </a:solidFill>
                <a:effectLst/>
                <a:latin typeface="Arial" panose="020B0604020202020204" pitchFamily="34" charset="0"/>
              </a:rPr>
              <a:t>Comapny</a:t>
            </a:r>
            <a:r>
              <a:rPr kumimoji="0" lang="es-CL" sz="1800" b="0" i="0" u="none" strike="noStrike" cap="none" normalizeH="0" baseline="0" dirty="0" smtClean="0">
                <a:ln>
                  <a:noFill/>
                </a:ln>
                <a:solidFill>
                  <a:schemeClr val="tx1"/>
                </a:solidFill>
                <a:effectLst/>
                <a:latin typeface="Arial" panose="020B0604020202020204" pitchFamily="34" charset="0"/>
              </a:rPr>
              <a:t>, quienes la vendieron siete años más tarde a la </a:t>
            </a:r>
            <a:r>
              <a:rPr kumimoji="0" lang="es-CL" sz="1800" b="0" i="0" u="none" strike="noStrike" cap="none" normalizeH="0" baseline="0" dirty="0" err="1" smtClean="0">
                <a:ln>
                  <a:noFill/>
                </a:ln>
                <a:solidFill>
                  <a:schemeClr val="tx1"/>
                </a:solidFill>
                <a:effectLst/>
                <a:latin typeface="Arial" panose="020B0604020202020204" pitchFamily="34" charset="0"/>
              </a:rPr>
              <a:t>Kennecott</a:t>
            </a:r>
            <a:r>
              <a:rPr kumimoji="0" lang="es-CL" sz="1800" b="0" i="0" u="none" strike="noStrike" cap="none" normalizeH="0" baseline="0" dirty="0" smtClean="0">
                <a:ln>
                  <a:noFill/>
                </a:ln>
                <a:solidFill>
                  <a:schemeClr val="tx1"/>
                </a:solidFill>
                <a:effectLst/>
                <a:latin typeface="Arial" panose="020B0604020202020204" pitchFamily="34" charset="0"/>
              </a:rPr>
              <a:t> </a:t>
            </a:r>
            <a:r>
              <a:rPr kumimoji="0" lang="es-CL" sz="1800" b="0" i="0" u="none" strike="noStrike" cap="none" normalizeH="0" baseline="0" dirty="0" err="1" smtClean="0">
                <a:ln>
                  <a:noFill/>
                </a:ln>
                <a:solidFill>
                  <a:schemeClr val="tx1"/>
                </a:solidFill>
                <a:effectLst/>
                <a:latin typeface="Arial" panose="020B0604020202020204" pitchFamily="34" charset="0"/>
              </a:rPr>
              <a:t>Corporation</a:t>
            </a:r>
            <a:r>
              <a:rPr kumimoji="0" lang="es-CL" sz="1800" b="0" i="0" u="none" strike="noStrike" cap="none" normalizeH="0" baseline="0" dirty="0" smtClean="0">
                <a:ln>
                  <a:noFill/>
                </a:ln>
                <a:solidFill>
                  <a:schemeClr val="tx1"/>
                </a:solidFill>
                <a:effectLst/>
                <a:latin typeface="Arial" panose="020B0604020202020204" pitchFamily="34" charset="0"/>
              </a:rPr>
              <a:t>. </a:t>
            </a:r>
            <a:r>
              <a:rPr kumimoji="0" lang="es-CL" sz="1800" b="0" i="0" u="none" strike="noStrike" cap="none" normalizeH="0" baseline="0" dirty="0" err="1" smtClean="0">
                <a:ln>
                  <a:noFill/>
                </a:ln>
                <a:solidFill>
                  <a:schemeClr val="tx1"/>
                </a:solidFill>
                <a:effectLst/>
                <a:latin typeface="Arial" panose="020B0604020202020204" pitchFamily="34" charset="0"/>
              </a:rPr>
              <a:t>Kennecott</a:t>
            </a:r>
            <a:r>
              <a:rPr kumimoji="0" lang="es-CL" sz="1800" b="0" i="0" u="none" strike="noStrike" cap="none" normalizeH="0" baseline="0" dirty="0" smtClean="0">
                <a:ln>
                  <a:noFill/>
                </a:ln>
                <a:solidFill>
                  <a:schemeClr val="tx1"/>
                </a:solidFill>
                <a:effectLst/>
                <a:latin typeface="Arial" panose="020B0604020202020204" pitchFamily="34" charset="0"/>
              </a:rPr>
              <a:t> </a:t>
            </a:r>
            <a:r>
              <a:rPr kumimoji="0" lang="es-CL" sz="1800" b="0" i="0" u="none" strike="noStrike" cap="none" normalizeH="0" baseline="0" dirty="0" err="1" smtClean="0">
                <a:ln>
                  <a:noFill/>
                </a:ln>
                <a:solidFill>
                  <a:schemeClr val="tx1"/>
                </a:solidFill>
                <a:effectLst/>
                <a:latin typeface="Arial" panose="020B0604020202020204" pitchFamily="34" charset="0"/>
              </a:rPr>
              <a:t>Coopper</a:t>
            </a:r>
            <a:r>
              <a:rPr kumimoji="0" lang="es-CL" sz="1800" b="0" i="0" u="none" strike="noStrike" cap="none" normalizeH="0" baseline="0" dirty="0" smtClean="0">
                <a:ln>
                  <a:noFill/>
                </a:ln>
                <a:solidFill>
                  <a:schemeClr val="tx1"/>
                </a:solidFill>
                <a:effectLst/>
                <a:latin typeface="Arial" panose="020B0604020202020204" pitchFamily="34" charset="0"/>
              </a:rPr>
              <a:t>. </a:t>
            </a:r>
            <a:br>
              <a:rPr kumimoji="0" lang="es-CL" sz="1800" b="0" i="0" u="none" strike="noStrike" cap="none" normalizeH="0" baseline="0" dirty="0" smtClean="0">
                <a:ln>
                  <a:noFill/>
                </a:ln>
                <a:solidFill>
                  <a:schemeClr val="tx1"/>
                </a:solidFill>
                <a:effectLst/>
                <a:latin typeface="Arial" panose="020B0604020202020204" pitchFamily="34" charset="0"/>
              </a:rPr>
            </a:br>
            <a:r>
              <a:rPr kumimoji="0" lang="es-CL" sz="1800" b="0" i="0" u="none" strike="noStrike" cap="none" normalizeH="0" baseline="0" dirty="0" smtClean="0">
                <a:ln>
                  <a:noFill/>
                </a:ln>
                <a:solidFill>
                  <a:schemeClr val="tx1"/>
                </a:solidFill>
                <a:effectLst/>
                <a:latin typeface="Arial" panose="020B0604020202020204" pitchFamily="34" charset="0"/>
              </a:rPr>
              <a:t>En 1916 </a:t>
            </a:r>
            <a:r>
              <a:rPr kumimoji="0" lang="es-CL" sz="1800" b="0" i="0" u="none" strike="noStrike" cap="none" normalizeH="0" baseline="0" dirty="0" err="1" smtClean="0">
                <a:ln>
                  <a:noFill/>
                </a:ln>
                <a:solidFill>
                  <a:schemeClr val="tx1"/>
                </a:solidFill>
                <a:effectLst/>
                <a:latin typeface="Arial" panose="020B0604020202020204" pitchFamily="34" charset="0"/>
              </a:rPr>
              <a:t>Braden</a:t>
            </a:r>
            <a:r>
              <a:rPr kumimoji="0" lang="es-CL" sz="1800" b="0" i="0" u="none" strike="noStrike" cap="none" normalizeH="0" baseline="0" dirty="0" smtClean="0">
                <a:ln>
                  <a:noFill/>
                </a:ln>
                <a:solidFill>
                  <a:schemeClr val="tx1"/>
                </a:solidFill>
                <a:effectLst/>
                <a:latin typeface="Arial" panose="020B0604020202020204" pitchFamily="34" charset="0"/>
              </a:rPr>
              <a:t> </a:t>
            </a:r>
            <a:r>
              <a:rPr kumimoji="0" lang="es-CL" sz="1800" b="0" i="0" u="none" strike="noStrike" cap="none" normalizeH="0" baseline="0" dirty="0" err="1" smtClean="0">
                <a:ln>
                  <a:noFill/>
                </a:ln>
                <a:solidFill>
                  <a:schemeClr val="tx1"/>
                </a:solidFill>
                <a:effectLst/>
                <a:latin typeface="Arial" panose="020B0604020202020204" pitchFamily="34" charset="0"/>
              </a:rPr>
              <a:t>Company</a:t>
            </a:r>
            <a:r>
              <a:rPr kumimoji="0" lang="es-CL" sz="1800" b="0" i="0" u="none" strike="noStrike" cap="none" normalizeH="0" baseline="0" dirty="0" smtClean="0">
                <a:ln>
                  <a:noFill/>
                </a:ln>
                <a:solidFill>
                  <a:schemeClr val="tx1"/>
                </a:solidFill>
                <a:effectLst/>
                <a:latin typeface="Arial" panose="020B0604020202020204" pitchFamily="34" charset="0"/>
              </a:rPr>
              <a:t> vendió a Andes Cooper </a:t>
            </a:r>
            <a:r>
              <a:rPr kumimoji="0" lang="es-CL" sz="1800" b="0" i="0" u="none" strike="noStrike" cap="none" normalizeH="0" baseline="0" dirty="0" err="1" smtClean="0">
                <a:ln>
                  <a:noFill/>
                </a:ln>
                <a:solidFill>
                  <a:schemeClr val="tx1"/>
                </a:solidFill>
                <a:effectLst/>
                <a:latin typeface="Arial" panose="020B0604020202020204" pitchFamily="34" charset="0"/>
              </a:rPr>
              <a:t>Company</a:t>
            </a:r>
            <a:r>
              <a:rPr kumimoji="0" lang="es-CL" sz="1800" b="0" i="0" u="none" strike="noStrike" cap="none" normalizeH="0" baseline="0" dirty="0" smtClean="0">
                <a:ln>
                  <a:noFill/>
                </a:ln>
                <a:solidFill>
                  <a:schemeClr val="tx1"/>
                </a:solidFill>
                <a:effectLst/>
                <a:latin typeface="Arial" panose="020B0604020202020204" pitchFamily="34" charset="0"/>
              </a:rPr>
              <a:t> su adquisición más reciente: el mineral de Potrerillos. Una década después, pese a que los trabajos fueron lentos y costosos lograron funcionar planta de lixiviación, de concentración y fundición, además de contar con una línea férrea entre Pueblo Hundido y Potrerillos, instalaciones portuarias, una planta eléctrica y campamentos mineros con escuelas, hospitales y departamentos. Así, en diciembre de 1926 se logró enviar el primer cargamento de mineral a la chancadora y finalmente en enero de 1927 salió la primera producción de cobre </a:t>
            </a:r>
            <a:r>
              <a:rPr kumimoji="0" lang="es-CL" sz="1800" b="0" i="0" u="none" strike="noStrike" cap="none" normalizeH="0" baseline="0" dirty="0" err="1" smtClean="0">
                <a:ln>
                  <a:noFill/>
                </a:ln>
                <a:solidFill>
                  <a:schemeClr val="tx1"/>
                </a:solidFill>
                <a:effectLst/>
                <a:latin typeface="Arial" panose="020B0604020202020204" pitchFamily="34" charset="0"/>
              </a:rPr>
              <a:t>blister</a:t>
            </a:r>
            <a:r>
              <a:rPr kumimoji="0" lang="es-CL" sz="1800" b="0" i="0" u="none" strike="noStrike" cap="none" normalizeH="0" baseline="0" dirty="0" smtClean="0">
                <a:ln>
                  <a:noFill/>
                </a:ln>
                <a:solidFill>
                  <a:schemeClr val="tx1"/>
                </a:solidFill>
                <a:effectLst/>
                <a:latin typeface="Arial" panose="020B0604020202020204" pitchFamily="34" charset="0"/>
              </a:rPr>
              <a:t>.</a:t>
            </a:r>
            <a:br>
              <a:rPr kumimoji="0" lang="es-CL" sz="1800" b="0" i="0" u="none" strike="noStrike" cap="none" normalizeH="0" baseline="0" dirty="0" smtClean="0">
                <a:ln>
                  <a:noFill/>
                </a:ln>
                <a:solidFill>
                  <a:schemeClr val="tx1"/>
                </a:solidFill>
                <a:effectLst/>
                <a:latin typeface="Arial" panose="020B0604020202020204" pitchFamily="34" charset="0"/>
              </a:rPr>
            </a:br>
            <a:r>
              <a:rPr kumimoji="0" lang="es-CL" sz="1800" b="0" i="0" u="none" strike="noStrike" cap="none" normalizeH="0" baseline="0" dirty="0" smtClean="0">
                <a:ln>
                  <a:noFill/>
                </a:ln>
                <a:solidFill>
                  <a:schemeClr val="tx1"/>
                </a:solidFill>
                <a:effectLst/>
                <a:latin typeface="Arial" panose="020B0604020202020204" pitchFamily="34" charset="0"/>
              </a:rPr>
              <a:t>En 1959 en plena decadencia del mineral de Potrerillos, se descubre un importante depósito de cobre en el cerro Indio Muerto distante 20 kilómetros de Potrerillos, el que fue  bautizado como El Salvador, cerrando entonces las labores de la mina Potrerillos.</a:t>
            </a:r>
            <a:br>
              <a:rPr kumimoji="0" lang="es-CL" sz="1800" b="0" i="0" u="none" strike="noStrike" cap="none" normalizeH="0" baseline="0" dirty="0" smtClean="0">
                <a:ln>
                  <a:noFill/>
                </a:ln>
                <a:solidFill>
                  <a:schemeClr val="tx1"/>
                </a:solidFill>
                <a:effectLst/>
                <a:latin typeface="Arial" panose="020B0604020202020204" pitchFamily="34" charset="0"/>
              </a:rPr>
            </a:br>
            <a:r>
              <a:rPr kumimoji="0" lang="es-CL" sz="1800" b="0" i="0" u="none" strike="noStrike" cap="none" normalizeH="0" baseline="0" dirty="0" smtClean="0">
                <a:ln>
                  <a:noFill/>
                </a:ln>
                <a:solidFill>
                  <a:schemeClr val="tx1"/>
                </a:solidFill>
                <a:effectLst/>
                <a:latin typeface="Arial" panose="020B0604020202020204" pitchFamily="34" charset="0"/>
              </a:rPr>
              <a:t> </a:t>
            </a:r>
          </a:p>
        </p:txBody>
      </p:sp>
      <p:pic>
        <p:nvPicPr>
          <p:cNvPr id="2050" name="Picture 2" descr="http://www.bibliotecafundamentos.cl/images/stories/easygallery/60/1227730008_mc0037058.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00" y="-2052638"/>
            <a:ext cx="1905000" cy="151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7959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0020" y="228600"/>
            <a:ext cx="11201400" cy="5539978"/>
          </a:xfrm>
          <a:prstGeom prst="rect">
            <a:avLst/>
          </a:prstGeom>
        </p:spPr>
        <p:txBody>
          <a:bodyPr wrap="square">
            <a:spAutoFit/>
          </a:bodyPr>
          <a:lstStyle/>
          <a:p>
            <a:pPr algn="just"/>
            <a:r>
              <a:rPr lang="es-CL" dirty="0" smtClean="0">
                <a:effectLst/>
              </a:rPr>
              <a:t/>
            </a:r>
            <a:br>
              <a:rPr lang="es-CL" dirty="0" smtClean="0">
                <a:effectLst/>
              </a:rPr>
            </a:br>
            <a:r>
              <a:rPr lang="es-CL" sz="2800" dirty="0" smtClean="0">
                <a:effectLst/>
              </a:rPr>
              <a:t>La explotación de los yacimientos por manos extranjeras se tradujo en inversiones de millones de dólares y la introducción de nuevas tecnologías, concentrando al final de la década de los veinte, el 93% de la producción cuprífera, lo que a su vez constituía el 16,7% de la producción mundial.  </a:t>
            </a:r>
          </a:p>
          <a:p>
            <a:pPr algn="just"/>
            <a:r>
              <a:rPr lang="es-CL" sz="2800" dirty="0" smtClean="0">
                <a:effectLst/>
              </a:rPr>
              <a:t/>
            </a:r>
            <a:br>
              <a:rPr lang="es-CL" sz="2800" dirty="0" smtClean="0">
                <a:effectLst/>
              </a:rPr>
            </a:br>
            <a:r>
              <a:rPr lang="es-CL" sz="2800" dirty="0" smtClean="0">
                <a:effectLst/>
              </a:rPr>
              <a:t>Chile se alzaba nuevamente como uno de los principales productores mundiales de cobre. Sin embargo ya no eran empresarios chilenos sino grandes corporaciones norteamericanas quienes dominaban y se enriquecían con este negocio. Algunos intelectuales y economistas, como </a:t>
            </a:r>
            <a:r>
              <a:rPr lang="es-CL" sz="2800" dirty="0" smtClean="0">
                <a:effectLst/>
                <a:hlinkClick r:id="rId2"/>
              </a:rPr>
              <a:t>Santiago </a:t>
            </a:r>
            <a:r>
              <a:rPr lang="es-CL" sz="2800" dirty="0" err="1" smtClean="0">
                <a:effectLst/>
                <a:hlinkClick r:id="rId2"/>
              </a:rPr>
              <a:t>Machiavello</a:t>
            </a:r>
            <a:r>
              <a:rPr lang="es-CL" sz="2800" dirty="0" smtClean="0">
                <a:effectLst/>
                <a:hlinkClick r:id="rId2"/>
              </a:rPr>
              <a:t> Varas</a:t>
            </a:r>
            <a:r>
              <a:rPr lang="es-CL" sz="2800" dirty="0" smtClean="0">
                <a:effectLst/>
              </a:rPr>
              <a:t>, comenzaban a evidenciar preocupación por el tema, visualizando un futuro en que esta industria ya no fuera tan dependiente del capital privado. </a:t>
            </a:r>
            <a:endParaRPr lang="es-CL" sz="2800" dirty="0">
              <a:effectLst/>
            </a:endParaRPr>
          </a:p>
        </p:txBody>
      </p:sp>
    </p:spTree>
    <p:extLst>
      <p:ext uri="{BB962C8B-B14F-4D97-AF65-F5344CB8AC3E}">
        <p14:creationId xmlns:p14="http://schemas.microsoft.com/office/powerpoint/2010/main" val="2244299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726" y="0"/>
            <a:ext cx="11580274" cy="6678751"/>
          </a:xfrm>
          <a:prstGeom prst="rect">
            <a:avLst/>
          </a:prstGeom>
        </p:spPr>
        <p:txBody>
          <a:bodyPr wrap="square">
            <a:spAutoFit/>
          </a:bodyPr>
          <a:lstStyle/>
          <a:p>
            <a:r>
              <a:rPr lang="es-CL" b="1" dirty="0" smtClean="0">
                <a:effectLst/>
              </a:rPr>
              <a:t>Chuquicamata</a:t>
            </a:r>
            <a:r>
              <a:rPr lang="es-CL" dirty="0" smtClean="0">
                <a:effectLst/>
              </a:rPr>
              <a:t/>
            </a:r>
            <a:br>
              <a:rPr lang="es-CL" dirty="0" smtClean="0">
                <a:effectLst/>
              </a:rPr>
            </a:br>
            <a:r>
              <a:rPr lang="es-CL" dirty="0" smtClean="0">
                <a:effectLst/>
              </a:rPr>
              <a:t/>
            </a:r>
            <a:br>
              <a:rPr lang="es-CL" dirty="0" smtClean="0">
                <a:effectLst/>
              </a:rPr>
            </a:br>
            <a:r>
              <a:rPr lang="es-CL" sz="2800" dirty="0" err="1" smtClean="0">
                <a:effectLst/>
              </a:rPr>
              <a:t>Chuquicamata</a:t>
            </a:r>
            <a:r>
              <a:rPr lang="es-CL" sz="2800" dirty="0" smtClean="0">
                <a:effectLst/>
              </a:rPr>
              <a:t>, ubicada a 250 kilómetros al noreste de Antofagasta, fue la mina de cobre a tajo abierto más grande del mundo.</a:t>
            </a:r>
            <a:br>
              <a:rPr lang="es-CL" sz="2800" dirty="0" smtClean="0">
                <a:effectLst/>
              </a:rPr>
            </a:br>
            <a:r>
              <a:rPr lang="es-CL" sz="2800" dirty="0" smtClean="0">
                <a:effectLst/>
              </a:rPr>
              <a:t>Su explotación moderna comenzó en 1913 por la Chile </a:t>
            </a:r>
            <a:r>
              <a:rPr lang="es-CL" sz="2800" dirty="0" err="1" smtClean="0">
                <a:effectLst/>
              </a:rPr>
              <a:t>Exploration</a:t>
            </a:r>
            <a:r>
              <a:rPr lang="es-CL" sz="2800" dirty="0" smtClean="0">
                <a:effectLst/>
              </a:rPr>
              <a:t> </a:t>
            </a:r>
            <a:r>
              <a:rPr lang="es-CL" sz="2800" dirty="0" err="1" smtClean="0">
                <a:effectLst/>
              </a:rPr>
              <a:t>Company</a:t>
            </a:r>
            <a:r>
              <a:rPr lang="es-CL" sz="2800" dirty="0" smtClean="0">
                <a:effectLst/>
              </a:rPr>
              <a:t>, la que realizó una gran inversión en la abertura del rajo; en la construcción de una planta de lixiviación de minerales de baja ley y el levantamiento de un campamento para el personal, además de la construcción líneas férreas; de transmisión de energía eléctrica y una telefónica. Las instalaciones fueron inauguradas oficialmente el 18 de mayo de 1915 con la presencia del presidente de la República, Ramón Barros Luco. Para ese entonces, la planta producía 10.000 toneladas diarias. </a:t>
            </a:r>
            <a:br>
              <a:rPr lang="es-CL" sz="2800" dirty="0" smtClean="0">
                <a:effectLst/>
              </a:rPr>
            </a:br>
            <a:r>
              <a:rPr lang="es-CL" sz="2800" dirty="0" smtClean="0">
                <a:effectLst/>
              </a:rPr>
              <a:t>El año 1923, la Chile </a:t>
            </a:r>
            <a:r>
              <a:rPr lang="es-CL" sz="2800" dirty="0" err="1" smtClean="0">
                <a:effectLst/>
              </a:rPr>
              <a:t>Exploration</a:t>
            </a:r>
            <a:r>
              <a:rPr lang="es-CL" sz="2800" dirty="0" smtClean="0">
                <a:effectLst/>
              </a:rPr>
              <a:t> </a:t>
            </a:r>
            <a:r>
              <a:rPr lang="es-CL" sz="2800" dirty="0" err="1" smtClean="0">
                <a:effectLst/>
              </a:rPr>
              <a:t>Company</a:t>
            </a:r>
            <a:r>
              <a:rPr lang="es-CL" sz="2800" dirty="0" smtClean="0">
                <a:effectLst/>
              </a:rPr>
              <a:t>, vendió sus derechos a la Anaconda </a:t>
            </a:r>
            <a:r>
              <a:rPr lang="es-CL" sz="2800" dirty="0" err="1" smtClean="0">
                <a:effectLst/>
              </a:rPr>
              <a:t>Copper</a:t>
            </a:r>
            <a:r>
              <a:rPr lang="es-CL" sz="2800" dirty="0" smtClean="0">
                <a:effectLst/>
              </a:rPr>
              <a:t> </a:t>
            </a:r>
            <a:r>
              <a:rPr lang="es-CL" sz="2800" dirty="0" err="1" smtClean="0">
                <a:effectLst/>
              </a:rPr>
              <a:t>Company</a:t>
            </a:r>
            <a:r>
              <a:rPr lang="es-CL" sz="2800" dirty="0" smtClean="0">
                <a:effectLst/>
              </a:rPr>
              <a:t> en 77 millones de dólares, siendo la transacción más grande conocida en Wall Street hasta ese momento. </a:t>
            </a:r>
            <a:br>
              <a:rPr lang="es-CL" sz="2800" dirty="0" smtClean="0">
                <a:effectLst/>
              </a:rPr>
            </a:br>
            <a:r>
              <a:rPr lang="es-CL" sz="2800" dirty="0" smtClean="0">
                <a:effectLst/>
              </a:rPr>
              <a:t> </a:t>
            </a:r>
            <a:endParaRPr lang="es-CL" sz="2800" dirty="0"/>
          </a:p>
        </p:txBody>
      </p:sp>
    </p:spTree>
    <p:extLst>
      <p:ext uri="{BB962C8B-B14F-4D97-AF65-F5344CB8AC3E}">
        <p14:creationId xmlns:p14="http://schemas.microsoft.com/office/powerpoint/2010/main" val="2321534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99460" y="1254642"/>
            <a:ext cx="10547498" cy="2677656"/>
          </a:xfrm>
          <a:prstGeom prst="rect">
            <a:avLst/>
          </a:prstGeom>
        </p:spPr>
        <p:txBody>
          <a:bodyPr wrap="square">
            <a:spAutoFit/>
          </a:bodyPr>
          <a:lstStyle/>
          <a:p>
            <a:r>
              <a:rPr lang="es-CL" sz="2800" dirty="0" smtClean="0">
                <a:effectLst/>
              </a:rPr>
              <a:t>La Gran Depresión de los años treinta produjo una gran crisis en la minería tradicional del salitre y el cobre, con la consiguiente cesantía de más de 50 mil trabajadores. La moderna industria minera, en manos norteamericanas,  tampoco salió ilesa, viéndose obligada a disminuir su producción y sus índices de ocupación laboral, hasta su recuperación en 1938. </a:t>
            </a:r>
            <a:endParaRPr lang="es-CL" sz="2800" dirty="0"/>
          </a:p>
        </p:txBody>
      </p:sp>
    </p:spTree>
    <p:extLst>
      <p:ext uri="{BB962C8B-B14F-4D97-AF65-F5344CB8AC3E}">
        <p14:creationId xmlns:p14="http://schemas.microsoft.com/office/powerpoint/2010/main" val="4236165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50065" y="382772"/>
            <a:ext cx="7293935" cy="5693866"/>
          </a:xfrm>
          <a:prstGeom prst="rect">
            <a:avLst/>
          </a:prstGeom>
        </p:spPr>
        <p:txBody>
          <a:bodyPr wrap="square">
            <a:spAutoFit/>
          </a:bodyPr>
          <a:lstStyle/>
          <a:p>
            <a:r>
              <a:rPr lang="es-CL" sz="2800" dirty="0" smtClean="0">
                <a:effectLst/>
              </a:rPr>
              <a:t>La Gran Depresión  determinó un viraje profundo en la política económica nacional. Ésta se volvió decididamente proteccionista e impulsó una abierta intervención estatal en todas las esferas del quehacer económico. Una de las primeras manifestaciones de este cambio fue que las empresas estadounidenses del cobre se vieron fuertemente presionadas por las nuevas políticas tributarias y de control cambiario que aplicaron los diferentes gobiernos, a partir de la década del treinta, con el fin de generar mayores recursos para el Estado. </a:t>
            </a:r>
            <a:br>
              <a:rPr lang="es-CL" sz="2800" dirty="0" smtClean="0">
                <a:effectLst/>
              </a:rPr>
            </a:br>
            <a:endParaRPr lang="es-CL" sz="2800" dirty="0"/>
          </a:p>
        </p:txBody>
      </p:sp>
    </p:spTree>
    <p:extLst>
      <p:ext uri="{BB962C8B-B14F-4D97-AF65-F5344CB8AC3E}">
        <p14:creationId xmlns:p14="http://schemas.microsoft.com/office/powerpoint/2010/main" val="3786095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67293" y="489098"/>
            <a:ext cx="10249786" cy="3108543"/>
          </a:xfrm>
          <a:prstGeom prst="rect">
            <a:avLst/>
          </a:prstGeom>
        </p:spPr>
        <p:txBody>
          <a:bodyPr wrap="square">
            <a:spAutoFit/>
          </a:bodyPr>
          <a:lstStyle/>
          <a:p>
            <a:r>
              <a:rPr lang="es-CL" sz="2800" dirty="0" smtClean="0">
                <a:effectLst/>
              </a:rPr>
              <a:t>El estallido de la II Guerra Mundial  y la posterior entrada de Estados Unidos al conflicto desencadenaron una crisis sobre el sector minero. Estados Unidos, resolvió intervenir el mercado del cobre, fijando un precio unilateral y acordando con el gobierno chileno un contrato de compraventa para la pequeña y mediana minería, lo que significó pérdidas estimadas en 500 millones de dólares de la época. </a:t>
            </a:r>
            <a:br>
              <a:rPr lang="es-CL" sz="2800" dirty="0" smtClean="0">
                <a:effectLst/>
              </a:rPr>
            </a:br>
            <a:endParaRPr lang="es-CL" sz="2800" dirty="0"/>
          </a:p>
        </p:txBody>
      </p:sp>
    </p:spTree>
    <p:extLst>
      <p:ext uri="{BB962C8B-B14F-4D97-AF65-F5344CB8AC3E}">
        <p14:creationId xmlns:p14="http://schemas.microsoft.com/office/powerpoint/2010/main" val="22732843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81692" y="255181"/>
            <a:ext cx="7251405" cy="4832092"/>
          </a:xfrm>
          <a:prstGeom prst="rect">
            <a:avLst/>
          </a:prstGeom>
        </p:spPr>
        <p:txBody>
          <a:bodyPr wrap="square">
            <a:spAutoFit/>
          </a:bodyPr>
          <a:lstStyle/>
          <a:p>
            <a:r>
              <a:rPr lang="es-CL" sz="2800" dirty="0" smtClean="0">
                <a:effectLst/>
              </a:rPr>
              <a:t>En 1950, bajo la administración de Carlos Ibáñez del Campo se llegó a un acuerdo con las empresas para poner término a sus diferencias mediante la ley 11.828 que concedía un conjunto de reformas y beneficios a las empresas extranjeras con el fin de dar estabilidad a la industria cuprífera e incentivar un aumento sustancia de la producción y los ingresos fiscales, lo que no rindió los frutos esperados. </a:t>
            </a:r>
            <a:br>
              <a:rPr lang="es-CL" sz="2800" dirty="0" smtClean="0">
                <a:effectLst/>
              </a:rPr>
            </a:br>
            <a:endParaRPr lang="es-CL" sz="2800" dirty="0"/>
          </a:p>
        </p:txBody>
      </p:sp>
    </p:spTree>
    <p:extLst>
      <p:ext uri="{BB962C8B-B14F-4D97-AF65-F5344CB8AC3E}">
        <p14:creationId xmlns:p14="http://schemas.microsoft.com/office/powerpoint/2010/main" val="20932551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39163" y="0"/>
            <a:ext cx="8506045" cy="6555641"/>
          </a:xfrm>
          <a:prstGeom prst="rect">
            <a:avLst/>
          </a:prstGeom>
        </p:spPr>
        <p:txBody>
          <a:bodyPr wrap="square">
            <a:spAutoFit/>
          </a:bodyPr>
          <a:lstStyle/>
          <a:p>
            <a:r>
              <a:rPr lang="es-CL" sz="2800" dirty="0" smtClean="0">
                <a:effectLst/>
              </a:rPr>
              <a:t>En 1961 el gobierno de Jorge Alessandri, bajo la presión de las dificultades fiscales, decidió establecer nuevos gravámenes tributarios a las empresas del cobre. Como consecuencia la inversión extranjera disminuyó considerablemente, lo que a su vez magnificó las críticas que ya venía formulando la opinión del centro-izquierda en círculos parlamentarios y prensa hacia lo que calificaban de “exageradas ganancias de las compañías mineras”.  Surgieron asimismo voces que reclamaban una participación más activa del Estado en la administración de la Gran Minería del Cobre ya fuese de la vía de la </a:t>
            </a:r>
            <a:r>
              <a:rPr lang="es-CL" sz="2800" dirty="0" err="1" smtClean="0">
                <a:effectLst/>
              </a:rPr>
              <a:t>chilenización</a:t>
            </a:r>
            <a:r>
              <a:rPr lang="es-CL" sz="2800" dirty="0" smtClean="0">
                <a:effectLst/>
              </a:rPr>
              <a:t>  (adquiriendo un control mayoritario de las empresas) o nacionalizarlas estableciendo un control total. </a:t>
            </a:r>
            <a:br>
              <a:rPr lang="es-CL" sz="2800" dirty="0" smtClean="0">
                <a:effectLst/>
              </a:rPr>
            </a:br>
            <a:endParaRPr lang="es-CL" sz="2800" dirty="0"/>
          </a:p>
        </p:txBody>
      </p:sp>
    </p:spTree>
    <p:extLst>
      <p:ext uri="{BB962C8B-B14F-4D97-AF65-F5344CB8AC3E}">
        <p14:creationId xmlns:p14="http://schemas.microsoft.com/office/powerpoint/2010/main" val="33651202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01748" y="812378"/>
            <a:ext cx="10611293" cy="4801314"/>
          </a:xfrm>
          <a:prstGeom prst="rect">
            <a:avLst/>
          </a:prstGeom>
        </p:spPr>
        <p:txBody>
          <a:bodyPr wrap="square">
            <a:spAutoFit/>
          </a:bodyPr>
          <a:lstStyle/>
          <a:p>
            <a:r>
              <a:rPr lang="es-ES" dirty="0" smtClean="0"/>
              <a:t>La gran minería del cobre en Chile tiene su antecedente en los grandes depósitos existentes en el país.</a:t>
            </a:r>
          </a:p>
          <a:p>
            <a:r>
              <a:rPr lang="es-ES" dirty="0" smtClean="0"/>
              <a:t>Existen pruebas de la utilización del cobre en el área andina varios cientos de años antes de Cristo. En el Norte de Chile, </a:t>
            </a:r>
            <a:r>
              <a:rPr lang="es-ES" dirty="0" smtClean="0">
                <a:hlinkClick r:id="rId2" tooltip="Atacameño"/>
              </a:rPr>
              <a:t>atacameños</a:t>
            </a:r>
            <a:r>
              <a:rPr lang="es-ES" dirty="0" smtClean="0"/>
              <a:t> y </a:t>
            </a:r>
            <a:r>
              <a:rPr lang="es-ES" dirty="0" smtClean="0">
                <a:hlinkClick r:id="rId3" tooltip="Diaguita"/>
              </a:rPr>
              <a:t>diaguitas</a:t>
            </a:r>
            <a:r>
              <a:rPr lang="es-ES" dirty="0" smtClean="0"/>
              <a:t> conocieron este metal.</a:t>
            </a:r>
          </a:p>
          <a:p>
            <a:r>
              <a:rPr lang="es-ES" dirty="0" smtClean="0"/>
              <a:t>En la época de </a:t>
            </a:r>
            <a:r>
              <a:rPr lang="es-ES" dirty="0" smtClean="0">
                <a:hlinkClick r:id="rId4" tooltip="La colonia"/>
              </a:rPr>
              <a:t>Chile Colonial</a:t>
            </a:r>
            <a:r>
              <a:rPr lang="es-ES" dirty="0" smtClean="0"/>
              <a:t>, la explotación del cobre se mantuvo como una pequeña industria. Para 1810, la producción de los yacimientos chilenos llegaba a las 19 000 toneladas. Desde la segunda mitad del </a:t>
            </a:r>
            <a:r>
              <a:rPr lang="es-ES" dirty="0" smtClean="0">
                <a:hlinkClick r:id="rId5" tooltip="Siglo XIX"/>
              </a:rPr>
              <a:t>siglo XIX</a:t>
            </a:r>
            <a:r>
              <a:rPr lang="es-ES" dirty="0" smtClean="0"/>
              <a:t>, el cobre se transformó en uno de los principales productos de exportación gracias a la introducción del </a:t>
            </a:r>
            <a:r>
              <a:rPr lang="es-ES" dirty="0" smtClean="0">
                <a:hlinkClick r:id="rId6" tooltip="Horno de reverbero"/>
              </a:rPr>
              <a:t>horno de reverbero</a:t>
            </a:r>
            <a:r>
              <a:rPr lang="es-ES" dirty="0" smtClean="0"/>
              <a:t> por </a:t>
            </a:r>
            <a:r>
              <a:rPr lang="es-ES" dirty="0" smtClean="0">
                <a:hlinkClick r:id="rId7" tooltip="Carlos Lambert"/>
              </a:rPr>
              <a:t>Carlos Lambert</a:t>
            </a:r>
            <a:r>
              <a:rPr lang="es-ES" dirty="0" smtClean="0"/>
              <a:t>, industria basada en la explotación de numerosos pequeños yacimientos de buenas leyes o concentraciones del mineral y alta ocupación de mano de obra.</a:t>
            </a:r>
          </a:p>
          <a:p>
            <a:r>
              <a:rPr lang="es-ES" dirty="0" smtClean="0"/>
              <a:t>Sólo en los comienzos del </a:t>
            </a:r>
            <a:r>
              <a:rPr lang="es-ES" dirty="0" smtClean="0">
                <a:hlinkClick r:id="rId8" tooltip="Siglo XX"/>
              </a:rPr>
              <a:t>siglo XX</a:t>
            </a:r>
            <a:r>
              <a:rPr lang="es-ES" dirty="0" smtClean="0"/>
              <a:t>, se inició la explotación a gran escala coincidente con el incremento de la demanda mundial por el metal. En 1904, se inició la explotación de la mina El Teniente por la </a:t>
            </a:r>
            <a:r>
              <a:rPr lang="es-ES" dirty="0" err="1" smtClean="0">
                <a:hlinkClick r:id="rId9" tooltip="Braden Copper Co"/>
              </a:rPr>
              <a:t>Braden</a:t>
            </a:r>
            <a:r>
              <a:rPr lang="es-ES" dirty="0" smtClean="0">
                <a:hlinkClick r:id="rId9" tooltip="Braden Copper Co"/>
              </a:rPr>
              <a:t> </a:t>
            </a:r>
            <a:r>
              <a:rPr lang="es-ES" dirty="0" err="1" smtClean="0">
                <a:hlinkClick r:id="rId9" tooltip="Braden Copper Co"/>
              </a:rPr>
              <a:t>Copper</a:t>
            </a:r>
            <a:r>
              <a:rPr lang="es-ES" dirty="0" smtClean="0">
                <a:hlinkClick r:id="rId9" tooltip="Braden Copper Co"/>
              </a:rPr>
              <a:t> Co</a:t>
            </a:r>
            <a:r>
              <a:rPr lang="es-ES" dirty="0" smtClean="0"/>
              <a:t>., de la sociedad de </a:t>
            </a:r>
            <a:r>
              <a:rPr lang="es-ES" dirty="0" smtClean="0">
                <a:hlinkClick r:id="rId10" tooltip="William Braden"/>
              </a:rPr>
              <a:t>William </a:t>
            </a:r>
            <a:r>
              <a:rPr lang="es-ES" dirty="0" err="1" smtClean="0">
                <a:hlinkClick r:id="rId10" tooltip="William Braden"/>
              </a:rPr>
              <a:t>Braden</a:t>
            </a:r>
            <a:r>
              <a:rPr lang="es-ES" dirty="0" smtClean="0"/>
              <a:t> y </a:t>
            </a:r>
            <a:r>
              <a:rPr lang="es-ES" dirty="0" err="1" smtClean="0">
                <a:hlinkClick r:id="rId11" tooltip="Barton Sewell"/>
              </a:rPr>
              <a:t>Barton</a:t>
            </a:r>
            <a:r>
              <a:rPr lang="es-ES" dirty="0" smtClean="0">
                <a:hlinkClick r:id="rId11" tooltip="Barton Sewell"/>
              </a:rPr>
              <a:t> </a:t>
            </a:r>
            <a:r>
              <a:rPr lang="es-ES" dirty="0" err="1" smtClean="0">
                <a:hlinkClick r:id="rId11" tooltip="Barton Sewell"/>
              </a:rPr>
              <a:t>Sewell</a:t>
            </a:r>
            <a:r>
              <a:rPr lang="es-ES" dirty="0" smtClean="0"/>
              <a:t>. Paralelamente, la producción industrial de la mina de Chuquicamata se incrementó a través de la Chile </a:t>
            </a:r>
            <a:r>
              <a:rPr lang="es-ES" dirty="0" err="1" smtClean="0"/>
              <a:t>Exploration</a:t>
            </a:r>
            <a:r>
              <a:rPr lang="es-ES" dirty="0" smtClean="0"/>
              <a:t> Co. de la familia Guggenheim, descendientes de </a:t>
            </a:r>
            <a:r>
              <a:rPr lang="es-ES" dirty="0" smtClean="0">
                <a:hlinkClick r:id="rId12" tooltip="Meyer Guggenheim"/>
              </a:rPr>
              <a:t>Meyer Guggenheim</a:t>
            </a:r>
            <a:r>
              <a:rPr lang="es-ES" dirty="0" smtClean="0"/>
              <a:t>. Hacia 1916, el 95% de las acciones de </a:t>
            </a:r>
            <a:r>
              <a:rPr lang="es-ES" dirty="0" err="1" smtClean="0"/>
              <a:t>Braden</a:t>
            </a:r>
            <a:r>
              <a:rPr lang="es-ES" dirty="0" smtClean="0"/>
              <a:t> </a:t>
            </a:r>
            <a:r>
              <a:rPr lang="es-ES" dirty="0" err="1" smtClean="0"/>
              <a:t>Copper</a:t>
            </a:r>
            <a:r>
              <a:rPr lang="es-ES" dirty="0" smtClean="0"/>
              <a:t> Co. pasaron a manos de la </a:t>
            </a:r>
            <a:r>
              <a:rPr lang="es-ES" dirty="0" err="1" smtClean="0">
                <a:hlinkClick r:id="rId13" tooltip="Kennecott Corporation"/>
              </a:rPr>
              <a:t>Kennecott</a:t>
            </a:r>
            <a:r>
              <a:rPr lang="es-ES" dirty="0" smtClean="0">
                <a:hlinkClick r:id="rId13" tooltip="Kennecott Corporation"/>
              </a:rPr>
              <a:t> </a:t>
            </a:r>
            <a:r>
              <a:rPr lang="es-ES" dirty="0" err="1" smtClean="0">
                <a:hlinkClick r:id="rId13" tooltip="Kennecott Corporation"/>
              </a:rPr>
              <a:t>Corporation</a:t>
            </a:r>
            <a:r>
              <a:rPr lang="es-ES" dirty="0" smtClean="0"/>
              <a:t>, también controlada por la familia Guggenheim. En 1923, el control de Chuquicamata pasó a manos de la </a:t>
            </a:r>
            <a:r>
              <a:rPr lang="es-ES" dirty="0" smtClean="0">
                <a:hlinkClick r:id="rId14" tooltip="Anaconda Copper Company"/>
              </a:rPr>
              <a:t>Anaconda </a:t>
            </a:r>
            <a:r>
              <a:rPr lang="es-ES" dirty="0" err="1" smtClean="0">
                <a:hlinkClick r:id="rId14" tooltip="Anaconda Copper Company"/>
              </a:rPr>
              <a:t>Copper</a:t>
            </a:r>
            <a:r>
              <a:rPr lang="es-ES" dirty="0" smtClean="0">
                <a:hlinkClick r:id="rId14" tooltip="Anaconda Copper Company"/>
              </a:rPr>
              <a:t> </a:t>
            </a:r>
            <a:r>
              <a:rPr lang="es-ES" dirty="0" err="1" smtClean="0">
                <a:hlinkClick r:id="rId14" tooltip="Anaconda Copper Company"/>
              </a:rPr>
              <a:t>Company</a:t>
            </a:r>
            <a:r>
              <a:rPr lang="es-ES" dirty="0" smtClean="0"/>
              <a:t>.</a:t>
            </a:r>
          </a:p>
          <a:p>
            <a:r>
              <a:rPr lang="es-ES" dirty="0" smtClean="0"/>
              <a:t>En las últimas décadas, Chile se ha consolidado como el mayor productor mundial de cobre,</a:t>
            </a:r>
            <a:r>
              <a:rPr lang="es-ES" baseline="30000" dirty="0" smtClean="0">
                <a:hlinkClick r:id="rId15"/>
              </a:rPr>
              <a:t>[4]</a:t>
            </a:r>
            <a:r>
              <a:rPr lang="es-ES" dirty="0" smtClean="0"/>
              <a:t> pasando de un 14% de la producción mundial en 1960 a un 36% en 2006.</a:t>
            </a:r>
            <a:r>
              <a:rPr lang="es-ES" baseline="30000" dirty="0" smtClean="0">
                <a:hlinkClick r:id="rId16"/>
              </a:rPr>
              <a:t>[5]</a:t>
            </a:r>
            <a:endParaRPr lang="es-ES" dirty="0"/>
          </a:p>
        </p:txBody>
      </p:sp>
    </p:spTree>
    <p:extLst>
      <p:ext uri="{BB962C8B-B14F-4D97-AF65-F5344CB8AC3E}">
        <p14:creationId xmlns:p14="http://schemas.microsoft.com/office/powerpoint/2010/main" val="365545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56391" y="1169580"/>
            <a:ext cx="8506046" cy="3539430"/>
          </a:xfrm>
          <a:prstGeom prst="rect">
            <a:avLst/>
          </a:prstGeom>
        </p:spPr>
        <p:txBody>
          <a:bodyPr wrap="square">
            <a:spAutoFit/>
          </a:bodyPr>
          <a:lstStyle/>
          <a:p>
            <a:pPr algn="just"/>
            <a:r>
              <a:rPr lang="es-CL" sz="2800" dirty="0">
                <a:latin typeface="Arial" panose="020B0604020202020204" pitchFamily="34" charset="0"/>
              </a:rPr>
              <a:t>En 1930, el Gobierno de Chile dictó el Estatuto de Excepción para la gran minería del cobre - Ley 5.107 - , este cuerpo legal permitió al capital extranjero el retorno de sólo parte de sus utilidades, aunque le otorgó amplias facultades para la importación de implementos con un régimen de cambio propio.</a:t>
            </a:r>
            <a:endParaRPr lang="es-CL" sz="2800" dirty="0"/>
          </a:p>
          <a:p>
            <a:pPr algn="just"/>
            <a:r>
              <a:rPr lang="es-CL" sz="2800" dirty="0">
                <a:latin typeface="Arial" panose="020B0604020202020204" pitchFamily="34" charset="0"/>
              </a:rPr>
              <a:t> </a:t>
            </a:r>
            <a:endParaRPr lang="es-CL" sz="2800" dirty="0">
              <a:effectLst/>
            </a:endParaRPr>
          </a:p>
        </p:txBody>
      </p:sp>
    </p:spTree>
    <p:extLst>
      <p:ext uri="{BB962C8B-B14F-4D97-AF65-F5344CB8AC3E}">
        <p14:creationId xmlns:p14="http://schemas.microsoft.com/office/powerpoint/2010/main" val="10963953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73079" y="1807536"/>
            <a:ext cx="6570921" cy="3613297"/>
          </a:xfrm>
          <a:prstGeom prst="rect">
            <a:avLst/>
          </a:prstGeom>
        </p:spPr>
        <p:txBody>
          <a:bodyPr wrap="square">
            <a:spAutoFit/>
          </a:bodyPr>
          <a:lstStyle/>
          <a:p>
            <a:pPr algn="just">
              <a:lnSpc>
                <a:spcPct val="115000"/>
              </a:lnSpc>
            </a:pPr>
            <a:endParaRPr lang="es-CL" sz="3200" dirty="0">
              <a:latin typeface="Arial" panose="020B0604020202020204" pitchFamily="34" charset="0"/>
            </a:endParaRPr>
          </a:p>
          <a:p>
            <a:pPr algn="just"/>
            <a:r>
              <a:rPr lang="es-CL" sz="3200" dirty="0">
                <a:latin typeface="Arial" panose="020B0604020202020204" pitchFamily="34" charset="0"/>
              </a:rPr>
              <a:t>En 1939, se inició un nuevo período respecto del tratamiento de las sociedades americanas del cobre, destinados a entregar al Estado Chileno una mayor injerencia en estas actividades.</a:t>
            </a:r>
            <a:endParaRPr lang="es-CL" sz="3200" dirty="0">
              <a:effectLst/>
            </a:endParaRPr>
          </a:p>
        </p:txBody>
      </p:sp>
    </p:spTree>
    <p:extLst>
      <p:ext uri="{BB962C8B-B14F-4D97-AF65-F5344CB8AC3E}">
        <p14:creationId xmlns:p14="http://schemas.microsoft.com/office/powerpoint/2010/main" val="2001494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57200"/>
            <a:ext cx="11910061" cy="5693866"/>
          </a:xfrm>
          <a:prstGeom prst="rect">
            <a:avLst/>
          </a:prstGeom>
        </p:spPr>
        <p:txBody>
          <a:bodyPr wrap="square">
            <a:spAutoFit/>
          </a:bodyPr>
          <a:lstStyle/>
          <a:p>
            <a:r>
              <a:rPr lang="es-CL" sz="2800" dirty="0">
                <a:latin typeface="Arial" panose="020B0604020202020204" pitchFamily="34" charset="0"/>
              </a:rPr>
              <a:t>Alrededor de 1940 surge la primera señal para Nacionalizar el cobre y el salitre, con una singular propuesta del entonces Diputado Jorge González von </a:t>
            </a:r>
            <a:r>
              <a:rPr lang="es-CL" sz="2800" dirty="0" err="1">
                <a:latin typeface="Arial" panose="020B0604020202020204" pitchFamily="34" charset="0"/>
              </a:rPr>
              <a:t>Marées</a:t>
            </a:r>
            <a:r>
              <a:rPr lang="es-CL" sz="2800" dirty="0">
                <a:latin typeface="Arial" panose="020B0604020202020204" pitchFamily="34" charset="0"/>
              </a:rPr>
              <a:t>, del Partido Nacional Socialista Chileno. En su libro “El mal de Chile”, el diputado proponía una nacionalización inmediata y señalaba lo siguiente: “A Alemania no le interesa que nuestro salitre y nuestro cobre, y muy en especial este último, estén en manos norteamericanas, por lo que podrá ver  con mucha complacencia la adopción de una política   dirigida a recuperar esas industrias para el Estado Chileno. Puede darse por descontado que una política semejante recibiría el más decidido apoyo de parte de Alemania. La reincorporación de esas riquezas al patrimonio nacional haría posible una considerable ampliación de nuestra carencia de trueque con el Reich y con los países europeos en general”.</a:t>
            </a:r>
            <a:endParaRPr lang="es-CL" sz="2800" dirty="0"/>
          </a:p>
        </p:txBody>
      </p:sp>
    </p:spTree>
    <p:extLst>
      <p:ext uri="{BB962C8B-B14F-4D97-AF65-F5344CB8AC3E}">
        <p14:creationId xmlns:p14="http://schemas.microsoft.com/office/powerpoint/2010/main" val="2059476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3533217329"/>
              </p:ext>
            </p:extLst>
          </p:nvPr>
        </p:nvGraphicFramePr>
        <p:xfrm>
          <a:off x="425300" y="-978195"/>
          <a:ext cx="11270513" cy="7836193"/>
        </p:xfrm>
        <a:graphic>
          <a:graphicData uri="http://schemas.openxmlformats.org/drawingml/2006/table">
            <a:tbl>
              <a:tblPr/>
              <a:tblGrid>
                <a:gridCol w="1029998"/>
                <a:gridCol w="1029998"/>
                <a:gridCol w="1029998"/>
                <a:gridCol w="1029998"/>
                <a:gridCol w="7150521"/>
              </a:tblGrid>
              <a:tr h="173999">
                <a:tc>
                  <a:txBody>
                    <a:bodyPr/>
                    <a:lstStyle/>
                    <a:p>
                      <a:pPr algn="ctr"/>
                      <a:r>
                        <a:rPr lang="es-CL" sz="500" dirty="0"/>
                        <a:t>Empresa</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CCCCCC"/>
                    </a:solidFill>
                  </a:tcPr>
                </a:tc>
                <a:tc>
                  <a:txBody>
                    <a:bodyPr/>
                    <a:lstStyle/>
                    <a:p>
                      <a:pPr algn="ctr"/>
                      <a:r>
                        <a:rPr lang="es-CL" sz="500" dirty="0"/>
                        <a:t>Complejo minero</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CCCCCC"/>
                    </a:solidFill>
                  </a:tcPr>
                </a:tc>
                <a:tc>
                  <a:txBody>
                    <a:bodyPr/>
                    <a:lstStyle/>
                    <a:p>
                      <a:pPr algn="ctr"/>
                      <a:r>
                        <a:rPr lang="es-CL" sz="500" dirty="0"/>
                        <a:t>Minera</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CCCCCC"/>
                    </a:solidFill>
                  </a:tcPr>
                </a:tc>
                <a:tc>
                  <a:txBody>
                    <a:bodyPr/>
                    <a:lstStyle/>
                    <a:p>
                      <a:pPr algn="ctr"/>
                      <a:r>
                        <a:rPr lang="es-CL" sz="500" dirty="0"/>
                        <a:t>Inicio de explotación (mina)</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CCCCCC"/>
                    </a:solidFill>
                  </a:tcPr>
                </a:tc>
                <a:tc>
                  <a:txBody>
                    <a:bodyPr/>
                    <a:lstStyle/>
                    <a:p>
                      <a:pPr algn="ctr"/>
                      <a:r>
                        <a:rPr lang="es-CL" sz="500" dirty="0"/>
                        <a:t>Cierre de actividades</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CCCCCC"/>
                    </a:solidFill>
                  </a:tcPr>
                </a:tc>
              </a:tr>
              <a:tr h="173999">
                <a:tc rowSpan="6">
                  <a:txBody>
                    <a:bodyPr/>
                    <a:lstStyle/>
                    <a:p>
                      <a:r>
                        <a:rPr lang="es-CL" sz="500" b="1" dirty="0">
                          <a:hlinkClick r:id="rId2" tooltip="Codelco"/>
                        </a:rPr>
                        <a:t>Codelco</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hlinkClick r:id="rId3" tooltip="El Teniente (mina)"/>
                        </a:rPr>
                        <a:t>El Teniente</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División El Teniente</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hlinkClick r:id="rId4" tooltip="Rancagua"/>
                        </a:rPr>
                        <a:t>Rancagua</a:t>
                      </a:r>
                      <a:r>
                        <a:rPr lang="es-CL" sz="500" dirty="0"/>
                        <a:t>, </a:t>
                      </a:r>
                      <a:r>
                        <a:rPr lang="es-CL" sz="500" dirty="0">
                          <a:hlinkClick r:id="rId5" tooltip="1904"/>
                        </a:rPr>
                        <a:t>1904</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3999">
                <a:tc vMerge="1">
                  <a:txBody>
                    <a:bodyPr/>
                    <a:lstStyle/>
                    <a:p>
                      <a:endParaRPr lang="es-CL"/>
                    </a:p>
                  </a:txBody>
                  <a:tcPr/>
                </a:tc>
                <a:tc>
                  <a:txBody>
                    <a:bodyPr/>
                    <a:lstStyle/>
                    <a:p>
                      <a:r>
                        <a:rPr lang="es-CL" sz="500" dirty="0">
                          <a:hlinkClick r:id="rId6" tooltip="Chuquicamata"/>
                        </a:rPr>
                        <a:t>Chuquicamata</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División Codelco Norte</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hlinkClick r:id="rId7" tooltip="Calama"/>
                        </a:rPr>
                        <a:t>Calama</a:t>
                      </a:r>
                      <a:r>
                        <a:rPr lang="es-CL" sz="500" dirty="0"/>
                        <a:t>, </a:t>
                      </a:r>
                      <a:r>
                        <a:rPr lang="es-CL" sz="500" dirty="0">
                          <a:hlinkClick r:id="rId8" tooltip="1910"/>
                        </a:rPr>
                        <a:t>1910</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3999">
                <a:tc vMerge="1">
                  <a:txBody>
                    <a:bodyPr/>
                    <a:lstStyle/>
                    <a:p>
                      <a:endParaRPr lang="es-CL"/>
                    </a:p>
                  </a:txBody>
                  <a:tcPr/>
                </a:tc>
                <a:tc>
                  <a:txBody>
                    <a:bodyPr/>
                    <a:lstStyle/>
                    <a:p>
                      <a:r>
                        <a:rPr lang="es-CL" sz="500" dirty="0">
                          <a:hlinkClick r:id="rId9" tooltip="Potrerillos (Chile)"/>
                        </a:rPr>
                        <a:t>Potrerillos</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División Salvador</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hlinkClick r:id="rId10" tooltip="Diego de Almagro (Chile)"/>
                        </a:rPr>
                        <a:t>Diego de Almagro</a:t>
                      </a:r>
                      <a:r>
                        <a:rPr lang="es-CL" sz="500" dirty="0"/>
                        <a:t>, </a:t>
                      </a:r>
                      <a:r>
                        <a:rPr lang="es-CL" sz="500" dirty="0">
                          <a:hlinkClick r:id="rId11" tooltip="1920"/>
                        </a:rPr>
                        <a:t>1920</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cierre en </a:t>
                      </a:r>
                      <a:r>
                        <a:rPr lang="es-CL" sz="500" dirty="0">
                          <a:hlinkClick r:id="rId12" tooltip="1959"/>
                        </a:rPr>
                        <a:t>1959</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3999">
                <a:tc vMerge="1">
                  <a:txBody>
                    <a:bodyPr/>
                    <a:lstStyle/>
                    <a:p>
                      <a:endParaRPr lang="es-CL"/>
                    </a:p>
                  </a:txBody>
                  <a:tcPr/>
                </a:tc>
                <a:tc>
                  <a:txBody>
                    <a:bodyPr/>
                    <a:lstStyle/>
                    <a:p>
                      <a:r>
                        <a:rPr lang="es-CL" sz="500" dirty="0">
                          <a:hlinkClick r:id="rId13" tooltip="El Salvador (Chile)"/>
                        </a:rPr>
                        <a:t>El Salvador</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División Salvador</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hlinkClick r:id="rId10" tooltip="Diego de Almagro (Chile)"/>
                        </a:rPr>
                        <a:t>Diego de Almagro</a:t>
                      </a:r>
                      <a:r>
                        <a:rPr lang="es-CL" sz="500" dirty="0"/>
                        <a:t>, </a:t>
                      </a:r>
                      <a:r>
                        <a:rPr lang="es-CL" sz="500" dirty="0">
                          <a:hlinkClick r:id="rId12" tooltip="1959"/>
                        </a:rPr>
                        <a:t>1959</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3999">
                <a:tc vMerge="1">
                  <a:txBody>
                    <a:bodyPr/>
                    <a:lstStyle/>
                    <a:p>
                      <a:endParaRPr lang="es-CL"/>
                    </a:p>
                  </a:txBody>
                  <a:tcPr/>
                </a:tc>
                <a:tc>
                  <a:txBody>
                    <a:bodyPr/>
                    <a:lstStyle/>
                    <a:p>
                      <a:r>
                        <a:rPr lang="es-CL" sz="500" dirty="0">
                          <a:hlinkClick r:id="rId14" tooltip="Río Blanco (mina)"/>
                        </a:rPr>
                        <a:t>Río Blanco</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División Andina</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hlinkClick r:id="rId15" tooltip="Los Andes (Chile)"/>
                        </a:rPr>
                        <a:t>Los Andes</a:t>
                      </a:r>
                      <a:r>
                        <a:rPr lang="es-CL" sz="500" dirty="0"/>
                        <a:t>, </a:t>
                      </a:r>
                      <a:r>
                        <a:rPr lang="es-CL" sz="500" dirty="0">
                          <a:hlinkClick r:id="rId16" tooltip="1970"/>
                        </a:rPr>
                        <a:t>1970</a:t>
                      </a:r>
                      <a:endParaRPr lang="es-CL" sz="500" dirty="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3999">
                <a:tc vMerge="1">
                  <a:txBody>
                    <a:bodyPr/>
                    <a:lstStyle/>
                    <a:p>
                      <a:endParaRPr lang="es-CL"/>
                    </a:p>
                  </a:txBody>
                  <a:tcPr/>
                </a:tc>
                <a:tc>
                  <a:txBody>
                    <a:bodyPr/>
                    <a:lstStyle/>
                    <a:p>
                      <a:r>
                        <a:rPr lang="es-CL" sz="500" dirty="0" err="1">
                          <a:hlinkClick r:id="rId17" tooltip="Radomiro Tomić (mina)"/>
                        </a:rPr>
                        <a:t>Radomiro</a:t>
                      </a:r>
                      <a:r>
                        <a:rPr lang="es-CL" sz="500">
                          <a:hlinkClick r:id="rId17" tooltip="Radomiro Tomić (mina)"/>
                        </a:rPr>
                        <a:t> Tomić</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División Codelco Norte</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7" tooltip="Calama"/>
                        </a:rPr>
                        <a:t>Calama</a:t>
                      </a:r>
                      <a:r>
                        <a:rPr lang="es-CL" sz="500"/>
                        <a:t>, </a:t>
                      </a:r>
                      <a:r>
                        <a:rPr lang="es-CL" sz="500">
                          <a:hlinkClick r:id="rId18" tooltip="1995"/>
                        </a:rPr>
                        <a:t>1995</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45479">
                <a:tc rowSpan="2">
                  <a:txBody>
                    <a:bodyPr/>
                    <a:lstStyle/>
                    <a:p>
                      <a:r>
                        <a:rPr lang="es-CL" sz="500" b="1">
                          <a:hlinkClick r:id="rId19" tooltip="Anglo American Chile"/>
                        </a:rPr>
                        <a:t>Anglo American Chile</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20" tooltip="Mantos Blancos (aún no redactado)"/>
                        </a:rPr>
                        <a:t>Mantos Blancos</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Empresa Minera Mantos Blancos (</a:t>
                      </a:r>
                      <a:r>
                        <a:rPr lang="es-CL" sz="500">
                          <a:hlinkClick r:id="rId20" tooltip="Mantos Blancos (aún no redactado)"/>
                        </a:rPr>
                        <a:t>Mantos Blancos</a:t>
                      </a:r>
                      <a:r>
                        <a:rPr lang="es-CL" sz="500"/>
                        <a:t> y </a:t>
                      </a:r>
                      <a:r>
                        <a:rPr lang="es-CL" sz="500">
                          <a:hlinkClick r:id="rId21" tooltip="Monteverde (mina) (aún no redactado)"/>
                        </a:rPr>
                        <a:t>Monteverde</a:t>
                      </a:r>
                      <a:r>
                        <a:rPr lang="es-CL" sz="500"/>
                        <a:t>)</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22" tooltip="Región de Atacama"/>
                        </a:rPr>
                        <a:t>Atacama</a:t>
                      </a:r>
                      <a:r>
                        <a:rPr lang="es-CL" sz="500"/>
                        <a:t>, </a:t>
                      </a:r>
                      <a:r>
                        <a:rPr lang="es-CL" sz="500">
                          <a:hlinkClick r:id="rId12" tooltip="1959"/>
                        </a:rPr>
                        <a:t>1959</a:t>
                      </a:r>
                      <a:r>
                        <a:rPr lang="es-CL" sz="500"/>
                        <a:t> y </a:t>
                      </a:r>
                      <a:r>
                        <a:rPr lang="es-CL" sz="500">
                          <a:hlinkClick r:id="rId23" tooltip="1906"/>
                        </a:rPr>
                        <a:t>1906</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09738">
                <a:tc vMerge="1">
                  <a:txBody>
                    <a:bodyPr/>
                    <a:lstStyle/>
                    <a:p>
                      <a:endParaRPr lang="es-CL"/>
                    </a:p>
                  </a:txBody>
                  <a:tcPr/>
                </a:tc>
                <a:tc>
                  <a:txBody>
                    <a:bodyPr/>
                    <a:lstStyle/>
                    <a:p>
                      <a:r>
                        <a:rPr lang="es-CL" sz="500">
                          <a:hlinkClick r:id="rId24" tooltip="Sur Andes (aún no redactado)"/>
                        </a:rPr>
                        <a:t>Sur Andes</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Compañía Sur Andes (</a:t>
                      </a:r>
                      <a:r>
                        <a:rPr lang="es-CL" sz="500">
                          <a:hlinkClick r:id="rId25" tooltip="Los Bronces (aún no redactado)"/>
                        </a:rPr>
                        <a:t>Los Bronces</a:t>
                      </a:r>
                      <a:r>
                        <a:rPr lang="es-CL" sz="500"/>
                        <a:t>, </a:t>
                      </a:r>
                      <a:r>
                        <a:rPr lang="es-CL" sz="500">
                          <a:hlinkClick r:id="rId26" tooltip="El Soldado (aún no redactado)"/>
                        </a:rPr>
                        <a:t>El Soldado</a:t>
                      </a:r>
                      <a:r>
                        <a:rPr lang="es-CL" sz="500"/>
                        <a:t> y </a:t>
                      </a:r>
                      <a:r>
                        <a:rPr lang="es-CL" sz="500">
                          <a:hlinkClick r:id="rId27" tooltip="Chagres (Chile) (aún no redactado)"/>
                        </a:rPr>
                        <a:t>Chagres</a:t>
                      </a:r>
                      <a:r>
                        <a:rPr lang="es-CL" sz="500"/>
                        <a:t>)</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28" tooltip="Zona Central de Chile"/>
                        </a:rPr>
                        <a:t>Zona central</a:t>
                      </a:r>
                      <a:r>
                        <a:rPr lang="es-CL" sz="500"/>
                        <a:t>, </a:t>
                      </a:r>
                      <a:r>
                        <a:rPr lang="es-CL" sz="500">
                          <a:hlinkClick r:id="rId29" tooltip="1916"/>
                        </a:rPr>
                        <a:t>1916</a:t>
                      </a:r>
                      <a:r>
                        <a:rPr lang="es-CL" sz="500"/>
                        <a:t>, </a:t>
                      </a:r>
                      <a:r>
                        <a:rPr lang="es-CL" sz="500">
                          <a:hlinkClick r:id="rId30" tooltip="1842"/>
                        </a:rPr>
                        <a:t>1842</a:t>
                      </a:r>
                      <a:r>
                        <a:rPr lang="es-CL" sz="500"/>
                        <a:t> y </a:t>
                      </a:r>
                      <a:r>
                        <a:rPr lang="es-CL" sz="500">
                          <a:hlinkClick r:id="rId31" tooltip="1917"/>
                        </a:rPr>
                        <a:t>1917</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939598">
                <a:tc>
                  <a:txBody>
                    <a:bodyPr/>
                    <a:lstStyle/>
                    <a:p>
                      <a:r>
                        <a:rPr lang="es-CL" sz="500" b="1">
                          <a:hlinkClick r:id="rId32" tooltip="Minera Escondida"/>
                        </a:rPr>
                        <a:t>Minera Escondida</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32" tooltip="Minera Escondida"/>
                        </a:rPr>
                        <a:t>Minera Escondida</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Minera Escondida S.A. (</a:t>
                      </a:r>
                      <a:r>
                        <a:rPr lang="es-CL" sz="500">
                          <a:hlinkClick r:id="rId33" tooltip="BHP Billiton"/>
                        </a:rPr>
                        <a:t>BHP Billiton</a:t>
                      </a:r>
                      <a:r>
                        <a:rPr lang="es-CL" sz="500"/>
                        <a:t> y otros)</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34" tooltip="Antofagasta"/>
                        </a:rPr>
                        <a:t>Antofagasta</a:t>
                      </a:r>
                      <a:r>
                        <a:rPr lang="es-CL" sz="500"/>
                        <a:t>, </a:t>
                      </a:r>
                      <a:r>
                        <a:rPr lang="es-CL" sz="500">
                          <a:hlinkClick r:id="rId35" tooltip="1990"/>
                        </a:rPr>
                        <a:t>1990</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3999">
                <a:tc rowSpan="3">
                  <a:txBody>
                    <a:bodyPr/>
                    <a:lstStyle/>
                    <a:p>
                      <a:r>
                        <a:rPr lang="es-CL" sz="500" b="1">
                          <a:hlinkClick r:id="rId36" tooltip="Antofagasta PLC"/>
                        </a:rPr>
                        <a:t>Antofagasta PLC</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37" tooltip="Michilla (aún no redactado)"/>
                        </a:rPr>
                        <a:t>Michilla</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Minera Michilla S.A.</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38" tooltip="Mejillones"/>
                        </a:rPr>
                        <a:t>Mejillones</a:t>
                      </a:r>
                      <a:r>
                        <a:rPr lang="es-CL" sz="500"/>
                        <a:t>, </a:t>
                      </a:r>
                      <a:r>
                        <a:rPr lang="es-CL" sz="500">
                          <a:hlinkClick r:id="rId12" tooltip="1959"/>
                        </a:rPr>
                        <a:t>1959</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09738">
                <a:tc vMerge="1">
                  <a:txBody>
                    <a:bodyPr/>
                    <a:lstStyle/>
                    <a:p>
                      <a:endParaRPr lang="es-CL"/>
                    </a:p>
                  </a:txBody>
                  <a:tcPr/>
                </a:tc>
                <a:tc>
                  <a:txBody>
                    <a:bodyPr/>
                    <a:lstStyle/>
                    <a:p>
                      <a:r>
                        <a:rPr lang="es-CL" sz="500">
                          <a:hlinkClick r:id="rId39" tooltip="Los Pelambres"/>
                        </a:rPr>
                        <a:t>Los Pelambres</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Minera Los Pelambres Ltda. (</a:t>
                      </a:r>
                      <a:r>
                        <a:rPr lang="es-CL" sz="500">
                          <a:hlinkClick r:id="rId36" tooltip="Antofagasta PLC"/>
                        </a:rPr>
                        <a:t>Antofagasta PLC</a:t>
                      </a:r>
                      <a:r>
                        <a:rPr lang="es-CL" sz="500"/>
                        <a:t> y otros)</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40" tooltip="Salamanca (Chile)"/>
                        </a:rPr>
                        <a:t>Salamanca</a:t>
                      </a:r>
                      <a:r>
                        <a:rPr lang="es-CL" sz="500"/>
                        <a:t>, </a:t>
                      </a:r>
                      <a:r>
                        <a:rPr lang="es-CL" sz="500">
                          <a:hlinkClick r:id="rId41" tooltip="1999"/>
                        </a:rPr>
                        <a:t>1999</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09738">
                <a:tc vMerge="1">
                  <a:txBody>
                    <a:bodyPr/>
                    <a:lstStyle/>
                    <a:p>
                      <a:endParaRPr lang="es-CL"/>
                    </a:p>
                  </a:txBody>
                  <a:tcPr/>
                </a:tc>
                <a:tc>
                  <a:txBody>
                    <a:bodyPr/>
                    <a:lstStyle/>
                    <a:p>
                      <a:r>
                        <a:rPr lang="es-CL" sz="500">
                          <a:hlinkClick r:id="rId42" tooltip="El Tesoro (mina) (aún no redactado)"/>
                        </a:rPr>
                        <a:t>El Tesoro</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Minera El Tesoro (</a:t>
                      </a:r>
                      <a:r>
                        <a:rPr lang="es-CL" sz="500">
                          <a:hlinkClick r:id="rId43" tooltip="Antofagasta Minerals (aún no redactado)"/>
                        </a:rPr>
                        <a:t>Antofagasta Minerals</a:t>
                      </a:r>
                      <a:r>
                        <a:rPr lang="es-CL" sz="500"/>
                        <a:t> y </a:t>
                      </a:r>
                      <a:r>
                        <a:rPr lang="es-CL" sz="500">
                          <a:hlinkClick r:id="rId44" tooltip="Equatorial Mining (aún no redactado)"/>
                        </a:rPr>
                        <a:t>Equatorial Mining</a:t>
                      </a:r>
                      <a:r>
                        <a:rPr lang="es-CL" sz="500"/>
                        <a:t>)</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45" tooltip="Sierra Gorda (Chile)"/>
                        </a:rPr>
                        <a:t>Sierra Gorda</a:t>
                      </a:r>
                      <a:r>
                        <a:rPr lang="es-CL" sz="500"/>
                        <a:t>, </a:t>
                      </a:r>
                      <a:r>
                        <a:rPr lang="es-CL" sz="500">
                          <a:hlinkClick r:id="rId46" tooltip="2001"/>
                        </a:rPr>
                        <a:t>2001</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09738">
                <a:tc>
                  <a:txBody>
                    <a:bodyPr/>
                    <a:lstStyle/>
                    <a:p>
                      <a:r>
                        <a:rPr lang="es-CL" sz="500" b="1">
                          <a:hlinkClick r:id="rId33" tooltip="BHP Billiton"/>
                        </a:rPr>
                        <a:t>BHP Billiton</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47" tooltip="Cerro Colorado (mina) (aún no redactado)"/>
                        </a:rPr>
                        <a:t>Cerro Colorado</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Compañía Minera Cerro Colorado Ltda.</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48" tooltip="Pozo Almonte"/>
                        </a:rPr>
                        <a:t>Pozo Almonte</a:t>
                      </a:r>
                      <a:r>
                        <a:rPr lang="es-CL" sz="500"/>
                        <a:t>, </a:t>
                      </a:r>
                      <a:r>
                        <a:rPr lang="es-CL" sz="500">
                          <a:hlinkClick r:id="rId49" tooltip="1994"/>
                        </a:rPr>
                        <a:t>1994</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45479">
                <a:tc>
                  <a:txBody>
                    <a:bodyPr/>
                    <a:lstStyle/>
                    <a:p>
                      <a:r>
                        <a:rPr lang="es-CL" sz="500" b="1">
                          <a:hlinkClick r:id="rId50" tooltip="Teck Resources (aún no redactado)"/>
                        </a:rPr>
                        <a:t>Teck Resources</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51" tooltip="Quebrada Blanca (mina) (aún no redactado)"/>
                        </a:rPr>
                        <a:t>Quebrada Blanca</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Compañía Minera Quebrada Blanca (</a:t>
                      </a:r>
                      <a:r>
                        <a:rPr lang="es-CL" sz="500">
                          <a:hlinkClick r:id="rId50" tooltip="Teck Resources (aún no redactado)"/>
                        </a:rPr>
                        <a:t>Teck Resources</a:t>
                      </a:r>
                      <a:r>
                        <a:rPr lang="es-CL" sz="500"/>
                        <a:t> y otros)</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52" tooltip="Pica (Chile)"/>
                        </a:rPr>
                        <a:t>Pica</a:t>
                      </a:r>
                      <a:r>
                        <a:rPr lang="es-CL" sz="500"/>
                        <a:t>, </a:t>
                      </a:r>
                      <a:r>
                        <a:rPr lang="es-CL" sz="500">
                          <a:hlinkClick r:id="rId49" tooltip="1994"/>
                        </a:rPr>
                        <a:t>1994</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09738">
                <a:tc rowSpan="2">
                  <a:txBody>
                    <a:bodyPr/>
                    <a:lstStyle/>
                    <a:p>
                      <a:r>
                        <a:rPr lang="es-CL" sz="500" b="1">
                          <a:hlinkClick r:id="rId53" tooltip="Freeport-McMoRan"/>
                        </a:rPr>
                        <a:t>Freeport-McMoRan</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54" tooltip="La Candelaria (mina) (aún no redactado)"/>
                        </a:rPr>
                        <a:t>La Candelaria</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SCM Candelaria (</a:t>
                      </a:r>
                      <a:r>
                        <a:rPr lang="es-CL" sz="500">
                          <a:hlinkClick r:id="rId53" tooltip="Freeport-McMoRan"/>
                        </a:rPr>
                        <a:t>Freeport-McMoRan</a:t>
                      </a:r>
                      <a:r>
                        <a:rPr lang="es-CL" sz="500"/>
                        <a:t> y </a:t>
                      </a:r>
                      <a:r>
                        <a:rPr lang="es-CL" sz="500">
                          <a:hlinkClick r:id="rId55" tooltip="Sumitomo Co. (aún no redactado)"/>
                        </a:rPr>
                        <a:t>Sumitomo Co.</a:t>
                      </a:r>
                      <a:r>
                        <a:rPr lang="es-CL" sz="500"/>
                        <a:t>)</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56" tooltip="Copiapó"/>
                        </a:rPr>
                        <a:t>Copiapó</a:t>
                      </a:r>
                      <a:r>
                        <a:rPr lang="es-CL" sz="500"/>
                        <a:t>, </a:t>
                      </a:r>
                      <a:r>
                        <a:rPr lang="es-CL" sz="500">
                          <a:hlinkClick r:id="rId49" tooltip="1994"/>
                        </a:rPr>
                        <a:t>1994</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09738">
                <a:tc vMerge="1">
                  <a:txBody>
                    <a:bodyPr/>
                    <a:lstStyle/>
                    <a:p>
                      <a:endParaRPr lang="es-CL"/>
                    </a:p>
                  </a:txBody>
                  <a:tcPr/>
                </a:tc>
                <a:tc>
                  <a:txBody>
                    <a:bodyPr/>
                    <a:lstStyle/>
                    <a:p>
                      <a:r>
                        <a:rPr lang="es-CL" sz="500">
                          <a:hlinkClick r:id="rId57" tooltip="El Abra (mina) (aún no redactado)"/>
                        </a:rPr>
                        <a:t>El Abra</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SCM El Abra (</a:t>
                      </a:r>
                      <a:r>
                        <a:rPr lang="es-CL" sz="500">
                          <a:hlinkClick r:id="rId53" tooltip="Freeport-McMoRan"/>
                        </a:rPr>
                        <a:t>Freeport-McMoRan</a:t>
                      </a:r>
                      <a:r>
                        <a:rPr lang="es-CL" sz="500"/>
                        <a:t> y </a:t>
                      </a:r>
                      <a:r>
                        <a:rPr lang="es-CL" sz="500">
                          <a:hlinkClick r:id="rId2" tooltip="Codelco"/>
                        </a:rPr>
                        <a:t>Codelco</a:t>
                      </a:r>
                      <a:r>
                        <a:rPr lang="es-CL" sz="500"/>
                        <a:t>)</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7" tooltip="Calama"/>
                        </a:rPr>
                        <a:t>Calama</a:t>
                      </a:r>
                      <a:r>
                        <a:rPr lang="es-CL" sz="500"/>
                        <a:t>, </a:t>
                      </a:r>
                      <a:r>
                        <a:rPr lang="es-CL" sz="500">
                          <a:hlinkClick r:id="rId58" tooltip="1996"/>
                        </a:rPr>
                        <a:t>1996</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3999">
                <a:tc>
                  <a:txBody>
                    <a:bodyPr/>
                    <a:lstStyle/>
                    <a:p>
                      <a:r>
                        <a:rPr lang="es-CL" sz="500" b="1">
                          <a:hlinkClick r:id="rId59" tooltip="Barrick Gold"/>
                        </a:rPr>
                        <a:t>Barrick Gold</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60" tooltip="Zaldívar (mina) (aún no redactado)"/>
                        </a:rPr>
                        <a:t>Zaldívar</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Compañía Minera Zaldívar</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34" tooltip="Antofagasta"/>
                        </a:rPr>
                        <a:t>Antofagasta</a:t>
                      </a:r>
                      <a:r>
                        <a:rPr lang="es-CL" sz="500"/>
                        <a:t>, </a:t>
                      </a:r>
                      <a:r>
                        <a:rPr lang="es-CL" sz="500">
                          <a:hlinkClick r:id="rId18" tooltip="1995"/>
                        </a:rPr>
                        <a:t>1995</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581218">
                <a:tc>
                  <a:txBody>
                    <a:bodyPr/>
                    <a:lstStyle/>
                    <a:p>
                      <a:r>
                        <a:rPr lang="es-CL" sz="500" b="1">
                          <a:hlinkClick r:id="rId61" tooltip="Xstrata"/>
                        </a:rPr>
                        <a:t>Xstrata Cooper</a:t>
                      </a:r>
                      <a:r>
                        <a:rPr lang="es-CL" sz="500" b="1"/>
                        <a:t> y </a:t>
                      </a:r>
                      <a:r>
                        <a:rPr lang="es-CL" sz="500" b="1">
                          <a:hlinkClick r:id="rId19" tooltip="Anglo American Chile"/>
                        </a:rPr>
                        <a:t>Anglo American Chile</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62" tooltip="Doña Inés de Collahuasi (aún no redactado)"/>
                        </a:rPr>
                        <a:t>Doña Inés de Collahuasi</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t>Compañía Minera Doña Inés de Collahuasi SCM (</a:t>
                      </a:r>
                      <a:r>
                        <a:rPr lang="es-CL" sz="500">
                          <a:hlinkClick r:id="rId63" tooltip="Xstrata Cooper 44% (aún no redactado)"/>
                        </a:rPr>
                        <a:t>Xstrata Cooper 44%</a:t>
                      </a:r>
                      <a:r>
                        <a:rPr lang="es-CL" sz="500"/>
                        <a:t>, </a:t>
                      </a:r>
                      <a:r>
                        <a:rPr lang="es-CL" sz="500">
                          <a:hlinkClick r:id="rId64" tooltip="Anglo American Chile 44% (aún no redactado)"/>
                        </a:rPr>
                        <a:t>Anglo American Chile 44%</a:t>
                      </a:r>
                      <a:r>
                        <a:rPr lang="es-CL" sz="500"/>
                        <a:t> y </a:t>
                      </a:r>
                      <a:r>
                        <a:rPr lang="es-CL" sz="500">
                          <a:hlinkClick r:id="rId65" tooltip="Nippon-Mitsui (aún no redactado)"/>
                        </a:rPr>
                        <a:t>Nippon-Mitsui</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a:hlinkClick r:id="rId48" tooltip="Pozo Almonte"/>
                        </a:rPr>
                        <a:t>Pozo Almonte</a:t>
                      </a:r>
                      <a:r>
                        <a:rPr lang="es-CL" sz="500"/>
                        <a:t>, </a:t>
                      </a:r>
                      <a:r>
                        <a:rPr lang="es-CL" sz="500">
                          <a:hlinkClick r:id="rId66" tooltip="1998"/>
                        </a:rPr>
                        <a:t>1998</a:t>
                      </a:r>
                      <a:endParaRPr lang="es-CL" sz="500"/>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es-CL" sz="500" dirty="0"/>
                        <a:t>en actividad</a:t>
                      </a:r>
                    </a:p>
                  </a:txBody>
                  <a:tcPr marL="10739" marR="10739" marT="10739" marB="10739"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bl>
          </a:graphicData>
        </a:graphic>
      </p:graphicFrame>
      <p:sp>
        <p:nvSpPr>
          <p:cNvPr id="5" name="Rectangle 1"/>
          <p:cNvSpPr>
            <a:spLocks noChangeArrowheads="1"/>
          </p:cNvSpPr>
          <p:nvPr/>
        </p:nvSpPr>
        <p:spPr bwMode="auto">
          <a:xfrm>
            <a:off x="1628185" y="118767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L" sz="1800" b="1" i="0" u="none" strike="noStrike" cap="none" normalizeH="0" baseline="0" dirty="0" smtClean="0">
                <a:ln>
                  <a:noFill/>
                </a:ln>
                <a:solidFill>
                  <a:schemeClr val="tx1"/>
                </a:solidFill>
                <a:effectLst/>
                <a:latin typeface="Arial" panose="020B0604020202020204" pitchFamily="34" charset="0"/>
              </a:rPr>
              <a:t>Empresas productoras de la gran minería del cobre[</a:t>
            </a:r>
            <a:r>
              <a:rPr kumimoji="0" lang="es-CL" sz="1800" b="1" i="0" u="none" strike="noStrike" cap="none" normalizeH="0" baseline="0" dirty="0" smtClean="0">
                <a:ln>
                  <a:noFill/>
                </a:ln>
                <a:solidFill>
                  <a:schemeClr val="tx1"/>
                </a:solidFill>
                <a:effectLst/>
                <a:latin typeface="Arial" panose="020B0604020202020204" pitchFamily="34" charset="0"/>
                <a:hlinkClick r:id="rId67" tooltip="Editar sección: Empresas productoras de la gran minería del cobre"/>
              </a:rPr>
              <a:t>editar</a:t>
            </a:r>
            <a:r>
              <a:rPr kumimoji="0" lang="es-CL" sz="1800" b="1" i="0" u="none" strike="noStrike" cap="none" normalizeH="0" baseline="0" dirty="0" smtClean="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CL" sz="1200" b="0" i="0" u="none" strike="noStrike" cap="none" normalizeH="0" baseline="0" dirty="0" smtClean="0">
                <a:ln>
                  <a:noFill/>
                </a:ln>
                <a:solidFill>
                  <a:schemeClr val="tx1"/>
                </a:solidFill>
                <a:effectLst/>
                <a:latin typeface="Arial" panose="020B0604020202020204" pitchFamily="34" charset="0"/>
              </a:rPr>
              <a:t>En Chile las empresas productoras de la GMC y sus yacimientos, con el año de inicio y cierre de actividades, son las siguientes:</a:t>
            </a:r>
            <a:endParaRPr kumimoji="0" lang="es-CL"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302327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3135" y="1443841"/>
            <a:ext cx="10717618" cy="4955203"/>
          </a:xfrm>
          <a:prstGeom prst="rect">
            <a:avLst/>
          </a:prstGeom>
        </p:spPr>
        <p:txBody>
          <a:bodyPr wrap="square">
            <a:spAutoFit/>
          </a:bodyPr>
          <a:lstStyle/>
          <a:p>
            <a:endParaRPr lang="es-CL" dirty="0" smtClean="0"/>
          </a:p>
          <a:p>
            <a:endParaRPr lang="es-CL" dirty="0" smtClean="0"/>
          </a:p>
          <a:p>
            <a:r>
              <a:rPr lang="es-CL" sz="2800" b="1" dirty="0" smtClean="0"/>
              <a:t>Historia del Cobre en Chile </a:t>
            </a:r>
          </a:p>
          <a:p>
            <a:r>
              <a:rPr lang="es-CL" sz="2800" dirty="0" smtClean="0"/>
              <a:t>La producción de metal rojo en el continente americano se pierde en los siglos de la prehistoria. Los antiguos aborígenes de Chile, atacameños y diaguitas, llamaban al cobre “payen” y heredaron de sus antepasados, no solo el arte de trabajar trozos de metal nativo, sino también conocimientos de fundición, el arte del temple, la producción de bronces y otras técnicas bastante avanzadas para la época.</a:t>
            </a:r>
          </a:p>
          <a:p>
            <a:r>
              <a:rPr lang="es-CL" sz="2800" dirty="0" smtClean="0"/>
              <a:t> Los descubrimientos arqueológicos en el desierto de Atacama y en el Norte Chico, indican, con toda claridad, que el cobre había sido utilizado por los aborígenes 2000 años antes de la conquista ( 500 a. C.).</a:t>
            </a:r>
            <a:endParaRPr lang="es-CL" sz="2800" dirty="0"/>
          </a:p>
        </p:txBody>
      </p:sp>
    </p:spTree>
    <p:extLst>
      <p:ext uri="{BB962C8B-B14F-4D97-AF65-F5344CB8AC3E}">
        <p14:creationId xmlns:p14="http://schemas.microsoft.com/office/powerpoint/2010/main" val="1560361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48000" y="1443841"/>
            <a:ext cx="8009860" cy="5262979"/>
          </a:xfrm>
          <a:prstGeom prst="rect">
            <a:avLst/>
          </a:prstGeom>
        </p:spPr>
        <p:txBody>
          <a:bodyPr wrap="square">
            <a:spAutoFit/>
          </a:bodyPr>
          <a:lstStyle/>
          <a:p>
            <a:r>
              <a:rPr lang="es-CL" sz="2400" dirty="0" smtClean="0"/>
              <a:t>Los habitantes de Chuquicamata, pequeña tribu descendiente de los aimaras y quechuas, conocidos como chucos (de ahí el nombre del yacimiento), sacaban el mineral de este y otros depósitos ubicados en la Cordillera de los Andes. El cobre fue durante los dos primeros siglos de la Conquista una pequeña industria desarrollada en los valles de la zona norte, situación que recién cambió a mediados del siglo XIX. En efecto, en el año 1820 comienza la expansión de la producción, llegándose el año 1830 al cuarto lugar como productor a nivel mundial. Las actividades mineras de aquella época se extendieron desde </a:t>
            </a:r>
            <a:r>
              <a:rPr lang="es-CL" sz="2400" dirty="0" err="1" smtClean="0"/>
              <a:t>Chañaral</a:t>
            </a:r>
            <a:r>
              <a:rPr lang="es-CL" sz="2400" dirty="0" smtClean="0"/>
              <a:t>, Caldera y Copiapó en Atacama, hasta La Higuera, La Serena, Brillador, </a:t>
            </a:r>
            <a:r>
              <a:rPr lang="es-CL" sz="2400" dirty="0" err="1" smtClean="0"/>
              <a:t>Andacollo</a:t>
            </a:r>
            <a:r>
              <a:rPr lang="es-CL" sz="2400" dirty="0" smtClean="0"/>
              <a:t> y </a:t>
            </a:r>
            <a:r>
              <a:rPr lang="es-CL" sz="2400" dirty="0" err="1" smtClean="0"/>
              <a:t>Tamaya</a:t>
            </a:r>
            <a:r>
              <a:rPr lang="es-CL" sz="2400" dirty="0" smtClean="0"/>
              <a:t> en Coquimbo, y más al sur en Aconcagua, Quillota y Las Condes en la cordillera frente a Santiago.</a:t>
            </a:r>
            <a:endParaRPr lang="es-CL" sz="2400" dirty="0"/>
          </a:p>
        </p:txBody>
      </p:sp>
    </p:spTree>
    <p:extLst>
      <p:ext uri="{BB962C8B-B14F-4D97-AF65-F5344CB8AC3E}">
        <p14:creationId xmlns:p14="http://schemas.microsoft.com/office/powerpoint/2010/main" val="2433958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40242" y="1763370"/>
            <a:ext cx="9399181" cy="5262979"/>
          </a:xfrm>
          <a:prstGeom prst="rect">
            <a:avLst/>
          </a:prstGeom>
        </p:spPr>
        <p:txBody>
          <a:bodyPr wrap="square">
            <a:spAutoFit/>
          </a:bodyPr>
          <a:lstStyle/>
          <a:p>
            <a:r>
              <a:rPr lang="es-CL" sz="2800" dirty="0" smtClean="0"/>
              <a:t>En el período comprendido entre los años 1820 y 1900, Chile produjo dos millones de toneladas de cobre, siendo por mucho tiempo el mayor productor y exportador mundial de este metal. </a:t>
            </a:r>
          </a:p>
          <a:p>
            <a:r>
              <a:rPr lang="es-CL" sz="2800" dirty="0" smtClean="0"/>
              <a:t>Sin embargo, hacia 1880 comienza un período de decadencia en la minería del cobre, originado por el gran impacto del salitre, que concentra toda la atención, por el agotamiento de los yacimientos de alta ley de fusión directa, y por la incapacidad de adaptarse al ritmo de desarrollo que alcanza el mundo. Es así como, de un nivel de producción anual de 45 mil toneladas en 1882, se desciende a un nivel de 21 mil toneladas en 1897.</a:t>
            </a:r>
            <a:endParaRPr lang="es-CL" sz="2800" dirty="0"/>
          </a:p>
        </p:txBody>
      </p:sp>
    </p:spTree>
    <p:extLst>
      <p:ext uri="{BB962C8B-B14F-4D97-AF65-F5344CB8AC3E}">
        <p14:creationId xmlns:p14="http://schemas.microsoft.com/office/powerpoint/2010/main" val="1415049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46029" y="382772"/>
            <a:ext cx="7697972" cy="5693866"/>
          </a:xfrm>
          <a:prstGeom prst="rect">
            <a:avLst/>
          </a:prstGeom>
        </p:spPr>
        <p:txBody>
          <a:bodyPr wrap="square">
            <a:spAutoFit/>
          </a:bodyPr>
          <a:lstStyle/>
          <a:p>
            <a:r>
              <a:rPr lang="es-CL" sz="2800" dirty="0" smtClean="0"/>
              <a:t>Esta situación tuvo un cambio radical al iniciarse el siglo XX, con las grandes inversiones de las compañías americanas en El Teniente, Chuquicamata y Potrerillos, que incorporaron nuevas tecnologías, como la flotación, que permitió la explotación económica de yacimientos con más bajo contenido de cobre. Estas grandes compañías constituyeron la base de lo que más tarde se llamó Gran Minería del Cobre.</a:t>
            </a:r>
          </a:p>
          <a:p>
            <a:r>
              <a:rPr lang="es-CL" sz="2800" dirty="0" smtClean="0"/>
              <a:t>En 1905 entró en operaciones El Teniente, explotado por la compañía americana </a:t>
            </a:r>
            <a:r>
              <a:rPr lang="es-CL" sz="2800" dirty="0" err="1" smtClean="0"/>
              <a:t>Braden</a:t>
            </a:r>
            <a:r>
              <a:rPr lang="es-CL" sz="2800" dirty="0" smtClean="0"/>
              <a:t> Cooper Co., la que en 1916 pasó a ser subsidiaria de </a:t>
            </a:r>
            <a:r>
              <a:rPr lang="es-CL" sz="2800" dirty="0" err="1" smtClean="0"/>
              <a:t>Kennecott</a:t>
            </a:r>
            <a:r>
              <a:rPr lang="es-CL" sz="2800" dirty="0" smtClean="0"/>
              <a:t> Cooper </a:t>
            </a:r>
            <a:r>
              <a:rPr lang="es-CL" sz="2800" dirty="0" err="1" smtClean="0"/>
              <a:t>Corporation</a:t>
            </a:r>
            <a:endParaRPr lang="es-CL" sz="2800" dirty="0"/>
          </a:p>
        </p:txBody>
      </p:sp>
    </p:spTree>
    <p:extLst>
      <p:ext uri="{BB962C8B-B14F-4D97-AF65-F5344CB8AC3E}">
        <p14:creationId xmlns:p14="http://schemas.microsoft.com/office/powerpoint/2010/main" val="3586342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9701" y="0"/>
            <a:ext cx="8123275" cy="6494085"/>
          </a:xfrm>
          <a:prstGeom prst="rect">
            <a:avLst/>
          </a:prstGeom>
        </p:spPr>
        <p:txBody>
          <a:bodyPr wrap="square">
            <a:spAutoFit/>
          </a:bodyPr>
          <a:lstStyle/>
          <a:p>
            <a:r>
              <a:rPr lang="es-CL" sz="3200" dirty="0" smtClean="0"/>
              <a:t>En 1915 entra en producción Chuquicamata, explotada por la compañía Chile </a:t>
            </a:r>
            <a:r>
              <a:rPr lang="es-CL" sz="3200" dirty="0" err="1" smtClean="0"/>
              <a:t>Exploration</a:t>
            </a:r>
            <a:r>
              <a:rPr lang="es-CL" sz="3200" dirty="0" smtClean="0"/>
              <a:t> Co., la que en 1923 pasó a poder de la Anaconda Cooper </a:t>
            </a:r>
            <a:r>
              <a:rPr lang="es-CL" sz="3200" dirty="0" err="1" smtClean="0"/>
              <a:t>Mining</a:t>
            </a:r>
            <a:r>
              <a:rPr lang="es-CL" sz="3200" dirty="0" smtClean="0"/>
              <a:t> Co.</a:t>
            </a:r>
          </a:p>
          <a:p>
            <a:r>
              <a:rPr lang="es-CL" sz="3200" dirty="0" smtClean="0"/>
              <a:t>En 1927 se inició la explotación de Potrerillos por parte de la compañía Andes Cooper </a:t>
            </a:r>
            <a:r>
              <a:rPr lang="es-CL" sz="3200" dirty="0" err="1" smtClean="0"/>
              <a:t>Mining</a:t>
            </a:r>
            <a:r>
              <a:rPr lang="es-CL" sz="3200" dirty="0" smtClean="0"/>
              <a:t> Co., también subsidiaria de Anaconda Cooper </a:t>
            </a:r>
            <a:r>
              <a:rPr lang="es-CL" sz="3200" dirty="0" err="1" smtClean="0"/>
              <a:t>Mining</a:t>
            </a:r>
            <a:r>
              <a:rPr lang="es-CL" sz="3200" dirty="0" smtClean="0"/>
              <a:t>. Posteriormente en 1970 después de numerosos y extensivos estudios, el gobierno de Chile, la empresa Cero </a:t>
            </a:r>
            <a:r>
              <a:rPr lang="es-CL" sz="3200" dirty="0" err="1" smtClean="0"/>
              <a:t>Corporation</a:t>
            </a:r>
            <a:r>
              <a:rPr lang="es-CL" sz="3200" dirty="0" smtClean="0"/>
              <a:t> y un grupo de inversionistas japoneses, pusieron en marcha el yacimiento de Río Blanco, hoy División Andina de CODELCO – Chile.</a:t>
            </a:r>
            <a:endParaRPr lang="es-CL" sz="3200" dirty="0"/>
          </a:p>
        </p:txBody>
      </p:sp>
    </p:spTree>
    <p:extLst>
      <p:ext uri="{BB962C8B-B14F-4D97-AF65-F5344CB8AC3E}">
        <p14:creationId xmlns:p14="http://schemas.microsoft.com/office/powerpoint/2010/main" val="4264578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27051" y="0"/>
            <a:ext cx="9654363" cy="6494085"/>
          </a:xfrm>
          <a:prstGeom prst="rect">
            <a:avLst/>
          </a:prstGeom>
        </p:spPr>
        <p:txBody>
          <a:bodyPr wrap="square">
            <a:spAutoFit/>
          </a:bodyPr>
          <a:lstStyle/>
          <a:p>
            <a:r>
              <a:rPr lang="es-CL" sz="3200" dirty="0" smtClean="0"/>
              <a:t>El 21 de Diciembre de 1970 se presentó al Congreso Nacional el Proyecto sobre Nacionalización de la Gran Minería del Cobre, el cual fue aprobado en Julio de 1971, siendo promulgado como Ley 17.450. Desde entonces los yacimientos antes nombrados pasaron a ser propiedad del Estado de Chile, creándose el 23 de Enero de  1976, mediante el Decreto Ley N° 1.350, la </a:t>
            </a:r>
            <a:r>
              <a:rPr lang="es-CL" sz="3200" u="sng" dirty="0" smtClean="0"/>
              <a:t>Corporación Nacional del Cobre de Chile, CODELCO </a:t>
            </a:r>
            <a:r>
              <a:rPr lang="es-CL" sz="3200" dirty="0" smtClean="0"/>
              <a:t>– Chile, que es la encargada de la explotación de ellos, y de la comercialización del cobre producido.</a:t>
            </a:r>
          </a:p>
          <a:p>
            <a:r>
              <a:rPr lang="es-CL" sz="3200" dirty="0" smtClean="0"/>
              <a:t>La producción de cobre está caracterizada por la existencia de una Gran Minería, una Mediana y una Pequeña Minería.</a:t>
            </a:r>
            <a:endParaRPr lang="es-CL" sz="3200" dirty="0"/>
          </a:p>
        </p:txBody>
      </p:sp>
    </p:spTree>
    <p:extLst>
      <p:ext uri="{BB962C8B-B14F-4D97-AF65-F5344CB8AC3E}">
        <p14:creationId xmlns:p14="http://schemas.microsoft.com/office/powerpoint/2010/main" val="2411212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52353" y="1084521"/>
            <a:ext cx="10037135" cy="4832092"/>
          </a:xfrm>
          <a:prstGeom prst="rect">
            <a:avLst/>
          </a:prstGeom>
        </p:spPr>
        <p:txBody>
          <a:bodyPr wrap="square">
            <a:spAutoFit/>
          </a:bodyPr>
          <a:lstStyle/>
          <a:p>
            <a:r>
              <a:rPr lang="es-CL" sz="2800" dirty="0" smtClean="0"/>
              <a:t>La Gran Minería la constituyen CODELCO – Chile con sus Divisiones Chuquicamata, Salvador, Andina y El Teniente, del sector estatal, y del sector privado Minera Escondida Ltda. Compañía Minera Zaldívar.</a:t>
            </a:r>
          </a:p>
          <a:p>
            <a:r>
              <a:rPr lang="es-CL" sz="2800" dirty="0" smtClean="0"/>
              <a:t>La Mediana Minería la constituyen empresas tales como la Compañía Minera Disputada de Las Condes, Sociedad Minera Pudahuel, Compañía Minera Mantos Blancos, Compañía Minera </a:t>
            </a:r>
            <a:r>
              <a:rPr lang="es-CL" sz="2800" dirty="0" err="1" smtClean="0"/>
              <a:t>Michilla</a:t>
            </a:r>
            <a:r>
              <a:rPr lang="es-CL" sz="2800" dirty="0" smtClean="0"/>
              <a:t> S.A., Compañía Minera Cerro Centinela y otras, además de Fundación Alto Norte y ENAMI, que con su fundición y refinería cumple una labor de fomento hacia los pequeños y medianos mineros</a:t>
            </a:r>
            <a:endParaRPr lang="es-CL" sz="2800" dirty="0"/>
          </a:p>
        </p:txBody>
      </p:sp>
    </p:spTree>
    <p:extLst>
      <p:ext uri="{BB962C8B-B14F-4D97-AF65-F5344CB8AC3E}">
        <p14:creationId xmlns:p14="http://schemas.microsoft.com/office/powerpoint/2010/main" val="255885961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859</TotalTime>
  <Words>1682</Words>
  <Application>Microsoft Office PowerPoint</Application>
  <PresentationFormat>Panorámica</PresentationFormat>
  <Paragraphs>135</Paragraphs>
  <Slides>23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23</vt:i4>
      </vt:variant>
    </vt:vector>
  </HeadingPairs>
  <TitlesOfParts>
    <vt:vector size="28" baseType="lpstr">
      <vt:lpstr>Arial</vt:lpstr>
      <vt:lpstr>Calibri</vt:lpstr>
      <vt:lpstr>Calibri Light</vt:lpstr>
      <vt:lpstr>Palatino-Roman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Hugo</dc:creator>
  <cp:lastModifiedBy>María Asunción</cp:lastModifiedBy>
  <cp:revision>21</cp:revision>
  <dcterms:created xsi:type="dcterms:W3CDTF">2015-04-29T16:41:53Z</dcterms:created>
  <dcterms:modified xsi:type="dcterms:W3CDTF">2016-12-06T22:18:02Z</dcterms:modified>
</cp:coreProperties>
</file>