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1" r:id="rId3"/>
    <p:sldId id="272" r:id="rId4"/>
    <p:sldId id="273"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Lst>
  <p:sldSz cx="12192000" cy="6858000"/>
  <p:notesSz cx="6858000" cy="9144000"/>
  <p:defaultText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49" autoAdjust="0"/>
    <p:restoredTop sz="94660"/>
  </p:normalViewPr>
  <p:slideViewPr>
    <p:cSldViewPr snapToGrid="0">
      <p:cViewPr varScale="1">
        <p:scale>
          <a:sx n="46" d="100"/>
          <a:sy n="46" d="100"/>
        </p:scale>
        <p:origin x="780" y="6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smtClean="0"/>
              <a:t>Haga clic para modificar el estilo de título del patrón</a:t>
            </a:r>
            <a:endParaRPr lang="es-CL"/>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s-CL"/>
          </a:p>
        </p:txBody>
      </p:sp>
      <p:sp>
        <p:nvSpPr>
          <p:cNvPr id="4" name="Marcador de fecha 3"/>
          <p:cNvSpPr>
            <a:spLocks noGrp="1"/>
          </p:cNvSpPr>
          <p:nvPr>
            <p:ph type="dt" sz="half" idx="10"/>
          </p:nvPr>
        </p:nvSpPr>
        <p:spPr/>
        <p:txBody>
          <a:bodyPr/>
          <a:lstStyle/>
          <a:p>
            <a:fld id="{AE59821A-CA41-47EA-BF6E-41D9A94F7640}" type="datetimeFigureOut">
              <a:rPr lang="es-CL" smtClean="0"/>
              <a:t>06-12-2016</a:t>
            </a:fld>
            <a:endParaRPr lang="es-CL"/>
          </a:p>
        </p:txBody>
      </p:sp>
      <p:sp>
        <p:nvSpPr>
          <p:cNvPr id="5" name="Marcador de pie de página 4"/>
          <p:cNvSpPr>
            <a:spLocks noGrp="1"/>
          </p:cNvSpPr>
          <p:nvPr>
            <p:ph type="ftr" sz="quarter" idx="11"/>
          </p:nvPr>
        </p:nvSpPr>
        <p:spPr/>
        <p:txBody>
          <a:bodyPr/>
          <a:lstStyle/>
          <a:p>
            <a:endParaRPr lang="es-CL"/>
          </a:p>
        </p:txBody>
      </p:sp>
      <p:sp>
        <p:nvSpPr>
          <p:cNvPr id="6" name="Marcador de número de diapositiva 5"/>
          <p:cNvSpPr>
            <a:spLocks noGrp="1"/>
          </p:cNvSpPr>
          <p:nvPr>
            <p:ph type="sldNum" sz="quarter" idx="12"/>
          </p:nvPr>
        </p:nvSpPr>
        <p:spPr/>
        <p:txBody>
          <a:bodyPr/>
          <a:lstStyle/>
          <a:p>
            <a:fld id="{163AE5ED-10FA-4BBD-AAFC-679CF50093BC}" type="slidenum">
              <a:rPr lang="es-CL" smtClean="0"/>
              <a:t>‹Nº›</a:t>
            </a:fld>
            <a:endParaRPr lang="es-CL"/>
          </a:p>
        </p:txBody>
      </p:sp>
    </p:spTree>
    <p:extLst>
      <p:ext uri="{BB962C8B-B14F-4D97-AF65-F5344CB8AC3E}">
        <p14:creationId xmlns:p14="http://schemas.microsoft.com/office/powerpoint/2010/main" val="27991901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CL"/>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Marcador de fecha 3"/>
          <p:cNvSpPr>
            <a:spLocks noGrp="1"/>
          </p:cNvSpPr>
          <p:nvPr>
            <p:ph type="dt" sz="half" idx="10"/>
          </p:nvPr>
        </p:nvSpPr>
        <p:spPr/>
        <p:txBody>
          <a:bodyPr/>
          <a:lstStyle/>
          <a:p>
            <a:fld id="{AE59821A-CA41-47EA-BF6E-41D9A94F7640}" type="datetimeFigureOut">
              <a:rPr lang="es-CL" smtClean="0"/>
              <a:t>06-12-2016</a:t>
            </a:fld>
            <a:endParaRPr lang="es-CL"/>
          </a:p>
        </p:txBody>
      </p:sp>
      <p:sp>
        <p:nvSpPr>
          <p:cNvPr id="5" name="Marcador de pie de página 4"/>
          <p:cNvSpPr>
            <a:spLocks noGrp="1"/>
          </p:cNvSpPr>
          <p:nvPr>
            <p:ph type="ftr" sz="quarter" idx="11"/>
          </p:nvPr>
        </p:nvSpPr>
        <p:spPr/>
        <p:txBody>
          <a:bodyPr/>
          <a:lstStyle/>
          <a:p>
            <a:endParaRPr lang="es-CL"/>
          </a:p>
        </p:txBody>
      </p:sp>
      <p:sp>
        <p:nvSpPr>
          <p:cNvPr id="6" name="Marcador de número de diapositiva 5"/>
          <p:cNvSpPr>
            <a:spLocks noGrp="1"/>
          </p:cNvSpPr>
          <p:nvPr>
            <p:ph type="sldNum" sz="quarter" idx="12"/>
          </p:nvPr>
        </p:nvSpPr>
        <p:spPr/>
        <p:txBody>
          <a:bodyPr/>
          <a:lstStyle/>
          <a:p>
            <a:fld id="{163AE5ED-10FA-4BBD-AAFC-679CF50093BC}" type="slidenum">
              <a:rPr lang="es-CL" smtClean="0"/>
              <a:t>‹Nº›</a:t>
            </a:fld>
            <a:endParaRPr lang="es-CL"/>
          </a:p>
        </p:txBody>
      </p:sp>
    </p:spTree>
    <p:extLst>
      <p:ext uri="{BB962C8B-B14F-4D97-AF65-F5344CB8AC3E}">
        <p14:creationId xmlns:p14="http://schemas.microsoft.com/office/powerpoint/2010/main" val="36163968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smtClean="0"/>
              <a:t>Haga clic para modificar el estilo de título del patrón</a:t>
            </a:r>
            <a:endParaRPr lang="es-CL"/>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Marcador de fecha 3"/>
          <p:cNvSpPr>
            <a:spLocks noGrp="1"/>
          </p:cNvSpPr>
          <p:nvPr>
            <p:ph type="dt" sz="half" idx="10"/>
          </p:nvPr>
        </p:nvSpPr>
        <p:spPr/>
        <p:txBody>
          <a:bodyPr/>
          <a:lstStyle/>
          <a:p>
            <a:fld id="{AE59821A-CA41-47EA-BF6E-41D9A94F7640}" type="datetimeFigureOut">
              <a:rPr lang="es-CL" smtClean="0"/>
              <a:t>06-12-2016</a:t>
            </a:fld>
            <a:endParaRPr lang="es-CL"/>
          </a:p>
        </p:txBody>
      </p:sp>
      <p:sp>
        <p:nvSpPr>
          <p:cNvPr id="5" name="Marcador de pie de página 4"/>
          <p:cNvSpPr>
            <a:spLocks noGrp="1"/>
          </p:cNvSpPr>
          <p:nvPr>
            <p:ph type="ftr" sz="quarter" idx="11"/>
          </p:nvPr>
        </p:nvSpPr>
        <p:spPr/>
        <p:txBody>
          <a:bodyPr/>
          <a:lstStyle/>
          <a:p>
            <a:endParaRPr lang="es-CL"/>
          </a:p>
        </p:txBody>
      </p:sp>
      <p:sp>
        <p:nvSpPr>
          <p:cNvPr id="6" name="Marcador de número de diapositiva 5"/>
          <p:cNvSpPr>
            <a:spLocks noGrp="1"/>
          </p:cNvSpPr>
          <p:nvPr>
            <p:ph type="sldNum" sz="quarter" idx="12"/>
          </p:nvPr>
        </p:nvSpPr>
        <p:spPr/>
        <p:txBody>
          <a:bodyPr/>
          <a:lstStyle/>
          <a:p>
            <a:fld id="{163AE5ED-10FA-4BBD-AAFC-679CF50093BC}" type="slidenum">
              <a:rPr lang="es-CL" smtClean="0"/>
              <a:t>‹Nº›</a:t>
            </a:fld>
            <a:endParaRPr lang="es-CL"/>
          </a:p>
        </p:txBody>
      </p:sp>
    </p:spTree>
    <p:extLst>
      <p:ext uri="{BB962C8B-B14F-4D97-AF65-F5344CB8AC3E}">
        <p14:creationId xmlns:p14="http://schemas.microsoft.com/office/powerpoint/2010/main" val="31541160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CL"/>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Marcador de fecha 3"/>
          <p:cNvSpPr>
            <a:spLocks noGrp="1"/>
          </p:cNvSpPr>
          <p:nvPr>
            <p:ph type="dt" sz="half" idx="10"/>
          </p:nvPr>
        </p:nvSpPr>
        <p:spPr/>
        <p:txBody>
          <a:bodyPr/>
          <a:lstStyle/>
          <a:p>
            <a:fld id="{AE59821A-CA41-47EA-BF6E-41D9A94F7640}" type="datetimeFigureOut">
              <a:rPr lang="es-CL" smtClean="0"/>
              <a:t>06-12-2016</a:t>
            </a:fld>
            <a:endParaRPr lang="es-CL"/>
          </a:p>
        </p:txBody>
      </p:sp>
      <p:sp>
        <p:nvSpPr>
          <p:cNvPr id="5" name="Marcador de pie de página 4"/>
          <p:cNvSpPr>
            <a:spLocks noGrp="1"/>
          </p:cNvSpPr>
          <p:nvPr>
            <p:ph type="ftr" sz="quarter" idx="11"/>
          </p:nvPr>
        </p:nvSpPr>
        <p:spPr/>
        <p:txBody>
          <a:bodyPr/>
          <a:lstStyle/>
          <a:p>
            <a:endParaRPr lang="es-CL"/>
          </a:p>
        </p:txBody>
      </p:sp>
      <p:sp>
        <p:nvSpPr>
          <p:cNvPr id="6" name="Marcador de número de diapositiva 5"/>
          <p:cNvSpPr>
            <a:spLocks noGrp="1"/>
          </p:cNvSpPr>
          <p:nvPr>
            <p:ph type="sldNum" sz="quarter" idx="12"/>
          </p:nvPr>
        </p:nvSpPr>
        <p:spPr/>
        <p:txBody>
          <a:bodyPr/>
          <a:lstStyle/>
          <a:p>
            <a:fld id="{163AE5ED-10FA-4BBD-AAFC-679CF50093BC}" type="slidenum">
              <a:rPr lang="es-CL" smtClean="0"/>
              <a:t>‹Nº›</a:t>
            </a:fld>
            <a:endParaRPr lang="es-CL"/>
          </a:p>
        </p:txBody>
      </p:sp>
    </p:spTree>
    <p:extLst>
      <p:ext uri="{BB962C8B-B14F-4D97-AF65-F5344CB8AC3E}">
        <p14:creationId xmlns:p14="http://schemas.microsoft.com/office/powerpoint/2010/main" val="28388069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smtClean="0"/>
              <a:t>Haga clic para modificar el estilo de título del patrón</a:t>
            </a:r>
            <a:endParaRPr lang="es-CL"/>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p>
            <a:fld id="{AE59821A-CA41-47EA-BF6E-41D9A94F7640}" type="datetimeFigureOut">
              <a:rPr lang="es-CL" smtClean="0"/>
              <a:t>06-12-2016</a:t>
            </a:fld>
            <a:endParaRPr lang="es-CL"/>
          </a:p>
        </p:txBody>
      </p:sp>
      <p:sp>
        <p:nvSpPr>
          <p:cNvPr id="5" name="Marcador de pie de página 4"/>
          <p:cNvSpPr>
            <a:spLocks noGrp="1"/>
          </p:cNvSpPr>
          <p:nvPr>
            <p:ph type="ftr" sz="quarter" idx="11"/>
          </p:nvPr>
        </p:nvSpPr>
        <p:spPr/>
        <p:txBody>
          <a:bodyPr/>
          <a:lstStyle/>
          <a:p>
            <a:endParaRPr lang="es-CL"/>
          </a:p>
        </p:txBody>
      </p:sp>
      <p:sp>
        <p:nvSpPr>
          <p:cNvPr id="6" name="Marcador de número de diapositiva 5"/>
          <p:cNvSpPr>
            <a:spLocks noGrp="1"/>
          </p:cNvSpPr>
          <p:nvPr>
            <p:ph type="sldNum" sz="quarter" idx="12"/>
          </p:nvPr>
        </p:nvSpPr>
        <p:spPr/>
        <p:txBody>
          <a:bodyPr/>
          <a:lstStyle/>
          <a:p>
            <a:fld id="{163AE5ED-10FA-4BBD-AAFC-679CF50093BC}" type="slidenum">
              <a:rPr lang="es-CL" smtClean="0"/>
              <a:t>‹Nº›</a:t>
            </a:fld>
            <a:endParaRPr lang="es-CL"/>
          </a:p>
        </p:txBody>
      </p:sp>
    </p:spTree>
    <p:extLst>
      <p:ext uri="{BB962C8B-B14F-4D97-AF65-F5344CB8AC3E}">
        <p14:creationId xmlns:p14="http://schemas.microsoft.com/office/powerpoint/2010/main" val="17280291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CL"/>
          </a:p>
        </p:txBody>
      </p:sp>
      <p:sp>
        <p:nvSpPr>
          <p:cNvPr id="3" name="Marcador de contenido 2"/>
          <p:cNvSpPr>
            <a:spLocks noGrp="1"/>
          </p:cNvSpPr>
          <p:nvPr>
            <p:ph sz="half" idx="1"/>
          </p:nvPr>
        </p:nvSpPr>
        <p:spPr>
          <a:xfrm>
            <a:off x="838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Marcador de contenido 3"/>
          <p:cNvSpPr>
            <a:spLocks noGrp="1"/>
          </p:cNvSpPr>
          <p:nvPr>
            <p:ph sz="half" idx="2"/>
          </p:nvPr>
        </p:nvSpPr>
        <p:spPr>
          <a:xfrm>
            <a:off x="6172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Marcador de fecha 4"/>
          <p:cNvSpPr>
            <a:spLocks noGrp="1"/>
          </p:cNvSpPr>
          <p:nvPr>
            <p:ph type="dt" sz="half" idx="10"/>
          </p:nvPr>
        </p:nvSpPr>
        <p:spPr/>
        <p:txBody>
          <a:bodyPr/>
          <a:lstStyle/>
          <a:p>
            <a:fld id="{AE59821A-CA41-47EA-BF6E-41D9A94F7640}" type="datetimeFigureOut">
              <a:rPr lang="es-CL" smtClean="0"/>
              <a:t>06-12-2016</a:t>
            </a:fld>
            <a:endParaRPr lang="es-CL"/>
          </a:p>
        </p:txBody>
      </p:sp>
      <p:sp>
        <p:nvSpPr>
          <p:cNvPr id="6" name="Marcador de pie de página 5"/>
          <p:cNvSpPr>
            <a:spLocks noGrp="1"/>
          </p:cNvSpPr>
          <p:nvPr>
            <p:ph type="ftr" sz="quarter" idx="11"/>
          </p:nvPr>
        </p:nvSpPr>
        <p:spPr/>
        <p:txBody>
          <a:bodyPr/>
          <a:lstStyle/>
          <a:p>
            <a:endParaRPr lang="es-CL"/>
          </a:p>
        </p:txBody>
      </p:sp>
      <p:sp>
        <p:nvSpPr>
          <p:cNvPr id="7" name="Marcador de número de diapositiva 6"/>
          <p:cNvSpPr>
            <a:spLocks noGrp="1"/>
          </p:cNvSpPr>
          <p:nvPr>
            <p:ph type="sldNum" sz="quarter" idx="12"/>
          </p:nvPr>
        </p:nvSpPr>
        <p:spPr/>
        <p:txBody>
          <a:bodyPr/>
          <a:lstStyle/>
          <a:p>
            <a:fld id="{163AE5ED-10FA-4BBD-AAFC-679CF50093BC}" type="slidenum">
              <a:rPr lang="es-CL" smtClean="0"/>
              <a:t>‹Nº›</a:t>
            </a:fld>
            <a:endParaRPr lang="es-CL"/>
          </a:p>
        </p:txBody>
      </p:sp>
    </p:spTree>
    <p:extLst>
      <p:ext uri="{BB962C8B-B14F-4D97-AF65-F5344CB8AC3E}">
        <p14:creationId xmlns:p14="http://schemas.microsoft.com/office/powerpoint/2010/main" val="10621872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smtClean="0"/>
              <a:t>Haga clic para modificar el estilo de título del patrón</a:t>
            </a:r>
            <a:endParaRPr lang="es-CL"/>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7" name="Marcador de fecha 6"/>
          <p:cNvSpPr>
            <a:spLocks noGrp="1"/>
          </p:cNvSpPr>
          <p:nvPr>
            <p:ph type="dt" sz="half" idx="10"/>
          </p:nvPr>
        </p:nvSpPr>
        <p:spPr/>
        <p:txBody>
          <a:bodyPr/>
          <a:lstStyle/>
          <a:p>
            <a:fld id="{AE59821A-CA41-47EA-BF6E-41D9A94F7640}" type="datetimeFigureOut">
              <a:rPr lang="es-CL" smtClean="0"/>
              <a:t>06-12-2016</a:t>
            </a:fld>
            <a:endParaRPr lang="es-CL"/>
          </a:p>
        </p:txBody>
      </p:sp>
      <p:sp>
        <p:nvSpPr>
          <p:cNvPr id="8" name="Marcador de pie de página 7"/>
          <p:cNvSpPr>
            <a:spLocks noGrp="1"/>
          </p:cNvSpPr>
          <p:nvPr>
            <p:ph type="ftr" sz="quarter" idx="11"/>
          </p:nvPr>
        </p:nvSpPr>
        <p:spPr/>
        <p:txBody>
          <a:bodyPr/>
          <a:lstStyle/>
          <a:p>
            <a:endParaRPr lang="es-CL"/>
          </a:p>
        </p:txBody>
      </p:sp>
      <p:sp>
        <p:nvSpPr>
          <p:cNvPr id="9" name="Marcador de número de diapositiva 8"/>
          <p:cNvSpPr>
            <a:spLocks noGrp="1"/>
          </p:cNvSpPr>
          <p:nvPr>
            <p:ph type="sldNum" sz="quarter" idx="12"/>
          </p:nvPr>
        </p:nvSpPr>
        <p:spPr/>
        <p:txBody>
          <a:bodyPr/>
          <a:lstStyle/>
          <a:p>
            <a:fld id="{163AE5ED-10FA-4BBD-AAFC-679CF50093BC}" type="slidenum">
              <a:rPr lang="es-CL" smtClean="0"/>
              <a:t>‹Nº›</a:t>
            </a:fld>
            <a:endParaRPr lang="es-CL"/>
          </a:p>
        </p:txBody>
      </p:sp>
    </p:spTree>
    <p:extLst>
      <p:ext uri="{BB962C8B-B14F-4D97-AF65-F5344CB8AC3E}">
        <p14:creationId xmlns:p14="http://schemas.microsoft.com/office/powerpoint/2010/main" val="42508168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CL"/>
          </a:p>
        </p:txBody>
      </p:sp>
      <p:sp>
        <p:nvSpPr>
          <p:cNvPr id="3" name="Marcador de fecha 2"/>
          <p:cNvSpPr>
            <a:spLocks noGrp="1"/>
          </p:cNvSpPr>
          <p:nvPr>
            <p:ph type="dt" sz="half" idx="10"/>
          </p:nvPr>
        </p:nvSpPr>
        <p:spPr/>
        <p:txBody>
          <a:bodyPr/>
          <a:lstStyle/>
          <a:p>
            <a:fld id="{AE59821A-CA41-47EA-BF6E-41D9A94F7640}" type="datetimeFigureOut">
              <a:rPr lang="es-CL" smtClean="0"/>
              <a:t>06-12-2016</a:t>
            </a:fld>
            <a:endParaRPr lang="es-CL"/>
          </a:p>
        </p:txBody>
      </p:sp>
      <p:sp>
        <p:nvSpPr>
          <p:cNvPr id="4" name="Marcador de pie de página 3"/>
          <p:cNvSpPr>
            <a:spLocks noGrp="1"/>
          </p:cNvSpPr>
          <p:nvPr>
            <p:ph type="ftr" sz="quarter" idx="11"/>
          </p:nvPr>
        </p:nvSpPr>
        <p:spPr/>
        <p:txBody>
          <a:bodyPr/>
          <a:lstStyle/>
          <a:p>
            <a:endParaRPr lang="es-CL"/>
          </a:p>
        </p:txBody>
      </p:sp>
      <p:sp>
        <p:nvSpPr>
          <p:cNvPr id="5" name="Marcador de número de diapositiva 4"/>
          <p:cNvSpPr>
            <a:spLocks noGrp="1"/>
          </p:cNvSpPr>
          <p:nvPr>
            <p:ph type="sldNum" sz="quarter" idx="12"/>
          </p:nvPr>
        </p:nvSpPr>
        <p:spPr/>
        <p:txBody>
          <a:bodyPr/>
          <a:lstStyle/>
          <a:p>
            <a:fld id="{163AE5ED-10FA-4BBD-AAFC-679CF50093BC}" type="slidenum">
              <a:rPr lang="es-CL" smtClean="0"/>
              <a:t>‹Nº›</a:t>
            </a:fld>
            <a:endParaRPr lang="es-CL"/>
          </a:p>
        </p:txBody>
      </p:sp>
    </p:spTree>
    <p:extLst>
      <p:ext uri="{BB962C8B-B14F-4D97-AF65-F5344CB8AC3E}">
        <p14:creationId xmlns:p14="http://schemas.microsoft.com/office/powerpoint/2010/main" val="41582901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AE59821A-CA41-47EA-BF6E-41D9A94F7640}" type="datetimeFigureOut">
              <a:rPr lang="es-CL" smtClean="0"/>
              <a:t>06-12-2016</a:t>
            </a:fld>
            <a:endParaRPr lang="es-CL"/>
          </a:p>
        </p:txBody>
      </p:sp>
      <p:sp>
        <p:nvSpPr>
          <p:cNvPr id="3" name="Marcador de pie de página 2"/>
          <p:cNvSpPr>
            <a:spLocks noGrp="1"/>
          </p:cNvSpPr>
          <p:nvPr>
            <p:ph type="ftr" sz="quarter" idx="11"/>
          </p:nvPr>
        </p:nvSpPr>
        <p:spPr/>
        <p:txBody>
          <a:bodyPr/>
          <a:lstStyle/>
          <a:p>
            <a:endParaRPr lang="es-CL"/>
          </a:p>
        </p:txBody>
      </p:sp>
      <p:sp>
        <p:nvSpPr>
          <p:cNvPr id="4" name="Marcador de número de diapositiva 3"/>
          <p:cNvSpPr>
            <a:spLocks noGrp="1"/>
          </p:cNvSpPr>
          <p:nvPr>
            <p:ph type="sldNum" sz="quarter" idx="12"/>
          </p:nvPr>
        </p:nvSpPr>
        <p:spPr/>
        <p:txBody>
          <a:bodyPr/>
          <a:lstStyle/>
          <a:p>
            <a:fld id="{163AE5ED-10FA-4BBD-AAFC-679CF50093BC}" type="slidenum">
              <a:rPr lang="es-CL" smtClean="0"/>
              <a:t>‹Nº›</a:t>
            </a:fld>
            <a:endParaRPr lang="es-CL"/>
          </a:p>
        </p:txBody>
      </p:sp>
    </p:spTree>
    <p:extLst>
      <p:ext uri="{BB962C8B-B14F-4D97-AF65-F5344CB8AC3E}">
        <p14:creationId xmlns:p14="http://schemas.microsoft.com/office/powerpoint/2010/main" val="31013135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CL"/>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AE59821A-CA41-47EA-BF6E-41D9A94F7640}" type="datetimeFigureOut">
              <a:rPr lang="es-CL" smtClean="0"/>
              <a:t>06-12-2016</a:t>
            </a:fld>
            <a:endParaRPr lang="es-CL"/>
          </a:p>
        </p:txBody>
      </p:sp>
      <p:sp>
        <p:nvSpPr>
          <p:cNvPr id="6" name="Marcador de pie de página 5"/>
          <p:cNvSpPr>
            <a:spLocks noGrp="1"/>
          </p:cNvSpPr>
          <p:nvPr>
            <p:ph type="ftr" sz="quarter" idx="11"/>
          </p:nvPr>
        </p:nvSpPr>
        <p:spPr/>
        <p:txBody>
          <a:bodyPr/>
          <a:lstStyle/>
          <a:p>
            <a:endParaRPr lang="es-CL"/>
          </a:p>
        </p:txBody>
      </p:sp>
      <p:sp>
        <p:nvSpPr>
          <p:cNvPr id="7" name="Marcador de número de diapositiva 6"/>
          <p:cNvSpPr>
            <a:spLocks noGrp="1"/>
          </p:cNvSpPr>
          <p:nvPr>
            <p:ph type="sldNum" sz="quarter" idx="12"/>
          </p:nvPr>
        </p:nvSpPr>
        <p:spPr/>
        <p:txBody>
          <a:bodyPr/>
          <a:lstStyle/>
          <a:p>
            <a:fld id="{163AE5ED-10FA-4BBD-AAFC-679CF50093BC}" type="slidenum">
              <a:rPr lang="es-CL" smtClean="0"/>
              <a:t>‹Nº›</a:t>
            </a:fld>
            <a:endParaRPr lang="es-CL"/>
          </a:p>
        </p:txBody>
      </p:sp>
    </p:spTree>
    <p:extLst>
      <p:ext uri="{BB962C8B-B14F-4D97-AF65-F5344CB8AC3E}">
        <p14:creationId xmlns:p14="http://schemas.microsoft.com/office/powerpoint/2010/main" val="5734195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CL"/>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L"/>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AE59821A-CA41-47EA-BF6E-41D9A94F7640}" type="datetimeFigureOut">
              <a:rPr lang="es-CL" smtClean="0"/>
              <a:t>06-12-2016</a:t>
            </a:fld>
            <a:endParaRPr lang="es-CL"/>
          </a:p>
        </p:txBody>
      </p:sp>
      <p:sp>
        <p:nvSpPr>
          <p:cNvPr id="6" name="Marcador de pie de página 5"/>
          <p:cNvSpPr>
            <a:spLocks noGrp="1"/>
          </p:cNvSpPr>
          <p:nvPr>
            <p:ph type="ftr" sz="quarter" idx="11"/>
          </p:nvPr>
        </p:nvSpPr>
        <p:spPr/>
        <p:txBody>
          <a:bodyPr/>
          <a:lstStyle/>
          <a:p>
            <a:endParaRPr lang="es-CL"/>
          </a:p>
        </p:txBody>
      </p:sp>
      <p:sp>
        <p:nvSpPr>
          <p:cNvPr id="7" name="Marcador de número de diapositiva 6"/>
          <p:cNvSpPr>
            <a:spLocks noGrp="1"/>
          </p:cNvSpPr>
          <p:nvPr>
            <p:ph type="sldNum" sz="quarter" idx="12"/>
          </p:nvPr>
        </p:nvSpPr>
        <p:spPr/>
        <p:txBody>
          <a:bodyPr/>
          <a:lstStyle/>
          <a:p>
            <a:fld id="{163AE5ED-10FA-4BBD-AAFC-679CF50093BC}" type="slidenum">
              <a:rPr lang="es-CL" smtClean="0"/>
              <a:t>‹Nº›</a:t>
            </a:fld>
            <a:endParaRPr lang="es-CL"/>
          </a:p>
        </p:txBody>
      </p:sp>
    </p:spTree>
    <p:extLst>
      <p:ext uri="{BB962C8B-B14F-4D97-AF65-F5344CB8AC3E}">
        <p14:creationId xmlns:p14="http://schemas.microsoft.com/office/powerpoint/2010/main" val="26830693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CL"/>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E59821A-CA41-47EA-BF6E-41D9A94F7640}" type="datetimeFigureOut">
              <a:rPr lang="es-CL" smtClean="0"/>
              <a:t>06-12-2016</a:t>
            </a:fld>
            <a:endParaRPr lang="es-CL"/>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L"/>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63AE5ED-10FA-4BBD-AAFC-679CF50093BC}" type="slidenum">
              <a:rPr lang="es-CL" smtClean="0"/>
              <a:t>‹Nº›</a:t>
            </a:fld>
            <a:endParaRPr lang="es-CL"/>
          </a:p>
        </p:txBody>
      </p:sp>
    </p:spTree>
    <p:extLst>
      <p:ext uri="{BB962C8B-B14F-4D97-AF65-F5344CB8AC3E}">
        <p14:creationId xmlns:p14="http://schemas.microsoft.com/office/powerpoint/2010/main" val="6992066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r>
              <a:rPr lang="es-CL" dirty="0" smtClean="0"/>
              <a:t>GLOBALIZACIÓN.</a:t>
            </a:r>
            <a:endParaRPr lang="es-CL" dirty="0"/>
          </a:p>
        </p:txBody>
      </p:sp>
      <p:sp>
        <p:nvSpPr>
          <p:cNvPr id="3" name="Subtítulo 2"/>
          <p:cNvSpPr>
            <a:spLocks noGrp="1"/>
          </p:cNvSpPr>
          <p:nvPr>
            <p:ph type="subTitle" idx="1"/>
          </p:nvPr>
        </p:nvSpPr>
        <p:spPr/>
        <p:txBody>
          <a:bodyPr>
            <a:normAutofit lnSpcReduction="10000"/>
          </a:bodyPr>
          <a:lstStyle/>
          <a:p>
            <a:r>
              <a:rPr lang="es-CL" dirty="0" smtClean="0"/>
              <a:t>PROBLEMAS Y DESAFÍOS DE LA GLOBALIZACIÓN.</a:t>
            </a:r>
          </a:p>
          <a:p>
            <a:endParaRPr lang="es-CL" dirty="0"/>
          </a:p>
          <a:p>
            <a:r>
              <a:rPr lang="es-CL" dirty="0" smtClean="0"/>
              <a:t>Hugo Latorre </a:t>
            </a:r>
            <a:r>
              <a:rPr lang="es-CL" dirty="0" err="1" smtClean="0"/>
              <a:t>Fuenzalida</a:t>
            </a:r>
            <a:r>
              <a:rPr lang="es-CL" dirty="0" smtClean="0"/>
              <a:t>.</a:t>
            </a:r>
          </a:p>
          <a:p>
            <a:r>
              <a:rPr lang="es-CL" dirty="0" smtClean="0"/>
              <a:t>Universidad de Chile.</a:t>
            </a:r>
            <a:endParaRPr lang="es-CL" dirty="0"/>
          </a:p>
        </p:txBody>
      </p:sp>
    </p:spTree>
    <p:extLst>
      <p:ext uri="{BB962C8B-B14F-4D97-AF65-F5344CB8AC3E}">
        <p14:creationId xmlns:p14="http://schemas.microsoft.com/office/powerpoint/2010/main" val="17483308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L" dirty="0" smtClean="0"/>
              <a:t>BRECHAS DE INGRESOS.</a:t>
            </a:r>
            <a:endParaRPr lang="es-CL" dirty="0"/>
          </a:p>
        </p:txBody>
      </p:sp>
      <p:sp>
        <p:nvSpPr>
          <p:cNvPr id="3" name="Marcador de contenido 2"/>
          <p:cNvSpPr>
            <a:spLocks noGrp="1"/>
          </p:cNvSpPr>
          <p:nvPr>
            <p:ph idx="1"/>
          </p:nvPr>
        </p:nvSpPr>
        <p:spPr/>
        <p:txBody>
          <a:bodyPr>
            <a:normAutofit/>
          </a:bodyPr>
          <a:lstStyle/>
          <a:p>
            <a:r>
              <a:rPr lang="es-CL" dirty="0" smtClean="0"/>
              <a:t>Según informe PNUD 1994: la diferencia de ingresos entre el 20%  más  ricos con el 20% de más pobres (a nivel mundial) era de 30 veces en 1960 y de 61 veces en 1990.</a:t>
            </a:r>
          </a:p>
          <a:p>
            <a:r>
              <a:rPr lang="es-CL" dirty="0" smtClean="0"/>
              <a:t>Según Forbes </a:t>
            </a:r>
            <a:r>
              <a:rPr lang="es-CL" dirty="0" err="1" smtClean="0"/>
              <a:t>Megazine</a:t>
            </a:r>
            <a:r>
              <a:rPr lang="es-CL" dirty="0" smtClean="0"/>
              <a:t>: este 20% de billonarios poseían un capital aproximado a los US$ 762 billones, y eso es equivalente al ingreso  del 45% de la población mundial (2.400 millones de pobres del planeta)</a:t>
            </a:r>
          </a:p>
          <a:p>
            <a:r>
              <a:rPr lang="es-CL" dirty="0" smtClean="0"/>
              <a:t>De las primeras 200 economías del mundo, más de la mitad corresponden a empresas y no a países. GM produce más que el PIB de Dinamarca; Ford produce más que Sudáfrica y Toyota supera a Noruega. </a:t>
            </a:r>
            <a:endParaRPr lang="es-CL" dirty="0"/>
          </a:p>
        </p:txBody>
      </p:sp>
    </p:spTree>
    <p:extLst>
      <p:ext uri="{BB962C8B-B14F-4D97-AF65-F5344CB8AC3E}">
        <p14:creationId xmlns:p14="http://schemas.microsoft.com/office/powerpoint/2010/main" val="4648530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L" dirty="0" smtClean="0"/>
              <a:t>EL GASTO MILITAR.</a:t>
            </a:r>
            <a:endParaRPr lang="es-CL" dirty="0"/>
          </a:p>
        </p:txBody>
      </p:sp>
      <p:sp>
        <p:nvSpPr>
          <p:cNvPr id="3" name="Marcador de contenido 2"/>
          <p:cNvSpPr>
            <a:spLocks noGrp="1"/>
          </p:cNvSpPr>
          <p:nvPr>
            <p:ph idx="1"/>
          </p:nvPr>
        </p:nvSpPr>
        <p:spPr/>
        <p:txBody>
          <a:bodyPr/>
          <a:lstStyle/>
          <a:p>
            <a:r>
              <a:rPr lang="es-CL" dirty="0" smtClean="0"/>
              <a:t>Al final de la “Guerra Fría” (1993), EL GASTO MILITAR SE LLEVABA  815 BILLONES DE DÓLARES., equivalente al 40% del ingreso </a:t>
            </a:r>
            <a:r>
              <a:rPr lang="es-CL" dirty="0" err="1" smtClean="0"/>
              <a:t>percápita</a:t>
            </a:r>
            <a:r>
              <a:rPr lang="es-CL" dirty="0" smtClean="0"/>
              <a:t> de la humanidad. (Y se habló de la promesa de la paz y del fin de las contradicciones bajo el imperio del consenso universal).</a:t>
            </a:r>
          </a:p>
          <a:p>
            <a:r>
              <a:rPr lang="es-CL" dirty="0" smtClean="0"/>
              <a:t>Este gasto, lejos de disminuir, se sigue incrementando y los conflictos tampoco desaparecen, sino que se imponen de manera unilateral, lo que habla de una “GLOBALIZACIÓN DESDE ARRIBA”, ya que la rentabilidad de la industria  de armamentos sigue priorizándose en desmedro de otro tipo de inversiones. </a:t>
            </a:r>
            <a:endParaRPr lang="es-CL" dirty="0"/>
          </a:p>
        </p:txBody>
      </p:sp>
    </p:spTree>
    <p:extLst>
      <p:ext uri="{BB962C8B-B14F-4D97-AF65-F5344CB8AC3E}">
        <p14:creationId xmlns:p14="http://schemas.microsoft.com/office/powerpoint/2010/main" val="20604811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EL UNO POR CIENTO.</a:t>
            </a:r>
            <a:endParaRPr lang="es-ES" dirty="0"/>
          </a:p>
        </p:txBody>
      </p:sp>
      <p:sp>
        <p:nvSpPr>
          <p:cNvPr id="3" name="2 Marcador de contenido"/>
          <p:cNvSpPr>
            <a:spLocks noGrp="1"/>
          </p:cNvSpPr>
          <p:nvPr>
            <p:ph idx="1"/>
          </p:nvPr>
        </p:nvSpPr>
        <p:spPr/>
        <p:txBody>
          <a:bodyPr/>
          <a:lstStyle/>
          <a:p>
            <a:r>
              <a:rPr lang="es-ES" dirty="0" smtClean="0"/>
              <a:t>La brecha entre el 1% y el 99% restante es extremadamente amplia, si nos fijamos en los ingresos anuales;</a:t>
            </a:r>
          </a:p>
          <a:p>
            <a:r>
              <a:rPr lang="es-ES" dirty="0" smtClean="0"/>
              <a:t>Pero es peor si nos fijamos en sus patrimonios (capital acumulado).</a:t>
            </a:r>
          </a:p>
          <a:p>
            <a:r>
              <a:rPr lang="es-ES" dirty="0" smtClean="0"/>
              <a:t>La </a:t>
            </a:r>
            <a:r>
              <a:rPr lang="es-ES" dirty="0" err="1" smtClean="0"/>
              <a:t>famlia</a:t>
            </a:r>
            <a:r>
              <a:rPr lang="es-ES" dirty="0" smtClean="0"/>
              <a:t> </a:t>
            </a:r>
            <a:r>
              <a:rPr lang="es-ES" dirty="0" err="1" smtClean="0"/>
              <a:t>Walton</a:t>
            </a:r>
            <a:r>
              <a:rPr lang="es-ES" dirty="0"/>
              <a:t> </a:t>
            </a:r>
            <a:r>
              <a:rPr lang="es-ES" dirty="0" smtClean="0"/>
              <a:t>(los 6 herederos del imperio “</a:t>
            </a:r>
            <a:r>
              <a:rPr lang="es-ES" dirty="0" err="1" smtClean="0"/>
              <a:t>Wartmart</a:t>
            </a:r>
            <a:r>
              <a:rPr lang="es-ES" dirty="0" smtClean="0"/>
              <a:t>”), posee un patrimonio de 90.000 millones de US$, esto equivale al ingreso del 30% </a:t>
            </a:r>
            <a:r>
              <a:rPr lang="es-ES" dirty="0" err="1" smtClean="0"/>
              <a:t>màs</a:t>
            </a:r>
            <a:r>
              <a:rPr lang="es-ES" dirty="0" smtClean="0"/>
              <a:t> pobre de la sociedad norteamericana.</a:t>
            </a:r>
          </a:p>
          <a:p>
            <a:r>
              <a:rPr lang="es-ES" dirty="0" smtClean="0"/>
              <a:t>La </a:t>
            </a:r>
            <a:r>
              <a:rPr lang="es-ES" dirty="0" err="1" smtClean="0"/>
              <a:t>mayorìa</a:t>
            </a:r>
            <a:r>
              <a:rPr lang="es-ES" dirty="0" smtClean="0"/>
              <a:t> de ese 30% posee un patrimonio nulo o negativo (deudor, luego de la debacle financiera). </a:t>
            </a:r>
            <a:endParaRPr lang="es-ES" dirty="0"/>
          </a:p>
        </p:txBody>
      </p:sp>
    </p:spTree>
    <p:extLst>
      <p:ext uri="{BB962C8B-B14F-4D97-AF65-F5344CB8AC3E}">
        <p14:creationId xmlns:p14="http://schemas.microsoft.com/office/powerpoint/2010/main" val="21009162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LUCHA de CLASES.</a:t>
            </a:r>
            <a:endParaRPr lang="es-ES" dirty="0"/>
          </a:p>
        </p:txBody>
      </p:sp>
      <p:sp>
        <p:nvSpPr>
          <p:cNvPr id="3" name="2 Marcador de contenido"/>
          <p:cNvSpPr>
            <a:spLocks noGrp="1"/>
          </p:cNvSpPr>
          <p:nvPr>
            <p:ph idx="1"/>
          </p:nvPr>
        </p:nvSpPr>
        <p:spPr/>
        <p:txBody>
          <a:bodyPr/>
          <a:lstStyle/>
          <a:p>
            <a:r>
              <a:rPr lang="es-ES" dirty="0" smtClean="0"/>
              <a:t>Warren </a:t>
            </a:r>
            <a:r>
              <a:rPr lang="es-ES" dirty="0" err="1" smtClean="0"/>
              <a:t>Buffett</a:t>
            </a:r>
            <a:r>
              <a:rPr lang="es-ES" dirty="0" smtClean="0"/>
              <a:t>: “Durante los </a:t>
            </a:r>
            <a:r>
              <a:rPr lang="es-ES" dirty="0"/>
              <a:t>ú</a:t>
            </a:r>
            <a:r>
              <a:rPr lang="es-ES" dirty="0" smtClean="0"/>
              <a:t>ltimos 20 años ha habido una lucha de clases; y mi clase ha vencido”.</a:t>
            </a:r>
          </a:p>
          <a:p>
            <a:r>
              <a:rPr lang="es-ES" dirty="0" smtClean="0"/>
              <a:t>Argumento de la derecha neoliberal: “La desigualdad es beneficiosa para todos, pues entre más acumulan los ricos más se invierte”.</a:t>
            </a:r>
          </a:p>
          <a:p>
            <a:r>
              <a:rPr lang="es-ES" dirty="0" smtClean="0"/>
              <a:t>El “mentís” dado por la realidad: “Mientras los ricos se enriquecían  en progresión geométrica, </a:t>
            </a:r>
            <a:r>
              <a:rPr lang="es-ES" smtClean="0"/>
              <a:t>la mayora </a:t>
            </a:r>
            <a:r>
              <a:rPr lang="es-ES" dirty="0" smtClean="0"/>
              <a:t>de la población ha visto deteriorarse su nivel de vida…y con pocas esperanzas de seguir progresando. De hecho, los estudios en EE.UU. Señalan que un varón adulto con horario completo, está obteniendo el mismo ingreso que hace 30 años.</a:t>
            </a:r>
            <a:endParaRPr lang="es-ES" dirty="0"/>
          </a:p>
        </p:txBody>
      </p:sp>
    </p:spTree>
    <p:extLst>
      <p:ext uri="{BB962C8B-B14F-4D97-AF65-F5344CB8AC3E}">
        <p14:creationId xmlns:p14="http://schemas.microsoft.com/office/powerpoint/2010/main" val="11379929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EFICIENCIA.</a:t>
            </a:r>
            <a:endParaRPr lang="es-ES" dirty="0"/>
          </a:p>
        </p:txBody>
      </p:sp>
      <p:sp>
        <p:nvSpPr>
          <p:cNvPr id="3" name="2 Marcador de contenido"/>
          <p:cNvSpPr>
            <a:spLocks noGrp="1"/>
          </p:cNvSpPr>
          <p:nvPr>
            <p:ph idx="1"/>
          </p:nvPr>
        </p:nvSpPr>
        <p:spPr/>
        <p:txBody>
          <a:bodyPr>
            <a:normAutofit fontScale="92500" lnSpcReduction="20000"/>
          </a:bodyPr>
          <a:lstStyle/>
          <a:p>
            <a:r>
              <a:rPr lang="es-ES" dirty="0" smtClean="0"/>
              <a:t>Las sociedades muy desiguales son poco eficaces, porque las desigualdades se transforman en disfuncionales en lo económico y en lo social; finalmente hasta los ricos terminan pagando un alto precio.</a:t>
            </a:r>
          </a:p>
          <a:p>
            <a:r>
              <a:rPr lang="es-ES" dirty="0" smtClean="0"/>
              <a:t>Cuando se concentra demasiado el dinero en la parte cupular de la sociedad, el gasto del ciudadano medio disminuye, y como los sectores de altos ingresos consumen una proporción  cada vez menor de esos ingresos.</a:t>
            </a:r>
          </a:p>
          <a:p>
            <a:r>
              <a:rPr lang="es-ES" dirty="0" smtClean="0"/>
              <a:t>Por tanto, entre más se concentra el ingreso, más disminuye la demanda  agregada.</a:t>
            </a:r>
          </a:p>
          <a:p>
            <a:r>
              <a:rPr lang="es-ES" dirty="0" smtClean="0"/>
              <a:t>¿Por qué no disminuyó la demanda en los 90 y luego antes del 2008?</a:t>
            </a:r>
          </a:p>
          <a:p>
            <a:r>
              <a:rPr lang="es-ES" dirty="0" smtClean="0"/>
              <a:t>Simplemente porque hubo factores agregados externos: en los 90 fue la burbuja tecnológica y en los 2000 fue la burbuja inmobiliaria.</a:t>
            </a:r>
          </a:p>
          <a:p>
            <a:r>
              <a:rPr lang="es-ES" dirty="0" smtClean="0"/>
              <a:t>Ahora, la única alternativa externa que resta es el gasto público, pero los ricos se las han arreglado para evitarlo, reprimirlo y </a:t>
            </a:r>
            <a:r>
              <a:rPr lang="es-ES" dirty="0" err="1" smtClean="0"/>
              <a:t>deslegetimarlo</a:t>
            </a:r>
            <a:r>
              <a:rPr lang="es-ES" dirty="0" smtClean="0"/>
              <a:t>.</a:t>
            </a:r>
            <a:endParaRPr lang="es-ES" dirty="0"/>
          </a:p>
        </p:txBody>
      </p:sp>
    </p:spTree>
    <p:extLst>
      <p:ext uri="{BB962C8B-B14F-4D97-AF65-F5344CB8AC3E}">
        <p14:creationId xmlns:p14="http://schemas.microsoft.com/office/powerpoint/2010/main" val="8205395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La captación de renta.</a:t>
            </a:r>
            <a:endParaRPr lang="es-ES" dirty="0"/>
          </a:p>
        </p:txBody>
      </p:sp>
      <p:sp>
        <p:nvSpPr>
          <p:cNvPr id="3" name="2 Marcador de contenido"/>
          <p:cNvSpPr>
            <a:spLocks noGrp="1"/>
          </p:cNvSpPr>
          <p:nvPr>
            <p:ph idx="1"/>
          </p:nvPr>
        </p:nvSpPr>
        <p:spPr/>
        <p:txBody>
          <a:bodyPr>
            <a:normAutofit fontScale="85000" lnSpcReduction="10000"/>
          </a:bodyPr>
          <a:lstStyle/>
          <a:p>
            <a:r>
              <a:rPr lang="es-ES" dirty="0" smtClean="0"/>
              <a:t>Representa varias fórmulas que usan los gobiernos para favorecer a los ricos a costa de los demás.</a:t>
            </a:r>
          </a:p>
          <a:p>
            <a:r>
              <a:rPr lang="es-ES" dirty="0" smtClean="0"/>
              <a:t>Transferencias y subvenciones del Gobierno; leyes que reducen la competitividad de los mercados; leyes que permiten la apropiación excesiva de beneficios por la planta ejecutiva de las empresas; leyes que autorizan hacer beneficios sin  hacerse cargo de los deterioros ambientales o sociales.</a:t>
            </a:r>
            <a:endParaRPr lang="es-ES" dirty="0"/>
          </a:p>
          <a:p>
            <a:r>
              <a:rPr lang="es-ES" dirty="0" smtClean="0"/>
              <a:t>En es sector financiero: por el uso especulativo de los amarres de los créditos con otros instrumentos  (seguros, cargos, comisiones, tarjetas de crédito etc.);</a:t>
            </a:r>
          </a:p>
          <a:p>
            <a:r>
              <a:rPr lang="es-ES" dirty="0" smtClean="0"/>
              <a:t>Por los costos abusivos en el uso de las tarjetas de crédito y los porcentajes cobrados por las tarjetas de pago a los comerciantes;</a:t>
            </a:r>
          </a:p>
          <a:p>
            <a:r>
              <a:rPr lang="es-ES" dirty="0" smtClean="0"/>
              <a:t>Por los cargos de multas y cargos de cobranzas, </a:t>
            </a:r>
            <a:r>
              <a:rPr lang="es-ES" dirty="0" err="1" smtClean="0"/>
              <a:t>repactaciones</a:t>
            </a:r>
            <a:r>
              <a:rPr lang="es-ES" dirty="0" smtClean="0"/>
              <a:t> no consensuadas.</a:t>
            </a:r>
          </a:p>
          <a:p>
            <a:r>
              <a:rPr lang="es-ES" dirty="0" smtClean="0"/>
              <a:t>Elevación de tarifas en horarios y fechas de mayor demanda en diversos servicios.</a:t>
            </a:r>
            <a:endParaRPr lang="es-ES" dirty="0"/>
          </a:p>
        </p:txBody>
      </p:sp>
    </p:spTree>
    <p:extLst>
      <p:ext uri="{BB962C8B-B14F-4D97-AF65-F5344CB8AC3E}">
        <p14:creationId xmlns:p14="http://schemas.microsoft.com/office/powerpoint/2010/main" val="23693216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RENTA Y CONCENTRACIÓN.</a:t>
            </a:r>
            <a:endParaRPr lang="es-ES" dirty="0"/>
          </a:p>
        </p:txBody>
      </p:sp>
      <p:sp>
        <p:nvSpPr>
          <p:cNvPr id="3" name="2 Marcador de contenido"/>
          <p:cNvSpPr>
            <a:spLocks noGrp="1"/>
          </p:cNvSpPr>
          <p:nvPr>
            <p:ph idx="1"/>
          </p:nvPr>
        </p:nvSpPr>
        <p:spPr/>
        <p:txBody>
          <a:bodyPr>
            <a:normAutofit fontScale="77500" lnSpcReduction="20000"/>
          </a:bodyPr>
          <a:lstStyle/>
          <a:p>
            <a:r>
              <a:rPr lang="es-ES" dirty="0" smtClean="0"/>
              <a:t>En los últimos años el sector financiero ha obtenido  alrededor del 40% de los beneficios empresariales.</a:t>
            </a:r>
          </a:p>
          <a:p>
            <a:r>
              <a:rPr lang="es-ES" dirty="0" smtClean="0"/>
              <a:t>Las RENTAS no son más que una forma de redistribución del ingreso global.</a:t>
            </a:r>
          </a:p>
          <a:p>
            <a:r>
              <a:rPr lang="es-ES" dirty="0" smtClean="0"/>
              <a:t>Gran parte de la desigualdad creada en estas sociedades, se debe a la captación de renta de parte de los de arriba, donada por los ingresos escatimados a los de abajo.</a:t>
            </a:r>
          </a:p>
          <a:p>
            <a:r>
              <a:rPr lang="es-ES" dirty="0" smtClean="0"/>
              <a:t>La captación de renta es una operación económica de “suma cero”, puesto que no hace crecer la torta, sino que se apropia de una porción mayor de la misma torta.</a:t>
            </a:r>
          </a:p>
          <a:p>
            <a:r>
              <a:rPr lang="es-ES" dirty="0" smtClean="0"/>
              <a:t>También es un factor de distorsión, pues desvía recursos de un sector que puede ser productivo a otro que  esteriliza los recursos.</a:t>
            </a:r>
          </a:p>
          <a:p>
            <a:r>
              <a:rPr lang="es-ES" dirty="0" smtClean="0"/>
              <a:t>La captación de renta: obtiene rendimientos particulares a expensas de los rendimientos sociales. </a:t>
            </a:r>
          </a:p>
          <a:p>
            <a:r>
              <a:rPr lang="es-ES" dirty="0" smtClean="0"/>
              <a:t>Finalmente: la captación de renta distorsiona la asignación de recursos y debilita la economía.</a:t>
            </a:r>
            <a:endParaRPr lang="es-ES" dirty="0"/>
          </a:p>
        </p:txBody>
      </p:sp>
    </p:spTree>
    <p:extLst>
      <p:ext uri="{BB962C8B-B14F-4D97-AF65-F5344CB8AC3E}">
        <p14:creationId xmlns:p14="http://schemas.microsoft.com/office/powerpoint/2010/main" val="31518183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LA CAPTACIÓN HOLÍSTICA.</a:t>
            </a:r>
            <a:endParaRPr lang="es-ES" dirty="0"/>
          </a:p>
        </p:txBody>
      </p:sp>
      <p:sp>
        <p:nvSpPr>
          <p:cNvPr id="3" name="2 Marcador de contenido"/>
          <p:cNvSpPr>
            <a:spLocks noGrp="1"/>
          </p:cNvSpPr>
          <p:nvPr>
            <p:ph idx="1"/>
          </p:nvPr>
        </p:nvSpPr>
        <p:spPr/>
        <p:txBody>
          <a:bodyPr>
            <a:normAutofit fontScale="92500" lnSpcReduction="10000"/>
          </a:bodyPr>
          <a:lstStyle/>
          <a:p>
            <a:r>
              <a:rPr lang="es-ES" dirty="0" smtClean="0"/>
              <a:t>Toda actividad debe ser motivo de lucro para la “captación de rentas”: los recursos naturales y sociales, la salud , la educación, los servicios públicos (sanitarios, agua, registros, patentes, certificaciones, tránsito).</a:t>
            </a:r>
          </a:p>
          <a:p>
            <a:r>
              <a:rPr lang="es-ES" dirty="0" smtClean="0"/>
              <a:t>Esto hace que la desigualdad aumente en todas las áreas: los de arriba presionan para que haya recortes presupuestarios, evitar los impuestos y suben las matrículas en la educación y fomentan los préstamos estudiantiles para incrementar la captación de renta en ese sector; lo mismo en salud, en seguridad social, en salarios y asignaciones familiares.</a:t>
            </a:r>
          </a:p>
          <a:p>
            <a:r>
              <a:rPr lang="es-ES" dirty="0" smtClean="0"/>
              <a:t>No se respeta el “salario de eficiencia” (Marshall): “La mano de obra bien remunerada resulta ser más eficiente, por lo que no resulta antieconómica”. Pero esto es cierto para una economía productiva, pero no lo es para una economía rentista.</a:t>
            </a:r>
          </a:p>
          <a:p>
            <a:endParaRPr lang="es-ES" dirty="0"/>
          </a:p>
        </p:txBody>
      </p:sp>
    </p:spTree>
    <p:extLst>
      <p:ext uri="{BB962C8B-B14F-4D97-AF65-F5344CB8AC3E}">
        <p14:creationId xmlns:p14="http://schemas.microsoft.com/office/powerpoint/2010/main" val="357975658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LA INTEGRACIÓN GLOBAL DE LA RENTA.</a:t>
            </a:r>
            <a:endParaRPr lang="es-ES" dirty="0"/>
          </a:p>
        </p:txBody>
      </p:sp>
      <p:sp>
        <p:nvSpPr>
          <p:cNvPr id="3" name="2 Marcador de contenido"/>
          <p:cNvSpPr>
            <a:spLocks noGrp="1"/>
          </p:cNvSpPr>
          <p:nvPr>
            <p:ph idx="1"/>
          </p:nvPr>
        </p:nvSpPr>
        <p:spPr/>
        <p:txBody>
          <a:bodyPr>
            <a:normAutofit fontScale="85000" lnSpcReduction="20000"/>
          </a:bodyPr>
          <a:lstStyle/>
          <a:p>
            <a:r>
              <a:rPr lang="es-ES" dirty="0" smtClean="0"/>
              <a:t>La globalización es la preeminencia de la ganancia transnacional por sobre la integración nacional.</a:t>
            </a:r>
          </a:p>
          <a:p>
            <a:r>
              <a:rPr lang="es-ES" dirty="0" smtClean="0"/>
              <a:t>Esto genera la desintegración (redistribución, redespliegue)  de la estructura de producción industrial, según los costos salariales, ambientales, tributarios y de cobertura de mercados.</a:t>
            </a:r>
          </a:p>
          <a:p>
            <a:r>
              <a:rPr lang="es-ES" dirty="0" smtClean="0"/>
              <a:t>Los acuerdos de integración comercial  son el mecanismo facilitador de esa redistribución de los factores productivos según las ventajas regionales y locales.</a:t>
            </a:r>
          </a:p>
          <a:p>
            <a:r>
              <a:rPr lang="es-ES" dirty="0" smtClean="0"/>
              <a:t>EL otorgar condiciones tributarias especiales a la inversión extranjera, es la otra herramienta de la captación de mayores rentas.</a:t>
            </a:r>
          </a:p>
          <a:p>
            <a:r>
              <a:rPr lang="es-ES" dirty="0" smtClean="0"/>
              <a:t>La legislación salarial restrictiva </a:t>
            </a:r>
            <a:r>
              <a:rPr lang="es-ES" dirty="0" err="1" smtClean="0"/>
              <a:t>y”flexible</a:t>
            </a:r>
            <a:r>
              <a:rPr lang="es-ES" dirty="0" smtClean="0"/>
              <a:t>”, abona la rentabilidad del capital.</a:t>
            </a:r>
          </a:p>
          <a:p>
            <a:r>
              <a:rPr lang="es-ES" dirty="0" smtClean="0"/>
              <a:t>La seguridad sobre el retorno de los capitales y sus estímulos especiales (depreciación acelerada, repatriación de deuda matriz, precios de transferencias, libre importación de factores, etc.).</a:t>
            </a:r>
            <a:endParaRPr lang="es-ES" dirty="0"/>
          </a:p>
        </p:txBody>
      </p:sp>
    </p:spTree>
    <p:extLst>
      <p:ext uri="{BB962C8B-B14F-4D97-AF65-F5344CB8AC3E}">
        <p14:creationId xmlns:p14="http://schemas.microsoft.com/office/powerpoint/2010/main" val="16097096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L" dirty="0" smtClean="0"/>
              <a:t>PATRIMONIOS Y HERENCIAS.</a:t>
            </a:r>
            <a:endParaRPr lang="es-CL" dirty="0"/>
          </a:p>
        </p:txBody>
      </p:sp>
      <p:sp>
        <p:nvSpPr>
          <p:cNvPr id="3" name="Marcador de contenido 2"/>
          <p:cNvSpPr>
            <a:spLocks noGrp="1"/>
          </p:cNvSpPr>
          <p:nvPr>
            <p:ph idx="1"/>
          </p:nvPr>
        </p:nvSpPr>
        <p:spPr/>
        <p:txBody>
          <a:bodyPr>
            <a:normAutofit fontScale="92500" lnSpcReduction="10000"/>
          </a:bodyPr>
          <a:lstStyle/>
          <a:p>
            <a:r>
              <a:rPr lang="es-CL" dirty="0" smtClean="0"/>
              <a:t>El  milésimo superior: posee el 20% del patrimonio mundial. Si crece al 6% anual (promedio normalizado de crecimiento es del 2% anual), al cabo de 30 años triplicará su participación en el patrimonio global  y será del 60%.</a:t>
            </a:r>
          </a:p>
          <a:p>
            <a:r>
              <a:rPr lang="es-CL" dirty="0" smtClean="0"/>
              <a:t>Si las fortunas crecen al 4% anual, duplicará su capital en 30 años, llegando al 40%.</a:t>
            </a:r>
          </a:p>
          <a:p>
            <a:r>
              <a:rPr lang="es-CL" dirty="0" smtClean="0"/>
              <a:t>El 0.1 de la población más rica del mundo aumenta su capital al ritmo del 6% anual.</a:t>
            </a:r>
          </a:p>
          <a:p>
            <a:r>
              <a:rPr lang="es-CL" dirty="0" smtClean="0"/>
              <a:t>El  diezmilésimo más ricos del mundo (unos 450.000 adultos –Existen unos 4500 millones de adultos e nivel mundial), posee una riqueza promedio de 50 millones de Euros, cada uno. Eso es  equivalente a 1000 veces el patrimonio promedio mundial.</a:t>
            </a:r>
          </a:p>
          <a:p>
            <a:pPr marL="0" indent="0">
              <a:buNone/>
            </a:pPr>
            <a:endParaRPr lang="es-CL" dirty="0"/>
          </a:p>
        </p:txBody>
      </p:sp>
    </p:spTree>
    <p:extLst>
      <p:ext uri="{BB962C8B-B14F-4D97-AF65-F5344CB8AC3E}">
        <p14:creationId xmlns:p14="http://schemas.microsoft.com/office/powerpoint/2010/main" val="4347208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L" dirty="0" smtClean="0"/>
              <a:t>Herencias y riquezas.</a:t>
            </a:r>
            <a:endParaRPr lang="es-CL" dirty="0"/>
          </a:p>
        </p:txBody>
      </p:sp>
      <p:sp>
        <p:nvSpPr>
          <p:cNvPr id="3" name="Marcador de contenido 2"/>
          <p:cNvSpPr>
            <a:spLocks noGrp="1"/>
          </p:cNvSpPr>
          <p:nvPr>
            <p:ph idx="1"/>
          </p:nvPr>
        </p:nvSpPr>
        <p:spPr/>
        <p:txBody>
          <a:bodyPr/>
          <a:lstStyle/>
          <a:p>
            <a:r>
              <a:rPr lang="es-CL" dirty="0" smtClean="0"/>
              <a:t>La herencia representa más del 50% del valor en las fortunas presentes. Si a ello se le suman las subestimaciones, se debe llegar al 60-70% (En la “Belle </a:t>
            </a:r>
            <a:r>
              <a:rPr lang="es-CL" dirty="0" err="1" smtClean="0"/>
              <a:t>Epoque</a:t>
            </a:r>
            <a:r>
              <a:rPr lang="es-CL" dirty="0" smtClean="0"/>
              <a:t>”, llegó al 80-90%).</a:t>
            </a:r>
          </a:p>
          <a:p>
            <a:r>
              <a:rPr lang="es-CL" dirty="0" smtClean="0"/>
              <a:t>Bill Gates de una fortuna inicial de  US$ 4000 millones  en 1990, pasa a  US$ 250.000 millones en 2010.</a:t>
            </a:r>
          </a:p>
          <a:p>
            <a:r>
              <a:rPr lang="es-CL" dirty="0" err="1" smtClean="0"/>
              <a:t>Liliane</a:t>
            </a:r>
            <a:r>
              <a:rPr lang="es-CL" dirty="0" smtClean="0"/>
              <a:t> </a:t>
            </a:r>
            <a:r>
              <a:rPr lang="es-CL" dirty="0" err="1" smtClean="0"/>
              <a:t>Bettencourt</a:t>
            </a:r>
            <a:r>
              <a:rPr lang="es-CL" dirty="0" smtClean="0"/>
              <a:t> (</a:t>
            </a:r>
            <a:r>
              <a:rPr lang="es-CL" sz="2400" dirty="0" smtClean="0"/>
              <a:t>L’Oreal</a:t>
            </a:r>
            <a:r>
              <a:rPr lang="es-CL" dirty="0" smtClean="0"/>
              <a:t>), en el mismo período pasó de US$ 2000 millones a US$ 25.000 millones. Tasa de crecimiento 13% interanual.</a:t>
            </a:r>
            <a:endParaRPr lang="es-CL" dirty="0"/>
          </a:p>
        </p:txBody>
      </p:sp>
    </p:spTree>
    <p:extLst>
      <p:ext uri="{BB962C8B-B14F-4D97-AF65-F5344CB8AC3E}">
        <p14:creationId xmlns:p14="http://schemas.microsoft.com/office/powerpoint/2010/main" val="7936019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L" dirty="0" smtClean="0"/>
              <a:t>Acumulación de capital en las universidades.</a:t>
            </a:r>
            <a:endParaRPr lang="es-CL" dirty="0"/>
          </a:p>
        </p:txBody>
      </p:sp>
      <p:sp>
        <p:nvSpPr>
          <p:cNvPr id="3" name="Marcador de contenido 2"/>
          <p:cNvSpPr>
            <a:spLocks noGrp="1"/>
          </p:cNvSpPr>
          <p:nvPr>
            <p:ph idx="1"/>
          </p:nvPr>
        </p:nvSpPr>
        <p:spPr/>
        <p:txBody>
          <a:bodyPr>
            <a:normAutofit fontScale="92500"/>
          </a:bodyPr>
          <a:lstStyle/>
          <a:p>
            <a:r>
              <a:rPr lang="es-CL" dirty="0" smtClean="0"/>
              <a:t>Los fondos universitarios acumulados por 800 universidades en EE.UU. Es de 400.000 millones de dólares. El rendimiento anual promedio ha sido:</a:t>
            </a:r>
          </a:p>
          <a:p>
            <a:r>
              <a:rPr lang="es-CL" dirty="0" smtClean="0"/>
              <a:t>1980-2010……………….8,2% interanual.</a:t>
            </a:r>
          </a:p>
          <a:p>
            <a:r>
              <a:rPr lang="es-CL" dirty="0" smtClean="0"/>
              <a:t>1990-2010……………….7,2% interanual.</a:t>
            </a:r>
          </a:p>
          <a:p>
            <a:r>
              <a:rPr lang="es-CL" dirty="0" smtClean="0"/>
              <a:t>A largo plazo rodea un rendimiento del 10% interanual, similar al de los supermillonarios FORBES.</a:t>
            </a:r>
          </a:p>
          <a:p>
            <a:r>
              <a:rPr lang="es-CL" dirty="0" smtClean="0"/>
              <a:t>Además, los impuestos son inexistentes por tratarse de </a:t>
            </a:r>
            <a:r>
              <a:rPr lang="es-CL" dirty="0" err="1" smtClean="0"/>
              <a:t>fyundaciones</a:t>
            </a:r>
            <a:r>
              <a:rPr lang="es-CL" dirty="0" smtClean="0"/>
              <a:t> de utilidad pública.</a:t>
            </a:r>
          </a:p>
          <a:p>
            <a:r>
              <a:rPr lang="es-CL" dirty="0" smtClean="0"/>
              <a:t>La dotación de capital de las universidades representa casi el 3% del PIB de EE.UU.</a:t>
            </a:r>
          </a:p>
          <a:p>
            <a:endParaRPr lang="es-CL" dirty="0"/>
          </a:p>
        </p:txBody>
      </p:sp>
    </p:spTree>
    <p:extLst>
      <p:ext uri="{BB962C8B-B14F-4D97-AF65-F5344CB8AC3E}">
        <p14:creationId xmlns:p14="http://schemas.microsoft.com/office/powerpoint/2010/main" val="13178849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L" dirty="0" smtClean="0"/>
              <a:t>Qué es la globalización.</a:t>
            </a:r>
            <a:endParaRPr lang="es-CL" dirty="0"/>
          </a:p>
        </p:txBody>
      </p:sp>
      <p:sp>
        <p:nvSpPr>
          <p:cNvPr id="3" name="Marcador de contenido 2"/>
          <p:cNvSpPr>
            <a:spLocks noGrp="1"/>
          </p:cNvSpPr>
          <p:nvPr>
            <p:ph idx="1"/>
          </p:nvPr>
        </p:nvSpPr>
        <p:spPr/>
        <p:txBody>
          <a:bodyPr/>
          <a:lstStyle/>
          <a:p>
            <a:r>
              <a:rPr lang="es-CL" dirty="0" smtClean="0"/>
              <a:t>La globalización es un fenómeno relativamente nuevo, que se debe a la confluencia  en un mismo tiempo histórico de tres procesos independientes pero que desatan una dinámica de confluencias:</a:t>
            </a:r>
          </a:p>
          <a:p>
            <a:r>
              <a:rPr lang="es-CL" dirty="0" smtClean="0"/>
              <a:t>1) La caída y fracaso del socialismo real.</a:t>
            </a:r>
          </a:p>
          <a:p>
            <a:r>
              <a:rPr lang="es-CL" dirty="0" smtClean="0"/>
              <a:t>2) El desarrollo acelerado de las tecnologías de información y las comunicaciones (informática y telemática).</a:t>
            </a:r>
          </a:p>
          <a:p>
            <a:r>
              <a:rPr lang="es-CL" dirty="0" smtClean="0"/>
              <a:t>3) La emergencia hegemónica de la ideología neoliberal.</a:t>
            </a:r>
            <a:endParaRPr lang="es-CL" dirty="0"/>
          </a:p>
        </p:txBody>
      </p:sp>
    </p:spTree>
    <p:extLst>
      <p:ext uri="{BB962C8B-B14F-4D97-AF65-F5344CB8AC3E}">
        <p14:creationId xmlns:p14="http://schemas.microsoft.com/office/powerpoint/2010/main" val="7577509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L" dirty="0" smtClean="0"/>
              <a:t>NACIONALISMO V/S INTERNACIONALISMO.</a:t>
            </a:r>
            <a:endParaRPr lang="es-CL" dirty="0"/>
          </a:p>
        </p:txBody>
      </p:sp>
      <p:sp>
        <p:nvSpPr>
          <p:cNvPr id="3" name="Marcador de contenido 2"/>
          <p:cNvSpPr>
            <a:spLocks noGrp="1"/>
          </p:cNvSpPr>
          <p:nvPr>
            <p:ph idx="1"/>
          </p:nvPr>
        </p:nvSpPr>
        <p:spPr/>
        <p:txBody>
          <a:bodyPr/>
          <a:lstStyle/>
          <a:p>
            <a:r>
              <a:rPr lang="es-CL" dirty="0" smtClean="0"/>
              <a:t>En la   globalización se da  un proceso destacado, cual es la pérdida del consenso sobre el “ESTADO NACIÓN” y la preponderancia de los “CONSENSOS TRANSNACIONALES”.</a:t>
            </a:r>
          </a:p>
          <a:p>
            <a:endParaRPr lang="es-CL" dirty="0"/>
          </a:p>
          <a:p>
            <a:r>
              <a:rPr lang="es-CL" dirty="0" smtClean="0"/>
              <a:t>Desde el Estado Nación surgió el “mercantilismo”, el “industrialismo”, el “colonialismo” y el “imperialismo”, con las consabidas guerras mundiales y la “Guerra </a:t>
            </a:r>
            <a:r>
              <a:rPr lang="es-CL" dirty="0"/>
              <a:t>F</a:t>
            </a:r>
            <a:r>
              <a:rPr lang="es-CL" dirty="0" smtClean="0"/>
              <a:t>ría”.</a:t>
            </a:r>
          </a:p>
          <a:p>
            <a:r>
              <a:rPr lang="es-CL" dirty="0" smtClean="0"/>
              <a:t>También los modelos de “Crecimiento hacia adentro” la planificación central desde el Estado y las teorías económicas keynesianas.</a:t>
            </a:r>
            <a:endParaRPr lang="es-CL" dirty="0"/>
          </a:p>
        </p:txBody>
      </p:sp>
    </p:spTree>
    <p:extLst>
      <p:ext uri="{BB962C8B-B14F-4D97-AF65-F5344CB8AC3E}">
        <p14:creationId xmlns:p14="http://schemas.microsoft.com/office/powerpoint/2010/main" val="21017136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L" dirty="0" smtClean="0"/>
              <a:t>INTERNACIONALIZACIÓN.</a:t>
            </a:r>
            <a:endParaRPr lang="es-CL" dirty="0"/>
          </a:p>
        </p:txBody>
      </p:sp>
      <p:sp>
        <p:nvSpPr>
          <p:cNvPr id="3" name="Marcador de contenido 2"/>
          <p:cNvSpPr>
            <a:spLocks noGrp="1"/>
          </p:cNvSpPr>
          <p:nvPr>
            <p:ph idx="1"/>
          </p:nvPr>
        </p:nvSpPr>
        <p:spPr/>
        <p:txBody>
          <a:bodyPr>
            <a:normAutofit fontScale="92500" lnSpcReduction="10000"/>
          </a:bodyPr>
          <a:lstStyle/>
          <a:p>
            <a:r>
              <a:rPr lang="es-CL" dirty="0" smtClean="0"/>
              <a:t>La internacionalización es un proceso antiguo, pero que adquiere una actividad universal a través de los desarrollos de una economía “transnacional” y de grandes flujos financieros.</a:t>
            </a:r>
          </a:p>
          <a:p>
            <a:r>
              <a:rPr lang="es-CL" dirty="0" smtClean="0"/>
              <a:t>Es el tiempo de un “nuevo trato”, forjado en lo que se llamó el “Consenso de Washington” y que consiste en desmontar la regulación nacionalista y abrir los mercados a las actividades comerciales y productivas de los grandes poderes mundiales.</a:t>
            </a:r>
          </a:p>
          <a:p>
            <a:r>
              <a:rPr lang="es-CL" dirty="0" smtClean="0"/>
              <a:t>Los organismos directores de esta nueva “gobernanza global” serán el Fondo Monetario Internacional y el Banco Mundial.</a:t>
            </a:r>
          </a:p>
          <a:p>
            <a:r>
              <a:rPr lang="es-CL" dirty="0" smtClean="0"/>
              <a:t>Los poderes mundiales se agrupan en grandes bloques regionales: U.E.; Asia; ALCA: liderados por Alemania, Japón y EE.UU., respectivamente. </a:t>
            </a:r>
            <a:endParaRPr lang="es-CL" dirty="0"/>
          </a:p>
        </p:txBody>
      </p:sp>
    </p:spTree>
    <p:extLst>
      <p:ext uri="{BB962C8B-B14F-4D97-AF65-F5344CB8AC3E}">
        <p14:creationId xmlns:p14="http://schemas.microsoft.com/office/powerpoint/2010/main" val="21426169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L" dirty="0" smtClean="0"/>
              <a:t>NUEVOS ESPACIÓS ECONÓMICOS.</a:t>
            </a:r>
            <a:endParaRPr lang="es-CL" dirty="0"/>
          </a:p>
        </p:txBody>
      </p:sp>
      <p:sp>
        <p:nvSpPr>
          <p:cNvPr id="3" name="Marcador de contenido 2"/>
          <p:cNvSpPr>
            <a:spLocks noGrp="1"/>
          </p:cNvSpPr>
          <p:nvPr>
            <p:ph idx="1"/>
          </p:nvPr>
        </p:nvSpPr>
        <p:spPr/>
        <p:txBody>
          <a:bodyPr/>
          <a:lstStyle/>
          <a:p>
            <a:r>
              <a:rPr lang="es-CL" i="1" dirty="0" smtClean="0"/>
              <a:t>La transnacionalización </a:t>
            </a:r>
            <a:r>
              <a:rPr lang="es-CL" dirty="0" smtClean="0"/>
              <a:t>busca desesperadamente espacios de rentabilidad superior, para lo cual establece nichos de actividad económica ventajosa en diversos territorios del planeta.</a:t>
            </a:r>
          </a:p>
          <a:p>
            <a:r>
              <a:rPr lang="es-CL" dirty="0" smtClean="0"/>
              <a:t>Dichos “enclaves económicos” imponen, a su vez, una desintegración o fragmentación de los procesos productivos industriales.</a:t>
            </a:r>
          </a:p>
          <a:p>
            <a:r>
              <a:rPr lang="es-CL" dirty="0" smtClean="0"/>
              <a:t>También se impone un territorio tributario y fiscal de exención.</a:t>
            </a:r>
          </a:p>
          <a:p>
            <a:r>
              <a:rPr lang="es-CL" dirty="0" smtClean="0"/>
              <a:t>Como una jurisdicción permisiva o flexible en lo ambiental y laboral.</a:t>
            </a:r>
          </a:p>
          <a:p>
            <a:endParaRPr lang="es-CL" dirty="0"/>
          </a:p>
        </p:txBody>
      </p:sp>
    </p:spTree>
    <p:extLst>
      <p:ext uri="{BB962C8B-B14F-4D97-AF65-F5344CB8AC3E}">
        <p14:creationId xmlns:p14="http://schemas.microsoft.com/office/powerpoint/2010/main" val="21056227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L" dirty="0" smtClean="0"/>
              <a:t>La HEGEMONÍA NEOLIBERAL EN OCCIDENTE.</a:t>
            </a:r>
            <a:endParaRPr lang="es-CL" dirty="0"/>
          </a:p>
        </p:txBody>
      </p:sp>
      <p:sp>
        <p:nvSpPr>
          <p:cNvPr id="3" name="Marcador de contenido 2"/>
          <p:cNvSpPr>
            <a:spLocks noGrp="1"/>
          </p:cNvSpPr>
          <p:nvPr>
            <p:ph idx="1"/>
          </p:nvPr>
        </p:nvSpPr>
        <p:spPr/>
        <p:txBody>
          <a:bodyPr>
            <a:normAutofit lnSpcReduction="10000"/>
          </a:bodyPr>
          <a:lstStyle/>
          <a:p>
            <a:r>
              <a:rPr lang="es-CL" dirty="0" smtClean="0"/>
              <a:t>El empoderamiento de la ideología neoliberal en Occidente ha sido  </a:t>
            </a:r>
            <a:r>
              <a:rPr lang="es-CL" dirty="0" err="1" smtClean="0"/>
              <a:t>arrasante</a:t>
            </a:r>
            <a:r>
              <a:rPr lang="es-CL" dirty="0" smtClean="0"/>
              <a:t> y sin contemplaciones. </a:t>
            </a:r>
            <a:r>
              <a:rPr lang="es-CL" dirty="0" err="1" smtClean="0"/>
              <a:t>Africa</a:t>
            </a:r>
            <a:r>
              <a:rPr lang="es-CL" dirty="0" smtClean="0"/>
              <a:t> y América Latina han sido las regiones  que más pasivamente se insertaron bajo las condiciones del libre mercado  globalizado.</a:t>
            </a:r>
          </a:p>
          <a:p>
            <a:r>
              <a:rPr lang="es-CL" dirty="0" smtClean="0"/>
              <a:t>Asia, en cambio, ha tenido una trayectoria de mayor autonomía y dirección.</a:t>
            </a:r>
          </a:p>
          <a:p>
            <a:r>
              <a:rPr lang="es-CL" dirty="0" smtClean="0"/>
              <a:t>La “exclusión” vino a reemplazar a la “explotación” de los tiempos del Estado-nación y las políticas imperiales.</a:t>
            </a:r>
          </a:p>
          <a:p>
            <a:r>
              <a:rPr lang="es-CL" dirty="0" smtClean="0"/>
              <a:t>De hecho, el 20% de la humanidad (los más ricos), controlan el 85% de los ingresos del mundo. La acumulación ha sido en una sola dirección.</a:t>
            </a:r>
            <a:endParaRPr lang="es-CL" dirty="0"/>
          </a:p>
        </p:txBody>
      </p:sp>
    </p:spTree>
    <p:extLst>
      <p:ext uri="{BB962C8B-B14F-4D97-AF65-F5344CB8AC3E}">
        <p14:creationId xmlns:p14="http://schemas.microsoft.com/office/powerpoint/2010/main" val="207594804"/>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411</TotalTime>
  <Words>2018</Words>
  <Application>Microsoft Office PowerPoint</Application>
  <PresentationFormat>Panorámica</PresentationFormat>
  <Paragraphs>95</Paragraphs>
  <Slides>18</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18</vt:i4>
      </vt:variant>
    </vt:vector>
  </HeadingPairs>
  <TitlesOfParts>
    <vt:vector size="22" baseType="lpstr">
      <vt:lpstr>Arial</vt:lpstr>
      <vt:lpstr>Calibri</vt:lpstr>
      <vt:lpstr>Calibri Light</vt:lpstr>
      <vt:lpstr>Tema de Office</vt:lpstr>
      <vt:lpstr>GLOBALIZACIÓN.</vt:lpstr>
      <vt:lpstr>PATRIMONIOS Y HERENCIAS.</vt:lpstr>
      <vt:lpstr>Herencias y riquezas.</vt:lpstr>
      <vt:lpstr>Acumulación de capital en las universidades.</vt:lpstr>
      <vt:lpstr>Qué es la globalización.</vt:lpstr>
      <vt:lpstr>NACIONALISMO V/S INTERNACIONALISMO.</vt:lpstr>
      <vt:lpstr>INTERNACIONALIZACIÓN.</vt:lpstr>
      <vt:lpstr>NUEVOS ESPACIÓS ECONÓMICOS.</vt:lpstr>
      <vt:lpstr>La HEGEMONÍA NEOLIBERAL EN OCCIDENTE.</vt:lpstr>
      <vt:lpstr>BRECHAS DE INGRESOS.</vt:lpstr>
      <vt:lpstr>EL GASTO MILITAR.</vt:lpstr>
      <vt:lpstr>EL UNO POR CIENTO.</vt:lpstr>
      <vt:lpstr>LUCHA de CLASES.</vt:lpstr>
      <vt:lpstr>EFICIENCIA.</vt:lpstr>
      <vt:lpstr>La captación de renta.</vt:lpstr>
      <vt:lpstr>RENTA Y CONCENTRACIÓN.</vt:lpstr>
      <vt:lpstr>LA CAPTACIÓN HOLÍSTICA.</vt:lpstr>
      <vt:lpstr>LA INTEGRACIÓN GLOBAL DE LA RENTA.</vt:lpstr>
    </vt:vector>
  </TitlesOfParts>
  <Company>Hewlett-Packard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GLOBALIZACIÓN.</dc:title>
  <dc:creator>Hugo</dc:creator>
  <cp:lastModifiedBy>María Asunción</cp:lastModifiedBy>
  <cp:revision>33</cp:revision>
  <dcterms:created xsi:type="dcterms:W3CDTF">2014-03-26T22:49:22Z</dcterms:created>
  <dcterms:modified xsi:type="dcterms:W3CDTF">2016-12-06T22:27:33Z</dcterms:modified>
</cp:coreProperties>
</file>