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8" r:id="rId4"/>
    <p:sldId id="282" r:id="rId5"/>
    <p:sldId id="283" r:id="rId6"/>
    <p:sldId id="280" r:id="rId7"/>
    <p:sldId id="284" r:id="rId8"/>
    <p:sldId id="276" r:id="rId9"/>
    <p:sldId id="287" r:id="rId10"/>
    <p:sldId id="277" r:id="rId11"/>
    <p:sldId id="257" r:id="rId12"/>
    <p:sldId id="274" r:id="rId13"/>
    <p:sldId id="293" r:id="rId14"/>
    <p:sldId id="275" r:id="rId15"/>
    <p:sldId id="281" r:id="rId16"/>
    <p:sldId id="285" r:id="rId17"/>
    <p:sldId id="286" r:id="rId18"/>
    <p:sldId id="288" r:id="rId19"/>
    <p:sldId id="289" r:id="rId20"/>
    <p:sldId id="290" r:id="rId21"/>
    <p:sldId id="291" r:id="rId22"/>
    <p:sldId id="292" r:id="rId23"/>
    <p:sldId id="294" r:id="rId24"/>
    <p:sldId id="295" r:id="rId25"/>
    <p:sldId id="296" r:id="rId26"/>
    <p:sldId id="297" r:id="rId27"/>
    <p:sldId id="298" r:id="rId28"/>
    <p:sldId id="300" r:id="rId29"/>
    <p:sldId id="301" r:id="rId30"/>
    <p:sldId id="258" r:id="rId31"/>
    <p:sldId id="299" r:id="rId32"/>
    <p:sldId id="259" r:id="rId33"/>
    <p:sldId id="260" r:id="rId34"/>
    <p:sldId id="261" r:id="rId35"/>
    <p:sldId id="262" r:id="rId36"/>
    <p:sldId id="263" r:id="rId37"/>
    <p:sldId id="264" r:id="rId38"/>
    <p:sldId id="265" r:id="rId39"/>
    <p:sldId id="266" r:id="rId40"/>
    <p:sldId id="267" r:id="rId41"/>
    <p:sldId id="268" r:id="rId42"/>
    <p:sldId id="269" r:id="rId43"/>
    <p:sldId id="270" r:id="rId44"/>
    <p:sldId id="271" r:id="rId45"/>
    <p:sldId id="272" r:id="rId46"/>
    <p:sldId id="273" r:id="rId4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2681D-5B7C-4AE1-9CF5-54FF36009E8F}" type="datetimeFigureOut">
              <a:rPr lang="es-ES" smtClean="0"/>
              <a:pPr/>
              <a:t>06/12/2016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AAF45-C48B-4266-8AD4-0EF82D3E40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/>
          <a:lstStyle/>
          <a:p>
            <a:r>
              <a:rPr lang="es-ES" dirty="0" smtClean="0"/>
              <a:t>DATOS DE LA ECONOMÍA GLOBAL.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Hugo Latorre </a:t>
            </a:r>
            <a:r>
              <a:rPr lang="es-ES" dirty="0" err="1" smtClean="0"/>
              <a:t>Fuenzalida</a:t>
            </a:r>
            <a:endParaRPr lang="es-ES" dirty="0" smtClean="0"/>
          </a:p>
          <a:p>
            <a:r>
              <a:rPr lang="es-ES" dirty="0" err="1" smtClean="0"/>
              <a:t>Vicerrectoría</a:t>
            </a:r>
            <a:r>
              <a:rPr lang="es-ES" dirty="0" smtClean="0"/>
              <a:t> académica</a:t>
            </a:r>
          </a:p>
          <a:p>
            <a:r>
              <a:rPr lang="es-ES" dirty="0" smtClean="0"/>
              <a:t>Universidad de Chile.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6786610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benedict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0"/>
            <a:ext cx="7500990" cy="65008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india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Pese a una tasa de crecimiento de dos dígitos por más de una década y media, los estudios recientes señalan que más de un tercio de la población india vive en condiciones sub humanas. El Banco Mundial señala que el 42% se encuentra en la pobreza absoluta; más de ¾ de la población tiene un poder de compra diario menor a dos dólares (20 rupias); cerca de la mitad de  los niños están desnutridos; la anemia está creciendo entre las mujeres; la comida no ha dejado de escasear en el campo en las últimas dos décadas.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00042"/>
            <a:ext cx="8715436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Desplazamientos.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tierra minera, tomada de los locales a un bajo precio, se anuncia de manera unilateral y normalmente no se paga. Esas tierras se entregan a grandes corporaciones y firmas industriales, muchas veces con infraestructura de apoyo provista por el Gobierno, al costo público de desplazar más gente.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2601">
            <a:off x="0" y="428604"/>
            <a:ext cx="9144000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00095">
            <a:off x="642910" y="714356"/>
            <a:ext cx="8072494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16470">
            <a:off x="0" y="642918"/>
            <a:ext cx="8286776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17210">
            <a:off x="571472" y="642918"/>
            <a:ext cx="8143932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678" y="1417638"/>
            <a:ext cx="8501122" cy="484608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Informalización.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90182">
            <a:off x="276660" y="1064854"/>
            <a:ext cx="8524487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880">
            <a:off x="428596" y="428604"/>
            <a:ext cx="8001056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642918"/>
            <a:ext cx="8429684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44000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350" y="19270"/>
            <a:ext cx="9215502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lob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8715404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001156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8072494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Chile globalizado.</a:t>
            </a:r>
            <a:endParaRPr lang="es-CL" dirty="0"/>
          </a:p>
        </p:txBody>
      </p:sp>
      <p:sp>
        <p:nvSpPr>
          <p:cNvPr id="7" name="CuadroTexto 6"/>
          <p:cNvSpPr txBox="1"/>
          <p:nvPr/>
        </p:nvSpPr>
        <p:spPr>
          <a:xfrm>
            <a:off x="611560" y="2492896"/>
            <a:ext cx="824392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Chile es el país con mayor desigualdad de la OCDE, entre el 10% más rico contra el</a:t>
            </a:r>
          </a:p>
          <a:p>
            <a:r>
              <a:rPr lang="es-CL" dirty="0" smtClean="0"/>
              <a:t>10% más pobre-</a:t>
            </a:r>
          </a:p>
          <a:p>
            <a:endParaRPr lang="es-CL" dirty="0" smtClean="0"/>
          </a:p>
          <a:p>
            <a:r>
              <a:rPr lang="es-CL" dirty="0" smtClean="0"/>
              <a:t>Chile es el 4° país de la OCDE con más porcentaje de pobres: 18% de la población con </a:t>
            </a:r>
          </a:p>
          <a:p>
            <a:r>
              <a:rPr lang="es-CL" dirty="0" smtClean="0"/>
              <a:t>Ingreso inferior al 50% de la media de ingresos. (Israel 20.9; México 20.4;Turquía 19,3;</a:t>
            </a:r>
          </a:p>
          <a:p>
            <a:r>
              <a:rPr lang="es-CL" dirty="0" smtClean="0"/>
              <a:t>EE.UU 17.4 .</a:t>
            </a:r>
          </a:p>
          <a:p>
            <a:endParaRPr lang="es-CL" dirty="0" smtClean="0"/>
          </a:p>
          <a:p>
            <a:r>
              <a:rPr lang="es-CL" dirty="0" err="1" smtClean="0"/>
              <a:t>Indice</a:t>
            </a:r>
            <a:r>
              <a:rPr lang="es-CL" dirty="0" smtClean="0"/>
              <a:t> de </a:t>
            </a:r>
            <a:r>
              <a:rPr lang="es-CL" dirty="0" err="1" smtClean="0"/>
              <a:t>Gini</a:t>
            </a:r>
            <a:r>
              <a:rPr lang="es-CL" dirty="0" smtClean="0"/>
              <a:t>: Chile: 0.50</a:t>
            </a:r>
          </a:p>
          <a:p>
            <a:r>
              <a:rPr lang="es-CL" dirty="0" smtClean="0"/>
              <a:t>Media de la OCDE: 0.31</a:t>
            </a:r>
          </a:p>
          <a:p>
            <a:endParaRPr lang="es-CL" dirty="0" smtClean="0"/>
          </a:p>
          <a:p>
            <a:r>
              <a:rPr lang="es-CL" dirty="0" smtClean="0"/>
              <a:t>En protección social: Chile 10.2 del PIB; México 7.4 del PIB; Corea del Sur 9.3 del PIB.</a:t>
            </a:r>
          </a:p>
          <a:p>
            <a:r>
              <a:rPr lang="es-CL" dirty="0" smtClean="0"/>
              <a:t>Media de la OCDE: 21,9 .</a:t>
            </a:r>
          </a:p>
          <a:p>
            <a:endParaRPr lang="es-CL" dirty="0"/>
          </a:p>
          <a:p>
            <a:r>
              <a:rPr lang="es-CL" dirty="0" smtClean="0"/>
              <a:t>Gasto Público: Chile</a:t>
            </a:r>
          </a:p>
          <a:p>
            <a:r>
              <a:rPr lang="es-CL" dirty="0" smtClean="0"/>
              <a:t>1997-2010 = (-1.5%) del PIB</a:t>
            </a:r>
          </a:p>
          <a:p>
            <a:r>
              <a:rPr lang="es-CL" dirty="0" smtClean="0"/>
              <a:t>2010-2013 = (-0.9%) del PIB.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22328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Crisis financiera.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4035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44" y="-347397"/>
            <a:ext cx="800105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nobe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215370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4636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.samuel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0"/>
            <a:ext cx="82153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vid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8072494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olucionat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8929718" cy="650085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lanob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2971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qu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-285776"/>
            <a:ext cx="7429584" cy="742955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esquem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-285776"/>
            <a:ext cx="8001056" cy="764386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epresi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72152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lee.uu.recesi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0"/>
            <a:ext cx="735811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lob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14290"/>
            <a:ext cx="7786742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fondossoberan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286808" cy="6143644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lhundimiento de fond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-214338"/>
            <a:ext cx="7429552" cy="707233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h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0"/>
            <a:ext cx="74295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los ric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728"/>
            <a:ext cx="9144000" cy="657227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ib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8929718" cy="6643734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etróle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858280" cy="6357958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zona eu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871543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143932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39598">
            <a:off x="571472" y="500042"/>
            <a:ext cx="8572528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143932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lo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2255">
            <a:off x="1214414" y="714356"/>
            <a:ext cx="6715172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lob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714356"/>
            <a:ext cx="8429684" cy="56436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311</Words>
  <Application>Microsoft Office PowerPoint</Application>
  <PresentationFormat>Presentación en pantalla (4:3)</PresentationFormat>
  <Paragraphs>27</Paragraphs>
  <Slides>46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9" baseType="lpstr">
      <vt:lpstr>Arial</vt:lpstr>
      <vt:lpstr>Calibri</vt:lpstr>
      <vt:lpstr>Tema de Office</vt:lpstr>
      <vt:lpstr>DATOS DE LA ECONOMÍA GLOBAL.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india</vt:lpstr>
      <vt:lpstr>Presentación de PowerPoint</vt:lpstr>
      <vt:lpstr>Desplazamientos.</vt:lpstr>
      <vt:lpstr>Presentación de PowerPoint</vt:lpstr>
      <vt:lpstr>Presentación de PowerPoint</vt:lpstr>
      <vt:lpstr>Presentación de PowerPoint</vt:lpstr>
      <vt:lpstr>Presentación de PowerPoint</vt:lpstr>
      <vt:lpstr>Informalización.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Chile globalizado.</vt:lpstr>
      <vt:lpstr>Crisis financiera.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PC-Casa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DE LA ECONOMÍA GLOBAL.</dc:title>
  <dc:creator>Hugo Latorre</dc:creator>
  <cp:lastModifiedBy>María Asunción</cp:lastModifiedBy>
  <cp:revision>32</cp:revision>
  <dcterms:created xsi:type="dcterms:W3CDTF">2014-03-23T00:39:33Z</dcterms:created>
  <dcterms:modified xsi:type="dcterms:W3CDTF">2016-12-06T22:28:31Z</dcterms:modified>
</cp:coreProperties>
</file>