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53" autoAdjust="0"/>
    <p:restoredTop sz="94434" autoAdjust="0"/>
  </p:normalViewPr>
  <p:slideViewPr>
    <p:cSldViewPr snapToGrid="0">
      <p:cViewPr varScale="1">
        <p:scale>
          <a:sx n="64" d="100"/>
          <a:sy n="64" d="100"/>
        </p:scale>
        <p:origin x="7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2A77-9761-486B-A2ED-00ED036D2BC7}" type="datetimeFigureOut">
              <a:rPr lang="es-CL" smtClean="0"/>
              <a:t>26-08-2015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A0AB4-1E76-4AFA-B9A1-1F201E730C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59076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2A77-9761-486B-A2ED-00ED036D2BC7}" type="datetimeFigureOut">
              <a:rPr lang="es-CL" smtClean="0"/>
              <a:t>26-08-2015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A0AB4-1E76-4AFA-B9A1-1F201E730C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30682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2A77-9761-486B-A2ED-00ED036D2BC7}" type="datetimeFigureOut">
              <a:rPr lang="es-CL" smtClean="0"/>
              <a:t>26-08-2015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A0AB4-1E76-4AFA-B9A1-1F201E730C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75530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2A77-9761-486B-A2ED-00ED036D2BC7}" type="datetimeFigureOut">
              <a:rPr lang="es-CL" smtClean="0"/>
              <a:t>26-08-2015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A0AB4-1E76-4AFA-B9A1-1F201E730C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85735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2A77-9761-486B-A2ED-00ED036D2BC7}" type="datetimeFigureOut">
              <a:rPr lang="es-CL" smtClean="0"/>
              <a:t>26-08-2015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A0AB4-1E76-4AFA-B9A1-1F201E730C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1646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2A77-9761-486B-A2ED-00ED036D2BC7}" type="datetimeFigureOut">
              <a:rPr lang="es-CL" smtClean="0"/>
              <a:t>26-08-2015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A0AB4-1E76-4AFA-B9A1-1F201E730C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77484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2A77-9761-486B-A2ED-00ED036D2BC7}" type="datetimeFigureOut">
              <a:rPr lang="es-CL" smtClean="0"/>
              <a:t>26-08-2015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A0AB4-1E76-4AFA-B9A1-1F201E730C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59312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2A77-9761-486B-A2ED-00ED036D2BC7}" type="datetimeFigureOut">
              <a:rPr lang="es-CL" smtClean="0"/>
              <a:t>26-08-2015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A0AB4-1E76-4AFA-B9A1-1F201E730C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2725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2A77-9761-486B-A2ED-00ED036D2BC7}" type="datetimeFigureOut">
              <a:rPr lang="es-CL" smtClean="0"/>
              <a:t>26-08-2015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A0AB4-1E76-4AFA-B9A1-1F201E730C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78123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2A77-9761-486B-A2ED-00ED036D2BC7}" type="datetimeFigureOut">
              <a:rPr lang="es-CL" smtClean="0"/>
              <a:t>26-08-2015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A0AB4-1E76-4AFA-B9A1-1F201E730C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08862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2A77-9761-486B-A2ED-00ED036D2BC7}" type="datetimeFigureOut">
              <a:rPr lang="es-CL" smtClean="0"/>
              <a:t>26-08-2015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A0AB4-1E76-4AFA-B9A1-1F201E730C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4578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82A77-9761-486B-A2ED-00ED036D2BC7}" type="datetimeFigureOut">
              <a:rPr lang="es-CL" smtClean="0"/>
              <a:t>26-08-2015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A0AB4-1E76-4AFA-B9A1-1F201E730C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46933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884420" y="1154243"/>
            <a:ext cx="1043315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800" b="1" dirty="0" smtClean="0"/>
              <a:t>CURSO DE FORMACION </a:t>
            </a:r>
            <a:r>
              <a:rPr lang="es-CL" sz="2800" b="1" dirty="0" smtClean="0"/>
              <a:t>GENERAL - CURSO </a:t>
            </a:r>
            <a:r>
              <a:rPr lang="es-CL" sz="2800" b="1" dirty="0" smtClean="0"/>
              <a:t>DE FORMACION GENERAL</a:t>
            </a:r>
          </a:p>
          <a:p>
            <a:pPr algn="ctr"/>
            <a:endParaRPr lang="es-CL" sz="3200" b="1" dirty="0" smtClean="0"/>
          </a:p>
          <a:p>
            <a:pPr algn="ctr"/>
            <a:r>
              <a:rPr lang="es-CL" sz="3600" b="1" dirty="0" smtClean="0"/>
              <a:t>TERRITORIO Y POLITICAS PUBLICAS</a:t>
            </a:r>
          </a:p>
          <a:p>
            <a:pPr algn="ctr"/>
            <a:r>
              <a:rPr lang="es-CL" sz="3200" dirty="0" smtClean="0"/>
              <a:t>2do semestre 2015</a:t>
            </a:r>
          </a:p>
          <a:p>
            <a:pPr algn="ctr"/>
            <a:endParaRPr lang="es-CL" sz="3200" dirty="0" smtClean="0"/>
          </a:p>
          <a:p>
            <a:pPr algn="ctr"/>
            <a:endParaRPr lang="es-CL" sz="3200" dirty="0"/>
          </a:p>
          <a:p>
            <a:pPr algn="ctr"/>
            <a:endParaRPr lang="es-CL" sz="3200" dirty="0" smtClean="0"/>
          </a:p>
          <a:p>
            <a:pPr algn="ctr"/>
            <a:endParaRPr lang="es-CL" sz="3200" dirty="0" smtClean="0"/>
          </a:p>
          <a:p>
            <a:pPr algn="ctr"/>
            <a:endParaRPr lang="es-CL" sz="3200" dirty="0" smtClean="0"/>
          </a:p>
          <a:p>
            <a:pPr algn="ctr"/>
            <a:r>
              <a:rPr lang="es-CL" sz="2400" b="1" dirty="0" smtClean="0"/>
              <a:t>Equipo Docente: Fernanda Contreras, Viviana Fernández, y Xenia Fuster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76297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3200" b="1" dirty="0" smtClean="0">
                <a:latin typeface="+mn-lt"/>
              </a:rPr>
              <a:t>Objetivo general del CFG</a:t>
            </a:r>
            <a:endParaRPr lang="es-CL" sz="32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39056"/>
            <a:ext cx="10515600" cy="494675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" dirty="0" smtClean="0"/>
              <a:t>Introducir </a:t>
            </a:r>
            <a:r>
              <a:rPr lang="es-ES" dirty="0"/>
              <a:t>e interiorizar a los estudiantes de las distintas Facultades de la Universidad respecto de las funciones del Estado tanto a nivel nacional (ministerial), regional y local (municipalidades), tanto referidas a la formulación de políticas públicas como su expresión a nivel operativo en el territorio local.</a:t>
            </a:r>
            <a:endParaRPr lang="es-CL" dirty="0"/>
          </a:p>
          <a:p>
            <a:pPr algn="just"/>
            <a:r>
              <a:rPr lang="es-ES" dirty="0" smtClean="0"/>
              <a:t>Específicamente </a:t>
            </a:r>
            <a:r>
              <a:rPr lang="es-ES" dirty="0"/>
              <a:t>se espera contribuir a una formación integral que le permita al estudiante </a:t>
            </a:r>
            <a:r>
              <a:rPr lang="es-ES" b="1" i="1" dirty="0">
                <a:solidFill>
                  <a:srgbClr val="C00000"/>
                </a:solidFill>
              </a:rPr>
              <a:t>analizar críticamente diversas problemáticas </a:t>
            </a:r>
            <a:r>
              <a:rPr lang="es-ES" dirty="0"/>
              <a:t>existentes hoy en día y poder desempeñarse como profesional ofreciendo soluciones pertinentes e innovadores construidas en equipos interdisciplinarios y en conjunto con la comunidad.</a:t>
            </a:r>
            <a:endParaRPr lang="es-CL" dirty="0"/>
          </a:p>
          <a:p>
            <a:pPr algn="just"/>
            <a:r>
              <a:rPr lang="es-ES" dirty="0" smtClean="0"/>
              <a:t>A </a:t>
            </a:r>
            <a:r>
              <a:rPr lang="es-ES" dirty="0"/>
              <a:t>fin de vincular directamente al estudiante con la comunidad en un contexto específico hemos seleccionado en esta oportunidad como </a:t>
            </a:r>
            <a:r>
              <a:rPr lang="es-ES" b="1" i="1" dirty="0">
                <a:solidFill>
                  <a:srgbClr val="C00000"/>
                </a:solidFill>
              </a:rPr>
              <a:t>territorio de análisis la Comuna de La </a:t>
            </a:r>
            <a:r>
              <a:rPr lang="es-ES" b="1" i="1" dirty="0" err="1">
                <a:solidFill>
                  <a:srgbClr val="C00000"/>
                </a:solidFill>
              </a:rPr>
              <a:t>Pintana</a:t>
            </a:r>
            <a:r>
              <a:rPr lang="es-ES" dirty="0"/>
              <a:t>, por tanto el trabajo grupal que los estudiantes realizarán durante el Curso estará enfocado a abordar los problemas reales que enfrenta la comuna en educación, medio ambiente, transporte, entre otros.</a:t>
            </a:r>
            <a:endParaRPr lang="es-CL" dirty="0"/>
          </a:p>
          <a:p>
            <a:pPr algn="just"/>
            <a:r>
              <a:rPr lang="es-ES" dirty="0" smtClean="0"/>
              <a:t>Las </a:t>
            </a:r>
            <a:r>
              <a:rPr lang="es-ES" dirty="0"/>
              <a:t>Políticas de los distintos sectores serán abordadas desde los siguientes enfoques: </a:t>
            </a:r>
            <a:r>
              <a:rPr lang="es-ES" b="1" i="1" dirty="0">
                <a:solidFill>
                  <a:srgbClr val="C00000"/>
                </a:solidFill>
              </a:rPr>
              <a:t>de inclusión, derechos, género, accesibilidad y participación ciudadana</a:t>
            </a:r>
            <a:r>
              <a:rPr lang="es-ES" dirty="0"/>
              <a:t>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90965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3200" b="1" dirty="0" smtClean="0">
                <a:latin typeface="+mn-lt"/>
              </a:rPr>
              <a:t>Estrategias Metodológicas</a:t>
            </a:r>
            <a:endParaRPr lang="es-CL" sz="32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60185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s-ES" b="1" dirty="0" smtClean="0"/>
              <a:t>Clases </a:t>
            </a:r>
            <a:r>
              <a:rPr lang="es-ES" b="1" dirty="0"/>
              <a:t>expositivas</a:t>
            </a:r>
            <a:endParaRPr lang="es-CL" b="1" dirty="0"/>
          </a:p>
          <a:p>
            <a:pPr lvl="0"/>
            <a:r>
              <a:rPr lang="es-ES" b="1" dirty="0"/>
              <a:t>Lectura y discusión de literatura</a:t>
            </a:r>
            <a:endParaRPr lang="es-CL" b="1" dirty="0"/>
          </a:p>
          <a:p>
            <a:pPr lvl="0"/>
            <a:r>
              <a:rPr lang="es-ES" b="1" dirty="0"/>
              <a:t>Lecturas individuales y colectivas</a:t>
            </a:r>
            <a:endParaRPr lang="es-CL" b="1" dirty="0"/>
          </a:p>
          <a:p>
            <a:pPr lvl="0"/>
            <a:r>
              <a:rPr lang="es-ES" b="1" dirty="0"/>
              <a:t>Estudio de caso</a:t>
            </a:r>
            <a:endParaRPr lang="es-CL" b="1" dirty="0"/>
          </a:p>
          <a:p>
            <a:pPr lvl="0"/>
            <a:r>
              <a:rPr lang="es-ES" b="1" dirty="0"/>
              <a:t>Debates </a:t>
            </a:r>
            <a:endParaRPr lang="es-CL" b="1" dirty="0"/>
          </a:p>
          <a:p>
            <a:endParaRPr lang="es-CL" dirty="0"/>
          </a:p>
          <a:p>
            <a:pPr marL="0" indent="0">
              <a:buNone/>
            </a:pPr>
            <a:r>
              <a:rPr lang="es-ES" dirty="0" smtClean="0"/>
              <a:t>Es </a:t>
            </a:r>
            <a:r>
              <a:rPr lang="es-ES" dirty="0"/>
              <a:t>importante precisar que la mayor cantidad de las clases serán expositivas, donde las y los estudiantes deberán participar a través de la </a:t>
            </a:r>
            <a:r>
              <a:rPr lang="es-ES" b="1" i="1" dirty="0">
                <a:solidFill>
                  <a:srgbClr val="C00000"/>
                </a:solidFill>
              </a:rPr>
              <a:t>lectura de bibliografía obligatoria y/o referencial</a:t>
            </a:r>
            <a:r>
              <a:rPr lang="es-ES" dirty="0"/>
              <a:t>. </a:t>
            </a:r>
            <a:endParaRPr lang="es-CL" dirty="0"/>
          </a:p>
          <a:p>
            <a:pPr marL="0" indent="0">
              <a:buNone/>
            </a:pPr>
            <a:r>
              <a:rPr lang="es-ES" dirty="0"/>
              <a:t>Complementario a esto, las y los estudiantes deberán </a:t>
            </a:r>
            <a:r>
              <a:rPr lang="es-ES" b="1" i="1" dirty="0">
                <a:solidFill>
                  <a:srgbClr val="C00000"/>
                </a:solidFill>
              </a:rPr>
              <a:t>trabajar individualmente lecturas </a:t>
            </a:r>
            <a:r>
              <a:rPr lang="es-ES" dirty="0"/>
              <a:t>a través de la construcción de fichas de lecturas y discutirlas en un espacio de debate en U-Cursos. El debate será considerado como una evaluación de participación. </a:t>
            </a:r>
            <a:endParaRPr lang="es-CL" dirty="0"/>
          </a:p>
          <a:p>
            <a:pPr marL="0" indent="0">
              <a:buNone/>
            </a:pPr>
            <a:r>
              <a:rPr lang="es-ES" dirty="0"/>
              <a:t>Como un eje transversal del curso, y a modo de poner en práctica los conocimientos adquiridos, se realizará un </a:t>
            </a:r>
            <a:r>
              <a:rPr lang="es-ES" b="1" i="1" dirty="0">
                <a:solidFill>
                  <a:srgbClr val="C00000"/>
                </a:solidFill>
              </a:rPr>
              <a:t>estudio de caso, trabajado en equipo</a:t>
            </a:r>
            <a:r>
              <a:rPr lang="es-ES" dirty="0"/>
              <a:t>, el que supondrá una visita obligatoria a terreno (en el horario del curso) a la </a:t>
            </a:r>
            <a:r>
              <a:rPr lang="es-ES" b="1" i="1" dirty="0">
                <a:solidFill>
                  <a:srgbClr val="C00000"/>
                </a:solidFill>
              </a:rPr>
              <a:t>comuna de La </a:t>
            </a:r>
            <a:r>
              <a:rPr lang="es-ES" b="1" i="1" dirty="0" err="1">
                <a:solidFill>
                  <a:srgbClr val="C00000"/>
                </a:solidFill>
              </a:rPr>
              <a:t>Pintana</a:t>
            </a:r>
            <a:r>
              <a:rPr lang="es-ES" b="1" i="1" dirty="0" smtClean="0">
                <a:solidFill>
                  <a:srgbClr val="C00000"/>
                </a:solidFill>
              </a:rPr>
              <a:t>.</a:t>
            </a:r>
            <a:endParaRPr lang="es-CL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05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3200" b="1" dirty="0" smtClean="0">
                <a:latin typeface="+mn-lt"/>
              </a:rPr>
              <a:t>Evaluación del Curso</a:t>
            </a:r>
            <a:endParaRPr lang="es-CL" sz="3200" b="1" dirty="0">
              <a:latin typeface="+mn-lt"/>
            </a:endParaRPr>
          </a:p>
        </p:txBody>
      </p:sp>
      <p:pic>
        <p:nvPicPr>
          <p:cNvPr id="4" name="Marcador de contenido 3"/>
          <p:cNvPicPr>
            <a:picLocks noGrp="1"/>
          </p:cNvPicPr>
          <p:nvPr>
            <p:ph idx="1"/>
          </p:nvPr>
        </p:nvPicPr>
        <p:blipFill>
          <a:blip r:embed="rId2" cstate="print"/>
          <a:srcRect l="11605" t="33837" r="16211" b="14175"/>
          <a:stretch>
            <a:fillRect/>
          </a:stretch>
        </p:blipFill>
        <p:spPr bwMode="auto">
          <a:xfrm>
            <a:off x="1019331" y="1813809"/>
            <a:ext cx="10334469" cy="4467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69935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/>
          <p:nvPr/>
        </p:nvPicPr>
        <p:blipFill>
          <a:blip r:embed="rId2" cstate="print"/>
          <a:srcRect l="16802" t="21946" r="14432" b="19004"/>
          <a:stretch>
            <a:fillRect/>
          </a:stretch>
        </p:blipFill>
        <p:spPr bwMode="auto">
          <a:xfrm>
            <a:off x="854439" y="449706"/>
            <a:ext cx="9743607" cy="6408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974191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356</Words>
  <Application>Microsoft Office PowerPoint</Application>
  <PresentationFormat>Panorámica</PresentationFormat>
  <Paragraphs>26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Objetivo general del CFG</vt:lpstr>
      <vt:lpstr>Estrategias Metodológicas</vt:lpstr>
      <vt:lpstr>Evaluación del Curso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Viviana Fernandez</dc:creator>
  <cp:lastModifiedBy>Viviana Fernandez</cp:lastModifiedBy>
  <cp:revision>3</cp:revision>
  <dcterms:created xsi:type="dcterms:W3CDTF">2015-08-25T20:30:54Z</dcterms:created>
  <dcterms:modified xsi:type="dcterms:W3CDTF">2015-08-26T20:55:21Z</dcterms:modified>
</cp:coreProperties>
</file>