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47"/>
  </p:notes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7"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Lst>
  <p:sldSz cx="9144000" cy="6858000" type="screen4x3"/>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L"/>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B9B4E80-A43A-48C5-9BCF-C2A869EA1F42}" type="datetimeFigureOut">
              <a:rPr lang="es-CL" smtClean="0"/>
              <a:t>01-09-2015</a:t>
            </a:fld>
            <a:endParaRPr lang="es-CL"/>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CL"/>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L"/>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A30893D-4613-4AB0-9540-1D8932271A33}" type="slidenum">
              <a:rPr lang="es-CL" smtClean="0"/>
              <a:t>‹Nº›</a:t>
            </a:fld>
            <a:endParaRPr lang="es-CL"/>
          </a:p>
        </p:txBody>
      </p:sp>
    </p:spTree>
    <p:extLst>
      <p:ext uri="{BB962C8B-B14F-4D97-AF65-F5344CB8AC3E}">
        <p14:creationId xmlns:p14="http://schemas.microsoft.com/office/powerpoint/2010/main" val="34666779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L" dirty="0"/>
          </a:p>
        </p:txBody>
      </p:sp>
      <p:sp>
        <p:nvSpPr>
          <p:cNvPr id="4" name="3 Marcador de número de diapositiva"/>
          <p:cNvSpPr>
            <a:spLocks noGrp="1"/>
          </p:cNvSpPr>
          <p:nvPr>
            <p:ph type="sldNum" sz="quarter" idx="10"/>
          </p:nvPr>
        </p:nvSpPr>
        <p:spPr/>
        <p:txBody>
          <a:bodyPr/>
          <a:lstStyle/>
          <a:p>
            <a:fld id="{8A30893D-4613-4AB0-9540-1D8932271A33}" type="slidenum">
              <a:rPr lang="es-CL" smtClean="0"/>
              <a:t>44</a:t>
            </a:fld>
            <a:endParaRPr lang="es-CL"/>
          </a:p>
        </p:txBody>
      </p:sp>
    </p:spTree>
    <p:extLst>
      <p:ext uri="{BB962C8B-B14F-4D97-AF65-F5344CB8AC3E}">
        <p14:creationId xmlns:p14="http://schemas.microsoft.com/office/powerpoint/2010/main" val="26387720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1A462D86-D7AF-4A3E-9DA2-80B1AEC657DC}" type="datetimeFigureOut">
              <a:rPr lang="es-CL" smtClean="0"/>
              <a:t>01-09-2015</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32926D13-D25F-491E-80B2-EA384FD2C56C}" type="slidenum">
              <a:rPr lang="es-CL" smtClean="0"/>
              <a:t>‹Nº›</a:t>
            </a:fld>
            <a:endParaRPr lang="es-CL"/>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1A462D86-D7AF-4A3E-9DA2-80B1AEC657DC}" type="datetimeFigureOut">
              <a:rPr lang="es-CL" smtClean="0"/>
              <a:t>01-09-2015</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32926D13-D25F-491E-80B2-EA384FD2C56C}" type="slidenum">
              <a:rPr lang="es-CL" smtClean="0"/>
              <a:t>‹Nº›</a:t>
            </a:fld>
            <a:endParaRPr lang="es-C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1A462D86-D7AF-4A3E-9DA2-80B1AEC657DC}" type="datetimeFigureOut">
              <a:rPr lang="es-CL" smtClean="0"/>
              <a:t>01-09-2015</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32926D13-D25F-491E-80B2-EA384FD2C56C}" type="slidenum">
              <a:rPr lang="es-CL" smtClean="0"/>
              <a:t>‹Nº›</a:t>
            </a:fld>
            <a:endParaRPr lang="es-C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1A462D86-D7AF-4A3E-9DA2-80B1AEC657DC}" type="datetimeFigureOut">
              <a:rPr lang="es-CL" smtClean="0"/>
              <a:t>01-09-2015</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32926D13-D25F-491E-80B2-EA384FD2C56C}" type="slidenum">
              <a:rPr lang="es-CL" smtClean="0"/>
              <a:t>‹Nº›</a:t>
            </a:fld>
            <a:endParaRPr lang="es-C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95" name="Title 94"/>
          <p:cNvSpPr>
            <a:spLocks noGrp="1"/>
          </p:cNvSpPr>
          <p:nvPr>
            <p:ph type="title"/>
          </p:nvPr>
        </p:nvSpPr>
        <p:spPr>
          <a:xfrm>
            <a:off x="457200" y="4463568"/>
            <a:ext cx="8305800" cy="1143000"/>
          </a:xfrm>
        </p:spPr>
        <p:txBody>
          <a:bodyPr/>
          <a:lstStyle/>
          <a:p>
            <a:r>
              <a:rPr lang="es-ES" smtClean="0"/>
              <a:t>Haga clic para modificar el estilo de título del patrón</a:t>
            </a:r>
            <a:endParaRPr lang="en-US"/>
          </a:p>
        </p:txBody>
      </p:sp>
      <p:sp>
        <p:nvSpPr>
          <p:cNvPr id="2" name="Date Placeholder 1"/>
          <p:cNvSpPr>
            <a:spLocks noGrp="1"/>
          </p:cNvSpPr>
          <p:nvPr>
            <p:ph type="dt" sz="half" idx="10"/>
          </p:nvPr>
        </p:nvSpPr>
        <p:spPr/>
        <p:txBody>
          <a:bodyPr/>
          <a:lstStyle/>
          <a:p>
            <a:fld id="{1A462D86-D7AF-4A3E-9DA2-80B1AEC657DC}" type="datetimeFigureOut">
              <a:rPr lang="es-CL" smtClean="0"/>
              <a:t>01-09-2015</a:t>
            </a:fld>
            <a:endParaRPr lang="es-CL"/>
          </a:p>
        </p:txBody>
      </p:sp>
      <p:sp>
        <p:nvSpPr>
          <p:cNvPr id="91" name="Footer Placeholder 90"/>
          <p:cNvSpPr>
            <a:spLocks noGrp="1"/>
          </p:cNvSpPr>
          <p:nvPr>
            <p:ph type="ftr" sz="quarter" idx="11"/>
          </p:nvPr>
        </p:nvSpPr>
        <p:spPr/>
        <p:txBody>
          <a:bodyPr/>
          <a:lstStyle/>
          <a:p>
            <a:endParaRPr lang="es-CL"/>
          </a:p>
        </p:txBody>
      </p:sp>
      <p:sp>
        <p:nvSpPr>
          <p:cNvPr id="92" name="Slide Number Placeholder 91"/>
          <p:cNvSpPr>
            <a:spLocks noGrp="1"/>
          </p:cNvSpPr>
          <p:nvPr>
            <p:ph type="sldNum" sz="quarter" idx="12"/>
          </p:nvPr>
        </p:nvSpPr>
        <p:spPr/>
        <p:txBody>
          <a:bodyPr/>
          <a:lstStyle/>
          <a:p>
            <a:fld id="{32926D13-D25F-491E-80B2-EA384FD2C56C}" type="slidenum">
              <a:rPr lang="es-CL" smtClean="0"/>
              <a:t>‹Nº›</a:t>
            </a:fld>
            <a:endParaRPr lang="es-CL"/>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Date Placeholder 4"/>
          <p:cNvSpPr>
            <a:spLocks noGrp="1"/>
          </p:cNvSpPr>
          <p:nvPr>
            <p:ph type="dt" sz="half" idx="10"/>
          </p:nvPr>
        </p:nvSpPr>
        <p:spPr/>
        <p:txBody>
          <a:bodyPr/>
          <a:lstStyle/>
          <a:p>
            <a:fld id="{1A462D86-D7AF-4A3E-9DA2-80B1AEC657DC}" type="datetimeFigureOut">
              <a:rPr lang="es-CL" smtClean="0"/>
              <a:t>01-09-2015</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32926D13-D25F-491E-80B2-EA384FD2C56C}" type="slidenum">
              <a:rPr lang="es-CL" smtClean="0"/>
              <a:t>‹Nº›</a:t>
            </a:fld>
            <a:endParaRPr lang="es-C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Date Placeholder 6"/>
          <p:cNvSpPr>
            <a:spLocks noGrp="1"/>
          </p:cNvSpPr>
          <p:nvPr>
            <p:ph type="dt" sz="half" idx="10"/>
          </p:nvPr>
        </p:nvSpPr>
        <p:spPr/>
        <p:txBody>
          <a:bodyPr/>
          <a:lstStyle/>
          <a:p>
            <a:fld id="{1A462D86-D7AF-4A3E-9DA2-80B1AEC657DC}" type="datetimeFigureOut">
              <a:rPr lang="es-CL" smtClean="0"/>
              <a:t>01-09-2015</a:t>
            </a:fld>
            <a:endParaRPr lang="es-CL"/>
          </a:p>
        </p:txBody>
      </p:sp>
      <p:sp>
        <p:nvSpPr>
          <p:cNvPr id="8" name="Footer Placeholder 7"/>
          <p:cNvSpPr>
            <a:spLocks noGrp="1"/>
          </p:cNvSpPr>
          <p:nvPr>
            <p:ph type="ftr" sz="quarter" idx="11"/>
          </p:nvPr>
        </p:nvSpPr>
        <p:spPr/>
        <p:txBody>
          <a:bodyPr/>
          <a:lstStyle/>
          <a:p>
            <a:endParaRPr lang="es-CL"/>
          </a:p>
        </p:txBody>
      </p:sp>
      <p:sp>
        <p:nvSpPr>
          <p:cNvPr id="9" name="Slide Number Placeholder 8"/>
          <p:cNvSpPr>
            <a:spLocks noGrp="1"/>
          </p:cNvSpPr>
          <p:nvPr>
            <p:ph type="sldNum" sz="quarter" idx="12"/>
          </p:nvPr>
        </p:nvSpPr>
        <p:spPr/>
        <p:txBody>
          <a:bodyPr/>
          <a:lstStyle/>
          <a:p>
            <a:fld id="{32926D13-D25F-491E-80B2-EA384FD2C56C}" type="slidenum">
              <a:rPr lang="es-CL" smtClean="0"/>
              <a:t>‹Nº›</a:t>
            </a:fld>
            <a:endParaRPr lang="es-C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1A462D86-D7AF-4A3E-9DA2-80B1AEC657DC}" type="datetimeFigureOut">
              <a:rPr lang="es-CL" smtClean="0"/>
              <a:t>01-09-2015</a:t>
            </a:fld>
            <a:endParaRPr lang="es-CL"/>
          </a:p>
        </p:txBody>
      </p:sp>
      <p:sp>
        <p:nvSpPr>
          <p:cNvPr id="4" name="Footer Placeholder 3"/>
          <p:cNvSpPr>
            <a:spLocks noGrp="1"/>
          </p:cNvSpPr>
          <p:nvPr>
            <p:ph type="ftr" sz="quarter" idx="11"/>
          </p:nvPr>
        </p:nvSpPr>
        <p:spPr/>
        <p:txBody>
          <a:bodyPr/>
          <a:lstStyle/>
          <a:p>
            <a:endParaRPr lang="es-CL"/>
          </a:p>
        </p:txBody>
      </p:sp>
      <p:sp>
        <p:nvSpPr>
          <p:cNvPr id="5" name="Slide Number Placeholder 4"/>
          <p:cNvSpPr>
            <a:spLocks noGrp="1"/>
          </p:cNvSpPr>
          <p:nvPr>
            <p:ph type="sldNum" sz="quarter" idx="12"/>
          </p:nvPr>
        </p:nvSpPr>
        <p:spPr/>
        <p:txBody>
          <a:bodyPr/>
          <a:lstStyle/>
          <a:p>
            <a:fld id="{32926D13-D25F-491E-80B2-EA384FD2C56C}" type="slidenum">
              <a:rPr lang="es-CL" smtClean="0"/>
              <a:t>‹Nº›</a:t>
            </a:fld>
            <a:endParaRPr lang="es-C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462D86-D7AF-4A3E-9DA2-80B1AEC657DC}" type="datetimeFigureOut">
              <a:rPr lang="es-CL" smtClean="0"/>
              <a:t>01-09-2015</a:t>
            </a:fld>
            <a:endParaRPr lang="es-CL"/>
          </a:p>
        </p:txBody>
      </p:sp>
      <p:sp>
        <p:nvSpPr>
          <p:cNvPr id="3" name="Footer Placeholder 2"/>
          <p:cNvSpPr>
            <a:spLocks noGrp="1"/>
          </p:cNvSpPr>
          <p:nvPr>
            <p:ph type="ftr" sz="quarter" idx="11"/>
          </p:nvPr>
        </p:nvSpPr>
        <p:spPr/>
        <p:txBody>
          <a:bodyPr/>
          <a:lstStyle/>
          <a:p>
            <a:endParaRPr lang="es-CL"/>
          </a:p>
        </p:txBody>
      </p:sp>
      <p:sp>
        <p:nvSpPr>
          <p:cNvPr id="4" name="Slide Number Placeholder 3"/>
          <p:cNvSpPr>
            <a:spLocks noGrp="1"/>
          </p:cNvSpPr>
          <p:nvPr>
            <p:ph type="sldNum" sz="quarter" idx="12"/>
          </p:nvPr>
        </p:nvSpPr>
        <p:spPr/>
        <p:txBody>
          <a:bodyPr/>
          <a:lstStyle/>
          <a:p>
            <a:fld id="{32926D13-D25F-491E-80B2-EA384FD2C56C}" type="slidenum">
              <a:rPr lang="es-CL" smtClean="0"/>
              <a:t>‹Nº›</a:t>
            </a:fld>
            <a:endParaRPr lang="es-C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1A462D86-D7AF-4A3E-9DA2-80B1AEC657DC}" type="datetimeFigureOut">
              <a:rPr lang="es-CL" smtClean="0"/>
              <a:t>01-09-2015</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32926D13-D25F-491E-80B2-EA384FD2C56C}" type="slidenum">
              <a:rPr lang="es-CL" smtClean="0"/>
              <a:t>‹Nº›</a:t>
            </a:fld>
            <a:endParaRPr lang="es-CL"/>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a:p>
        </p:txBody>
      </p:sp>
      <p:sp>
        <p:nvSpPr>
          <p:cNvPr id="5" name="Date Placeholder 4"/>
          <p:cNvSpPr>
            <a:spLocks noGrp="1"/>
          </p:cNvSpPr>
          <p:nvPr>
            <p:ph type="dt" sz="half" idx="10"/>
          </p:nvPr>
        </p:nvSpPr>
        <p:spPr/>
        <p:txBody>
          <a:bodyPr/>
          <a:lstStyle/>
          <a:p>
            <a:fld id="{1A462D86-D7AF-4A3E-9DA2-80B1AEC657DC}" type="datetimeFigureOut">
              <a:rPr lang="es-CL" smtClean="0"/>
              <a:t>01-09-2015</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32926D13-D25F-491E-80B2-EA384FD2C56C}" type="slidenum">
              <a:rPr lang="es-CL" smtClean="0"/>
              <a:t>‹Nº›</a:t>
            </a:fld>
            <a:endParaRPr lang="es-CL"/>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1A462D86-D7AF-4A3E-9DA2-80B1AEC657DC}" type="datetimeFigureOut">
              <a:rPr lang="es-CL" smtClean="0"/>
              <a:t>01-09-2015</a:t>
            </a:fld>
            <a:endParaRPr lang="es-CL"/>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es-CL"/>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32926D13-D25F-491E-80B2-EA384FD2C56C}" type="slidenum">
              <a:rPr lang="es-CL" smtClean="0"/>
              <a:t>‹Nº›</a:t>
            </a:fld>
            <a:endParaRPr lang="es-CL"/>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normAutofit fontScale="90000"/>
          </a:bodyPr>
          <a:lstStyle/>
          <a:p>
            <a:r>
              <a:rPr lang="es-CL" dirty="0" smtClean="0"/>
              <a:t>La ciencia en España y América en </a:t>
            </a:r>
            <a:r>
              <a:rPr lang="es-CL" smtClean="0"/>
              <a:t>el siglo XVIII.</a:t>
            </a:r>
            <a:endParaRPr lang="es-CL" dirty="0"/>
          </a:p>
        </p:txBody>
      </p:sp>
      <p:pic>
        <p:nvPicPr>
          <p:cNvPr id="1026" name="Picture 2" descr="C:\Users\Patricio\Downloads\Jorge_Juan_y_Santacilia.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15616" y="1600200"/>
            <a:ext cx="6912768" cy="4525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577235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Física en España en el siglo XVIII.</a:t>
            </a:r>
            <a:endParaRPr lang="es-CL" dirty="0"/>
          </a:p>
        </p:txBody>
      </p:sp>
      <p:sp>
        <p:nvSpPr>
          <p:cNvPr id="3" name="2 Marcador de contenido"/>
          <p:cNvSpPr>
            <a:spLocks noGrp="1"/>
          </p:cNvSpPr>
          <p:nvPr>
            <p:ph idx="1"/>
          </p:nvPr>
        </p:nvSpPr>
        <p:spPr/>
        <p:txBody>
          <a:bodyPr>
            <a:normAutofit lnSpcReduction="10000"/>
          </a:bodyPr>
          <a:lstStyle/>
          <a:p>
            <a:r>
              <a:rPr lang="es-CL" dirty="0" smtClean="0"/>
              <a:t>En un comienzo la física se enseñó en las universidades hispánicas como parte de los estudios de filosofía y de teología. La física que se enseñaba no debía contradecir los preceptos teológicos.</a:t>
            </a:r>
          </a:p>
          <a:p>
            <a:r>
              <a:rPr lang="es-CL" dirty="0" smtClean="0"/>
              <a:t>Los </a:t>
            </a:r>
            <a:r>
              <a:rPr lang="es-CL" i="1" dirty="0" smtClean="0"/>
              <a:t>novatores</a:t>
            </a:r>
            <a:r>
              <a:rPr lang="es-CL" dirty="0" smtClean="0"/>
              <a:t> fue un grupo de académicos favorable a la introducción de los contenidos de la ciencia moderna en la universidad española. Éstos entraron en conflicto con las congregaciones religiosas que querían mantener la física aristotélica.</a:t>
            </a:r>
          </a:p>
          <a:p>
            <a:r>
              <a:rPr lang="es-CL" dirty="0" smtClean="0"/>
              <a:t>La filosofía experimental, nombre que se denominó a la física en el siglo XVIII, adquirió un cariz utilitario ligado a los medios de producción y a la industria.</a:t>
            </a:r>
            <a:endParaRPr lang="es-CL" dirty="0"/>
          </a:p>
        </p:txBody>
      </p:sp>
    </p:spTree>
    <p:extLst>
      <p:ext uri="{BB962C8B-B14F-4D97-AF65-F5344CB8AC3E}">
        <p14:creationId xmlns:p14="http://schemas.microsoft.com/office/powerpoint/2010/main" val="37096863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Física en España en el siglo XVIII.</a:t>
            </a:r>
            <a:endParaRPr lang="es-CL" dirty="0"/>
          </a:p>
        </p:txBody>
      </p:sp>
      <p:sp>
        <p:nvSpPr>
          <p:cNvPr id="3" name="2 Marcador de contenido"/>
          <p:cNvSpPr>
            <a:spLocks noGrp="1"/>
          </p:cNvSpPr>
          <p:nvPr>
            <p:ph idx="1"/>
          </p:nvPr>
        </p:nvSpPr>
        <p:spPr/>
        <p:txBody>
          <a:bodyPr>
            <a:normAutofit lnSpcReduction="10000"/>
          </a:bodyPr>
          <a:lstStyle/>
          <a:p>
            <a:r>
              <a:rPr lang="es-CL" dirty="0" smtClean="0"/>
              <a:t>Otro gran inconveniente que tuvo la enseñanza de la física experimental en las universidades fue la falta de textos en español, ya que la mayoría de los libros para la enseñanza de esta ciencia estaba en francés o en latín.</a:t>
            </a:r>
          </a:p>
          <a:p>
            <a:r>
              <a:rPr lang="es-CL" dirty="0" smtClean="0"/>
              <a:t>Se arraigó una tradición enciclopédica en la física, la cual se le asociaba a otras ciencias útiles como la matemática, metalurgia, la agricultura, la química y la economía.</a:t>
            </a:r>
          </a:p>
          <a:p>
            <a:r>
              <a:rPr lang="es-CL" dirty="0" smtClean="0"/>
              <a:t>A pesar del intento de introducir la filosofía experimental en las universidades españolas, esta fue una empresa fallida debido a los obstáculos que presentaron los grupos de religiosos y a la falta de una bibliografía especializada en español.  </a:t>
            </a:r>
            <a:endParaRPr lang="es-CL" dirty="0"/>
          </a:p>
        </p:txBody>
      </p:sp>
    </p:spTree>
    <p:extLst>
      <p:ext uri="{BB962C8B-B14F-4D97-AF65-F5344CB8AC3E}">
        <p14:creationId xmlns:p14="http://schemas.microsoft.com/office/powerpoint/2010/main" val="28089101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Fray Benito Jerónimo Feijoo.</a:t>
            </a:r>
            <a:endParaRPr lang="es-CL" dirty="0"/>
          </a:p>
        </p:txBody>
      </p:sp>
      <p:pic>
        <p:nvPicPr>
          <p:cNvPr id="4098" name="Picture 2" descr="C:\Users\Patricio\Downloads\FEI.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43608" y="1484784"/>
            <a:ext cx="6984776" cy="48965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65258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Astronomía en España en el siglo XVIII.</a:t>
            </a:r>
            <a:endParaRPr lang="es-CL" dirty="0"/>
          </a:p>
        </p:txBody>
      </p:sp>
      <p:sp>
        <p:nvSpPr>
          <p:cNvPr id="3" name="2 Marcador de contenido"/>
          <p:cNvSpPr>
            <a:spLocks noGrp="1"/>
          </p:cNvSpPr>
          <p:nvPr>
            <p:ph idx="1"/>
          </p:nvPr>
        </p:nvSpPr>
        <p:spPr/>
        <p:txBody>
          <a:bodyPr/>
          <a:lstStyle/>
          <a:p>
            <a:r>
              <a:rPr lang="es-CL" dirty="0" smtClean="0"/>
              <a:t>La astronomía moderna en el contexto español del siglo XVIII estuvo ligada a los proyectos de navegación y control territorial.</a:t>
            </a:r>
          </a:p>
          <a:p>
            <a:r>
              <a:rPr lang="es-CL" dirty="0" smtClean="0"/>
              <a:t>La astronomía y la navegación se desarrollaron en España bajo las necesidades, estímulo y protección de la Armada.</a:t>
            </a:r>
          </a:p>
          <a:p>
            <a:r>
              <a:rPr lang="es-CL" dirty="0" smtClean="0"/>
              <a:t>La astronomía estuvo mayoritariamente en manos de la milicia y fueron muy pocos los civiles que practicaron esta ciencia, lo cuales debieron compartir esta ciencia con otras actividades y no se encontraban muy preparados ni teórica ni instrumentalmente.</a:t>
            </a:r>
            <a:endParaRPr lang="es-CL" dirty="0"/>
          </a:p>
        </p:txBody>
      </p:sp>
    </p:spTree>
    <p:extLst>
      <p:ext uri="{BB962C8B-B14F-4D97-AF65-F5344CB8AC3E}">
        <p14:creationId xmlns:p14="http://schemas.microsoft.com/office/powerpoint/2010/main" val="25330799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Astronomía en España en el siglo XVIII.</a:t>
            </a:r>
            <a:endParaRPr lang="es-CL" dirty="0"/>
          </a:p>
        </p:txBody>
      </p:sp>
      <p:sp>
        <p:nvSpPr>
          <p:cNvPr id="3" name="2 Marcador de contenido"/>
          <p:cNvSpPr>
            <a:spLocks noGrp="1"/>
          </p:cNvSpPr>
          <p:nvPr>
            <p:ph idx="1"/>
          </p:nvPr>
        </p:nvSpPr>
        <p:spPr/>
        <p:txBody>
          <a:bodyPr/>
          <a:lstStyle/>
          <a:p>
            <a:r>
              <a:rPr lang="es-CL" dirty="0" smtClean="0"/>
              <a:t>La institucionalización de la astronomía en España se concretó con la fundación del Observatorio de Marina de Cádiz en 1753, bajo la dirección del astrónomo francés Louis </a:t>
            </a:r>
            <a:r>
              <a:rPr lang="es-CL" dirty="0" err="1" smtClean="0"/>
              <a:t>Godin</a:t>
            </a:r>
            <a:r>
              <a:rPr lang="es-CL" dirty="0" smtClean="0"/>
              <a:t>.</a:t>
            </a:r>
          </a:p>
          <a:p>
            <a:r>
              <a:rPr lang="es-CL" dirty="0" smtClean="0"/>
              <a:t>Se realizaron algunas observaciones de eclipses, el retorno del cometa Halley o el tránsito de Venus en 1761. El funcionamiento del Observatorio estuvo interrumpido por las ausencias constantes de sus directores.</a:t>
            </a:r>
          </a:p>
          <a:p>
            <a:r>
              <a:rPr lang="es-CL" dirty="0" smtClean="0"/>
              <a:t>El Observatorio fue utilizado para la enseñanza de los marinos y para trabajos de tipo hidrográfico y náutico.</a:t>
            </a:r>
            <a:endParaRPr lang="es-CL" dirty="0"/>
          </a:p>
        </p:txBody>
      </p:sp>
    </p:spTree>
    <p:extLst>
      <p:ext uri="{BB962C8B-B14F-4D97-AF65-F5344CB8AC3E}">
        <p14:creationId xmlns:p14="http://schemas.microsoft.com/office/powerpoint/2010/main" val="40415717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Observatorio de Marina de </a:t>
            </a:r>
            <a:r>
              <a:rPr lang="es-CL" dirty="0" err="1" smtClean="0"/>
              <a:t>Cadiz</a:t>
            </a:r>
            <a:r>
              <a:rPr lang="es-CL" dirty="0" smtClean="0"/>
              <a:t>.</a:t>
            </a:r>
            <a:endParaRPr lang="es-CL" dirty="0"/>
          </a:p>
        </p:txBody>
      </p:sp>
      <p:pic>
        <p:nvPicPr>
          <p:cNvPr id="5122" name="Picture 2" descr="C:\Users\Patricio\Downloads\REAL OBSERVATORIO ASTRONÓMICO DE SAN FERNANDO.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55576" y="1484784"/>
            <a:ext cx="7632847" cy="46805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759540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Botánica en España en el siglo XVIII.</a:t>
            </a:r>
            <a:endParaRPr lang="es-CL" dirty="0"/>
          </a:p>
        </p:txBody>
      </p:sp>
      <p:sp>
        <p:nvSpPr>
          <p:cNvPr id="3" name="2 Marcador de contenido"/>
          <p:cNvSpPr>
            <a:spLocks noGrp="1"/>
          </p:cNvSpPr>
          <p:nvPr>
            <p:ph idx="1"/>
          </p:nvPr>
        </p:nvSpPr>
        <p:spPr/>
        <p:txBody>
          <a:bodyPr/>
          <a:lstStyle/>
          <a:p>
            <a:r>
              <a:rPr lang="es-CL" dirty="0" smtClean="0"/>
              <a:t>La botánica se institucionalizó con la fundación del Real Jardín Botánico en 1755.</a:t>
            </a:r>
          </a:p>
          <a:p>
            <a:r>
              <a:rPr lang="es-CL" dirty="0" smtClean="0"/>
              <a:t>La botánica es considerada una ciencia útil, la cual no tuvo problemas con la heterodoxia teológica.</a:t>
            </a:r>
          </a:p>
          <a:p>
            <a:r>
              <a:rPr lang="es-CL" dirty="0" smtClean="0"/>
              <a:t>El Real Jardín Botánico fue una institución que se fundó al margen de la universidad, y en la cual se realizaba investigación y docencia en botánica. Disciplina que no se enseñaba en los currículum universitarios.</a:t>
            </a:r>
          </a:p>
          <a:p>
            <a:r>
              <a:rPr lang="es-CL" dirty="0" smtClean="0"/>
              <a:t>La intensión original de la fundación del Real Jardín Botánico era la de crear una academia de ciencia en Madrid.  </a:t>
            </a:r>
            <a:endParaRPr lang="es-CL" dirty="0"/>
          </a:p>
        </p:txBody>
      </p:sp>
    </p:spTree>
    <p:extLst>
      <p:ext uri="{BB962C8B-B14F-4D97-AF65-F5344CB8AC3E}">
        <p14:creationId xmlns:p14="http://schemas.microsoft.com/office/powerpoint/2010/main" val="378693784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Botánica en España en el siglo XVIII.</a:t>
            </a:r>
            <a:endParaRPr lang="es-CL" dirty="0"/>
          </a:p>
        </p:txBody>
      </p:sp>
      <p:sp>
        <p:nvSpPr>
          <p:cNvPr id="3" name="2 Marcador de contenido"/>
          <p:cNvSpPr>
            <a:spLocks noGrp="1"/>
          </p:cNvSpPr>
          <p:nvPr>
            <p:ph idx="1"/>
          </p:nvPr>
        </p:nvSpPr>
        <p:spPr/>
        <p:txBody>
          <a:bodyPr>
            <a:normAutofit lnSpcReduction="10000"/>
          </a:bodyPr>
          <a:lstStyle/>
          <a:p>
            <a:r>
              <a:rPr lang="es-CL" dirty="0" smtClean="0"/>
              <a:t>El objetivo del Real Jardín Botánico era el estudio y aclimatación de las plantas provenientes del Nuevo Mundo y de las otras posesiones del Imperio Español.</a:t>
            </a:r>
          </a:p>
          <a:p>
            <a:r>
              <a:rPr lang="es-CL" dirty="0" smtClean="0"/>
              <a:t>Los estudios botánicos llevados a cabo en el Real Jardín Botánico se relacionaron con la aplicabilidad de esta ciencia a la farmacología, la economía, la industria y la agricultura.</a:t>
            </a:r>
          </a:p>
          <a:p>
            <a:r>
              <a:rPr lang="es-CL" dirty="0" smtClean="0"/>
              <a:t>En el Real Jardín Botánico  también se impartieron cátedras de química y farmacia, la cual estuvo en manos de botánicos y médicos.</a:t>
            </a:r>
          </a:p>
          <a:p>
            <a:r>
              <a:rPr lang="es-CL" dirty="0" smtClean="0"/>
              <a:t>Las expediciones botánicas que se dirigieron hacia el Nuevo Mundo enviaron especies vegetales las cuales debían </a:t>
            </a:r>
            <a:r>
              <a:rPr lang="es-CL" dirty="0"/>
              <a:t>ser </a:t>
            </a:r>
            <a:r>
              <a:rPr lang="es-CL" dirty="0" err="1"/>
              <a:t>recepcionadas</a:t>
            </a:r>
            <a:r>
              <a:rPr lang="es-CL" dirty="0"/>
              <a:t> </a:t>
            </a:r>
            <a:r>
              <a:rPr lang="es-CL" dirty="0" smtClean="0"/>
              <a:t>y catalogadas en el Real Jardín Botánico.</a:t>
            </a:r>
            <a:endParaRPr lang="es-CL" dirty="0"/>
          </a:p>
        </p:txBody>
      </p:sp>
    </p:spTree>
    <p:extLst>
      <p:ext uri="{BB962C8B-B14F-4D97-AF65-F5344CB8AC3E}">
        <p14:creationId xmlns:p14="http://schemas.microsoft.com/office/powerpoint/2010/main" val="31517374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Real Jardín Botánico en su fundación,</a:t>
            </a:r>
            <a:endParaRPr lang="es-CL" dirty="0"/>
          </a:p>
        </p:txBody>
      </p:sp>
      <p:pic>
        <p:nvPicPr>
          <p:cNvPr id="6146" name="Picture 2" descr="C:\Users\Patricio\Downloads\ffcec880-82b1-11df-acc7-002185ce6064_29.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55576" y="1556792"/>
            <a:ext cx="7632847" cy="46805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896401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smtClean="0"/>
              <a:t>Expediciones científicas españolas en el siglo XVIII.</a:t>
            </a:r>
            <a:endParaRPr lang="es-CL" dirty="0"/>
          </a:p>
        </p:txBody>
      </p:sp>
      <p:sp>
        <p:nvSpPr>
          <p:cNvPr id="3" name="2 Marcador de contenido"/>
          <p:cNvSpPr>
            <a:spLocks noGrp="1"/>
          </p:cNvSpPr>
          <p:nvPr>
            <p:ph idx="1"/>
          </p:nvPr>
        </p:nvSpPr>
        <p:spPr/>
        <p:txBody>
          <a:bodyPr>
            <a:normAutofit lnSpcReduction="10000"/>
          </a:bodyPr>
          <a:lstStyle/>
          <a:p>
            <a:r>
              <a:rPr lang="es-CL" dirty="0" smtClean="0"/>
              <a:t>Inglaterra, Francia, Holanda y Rusia enviaron expediciones científicas alrededor del Mundo. España fue el imperio que más comisiones envió.</a:t>
            </a:r>
          </a:p>
          <a:p>
            <a:r>
              <a:rPr lang="es-CL" dirty="0" smtClean="0"/>
              <a:t>Las expediciones tenían un fin utilitario, el conocimiento aplicado a la naturaleza era para fines económicos.</a:t>
            </a:r>
          </a:p>
          <a:p>
            <a:r>
              <a:rPr lang="es-CL" dirty="0" smtClean="0"/>
              <a:t>Tuvieron un doble propósito: por un lado estudiar la realidad material de las colonias. Y por otro enseñar y difundir nuevas técnicas y métodos de producción de los recursos de explotación.</a:t>
            </a:r>
          </a:p>
          <a:p>
            <a:r>
              <a:rPr lang="es-CL" dirty="0" smtClean="0"/>
              <a:t>Los estudios hidrográficos y astronómicos, efectuados por las expediciones, aseguraron la navegación y fueron la base de apoyo para el comercio. </a:t>
            </a:r>
          </a:p>
          <a:p>
            <a:endParaRPr lang="es-CL" dirty="0"/>
          </a:p>
        </p:txBody>
      </p:sp>
    </p:spTree>
    <p:extLst>
      <p:ext uri="{BB962C8B-B14F-4D97-AF65-F5344CB8AC3E}">
        <p14:creationId xmlns:p14="http://schemas.microsoft.com/office/powerpoint/2010/main" val="30122748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smtClean="0"/>
              <a:t>Antecedentes de la ciencia española en el siglo XVI.</a:t>
            </a:r>
            <a:endParaRPr lang="es-CL" dirty="0"/>
          </a:p>
        </p:txBody>
      </p:sp>
      <p:sp>
        <p:nvSpPr>
          <p:cNvPr id="3" name="2 Marcador de contenido"/>
          <p:cNvSpPr>
            <a:spLocks noGrp="1"/>
          </p:cNvSpPr>
          <p:nvPr>
            <p:ph idx="1"/>
          </p:nvPr>
        </p:nvSpPr>
        <p:spPr/>
        <p:txBody>
          <a:bodyPr>
            <a:normAutofit lnSpcReduction="10000"/>
          </a:bodyPr>
          <a:lstStyle/>
          <a:p>
            <a:r>
              <a:rPr lang="es-CL" dirty="0" smtClean="0"/>
              <a:t>La ciencia española en el siglo XVI está vinculada al descubrimiento y colonización de América, debido a que los exploradores y naturalistas tuvieron que catalogar y describir una naturaleza ajena a su realidad.</a:t>
            </a:r>
          </a:p>
          <a:p>
            <a:r>
              <a:rPr lang="es-CL" dirty="0" smtClean="0"/>
              <a:t>Con el descubrimiento de América surgió una nueva cartografía del Globo Terrestre que era desconocido por los europeos hasta ese momento.</a:t>
            </a:r>
          </a:p>
          <a:p>
            <a:r>
              <a:rPr lang="es-CL" dirty="0" smtClean="0"/>
              <a:t>Casa de Contratación (1503): Una de las primeras instituciones españolas con fines científicos encargada de recopilar y sistematizar la información geográfica y cartográfica proveniente del Nuevo Mundo.  Además de la formación de navegantes y pilotos en ciencias como la astronomía y geografía. </a:t>
            </a:r>
            <a:endParaRPr lang="es-CL" dirty="0"/>
          </a:p>
        </p:txBody>
      </p:sp>
    </p:spTree>
    <p:extLst>
      <p:ext uri="{BB962C8B-B14F-4D97-AF65-F5344CB8AC3E}">
        <p14:creationId xmlns:p14="http://schemas.microsoft.com/office/powerpoint/2010/main" val="383401222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smtClean="0"/>
              <a:t>Expediciones científicas españolas en el siglo XVIII.</a:t>
            </a:r>
            <a:endParaRPr lang="es-CL" dirty="0"/>
          </a:p>
        </p:txBody>
      </p:sp>
      <p:sp>
        <p:nvSpPr>
          <p:cNvPr id="3" name="2 Marcador de contenido"/>
          <p:cNvSpPr>
            <a:spLocks noGrp="1"/>
          </p:cNvSpPr>
          <p:nvPr>
            <p:ph idx="1"/>
          </p:nvPr>
        </p:nvSpPr>
        <p:spPr/>
        <p:txBody>
          <a:bodyPr/>
          <a:lstStyle/>
          <a:p>
            <a:r>
              <a:rPr lang="es-CL" dirty="0" smtClean="0"/>
              <a:t>La monarquía española organizó expediciones con la finalidad de ampliar los conocimientos sobre los recursos, las rutas marítimas y terrestres y los territorios existentes en sus posesiones coloniales.</a:t>
            </a:r>
          </a:p>
          <a:p>
            <a:r>
              <a:rPr lang="es-CL" dirty="0" smtClean="0"/>
              <a:t>Debido a la falta de bienes económicos de la corona española, financiaron comisiones destinadas a descubrir o evaluar las posibilidades de explotación de los recursos ya conocidos o por conocer.</a:t>
            </a:r>
          </a:p>
          <a:p>
            <a:r>
              <a:rPr lang="es-CL" dirty="0" smtClean="0"/>
              <a:t>Las expediciones científicas en el siglo XVIII propiciaron la expansión del imperio español. Por lo cual éstas tuvieron un carácter científico y político. «Saber es poder».   </a:t>
            </a:r>
            <a:endParaRPr lang="es-CL" dirty="0"/>
          </a:p>
        </p:txBody>
      </p:sp>
    </p:spTree>
    <p:extLst>
      <p:ext uri="{BB962C8B-B14F-4D97-AF65-F5344CB8AC3E}">
        <p14:creationId xmlns:p14="http://schemas.microsoft.com/office/powerpoint/2010/main" val="162470801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smtClean="0"/>
              <a:t>Expediciones científicas españolas en el siglo XVIII.</a:t>
            </a:r>
            <a:endParaRPr lang="es-CL" dirty="0"/>
          </a:p>
        </p:txBody>
      </p:sp>
      <p:sp>
        <p:nvSpPr>
          <p:cNvPr id="3" name="2 Marcador de contenido"/>
          <p:cNvSpPr>
            <a:spLocks noGrp="1"/>
          </p:cNvSpPr>
          <p:nvPr>
            <p:ph idx="1"/>
          </p:nvPr>
        </p:nvSpPr>
        <p:spPr/>
        <p:txBody>
          <a:bodyPr/>
          <a:lstStyle/>
          <a:p>
            <a:r>
              <a:rPr lang="es-CL" dirty="0" smtClean="0"/>
              <a:t>Los conocimientos geográficos y náuticos, que propiciaron las expediciones, eran con vista a mejorar la situación económica y comercial del imperio.</a:t>
            </a:r>
          </a:p>
          <a:p>
            <a:r>
              <a:rPr lang="es-CL" dirty="0" smtClean="0"/>
              <a:t>La geología y el estudio de la metalurgia fomentaron la mineralogía.</a:t>
            </a:r>
          </a:p>
          <a:p>
            <a:r>
              <a:rPr lang="es-CL" dirty="0" smtClean="0"/>
              <a:t>La botánica, por su parte, estaba en directa relación con la agronomía y la medicina.  Se estudiaba la aplicación y el uso de las nuevas especies vegetales.</a:t>
            </a:r>
          </a:p>
          <a:p>
            <a:r>
              <a:rPr lang="es-CL" dirty="0" smtClean="0"/>
              <a:t>Las expediciones científicas contaron con especialistas en las más diversas disciplinas: astronomía, geografía, física, química, botánica, medicina, geología, pintura, etnografía, etc. </a:t>
            </a:r>
            <a:endParaRPr lang="es-CL" dirty="0"/>
          </a:p>
        </p:txBody>
      </p:sp>
    </p:spTree>
    <p:extLst>
      <p:ext uri="{BB962C8B-B14F-4D97-AF65-F5344CB8AC3E}">
        <p14:creationId xmlns:p14="http://schemas.microsoft.com/office/powerpoint/2010/main" val="109253728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Las rutas de las expediciones españolas.</a:t>
            </a:r>
            <a:endParaRPr lang="es-CL" dirty="0"/>
          </a:p>
        </p:txBody>
      </p:sp>
      <p:pic>
        <p:nvPicPr>
          <p:cNvPr id="1026" name="Picture 2" descr="C:\Users\Patricio\Downloads\4409-16455.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99592" y="1412776"/>
            <a:ext cx="7272808" cy="48965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211329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smtClean="0"/>
              <a:t>Expedición franco-hispana en el Reino de Quito</a:t>
            </a:r>
            <a:endParaRPr lang="es-CL" dirty="0"/>
          </a:p>
        </p:txBody>
      </p:sp>
      <p:sp>
        <p:nvSpPr>
          <p:cNvPr id="3" name="2 Marcador de contenido"/>
          <p:cNvSpPr>
            <a:spLocks noGrp="1"/>
          </p:cNvSpPr>
          <p:nvPr>
            <p:ph idx="1"/>
          </p:nvPr>
        </p:nvSpPr>
        <p:spPr/>
        <p:txBody>
          <a:bodyPr>
            <a:normAutofit lnSpcReduction="10000"/>
          </a:bodyPr>
          <a:lstStyle/>
          <a:p>
            <a:r>
              <a:rPr lang="es-CL" dirty="0" smtClean="0"/>
              <a:t>Conocida también como Expedición La </a:t>
            </a:r>
            <a:r>
              <a:rPr lang="es-CL" dirty="0" err="1" smtClean="0"/>
              <a:t>Condamine</a:t>
            </a:r>
            <a:r>
              <a:rPr lang="es-CL" dirty="0" smtClean="0"/>
              <a:t> (1735-1744): en esta comisión participaron científicos franceses y españoles en colaboración, debido al parentesco entre ambos monarcas (Casa de Borbón).</a:t>
            </a:r>
          </a:p>
          <a:p>
            <a:r>
              <a:rPr lang="es-CL" dirty="0" smtClean="0"/>
              <a:t>La Academia de París envió una expedición a Laponia a cargo de </a:t>
            </a:r>
            <a:r>
              <a:rPr lang="es-CL" dirty="0" err="1" smtClean="0"/>
              <a:t>Maupertuis</a:t>
            </a:r>
            <a:r>
              <a:rPr lang="es-CL" dirty="0" smtClean="0"/>
              <a:t> y a Ecuador al mando de Louis </a:t>
            </a:r>
            <a:r>
              <a:rPr lang="es-CL" dirty="0" err="1" smtClean="0"/>
              <a:t>Godin</a:t>
            </a:r>
            <a:r>
              <a:rPr lang="es-CL" dirty="0" smtClean="0"/>
              <a:t>, para determinar la forma de la Tierra a través de la medición del grado meridiano.</a:t>
            </a:r>
          </a:p>
          <a:p>
            <a:r>
              <a:rPr lang="es-CL" dirty="0" smtClean="0"/>
              <a:t>La controversia acerca de la forma de la Tierra tuvo ribetes nacionales, ya que los franceses pensaban que era achatada en el Ecuador siguiendo las ideas de </a:t>
            </a:r>
            <a:r>
              <a:rPr lang="es-CL" dirty="0" err="1" smtClean="0"/>
              <a:t>Decartes</a:t>
            </a:r>
            <a:r>
              <a:rPr lang="es-CL" dirty="0" smtClean="0"/>
              <a:t>, mientras los ingleses pensaban que era achatada en los Polos siguiendo a Newton.</a:t>
            </a:r>
          </a:p>
          <a:p>
            <a:endParaRPr lang="es-CL" dirty="0" smtClean="0"/>
          </a:p>
          <a:p>
            <a:pPr marL="0" indent="0">
              <a:buNone/>
            </a:pPr>
            <a:endParaRPr lang="es-CL" dirty="0"/>
          </a:p>
        </p:txBody>
      </p:sp>
    </p:spTree>
    <p:extLst>
      <p:ext uri="{BB962C8B-B14F-4D97-AF65-F5344CB8AC3E}">
        <p14:creationId xmlns:p14="http://schemas.microsoft.com/office/powerpoint/2010/main" val="55295835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smtClean="0"/>
              <a:t>Expedición franco-hispana en el Reino de Quito.</a:t>
            </a:r>
            <a:endParaRPr lang="es-CL" dirty="0"/>
          </a:p>
        </p:txBody>
      </p:sp>
      <p:sp>
        <p:nvSpPr>
          <p:cNvPr id="3" name="2 Marcador de contenido"/>
          <p:cNvSpPr>
            <a:spLocks noGrp="1"/>
          </p:cNvSpPr>
          <p:nvPr>
            <p:ph idx="1"/>
          </p:nvPr>
        </p:nvSpPr>
        <p:spPr/>
        <p:txBody>
          <a:bodyPr/>
          <a:lstStyle/>
          <a:p>
            <a:r>
              <a:rPr lang="es-CL" dirty="0" smtClean="0"/>
              <a:t>Hubieron problemas y desentendidos entre los académicos franceses y los nóveles científicos españoles, Jorge Juan y Antonio de Ulloa, por la prioridad de los experimentos y mediciones.</a:t>
            </a:r>
          </a:p>
          <a:p>
            <a:r>
              <a:rPr lang="es-CL" dirty="0" smtClean="0"/>
              <a:t>Los científicos galos fueron acusados de espionaje, siendo acusados ante la Audiencia de Quito.</a:t>
            </a:r>
          </a:p>
          <a:p>
            <a:r>
              <a:rPr lang="es-CL" dirty="0" smtClean="0"/>
              <a:t>Debido a los problemas suscitados entre los sabios franceses, los científicos hispanos y los criollos quiteños los resultados de la expedición demoraron demasiado tiempo. </a:t>
            </a:r>
          </a:p>
          <a:p>
            <a:r>
              <a:rPr lang="es-CL" dirty="0" smtClean="0"/>
              <a:t>La expedición de Laponia ya había determinado la forma de la Tierra.  </a:t>
            </a:r>
            <a:endParaRPr lang="es-CL" dirty="0"/>
          </a:p>
        </p:txBody>
      </p:sp>
    </p:spTree>
    <p:extLst>
      <p:ext uri="{BB962C8B-B14F-4D97-AF65-F5344CB8AC3E}">
        <p14:creationId xmlns:p14="http://schemas.microsoft.com/office/powerpoint/2010/main" val="142688881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Mapa de la Expedición La </a:t>
            </a:r>
            <a:r>
              <a:rPr lang="es-CL" dirty="0" err="1" smtClean="0"/>
              <a:t>Condamine</a:t>
            </a:r>
            <a:r>
              <a:rPr lang="es-CL" dirty="0" smtClean="0"/>
              <a:t>.</a:t>
            </a:r>
            <a:endParaRPr lang="es-CL" dirty="0"/>
          </a:p>
        </p:txBody>
      </p:sp>
      <p:pic>
        <p:nvPicPr>
          <p:cNvPr id="2050" name="Picture 2" descr="C:\Users\Patricio\Downloads\ast_5.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15616" y="1600200"/>
            <a:ext cx="7056783" cy="46371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8673023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smtClean="0"/>
              <a:t>Real Expedición Botánica del Nuevo Reino de Granada (Colombia).</a:t>
            </a:r>
            <a:endParaRPr lang="es-CL" dirty="0"/>
          </a:p>
        </p:txBody>
      </p:sp>
      <p:sp>
        <p:nvSpPr>
          <p:cNvPr id="3" name="2 Marcador de contenido"/>
          <p:cNvSpPr>
            <a:spLocks noGrp="1"/>
          </p:cNvSpPr>
          <p:nvPr>
            <p:ph idx="1"/>
          </p:nvPr>
        </p:nvSpPr>
        <p:spPr/>
        <p:txBody>
          <a:bodyPr/>
          <a:lstStyle/>
          <a:p>
            <a:r>
              <a:rPr lang="es-CL" dirty="0" smtClean="0"/>
              <a:t>Comenzó en 1783 y finalizó en 1808 con la muerte de su director, el naturalista y sacerdote José Celestino Mutis.</a:t>
            </a:r>
          </a:p>
          <a:p>
            <a:r>
              <a:rPr lang="es-CL" dirty="0" smtClean="0"/>
              <a:t>Esta expedición fue financiada por el rey Carlos III adquiriendo para ésta libros, instrumentos botánicos y astronómicos, y nombrando a Mutis como «primer botánico y astrónomo».</a:t>
            </a:r>
          </a:p>
          <a:p>
            <a:r>
              <a:rPr lang="es-CL" dirty="0" smtClean="0"/>
              <a:t>La expedición siguió una organización centralizada y jerárquica, incluyó varias ciencias (no solo la botánica), se formaron a varios criollos en distintas disciplinas, se creó una escuela de dibujo que produjo la iconografía sobre la historia botánica y tuvo cierta autonomía con respecto a algunas autoridades científicas en Madrid. </a:t>
            </a:r>
            <a:endParaRPr lang="es-CL" dirty="0"/>
          </a:p>
        </p:txBody>
      </p:sp>
    </p:spTree>
    <p:extLst>
      <p:ext uri="{BB962C8B-B14F-4D97-AF65-F5344CB8AC3E}">
        <p14:creationId xmlns:p14="http://schemas.microsoft.com/office/powerpoint/2010/main" val="266168662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a:t>Real Expedición Botánica del Nuevo Reino de Granada (Colombia).</a:t>
            </a:r>
          </a:p>
        </p:txBody>
      </p:sp>
      <p:sp>
        <p:nvSpPr>
          <p:cNvPr id="3" name="2 Marcador de contenido"/>
          <p:cNvSpPr>
            <a:spLocks noGrp="1"/>
          </p:cNvSpPr>
          <p:nvPr>
            <p:ph idx="1"/>
          </p:nvPr>
        </p:nvSpPr>
        <p:spPr/>
        <p:txBody>
          <a:bodyPr/>
          <a:lstStyle/>
          <a:p>
            <a:r>
              <a:rPr lang="es-CL" dirty="0" smtClean="0"/>
              <a:t>Los trabajos botánicos consistieron recolectar, conformar esqueletos, clasificar y dibujar plantas de la zona subtropical de Mariquita y de la vegetación de la sabana de Bogotá.</a:t>
            </a:r>
          </a:p>
          <a:p>
            <a:r>
              <a:rPr lang="es-CL" dirty="0" smtClean="0"/>
              <a:t>Mutis creó toda una iconografía de las plantas como recurso fundamental para la taxonomía. Clasificó las plantas según el sistema de Linneo.</a:t>
            </a:r>
          </a:p>
          <a:p>
            <a:r>
              <a:rPr lang="es-CL" dirty="0" smtClean="0"/>
              <a:t>Como resultado de la Real Expedición Botánica se fundó un Jardín Botánico y un Observatorio Astronómico en Santafé de Bogotá.</a:t>
            </a:r>
          </a:p>
          <a:p>
            <a:r>
              <a:rPr lang="es-CL" dirty="0" smtClean="0"/>
              <a:t>Mutis enseñó astronomía copernicana y física newtoniana en la universidad.</a:t>
            </a:r>
            <a:endParaRPr lang="es-CL" dirty="0"/>
          </a:p>
        </p:txBody>
      </p:sp>
    </p:spTree>
    <p:extLst>
      <p:ext uri="{BB962C8B-B14F-4D97-AF65-F5344CB8AC3E}">
        <p14:creationId xmlns:p14="http://schemas.microsoft.com/office/powerpoint/2010/main" val="244020549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Iconografía botánica de Mutis.</a:t>
            </a:r>
            <a:endParaRPr lang="es-CL" dirty="0"/>
          </a:p>
        </p:txBody>
      </p:sp>
      <p:pic>
        <p:nvPicPr>
          <p:cNvPr id="3074" name="Picture 2" descr="C:\Users\Patricio\Downloads\mutis1.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71600" y="1600200"/>
            <a:ext cx="7200800" cy="4525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180383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Iconografía botánica de Mutis.</a:t>
            </a:r>
            <a:endParaRPr lang="es-CL" dirty="0"/>
          </a:p>
        </p:txBody>
      </p:sp>
      <p:pic>
        <p:nvPicPr>
          <p:cNvPr id="4098" name="Picture 2" descr="C:\Users\Patricio\Downloads\marcapaginasmutisnumeros.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71600" y="1628800"/>
            <a:ext cx="7200800" cy="43570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06839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a:t>Antecedentes de la ciencia española en el siglo XVI.</a:t>
            </a:r>
          </a:p>
        </p:txBody>
      </p:sp>
      <p:sp>
        <p:nvSpPr>
          <p:cNvPr id="3" name="2 Marcador de contenido"/>
          <p:cNvSpPr>
            <a:spLocks noGrp="1"/>
          </p:cNvSpPr>
          <p:nvPr>
            <p:ph idx="1"/>
          </p:nvPr>
        </p:nvSpPr>
        <p:spPr/>
        <p:txBody>
          <a:bodyPr/>
          <a:lstStyle/>
          <a:p>
            <a:r>
              <a:rPr lang="es-CL" dirty="0" smtClean="0"/>
              <a:t>Los resultados de las investigaciones ibéricas sobre la naturaleza americana se materializó en la publicación de tratados etnográficos, enciclopedias de Historia Natural, tratados de Botánica Medica, mapas e instrumentos de navegación.</a:t>
            </a:r>
          </a:p>
          <a:p>
            <a:r>
              <a:rPr lang="es-CL" dirty="0" smtClean="0"/>
              <a:t>La ciencia en el siglo XVI, al igual que en el XVIII, va a estar vinculada a la expansión territorial y comercial de España en América mediante el estudio de la flora y fauna, la confección de cartas de navegación y el uso de la astronomía para fines cartográficos.  </a:t>
            </a:r>
            <a:endParaRPr lang="es-CL" dirty="0"/>
          </a:p>
        </p:txBody>
      </p:sp>
    </p:spTree>
    <p:extLst>
      <p:ext uri="{BB962C8B-B14F-4D97-AF65-F5344CB8AC3E}">
        <p14:creationId xmlns:p14="http://schemas.microsoft.com/office/powerpoint/2010/main" val="319626167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Expedición </a:t>
            </a:r>
            <a:r>
              <a:rPr lang="es-CL" dirty="0" err="1" smtClean="0"/>
              <a:t>Malaspina</a:t>
            </a:r>
            <a:r>
              <a:rPr lang="es-CL" dirty="0" smtClean="0"/>
              <a:t>.</a:t>
            </a:r>
            <a:endParaRPr lang="es-CL" dirty="0"/>
          </a:p>
        </p:txBody>
      </p:sp>
      <p:sp>
        <p:nvSpPr>
          <p:cNvPr id="3" name="2 Marcador de contenido"/>
          <p:cNvSpPr>
            <a:spLocks noGrp="1"/>
          </p:cNvSpPr>
          <p:nvPr>
            <p:ph idx="1"/>
          </p:nvPr>
        </p:nvSpPr>
        <p:spPr/>
        <p:txBody>
          <a:bodyPr/>
          <a:lstStyle/>
          <a:p>
            <a:r>
              <a:rPr lang="es-CL" dirty="0" smtClean="0"/>
              <a:t>Fue la expedición española más importante del siglo XVIII. Surcó los océanos Atlántico y Pacífico entre los años 1789-1794.</a:t>
            </a:r>
          </a:p>
          <a:p>
            <a:r>
              <a:rPr lang="es-CL" dirty="0" smtClean="0"/>
              <a:t>Estuvo a cargo del físico italiano Alejandro </a:t>
            </a:r>
            <a:r>
              <a:rPr lang="es-CL" dirty="0" err="1" smtClean="0"/>
              <a:t>Malaspina</a:t>
            </a:r>
            <a:r>
              <a:rPr lang="es-CL" dirty="0" smtClean="0"/>
              <a:t>, quien fue contratado por la corona española como parte de la armada y como académico.</a:t>
            </a:r>
          </a:p>
          <a:p>
            <a:r>
              <a:rPr lang="es-CL" dirty="0" smtClean="0"/>
              <a:t>Las tareas científicas estuvieron divididas en marítimas e historia natural.</a:t>
            </a:r>
          </a:p>
          <a:p>
            <a:r>
              <a:rPr lang="es-CL" dirty="0" smtClean="0"/>
              <a:t>Las marítimas se vinculan la obtención de cartas náuticas precisas que permitieran mayor eficacia y seguridad en el transporte fluvial.</a:t>
            </a:r>
            <a:endParaRPr lang="es-CL" dirty="0"/>
          </a:p>
        </p:txBody>
      </p:sp>
    </p:spTree>
    <p:extLst>
      <p:ext uri="{BB962C8B-B14F-4D97-AF65-F5344CB8AC3E}">
        <p14:creationId xmlns:p14="http://schemas.microsoft.com/office/powerpoint/2010/main" val="105848198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Expedición </a:t>
            </a:r>
            <a:r>
              <a:rPr lang="es-CL" dirty="0" err="1" smtClean="0"/>
              <a:t>Malaspina</a:t>
            </a:r>
            <a:r>
              <a:rPr lang="es-CL" dirty="0" smtClean="0"/>
              <a:t>.</a:t>
            </a:r>
            <a:endParaRPr lang="es-CL" dirty="0"/>
          </a:p>
        </p:txBody>
      </p:sp>
      <p:sp>
        <p:nvSpPr>
          <p:cNvPr id="3" name="2 Marcador de contenido"/>
          <p:cNvSpPr>
            <a:spLocks noGrp="1"/>
          </p:cNvSpPr>
          <p:nvPr>
            <p:ph idx="1"/>
          </p:nvPr>
        </p:nvSpPr>
        <p:spPr/>
        <p:txBody>
          <a:bodyPr/>
          <a:lstStyle/>
          <a:p>
            <a:r>
              <a:rPr lang="es-CL" dirty="0" smtClean="0"/>
              <a:t>Para realizar las cartas náuticas se necesitó de minuciosas observaciones astronómicas e hidrográficas que requerían de un instrumental de gran precisión.</a:t>
            </a:r>
          </a:p>
          <a:p>
            <a:r>
              <a:rPr lang="es-CL" dirty="0" smtClean="0"/>
              <a:t>Los trabajos en historia natural fueron independientes de los náuticos, los cuales estuvieron a cargo de los naturalistas Tadeo </a:t>
            </a:r>
            <a:r>
              <a:rPr lang="es-CL" dirty="0" err="1" smtClean="0"/>
              <a:t>Haenke</a:t>
            </a:r>
            <a:r>
              <a:rPr lang="es-CL" dirty="0" smtClean="0"/>
              <a:t>, Antonio Pineda y Luis </a:t>
            </a:r>
            <a:r>
              <a:rPr lang="es-CL" dirty="0" err="1" smtClean="0"/>
              <a:t>Nee</a:t>
            </a:r>
            <a:r>
              <a:rPr lang="es-CL" dirty="0" smtClean="0"/>
              <a:t>. Los que se encargarían de la recolección</a:t>
            </a:r>
            <a:r>
              <a:rPr lang="es-CL" dirty="0"/>
              <a:t> </a:t>
            </a:r>
            <a:r>
              <a:rPr lang="es-CL" dirty="0" smtClean="0"/>
              <a:t>y catalogación de plantas, animales y minerales.</a:t>
            </a:r>
          </a:p>
          <a:p>
            <a:r>
              <a:rPr lang="es-CL" dirty="0" smtClean="0"/>
              <a:t>Al regreso a España, </a:t>
            </a:r>
            <a:r>
              <a:rPr lang="es-CL" dirty="0" err="1" smtClean="0"/>
              <a:t>Malaspina</a:t>
            </a:r>
            <a:r>
              <a:rPr lang="es-CL" dirty="0" smtClean="0"/>
              <a:t> es acusado de </a:t>
            </a:r>
            <a:r>
              <a:rPr lang="es-CL" dirty="0" err="1" smtClean="0"/>
              <a:t>intigador</a:t>
            </a:r>
            <a:r>
              <a:rPr lang="es-CL" dirty="0" smtClean="0"/>
              <a:t> y revolucionario siendo enjuiciado y encarcelado por diez años en prisión. </a:t>
            </a:r>
            <a:endParaRPr lang="es-CL" dirty="0"/>
          </a:p>
        </p:txBody>
      </p:sp>
    </p:spTree>
    <p:extLst>
      <p:ext uri="{BB962C8B-B14F-4D97-AF65-F5344CB8AC3E}">
        <p14:creationId xmlns:p14="http://schemas.microsoft.com/office/powerpoint/2010/main" val="124470749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Expedición </a:t>
            </a:r>
            <a:r>
              <a:rPr lang="es-CL" dirty="0" err="1" smtClean="0"/>
              <a:t>Malaspina</a:t>
            </a:r>
            <a:r>
              <a:rPr lang="es-CL" dirty="0" smtClean="0"/>
              <a:t>.</a:t>
            </a:r>
            <a:endParaRPr lang="es-CL" dirty="0"/>
          </a:p>
        </p:txBody>
      </p:sp>
      <p:pic>
        <p:nvPicPr>
          <p:cNvPr id="5122" name="Picture 2" descr="C:\Users\Patricio\Downloads\malaspina.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55576" y="1556792"/>
            <a:ext cx="7560840" cy="47525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221489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Ciencia en América en </a:t>
            </a:r>
            <a:r>
              <a:rPr lang="es-CL" smtClean="0"/>
              <a:t>el siglo XVIII.</a:t>
            </a:r>
            <a:endParaRPr lang="es-CL"/>
          </a:p>
        </p:txBody>
      </p:sp>
      <p:sp>
        <p:nvSpPr>
          <p:cNvPr id="3" name="2 Marcador de contenido"/>
          <p:cNvSpPr>
            <a:spLocks noGrp="1"/>
          </p:cNvSpPr>
          <p:nvPr>
            <p:ph idx="1"/>
          </p:nvPr>
        </p:nvSpPr>
        <p:spPr/>
        <p:txBody>
          <a:bodyPr/>
          <a:lstStyle/>
          <a:p>
            <a:r>
              <a:rPr lang="es-CL" dirty="0" smtClean="0"/>
              <a:t>A partir del la segunda mitad del siglo XVIII hubo en América un despertar cultural y una mayor expansión económica que posibilitó el desarrollo de la ciencia.</a:t>
            </a:r>
          </a:p>
          <a:p>
            <a:r>
              <a:rPr lang="es-CL" dirty="0" smtClean="0"/>
              <a:t>Debido a la intensa actividad económica se requirió de la participación de expertos para el reconocimiento geográfico y de los recursos naturales existentes. Principalmente de mineros, botánicos, geógrafos e ingenieros.</a:t>
            </a:r>
          </a:p>
          <a:p>
            <a:r>
              <a:rPr lang="es-CL" dirty="0" smtClean="0"/>
              <a:t>Se formaron las sociedades económicas, las cuales pugnaron por el desarrollo económico, conocimiento de los territorios y las riquezas naturales de los países. </a:t>
            </a:r>
            <a:endParaRPr lang="es-CL" dirty="0"/>
          </a:p>
        </p:txBody>
      </p:sp>
    </p:spTree>
    <p:extLst>
      <p:ext uri="{BB962C8B-B14F-4D97-AF65-F5344CB8AC3E}">
        <p14:creationId xmlns:p14="http://schemas.microsoft.com/office/powerpoint/2010/main" val="65769746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Ciencia en América en el siglo XVIII.</a:t>
            </a:r>
            <a:endParaRPr lang="es-CL" dirty="0"/>
          </a:p>
        </p:txBody>
      </p:sp>
      <p:sp>
        <p:nvSpPr>
          <p:cNvPr id="3" name="2 Marcador de contenido"/>
          <p:cNvSpPr>
            <a:spLocks noGrp="1"/>
          </p:cNvSpPr>
          <p:nvPr>
            <p:ph idx="1"/>
          </p:nvPr>
        </p:nvSpPr>
        <p:spPr/>
        <p:txBody>
          <a:bodyPr>
            <a:normAutofit lnSpcReduction="10000"/>
          </a:bodyPr>
          <a:lstStyle/>
          <a:p>
            <a:r>
              <a:rPr lang="es-CL" dirty="0" smtClean="0"/>
              <a:t>Se crearon escuelas para proporcionar instrucción científica y técnica a mineros, metalurgistas, grabadores, dibujantes, ingenieros, arquitectos, agricultores, boticarios, navegantes, artistas y otros artesanos.</a:t>
            </a:r>
          </a:p>
          <a:p>
            <a:r>
              <a:rPr lang="es-CL" dirty="0" smtClean="0"/>
              <a:t>El desarrollo científico americano se vio influenciado por las políticas de la corona española y de los científicos peninsulares, a través de las expediciones y misiones técnicas y científicas.</a:t>
            </a:r>
          </a:p>
          <a:p>
            <a:r>
              <a:rPr lang="es-CL" dirty="0" smtClean="0"/>
              <a:t>Las imprentas, la importación de libros y la enseñanza estuvieron sometidas a la Inquisición, incluyendo la ciencia.</a:t>
            </a:r>
          </a:p>
          <a:p>
            <a:r>
              <a:rPr lang="es-CL" dirty="0" smtClean="0"/>
              <a:t>En Nueva España y Perú se realizaron estudios matemáticos, astronómicos, geográficos y metalúrgicos. Los cuales pertenecían a pequeños grupos.</a:t>
            </a:r>
          </a:p>
          <a:p>
            <a:pPr marL="0" indent="0">
              <a:buNone/>
            </a:pPr>
            <a:endParaRPr lang="es-CL" dirty="0"/>
          </a:p>
        </p:txBody>
      </p:sp>
    </p:spTree>
    <p:extLst>
      <p:ext uri="{BB962C8B-B14F-4D97-AF65-F5344CB8AC3E}">
        <p14:creationId xmlns:p14="http://schemas.microsoft.com/office/powerpoint/2010/main" val="24583531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Ciencia en América en el siglo XVIII.</a:t>
            </a:r>
            <a:endParaRPr lang="es-CL" dirty="0"/>
          </a:p>
        </p:txBody>
      </p:sp>
      <p:sp>
        <p:nvSpPr>
          <p:cNvPr id="3" name="2 Marcador de contenido"/>
          <p:cNvSpPr>
            <a:spLocks noGrp="1"/>
          </p:cNvSpPr>
          <p:nvPr>
            <p:ph idx="1"/>
          </p:nvPr>
        </p:nvSpPr>
        <p:spPr/>
        <p:txBody>
          <a:bodyPr/>
          <a:lstStyle/>
          <a:p>
            <a:r>
              <a:rPr lang="es-CL" dirty="0" smtClean="0"/>
              <a:t>La difusión de los sistemas taxonómicos </a:t>
            </a:r>
            <a:r>
              <a:rPr lang="es-CL" dirty="0" err="1" smtClean="0"/>
              <a:t>linneanos</a:t>
            </a:r>
            <a:r>
              <a:rPr lang="es-CL" dirty="0" smtClean="0"/>
              <a:t> y la física newtoniana se efectuaron de manera tardía, solo desde la década séptima.</a:t>
            </a:r>
          </a:p>
          <a:p>
            <a:r>
              <a:rPr lang="es-CL" dirty="0" smtClean="0"/>
              <a:t>En un inicio los difusores de la ciencia moderna divulgaron el conocimiento al margen de las instituciones establecidas (universidades y colegios religiosos).</a:t>
            </a:r>
          </a:p>
          <a:p>
            <a:r>
              <a:rPr lang="es-CL" dirty="0" smtClean="0"/>
              <a:t>Se intentó conciliar la ciencia y la religión, lo </a:t>
            </a:r>
            <a:r>
              <a:rPr lang="es-CL" smtClean="0"/>
              <a:t>cual </a:t>
            </a:r>
            <a:r>
              <a:rPr lang="es-CL" smtClean="0"/>
              <a:t>se </a:t>
            </a:r>
            <a:r>
              <a:rPr lang="es-CL" dirty="0" smtClean="0"/>
              <a:t>característico de la ilustración americana.</a:t>
            </a:r>
          </a:p>
          <a:p>
            <a:r>
              <a:rPr lang="es-CL" dirty="0" smtClean="0"/>
              <a:t>La ausencia de instituciones académicas extrauniversitaria hizo que la ciencia moderna se difundiera lentamente y esto se debió a la acción marginal de los criollos. </a:t>
            </a:r>
            <a:endParaRPr lang="es-CL" dirty="0"/>
          </a:p>
        </p:txBody>
      </p:sp>
    </p:spTree>
    <p:extLst>
      <p:ext uri="{BB962C8B-B14F-4D97-AF65-F5344CB8AC3E}">
        <p14:creationId xmlns:p14="http://schemas.microsoft.com/office/powerpoint/2010/main" val="85077183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Francisco José de Caldas.</a:t>
            </a:r>
            <a:endParaRPr lang="es-CL" dirty="0"/>
          </a:p>
        </p:txBody>
      </p:sp>
      <p:pic>
        <p:nvPicPr>
          <p:cNvPr id="1026" name="Picture 2" descr="C:\Users\Patricio\Downloads\caldas_francisco_jose_2.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43608" y="1700808"/>
            <a:ext cx="7128792" cy="45365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704895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Bibliotecas científicas americanas.</a:t>
            </a:r>
            <a:endParaRPr lang="es-CL" dirty="0"/>
          </a:p>
        </p:txBody>
      </p:sp>
      <p:sp>
        <p:nvSpPr>
          <p:cNvPr id="3" name="2 Marcador de contenido"/>
          <p:cNvSpPr>
            <a:spLocks noGrp="1"/>
          </p:cNvSpPr>
          <p:nvPr>
            <p:ph idx="1"/>
          </p:nvPr>
        </p:nvSpPr>
        <p:spPr/>
        <p:txBody>
          <a:bodyPr/>
          <a:lstStyle/>
          <a:p>
            <a:r>
              <a:rPr lang="es-CL" dirty="0" smtClean="0"/>
              <a:t>Las bibliotecas de los colegios, conventos y universidades poseían una colección de libros bastantes tradicionales, los cuales carecían de obras de ciencia moderna.</a:t>
            </a:r>
          </a:p>
          <a:p>
            <a:r>
              <a:rPr lang="es-CL" dirty="0" smtClean="0"/>
              <a:t>A partir de la década de los setenta del siglo XVIII las bibliotecas privadas de los criollos empezaron a incorporar textos científicos. Ocupando un lugar importante en su formación.</a:t>
            </a:r>
          </a:p>
          <a:p>
            <a:r>
              <a:rPr lang="es-CL" dirty="0" smtClean="0"/>
              <a:t>Las lecturas están relacionados con textos pertenecientes a las «artes útiles», en busca de transformar la realidad de su propio país.</a:t>
            </a:r>
            <a:endParaRPr lang="es-CL" dirty="0"/>
          </a:p>
        </p:txBody>
      </p:sp>
    </p:spTree>
    <p:extLst>
      <p:ext uri="{BB962C8B-B14F-4D97-AF65-F5344CB8AC3E}">
        <p14:creationId xmlns:p14="http://schemas.microsoft.com/office/powerpoint/2010/main" val="101718719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El periodismo científico americano.</a:t>
            </a:r>
            <a:endParaRPr lang="es-CL" dirty="0"/>
          </a:p>
        </p:txBody>
      </p:sp>
      <p:sp>
        <p:nvSpPr>
          <p:cNvPr id="3" name="2 Marcador de contenido"/>
          <p:cNvSpPr>
            <a:spLocks noGrp="1"/>
          </p:cNvSpPr>
          <p:nvPr>
            <p:ph idx="1"/>
          </p:nvPr>
        </p:nvSpPr>
        <p:spPr/>
        <p:txBody>
          <a:bodyPr/>
          <a:lstStyle/>
          <a:p>
            <a:r>
              <a:rPr lang="es-CL" dirty="0" smtClean="0"/>
              <a:t>La forma de divulgar la ciencia y la técnica en América en el siglo XVIII fue a través de los periódicos ilustrados.</a:t>
            </a:r>
          </a:p>
          <a:p>
            <a:r>
              <a:rPr lang="es-CL" dirty="0" smtClean="0"/>
              <a:t>El primer periódico propiamente científico fue publicado en México por José Antonio </a:t>
            </a:r>
            <a:r>
              <a:rPr lang="es-CL" dirty="0" err="1" smtClean="0"/>
              <a:t>Alzate</a:t>
            </a:r>
            <a:r>
              <a:rPr lang="es-CL" dirty="0" smtClean="0"/>
              <a:t>, cuyo periódico se tituló </a:t>
            </a:r>
            <a:r>
              <a:rPr lang="es-CL" i="1" dirty="0" smtClean="0"/>
              <a:t>Diario Literario de México.</a:t>
            </a:r>
          </a:p>
          <a:p>
            <a:r>
              <a:rPr lang="es-CL" dirty="0" smtClean="0"/>
              <a:t>En Perú se fundó en 1791 el periódico </a:t>
            </a:r>
            <a:r>
              <a:rPr lang="es-CL" i="1" dirty="0" smtClean="0"/>
              <a:t>El Mercurio Peruano, </a:t>
            </a:r>
            <a:r>
              <a:rPr lang="es-CL" dirty="0" smtClean="0"/>
              <a:t>en el cual se publicaron temas relacionados con Kepler, Newton, Leibniz, Wolff y otros autores. Además, se temas locales como: «Descripción científica de las plantas de Perú», «Observaciones sobre el clima en Lima», etc.</a:t>
            </a:r>
            <a:endParaRPr lang="es-CL" dirty="0"/>
          </a:p>
        </p:txBody>
      </p:sp>
    </p:spTree>
    <p:extLst>
      <p:ext uri="{BB962C8B-B14F-4D97-AF65-F5344CB8AC3E}">
        <p14:creationId xmlns:p14="http://schemas.microsoft.com/office/powerpoint/2010/main" val="257860119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El periodismo científico americano. </a:t>
            </a:r>
            <a:endParaRPr lang="es-CL" dirty="0"/>
          </a:p>
        </p:txBody>
      </p:sp>
      <p:sp>
        <p:nvSpPr>
          <p:cNvPr id="3" name="2 Marcador de contenido"/>
          <p:cNvSpPr>
            <a:spLocks noGrp="1"/>
          </p:cNvSpPr>
          <p:nvPr>
            <p:ph idx="1"/>
          </p:nvPr>
        </p:nvSpPr>
        <p:spPr/>
        <p:txBody>
          <a:bodyPr/>
          <a:lstStyle/>
          <a:p>
            <a:r>
              <a:rPr lang="es-CL" dirty="0" smtClean="0"/>
              <a:t>Las sociedades de amigos del país también publicaron periódicos científicos: </a:t>
            </a:r>
            <a:r>
              <a:rPr lang="es-CL" i="1" dirty="0" smtClean="0"/>
              <a:t>Primicias de la Cultura de Quito</a:t>
            </a:r>
            <a:r>
              <a:rPr lang="es-CL" dirty="0" smtClean="0"/>
              <a:t> en 1791, </a:t>
            </a:r>
            <a:r>
              <a:rPr lang="es-CL" i="1" dirty="0" smtClean="0"/>
              <a:t>La Gaceta de Guatemala </a:t>
            </a:r>
            <a:r>
              <a:rPr lang="es-CL" dirty="0" smtClean="0"/>
              <a:t>en 1797, </a:t>
            </a:r>
            <a:r>
              <a:rPr lang="es-CL" i="1" dirty="0" smtClean="0"/>
              <a:t>Memorias de la Sociedad Económica de la Habana</a:t>
            </a:r>
            <a:r>
              <a:rPr lang="es-CL" dirty="0" smtClean="0"/>
              <a:t> en 1793 y </a:t>
            </a:r>
            <a:r>
              <a:rPr lang="es-CL" i="1" dirty="0" smtClean="0"/>
              <a:t>Telégrafo Mercantil, Rural, Político-Económico e Historiográfico del Río de la Plata</a:t>
            </a:r>
            <a:r>
              <a:rPr lang="es-CL" dirty="0" smtClean="0"/>
              <a:t> en 1801.</a:t>
            </a:r>
          </a:p>
          <a:p>
            <a:r>
              <a:rPr lang="es-CL" dirty="0" smtClean="0"/>
              <a:t>Los periódicos científicos sirvieron para ampliar la influencia del movimiento ilustrado a los diversos sectores de la población involucrados en una tarea reformadora.</a:t>
            </a:r>
          </a:p>
          <a:p>
            <a:r>
              <a:rPr lang="es-CL" dirty="0" smtClean="0"/>
              <a:t>Los periódicos científicos hicieron posible que se estableciera una comunicación entre los científicos de diversos lugares de cada país. </a:t>
            </a:r>
          </a:p>
          <a:p>
            <a:pPr marL="0" indent="0">
              <a:buNone/>
            </a:pPr>
            <a:endParaRPr lang="es-CL" dirty="0" smtClean="0"/>
          </a:p>
        </p:txBody>
      </p:sp>
    </p:spTree>
    <p:extLst>
      <p:ext uri="{BB962C8B-B14F-4D97-AF65-F5344CB8AC3E}">
        <p14:creationId xmlns:p14="http://schemas.microsoft.com/office/powerpoint/2010/main" val="38250591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a:t>Antecedentes de la ciencia española en el siglo XVI.</a:t>
            </a:r>
          </a:p>
        </p:txBody>
      </p:sp>
      <p:sp>
        <p:nvSpPr>
          <p:cNvPr id="3" name="2 Marcador de contenido"/>
          <p:cNvSpPr>
            <a:spLocks noGrp="1"/>
          </p:cNvSpPr>
          <p:nvPr>
            <p:ph idx="1"/>
          </p:nvPr>
        </p:nvSpPr>
        <p:spPr/>
        <p:txBody>
          <a:bodyPr>
            <a:normAutofit lnSpcReduction="10000"/>
          </a:bodyPr>
          <a:lstStyle/>
          <a:p>
            <a:r>
              <a:rPr lang="es-CL" dirty="0" smtClean="0"/>
              <a:t>Gonzalo Fernández de Oviedo (1478-1557): fue un colonizador y militar español bajo las órdenes de Carlos V. Escribió una de las primeras obras describiendo la naturaleza americana titulada </a:t>
            </a:r>
            <a:r>
              <a:rPr lang="es-CL" i="1" dirty="0" smtClean="0"/>
              <a:t>Sumario de historia natural de Indias </a:t>
            </a:r>
            <a:r>
              <a:rPr lang="es-CL" dirty="0" smtClean="0"/>
              <a:t>(1526).</a:t>
            </a:r>
          </a:p>
          <a:p>
            <a:r>
              <a:rPr lang="es-CL" dirty="0" smtClean="0"/>
              <a:t>Francisco Hernández de Toledo (1514-1578): fue un médico y botánico elegido por Felipe II para dirigir la primera expedición científica con rumbo a Nueva España (México), realizando investigaciones botánicas, geográficas y médicas.</a:t>
            </a:r>
          </a:p>
          <a:p>
            <a:r>
              <a:rPr lang="es-CL" dirty="0" smtClean="0"/>
              <a:t>Bernardino de Sahagún (1499-1590): fue un misionero franciscano que estuvo en Nueva España desde 1529 en donde realizó trabajos etnográficos y de traducción de lengua </a:t>
            </a:r>
            <a:r>
              <a:rPr lang="es-CL" dirty="0" err="1" smtClean="0"/>
              <a:t>nahualt</a:t>
            </a:r>
            <a:r>
              <a:rPr lang="es-CL" dirty="0" smtClean="0"/>
              <a:t>.  </a:t>
            </a:r>
            <a:endParaRPr lang="es-CL" dirty="0"/>
          </a:p>
        </p:txBody>
      </p:sp>
    </p:spTree>
    <p:extLst>
      <p:ext uri="{BB962C8B-B14F-4D97-AF65-F5344CB8AC3E}">
        <p14:creationId xmlns:p14="http://schemas.microsoft.com/office/powerpoint/2010/main" val="54718104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El Mercurio Peruano 1791.</a:t>
            </a:r>
            <a:endParaRPr lang="es-CL" dirty="0"/>
          </a:p>
        </p:txBody>
      </p:sp>
      <p:pic>
        <p:nvPicPr>
          <p:cNvPr id="2050" name="Picture 2" descr="C:\Users\Patricio\Downloads\n001p001.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87624" y="1556792"/>
            <a:ext cx="6984776" cy="46085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941066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smtClean="0"/>
              <a:t>Algunas instituciones científicas en América en el siglo XVIII. </a:t>
            </a:r>
            <a:endParaRPr lang="es-CL" dirty="0"/>
          </a:p>
        </p:txBody>
      </p:sp>
      <p:sp>
        <p:nvSpPr>
          <p:cNvPr id="3" name="2 Marcador de contenido"/>
          <p:cNvSpPr>
            <a:spLocks noGrp="1"/>
          </p:cNvSpPr>
          <p:nvPr>
            <p:ph idx="1"/>
          </p:nvPr>
        </p:nvSpPr>
        <p:spPr/>
        <p:txBody>
          <a:bodyPr>
            <a:normAutofit lnSpcReduction="10000"/>
          </a:bodyPr>
          <a:lstStyle/>
          <a:p>
            <a:r>
              <a:rPr lang="es-CL" dirty="0" smtClean="0"/>
              <a:t>Colegio de Minería de México (1792): su director fue el químico e ingeniero en minas español Fausto </a:t>
            </a:r>
            <a:r>
              <a:rPr lang="es-CL" dirty="0" err="1" smtClean="0"/>
              <a:t>Elhuyar</a:t>
            </a:r>
            <a:r>
              <a:rPr lang="es-CL" dirty="0" smtClean="0"/>
              <a:t>. La misión de esta institución fue la mejorar la producción minera del Virreinato de Nueva España y de formar científicamente a especialistas en minería.</a:t>
            </a:r>
          </a:p>
          <a:p>
            <a:r>
              <a:rPr lang="es-CL" dirty="0" smtClean="0"/>
              <a:t>Jardín Botánico de México (1796): se creó a partir de la Expedición Botánica que arribó a Nueva España a cargo de Martín </a:t>
            </a:r>
            <a:r>
              <a:rPr lang="es-CL" dirty="0" err="1" smtClean="0"/>
              <a:t>Sessé</a:t>
            </a:r>
            <a:r>
              <a:rPr lang="es-CL" dirty="0" smtClean="0"/>
              <a:t> en 1787. </a:t>
            </a:r>
          </a:p>
          <a:p>
            <a:r>
              <a:rPr lang="es-CL" dirty="0" smtClean="0"/>
              <a:t>Academia de matemáticas de Caracas (1760): su director fue el militar español Nicolás de Castro y tenía la función de formar a los cadetes y oficiales en geometría, matemática y fortificación.</a:t>
            </a:r>
            <a:endParaRPr lang="es-CL" dirty="0"/>
          </a:p>
        </p:txBody>
      </p:sp>
    </p:spTree>
    <p:extLst>
      <p:ext uri="{BB962C8B-B14F-4D97-AF65-F5344CB8AC3E}">
        <p14:creationId xmlns:p14="http://schemas.microsoft.com/office/powerpoint/2010/main" val="161847659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smtClean="0"/>
              <a:t>Algunas instituciones científicas en América en el siglo XVIII. </a:t>
            </a:r>
            <a:endParaRPr lang="es-CL" dirty="0"/>
          </a:p>
        </p:txBody>
      </p:sp>
      <p:sp>
        <p:nvSpPr>
          <p:cNvPr id="3" name="2 Marcador de contenido"/>
          <p:cNvSpPr>
            <a:spLocks noGrp="1"/>
          </p:cNvSpPr>
          <p:nvPr>
            <p:ph idx="1"/>
          </p:nvPr>
        </p:nvSpPr>
        <p:spPr/>
        <p:txBody>
          <a:bodyPr/>
          <a:lstStyle/>
          <a:p>
            <a:r>
              <a:rPr lang="es-CL" dirty="0" smtClean="0"/>
              <a:t>Laboratorio químico-metalúrgico de Lima (1796): su función era realizar estudios sobre minería y la aplicación de la química a los procesos de producción minera.</a:t>
            </a:r>
          </a:p>
          <a:p>
            <a:r>
              <a:rPr lang="es-CL" dirty="0"/>
              <a:t>Escuela de Geometría, Arquitectura y Dibujo de Buenos Aires (1799</a:t>
            </a:r>
            <a:r>
              <a:rPr lang="es-CL" dirty="0" smtClean="0"/>
              <a:t>): fundada por Manuel Belgrado y Ventura Marco del Pont, su objetivo era a carpinteros, zapateros y otros artesanos en matemática, geometría, arquitectura, dibujo y física.</a:t>
            </a:r>
          </a:p>
          <a:p>
            <a:r>
              <a:rPr lang="es-CL" dirty="0" smtClean="0"/>
              <a:t>Observatorio Astronómico de Santafé de Bogotá (1803): fue fundado por José Celestino Mutis y su primer director fue Francisco José de Caldas en 1805, se considera el primer observatorio fundado en América.</a:t>
            </a:r>
            <a:endParaRPr lang="es-CL" dirty="0"/>
          </a:p>
        </p:txBody>
      </p:sp>
    </p:spTree>
    <p:extLst>
      <p:ext uri="{BB962C8B-B14F-4D97-AF65-F5344CB8AC3E}">
        <p14:creationId xmlns:p14="http://schemas.microsoft.com/office/powerpoint/2010/main" val="129594129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smtClean="0"/>
              <a:t>Observatorio Astronómico de Santafé de Bogotá.</a:t>
            </a:r>
            <a:endParaRPr lang="es-CL" dirty="0"/>
          </a:p>
        </p:txBody>
      </p:sp>
      <p:pic>
        <p:nvPicPr>
          <p:cNvPr id="4" name="Picture 2" descr="C:\Documents and Settings\Fir3OwneD\Mis documentos\Mis imágenes\oan bogota.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99592" y="1556792"/>
            <a:ext cx="7416824" cy="46805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4050301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smtClean="0"/>
              <a:t>Científicos europeos, españoles y criollos en América en el siglo XVIII. </a:t>
            </a:r>
            <a:endParaRPr lang="es-CL" dirty="0"/>
          </a:p>
        </p:txBody>
      </p:sp>
      <p:sp>
        <p:nvSpPr>
          <p:cNvPr id="3" name="2 Marcador de contenido"/>
          <p:cNvSpPr>
            <a:spLocks noGrp="1"/>
          </p:cNvSpPr>
          <p:nvPr>
            <p:ph idx="1"/>
          </p:nvPr>
        </p:nvSpPr>
        <p:spPr/>
        <p:txBody>
          <a:bodyPr/>
          <a:lstStyle/>
          <a:p>
            <a:r>
              <a:rPr lang="es-CL" dirty="0"/>
              <a:t>Alexander Von Humboldt.</a:t>
            </a:r>
          </a:p>
          <a:p>
            <a:r>
              <a:rPr lang="es-CL" dirty="0"/>
              <a:t>Aimé </a:t>
            </a:r>
            <a:r>
              <a:rPr lang="es-CL" dirty="0" err="1"/>
              <a:t>Bonpland</a:t>
            </a:r>
            <a:r>
              <a:rPr lang="es-CL" dirty="0"/>
              <a:t>.</a:t>
            </a:r>
          </a:p>
          <a:p>
            <a:r>
              <a:rPr lang="es-CL" dirty="0"/>
              <a:t>José Celestino Mutis.</a:t>
            </a:r>
          </a:p>
          <a:p>
            <a:r>
              <a:rPr lang="es-CL" dirty="0"/>
              <a:t>Francisco José Caldas.</a:t>
            </a:r>
          </a:p>
          <a:p>
            <a:r>
              <a:rPr lang="es-CL" dirty="0"/>
              <a:t>Fausto </a:t>
            </a:r>
            <a:r>
              <a:rPr lang="es-CL" dirty="0" err="1"/>
              <a:t>Elhuyar</a:t>
            </a:r>
            <a:r>
              <a:rPr lang="es-CL" dirty="0"/>
              <a:t>.</a:t>
            </a:r>
          </a:p>
          <a:p>
            <a:r>
              <a:rPr lang="es-CL" dirty="0"/>
              <a:t>Jorge Juan.</a:t>
            </a:r>
          </a:p>
          <a:p>
            <a:r>
              <a:rPr lang="es-CL" dirty="0"/>
              <a:t>Charles de La </a:t>
            </a:r>
            <a:r>
              <a:rPr lang="es-CL" dirty="0" err="1"/>
              <a:t>Condamine</a:t>
            </a:r>
            <a:r>
              <a:rPr lang="es-CL" dirty="0"/>
              <a:t>.</a:t>
            </a:r>
          </a:p>
          <a:p>
            <a:r>
              <a:rPr lang="es-CL" dirty="0" smtClean="0"/>
              <a:t>Hipólito </a:t>
            </a:r>
            <a:r>
              <a:rPr lang="es-CL" dirty="0" err="1" smtClean="0"/>
              <a:t>Unanue</a:t>
            </a:r>
            <a:r>
              <a:rPr lang="es-CL" dirty="0" smtClean="0"/>
              <a:t>.</a:t>
            </a:r>
            <a:endParaRPr lang="es-CL" dirty="0"/>
          </a:p>
        </p:txBody>
      </p:sp>
    </p:spTree>
    <p:extLst>
      <p:ext uri="{BB962C8B-B14F-4D97-AF65-F5344CB8AC3E}">
        <p14:creationId xmlns:p14="http://schemas.microsoft.com/office/powerpoint/2010/main" val="91897245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Alexander von Humboldt</a:t>
            </a:r>
            <a:endParaRPr lang="es-CL" dirty="0"/>
          </a:p>
        </p:txBody>
      </p:sp>
      <p:pic>
        <p:nvPicPr>
          <p:cNvPr id="4" name="Picture 2" descr="C:\Documents and Settings\Fir3OwneD\Mis documentos\Mis imágenes\12_-_Humboldt_und_Bonpland_in_der_UrwaldhAtte.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43608" y="1600200"/>
            <a:ext cx="7128792" cy="46371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496053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Casa de Contratación de Sevilla.</a:t>
            </a:r>
            <a:endParaRPr lang="es-CL" dirty="0"/>
          </a:p>
        </p:txBody>
      </p:sp>
      <p:pic>
        <p:nvPicPr>
          <p:cNvPr id="2050" name="Picture 2" descr="C:\Users\Patricio\Downloads\ccb.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99592" y="1484784"/>
            <a:ext cx="7272808" cy="48245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83016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Ciencia en España en el siglo XVIII.</a:t>
            </a:r>
            <a:endParaRPr lang="es-CL" dirty="0"/>
          </a:p>
        </p:txBody>
      </p:sp>
      <p:sp>
        <p:nvSpPr>
          <p:cNvPr id="3" name="2 Marcador de contenido"/>
          <p:cNvSpPr>
            <a:spLocks noGrp="1"/>
          </p:cNvSpPr>
          <p:nvPr>
            <p:ph idx="1"/>
          </p:nvPr>
        </p:nvSpPr>
        <p:spPr/>
        <p:txBody>
          <a:bodyPr/>
          <a:lstStyle/>
          <a:p>
            <a:r>
              <a:rPr lang="es-CL" dirty="0" smtClean="0"/>
              <a:t>Proceso de institucionalización de la actividad científica a través del apoyo dado por el poder político, el cual fue parte del proceso de modernización de la sociedad española expresada en las reformas borbónicas.</a:t>
            </a:r>
          </a:p>
          <a:p>
            <a:r>
              <a:rPr lang="es-CL" dirty="0" smtClean="0"/>
              <a:t>La institucionalización de la ciencia en España estuvo mediada por la fundación de establecimientos científicos, la contratación de sabios y científicos extranjeros, la publicación de una bibliografía especializada y la formación de los primeros científicos españoles.</a:t>
            </a:r>
          </a:p>
          <a:p>
            <a:r>
              <a:rPr lang="es-CL" dirty="0" smtClean="0"/>
              <a:t>Reforma al sistema educacional incorporando los contenidos de la ciencia experimental.  </a:t>
            </a:r>
            <a:endParaRPr lang="es-CL" dirty="0"/>
          </a:p>
        </p:txBody>
      </p:sp>
    </p:spTree>
    <p:extLst>
      <p:ext uri="{BB962C8B-B14F-4D97-AF65-F5344CB8AC3E}">
        <p14:creationId xmlns:p14="http://schemas.microsoft.com/office/powerpoint/2010/main" val="18176746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Ciencia en España en el siglo XVIII.</a:t>
            </a:r>
            <a:endParaRPr lang="es-CL" dirty="0"/>
          </a:p>
        </p:txBody>
      </p:sp>
      <p:sp>
        <p:nvSpPr>
          <p:cNvPr id="3" name="2 Marcador de contenido"/>
          <p:cNvSpPr>
            <a:spLocks noGrp="1"/>
          </p:cNvSpPr>
          <p:nvPr>
            <p:ph idx="1"/>
          </p:nvPr>
        </p:nvSpPr>
        <p:spPr/>
        <p:txBody>
          <a:bodyPr/>
          <a:lstStyle/>
          <a:p>
            <a:r>
              <a:rPr lang="es-CL" dirty="0" smtClean="0"/>
              <a:t>La mayor demanda de saberes científicos proviene de la armada, lo que ocasionó que la ciencia en España fuera una actividad altamente militarizada.</a:t>
            </a:r>
          </a:p>
          <a:p>
            <a:r>
              <a:rPr lang="es-CL" dirty="0" smtClean="0"/>
              <a:t>El científico español se debatirá «entre la espada y la pluma», vale decir, el hombre de ciencia se ocupará de tareas científicas como militares.</a:t>
            </a:r>
          </a:p>
          <a:p>
            <a:r>
              <a:rPr lang="es-CL" dirty="0" smtClean="0"/>
              <a:t>La ciencia española privilegió los saberes utilitarios de aplicación práctica inmediata, por sobre la ciencia básica o teórica. Principalmente el conocimiento aplicado a la actividad comercial y a la administración territorial. </a:t>
            </a:r>
            <a:endParaRPr lang="es-CL" dirty="0"/>
          </a:p>
        </p:txBody>
      </p:sp>
    </p:spTree>
    <p:extLst>
      <p:ext uri="{BB962C8B-B14F-4D97-AF65-F5344CB8AC3E}">
        <p14:creationId xmlns:p14="http://schemas.microsoft.com/office/powerpoint/2010/main" val="40739578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a:t>Ciencia en España en el siglo XVIII.</a:t>
            </a:r>
          </a:p>
        </p:txBody>
      </p:sp>
      <p:sp>
        <p:nvSpPr>
          <p:cNvPr id="3" name="2 Marcador de contenido"/>
          <p:cNvSpPr>
            <a:spLocks noGrp="1"/>
          </p:cNvSpPr>
          <p:nvPr>
            <p:ph idx="1"/>
          </p:nvPr>
        </p:nvSpPr>
        <p:spPr/>
        <p:txBody>
          <a:bodyPr>
            <a:normAutofit lnSpcReduction="10000"/>
          </a:bodyPr>
          <a:lstStyle/>
          <a:p>
            <a:r>
              <a:rPr lang="es-CL" dirty="0" smtClean="0"/>
              <a:t>Controversias entre las congregaciones religiosas y los reformadores por la introducción de los contenidos de la «nueva filosofía de la naturaleza» en los currículum de enseñanza universitaria en detrimento de la filosofía escolástica.</a:t>
            </a:r>
          </a:p>
          <a:p>
            <a:r>
              <a:rPr lang="es-CL" dirty="0" smtClean="0"/>
              <a:t>Modelo científico español basado en el envío de expediciones a los territorios de ultramar con fines tanto políticos como científicos.</a:t>
            </a:r>
          </a:p>
          <a:p>
            <a:r>
              <a:rPr lang="es-CL" dirty="0" smtClean="0"/>
              <a:t>Instituciones: Colegio de Cirugía de Cádiz (1748) y Barcelona (1760), Observatorio de Marina de Cádiz (1753), Real Sociedad Militar de Madrid (1757), Colegio de Artillería de Segovia (1762), etc.</a:t>
            </a:r>
            <a:endParaRPr lang="es-CL" dirty="0"/>
          </a:p>
        </p:txBody>
      </p:sp>
    </p:spTree>
    <p:extLst>
      <p:ext uri="{BB962C8B-B14F-4D97-AF65-F5344CB8AC3E}">
        <p14:creationId xmlns:p14="http://schemas.microsoft.com/office/powerpoint/2010/main" val="18779767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Colegio de Cirugía de Cádiz.</a:t>
            </a:r>
            <a:endParaRPr lang="es-CL" dirty="0"/>
          </a:p>
        </p:txBody>
      </p:sp>
      <p:pic>
        <p:nvPicPr>
          <p:cNvPr id="3074" name="Picture 2" descr="C:\Users\Patricio\Downloads\Medicina_11.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71600" y="1700808"/>
            <a:ext cx="7272808" cy="43924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9646428"/>
      </p:ext>
    </p:extLst>
  </p:cSld>
  <p:clrMapOvr>
    <a:masterClrMapping/>
  </p:clrMapOvr>
  <p:timing>
    <p:tnLst>
      <p:par>
        <p:cTn id="1" dur="indefinite" restart="never" nodeType="tmRoot"/>
      </p:par>
    </p:tnLst>
  </p:timing>
</p:sld>
</file>

<file path=ppt/theme/theme1.xml><?xml version="1.0" encoding="utf-8"?>
<a:theme xmlns:a="http://schemas.openxmlformats.org/drawingml/2006/main" name="Paja">
  <a:themeElements>
    <a:clrScheme name="Paja">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Intermedio">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ja">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1933</TotalTime>
  <Words>3138</Words>
  <Application>Microsoft Office PowerPoint</Application>
  <PresentationFormat>Presentación en pantalla (4:3)</PresentationFormat>
  <Paragraphs>149</Paragraphs>
  <Slides>45</Slides>
  <Notes>1</Notes>
  <HiddenSlides>0</HiddenSlides>
  <MMClips>0</MMClips>
  <ScaleCrop>false</ScaleCrop>
  <HeadingPairs>
    <vt:vector size="4" baseType="variant">
      <vt:variant>
        <vt:lpstr>Tema</vt:lpstr>
      </vt:variant>
      <vt:variant>
        <vt:i4>1</vt:i4>
      </vt:variant>
      <vt:variant>
        <vt:lpstr>Títulos de diapositiva</vt:lpstr>
      </vt:variant>
      <vt:variant>
        <vt:i4>45</vt:i4>
      </vt:variant>
    </vt:vector>
  </HeadingPairs>
  <TitlesOfParts>
    <vt:vector size="46" baseType="lpstr">
      <vt:lpstr>Paja</vt:lpstr>
      <vt:lpstr>La ciencia en España y América en el siglo XVIII.</vt:lpstr>
      <vt:lpstr>Antecedentes de la ciencia española en el siglo XVI.</vt:lpstr>
      <vt:lpstr>Antecedentes de la ciencia española en el siglo XVI.</vt:lpstr>
      <vt:lpstr>Antecedentes de la ciencia española en el siglo XVI.</vt:lpstr>
      <vt:lpstr>Casa de Contratación de Sevilla.</vt:lpstr>
      <vt:lpstr>Ciencia en España en el siglo XVIII.</vt:lpstr>
      <vt:lpstr>Ciencia en España en el siglo XVIII.</vt:lpstr>
      <vt:lpstr>Ciencia en España en el siglo XVIII.</vt:lpstr>
      <vt:lpstr>Colegio de Cirugía de Cádiz.</vt:lpstr>
      <vt:lpstr>Física en España en el siglo XVIII.</vt:lpstr>
      <vt:lpstr>Física en España en el siglo XVIII.</vt:lpstr>
      <vt:lpstr>Fray Benito Jerónimo Feijoo.</vt:lpstr>
      <vt:lpstr>Astronomía en España en el siglo XVIII.</vt:lpstr>
      <vt:lpstr>Astronomía en España en el siglo XVIII.</vt:lpstr>
      <vt:lpstr>Observatorio de Marina de Cadiz.</vt:lpstr>
      <vt:lpstr>Botánica en España en el siglo XVIII.</vt:lpstr>
      <vt:lpstr>Botánica en España en el siglo XVIII.</vt:lpstr>
      <vt:lpstr>Real Jardín Botánico en su fundación,</vt:lpstr>
      <vt:lpstr>Expediciones científicas españolas en el siglo XVIII.</vt:lpstr>
      <vt:lpstr>Expediciones científicas españolas en el siglo XVIII.</vt:lpstr>
      <vt:lpstr>Expediciones científicas españolas en el siglo XVIII.</vt:lpstr>
      <vt:lpstr>Las rutas de las expediciones españolas.</vt:lpstr>
      <vt:lpstr>Expedición franco-hispana en el Reino de Quito</vt:lpstr>
      <vt:lpstr>Expedición franco-hispana en el Reino de Quito.</vt:lpstr>
      <vt:lpstr>Mapa de la Expedición La Condamine.</vt:lpstr>
      <vt:lpstr>Real Expedición Botánica del Nuevo Reino de Granada (Colombia).</vt:lpstr>
      <vt:lpstr>Real Expedición Botánica del Nuevo Reino de Granada (Colombia).</vt:lpstr>
      <vt:lpstr>Iconografía botánica de Mutis.</vt:lpstr>
      <vt:lpstr>Iconografía botánica de Mutis.</vt:lpstr>
      <vt:lpstr>Expedición Malaspina.</vt:lpstr>
      <vt:lpstr>Expedición Malaspina.</vt:lpstr>
      <vt:lpstr>Expedición Malaspina.</vt:lpstr>
      <vt:lpstr>Ciencia en América en el siglo XVIII.</vt:lpstr>
      <vt:lpstr>Ciencia en América en el siglo XVIII.</vt:lpstr>
      <vt:lpstr>Ciencia en América en el siglo XVIII.</vt:lpstr>
      <vt:lpstr>Francisco José de Caldas.</vt:lpstr>
      <vt:lpstr>Bibliotecas científicas americanas.</vt:lpstr>
      <vt:lpstr>El periodismo científico americano.</vt:lpstr>
      <vt:lpstr>El periodismo científico americano. </vt:lpstr>
      <vt:lpstr>El Mercurio Peruano 1791.</vt:lpstr>
      <vt:lpstr>Algunas instituciones científicas en América en el siglo XVIII. </vt:lpstr>
      <vt:lpstr>Algunas instituciones científicas en América en el siglo XVIII. </vt:lpstr>
      <vt:lpstr>Observatorio Astronómico de Santafé de Bogotá.</vt:lpstr>
      <vt:lpstr>Científicos europeos, españoles y criollos en América en el siglo XVIII. </vt:lpstr>
      <vt:lpstr>Alexander von Humboldt</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Patricio</dc:creator>
  <cp:lastModifiedBy>Patricio</cp:lastModifiedBy>
  <cp:revision>77</cp:revision>
  <dcterms:created xsi:type="dcterms:W3CDTF">2015-08-28T03:19:11Z</dcterms:created>
  <dcterms:modified xsi:type="dcterms:W3CDTF">2015-09-02T02:35:04Z</dcterms:modified>
</cp:coreProperties>
</file>