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8B35EA5-DE39-43A1-91F2-794463DB8BA7}" type="datetimeFigureOut">
              <a:rPr lang="es-CL" smtClean="0"/>
              <a:t>07-09-2015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1C9117A-4C53-4BA0-A516-3CD60CA3FDF4}" type="slidenum">
              <a:rPr lang="es-CL" smtClean="0"/>
              <a:t>‹Nº›</a:t>
            </a:fld>
            <a:endParaRPr lang="es-CL"/>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8B35EA5-DE39-43A1-91F2-794463DB8BA7}" type="datetimeFigureOut">
              <a:rPr lang="es-CL" smtClean="0"/>
              <a:t>07-09-2015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1C9117A-4C53-4BA0-A516-3CD60CA3FDF4}"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8B35EA5-DE39-43A1-91F2-794463DB8BA7}" type="datetimeFigureOut">
              <a:rPr lang="es-CL" smtClean="0"/>
              <a:t>07-09-2015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1C9117A-4C53-4BA0-A516-3CD60CA3FDF4}"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8B35EA5-DE39-43A1-91F2-794463DB8BA7}" type="datetimeFigureOut">
              <a:rPr lang="es-CL" smtClean="0"/>
              <a:t>07-09-2015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1C9117A-4C53-4BA0-A516-3CD60CA3FDF4}"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B8B35EA5-DE39-43A1-91F2-794463DB8BA7}" type="datetimeFigureOut">
              <a:rPr lang="es-CL" smtClean="0"/>
              <a:t>07-09-2015</a:t>
            </a:fld>
            <a:endParaRPr lang="es-CL"/>
          </a:p>
        </p:txBody>
      </p:sp>
      <p:sp>
        <p:nvSpPr>
          <p:cNvPr id="91" name="Footer Placeholder 90"/>
          <p:cNvSpPr>
            <a:spLocks noGrp="1"/>
          </p:cNvSpPr>
          <p:nvPr>
            <p:ph type="ftr" sz="quarter" idx="11"/>
          </p:nvPr>
        </p:nvSpPr>
        <p:spPr/>
        <p:txBody>
          <a:bodyPr/>
          <a:lstStyle/>
          <a:p>
            <a:endParaRPr lang="es-CL"/>
          </a:p>
        </p:txBody>
      </p:sp>
      <p:sp>
        <p:nvSpPr>
          <p:cNvPr id="92" name="Slide Number Placeholder 91"/>
          <p:cNvSpPr>
            <a:spLocks noGrp="1"/>
          </p:cNvSpPr>
          <p:nvPr>
            <p:ph type="sldNum" sz="quarter" idx="12"/>
          </p:nvPr>
        </p:nvSpPr>
        <p:spPr/>
        <p:txBody>
          <a:bodyPr/>
          <a:lstStyle/>
          <a:p>
            <a:fld id="{E1C9117A-4C53-4BA0-A516-3CD60CA3FDF4}" type="slidenum">
              <a:rPr lang="es-CL" smtClean="0"/>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B8B35EA5-DE39-43A1-91F2-794463DB8BA7}" type="datetimeFigureOut">
              <a:rPr lang="es-CL" smtClean="0"/>
              <a:t>07-09-2015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1C9117A-4C53-4BA0-A516-3CD60CA3FDF4}"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8B35EA5-DE39-43A1-91F2-794463DB8BA7}" type="datetimeFigureOut">
              <a:rPr lang="es-CL" smtClean="0"/>
              <a:t>07-09-2015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E1C9117A-4C53-4BA0-A516-3CD60CA3FDF4}"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8B35EA5-DE39-43A1-91F2-794463DB8BA7}" type="datetimeFigureOut">
              <a:rPr lang="es-CL" smtClean="0"/>
              <a:t>07-09-2015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E1C9117A-4C53-4BA0-A516-3CD60CA3FDF4}"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35EA5-DE39-43A1-91F2-794463DB8BA7}" type="datetimeFigureOut">
              <a:rPr lang="es-CL" smtClean="0"/>
              <a:t>07-09-2015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E1C9117A-4C53-4BA0-A516-3CD60CA3FDF4}"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8B35EA5-DE39-43A1-91F2-794463DB8BA7}" type="datetimeFigureOut">
              <a:rPr lang="es-CL" smtClean="0"/>
              <a:t>07-09-2015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1C9117A-4C53-4BA0-A516-3CD60CA3FDF4}" type="slidenum">
              <a:rPr lang="es-CL" smtClean="0"/>
              <a:t>‹Nº›</a:t>
            </a:fld>
            <a:endParaRPr lang="es-CL"/>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B8B35EA5-DE39-43A1-91F2-794463DB8BA7}" type="datetimeFigureOut">
              <a:rPr lang="es-CL" smtClean="0"/>
              <a:t>07-09-2015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1C9117A-4C53-4BA0-A516-3CD60CA3FDF4}" type="slidenum">
              <a:rPr lang="es-CL" smtClean="0"/>
              <a:t>‹Nº›</a:t>
            </a:fld>
            <a:endParaRPr lang="es-CL"/>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8B35EA5-DE39-43A1-91F2-794463DB8BA7}" type="datetimeFigureOut">
              <a:rPr lang="es-CL" smtClean="0"/>
              <a:t>07-09-2015</a:t>
            </a:fld>
            <a:endParaRPr lang="es-CL"/>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CL"/>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1C9117A-4C53-4BA0-A516-3CD60CA3FDF4}" type="slidenum">
              <a:rPr lang="es-CL" smtClean="0"/>
              <a:t>‹Nº›</a:t>
            </a:fld>
            <a:endParaRPr lang="es-CL"/>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CL" dirty="0" smtClean="0"/>
              <a:t>La ciencia en Chile en los siglos XVIII y XIX.</a:t>
            </a:r>
            <a:endParaRPr lang="es-CL" dirty="0"/>
          </a:p>
        </p:txBody>
      </p:sp>
      <p:pic>
        <p:nvPicPr>
          <p:cNvPr id="1026" name="Picture 2" descr="C:\Users\Patricio\Downloads\Abate_Molina.jpeg.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7128792"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3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Juan Martínez de Rozas.</a:t>
            </a:r>
            <a:endParaRPr lang="es-CL" dirty="0"/>
          </a:p>
        </p:txBody>
      </p:sp>
      <p:pic>
        <p:nvPicPr>
          <p:cNvPr id="4" name="Picture 2" descr="C:\Documents and Settings\Fir3OwneD\Mis documentos\Mis imágenes\250px-Juan_Martinez_de_Rozas.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488832" cy="468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79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La astronomía en el siglo XVIII.</a:t>
            </a:r>
            <a:endParaRPr lang="es-CL" dirty="0"/>
          </a:p>
        </p:txBody>
      </p:sp>
      <p:sp>
        <p:nvSpPr>
          <p:cNvPr id="3" name="2 Marcador de contenido"/>
          <p:cNvSpPr>
            <a:spLocks noGrp="1"/>
          </p:cNvSpPr>
          <p:nvPr>
            <p:ph idx="1"/>
          </p:nvPr>
        </p:nvSpPr>
        <p:spPr/>
        <p:txBody>
          <a:bodyPr/>
          <a:lstStyle/>
          <a:p>
            <a:r>
              <a:rPr lang="es-CL" dirty="0"/>
              <a:t>Los estudios de astronomía, al igual que los de física en el siglo XVIII, eran parte de la filosofía.</a:t>
            </a:r>
          </a:p>
          <a:p>
            <a:r>
              <a:rPr lang="es-CL" dirty="0"/>
              <a:t>Se quiso establecer un observatorio astronómico en 1769 producto del transito de Venus y la venida a América del astrónomo francés </a:t>
            </a:r>
            <a:r>
              <a:rPr lang="es-ES" dirty="0"/>
              <a:t>Jean </a:t>
            </a:r>
            <a:r>
              <a:rPr lang="es-ES" dirty="0" err="1"/>
              <a:t>Chappe</a:t>
            </a:r>
            <a:r>
              <a:rPr lang="es-ES" dirty="0"/>
              <a:t> </a:t>
            </a:r>
            <a:r>
              <a:rPr lang="es-ES" dirty="0" err="1"/>
              <a:t>d'Auteroche</a:t>
            </a:r>
            <a:r>
              <a:rPr lang="es-ES" dirty="0"/>
              <a:t>.</a:t>
            </a:r>
          </a:p>
          <a:p>
            <a:r>
              <a:rPr lang="es-CL" dirty="0" smtClean="0"/>
              <a:t>Los frailes </a:t>
            </a:r>
            <a:r>
              <a:rPr lang="es-CL" dirty="0"/>
              <a:t>fundadores de la Universidad de San Felipe habrían realizado algunas observaciones de la Luna con un pequeño telescopio traído desde Europa</a:t>
            </a:r>
            <a:r>
              <a:rPr lang="es-CL" dirty="0" smtClean="0"/>
              <a:t>.</a:t>
            </a:r>
          </a:p>
          <a:p>
            <a:r>
              <a:rPr lang="es-CL" dirty="0"/>
              <a:t>El jesuita Manuel </a:t>
            </a:r>
            <a:r>
              <a:rPr lang="es-CL" dirty="0" err="1"/>
              <a:t>Lacunza</a:t>
            </a:r>
            <a:r>
              <a:rPr lang="es-CL" dirty="0"/>
              <a:t> estudió la constelación de Orión con un anteojo de ocho pies de foco</a:t>
            </a:r>
            <a:r>
              <a:rPr lang="es-CL" dirty="0" smtClean="0"/>
              <a:t>.</a:t>
            </a:r>
          </a:p>
          <a:p>
            <a:endParaRPr lang="es-ES" dirty="0"/>
          </a:p>
          <a:p>
            <a:endParaRPr lang="es-CL" dirty="0"/>
          </a:p>
        </p:txBody>
      </p:sp>
    </p:spTree>
    <p:extLst>
      <p:ext uri="{BB962C8B-B14F-4D97-AF65-F5344CB8AC3E}">
        <p14:creationId xmlns:p14="http://schemas.microsoft.com/office/powerpoint/2010/main" val="3797178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La astronomía en el siglo XVIII.</a:t>
            </a:r>
            <a:endParaRPr lang="es-CL" dirty="0"/>
          </a:p>
        </p:txBody>
      </p:sp>
      <p:sp>
        <p:nvSpPr>
          <p:cNvPr id="3" name="2 Marcador de contenido"/>
          <p:cNvSpPr>
            <a:spLocks noGrp="1"/>
          </p:cNvSpPr>
          <p:nvPr>
            <p:ph idx="1"/>
          </p:nvPr>
        </p:nvSpPr>
        <p:spPr/>
        <p:txBody>
          <a:bodyPr/>
          <a:lstStyle/>
          <a:p>
            <a:r>
              <a:rPr lang="es-CL" dirty="0"/>
              <a:t>El comerciante Manuel Pérez de </a:t>
            </a:r>
            <a:r>
              <a:rPr lang="es-CL" dirty="0" err="1"/>
              <a:t>Cotapos</a:t>
            </a:r>
            <a:r>
              <a:rPr lang="es-CL" dirty="0"/>
              <a:t> poseía un anteojo más grande. Ayudó a José de Espinoza y Felipe Bauzá, de la E</a:t>
            </a:r>
            <a:r>
              <a:rPr lang="es-CL" dirty="0" smtClean="0"/>
              <a:t>xpedición </a:t>
            </a:r>
            <a:r>
              <a:rPr lang="es-CL" dirty="0" err="1"/>
              <a:t>Malaspina</a:t>
            </a:r>
            <a:r>
              <a:rPr lang="es-CL" dirty="0"/>
              <a:t>, para determinar la latitud y longitud. </a:t>
            </a:r>
          </a:p>
          <a:p>
            <a:r>
              <a:rPr lang="es-CL" dirty="0" smtClean="0"/>
              <a:t>La Expedición </a:t>
            </a:r>
            <a:r>
              <a:rPr lang="es-CL" dirty="0" err="1" smtClean="0"/>
              <a:t>Malaspina</a:t>
            </a:r>
            <a:r>
              <a:rPr lang="es-CL" dirty="0" smtClean="0"/>
              <a:t> instaló un observatorio provisional en Santiago, realizando observaciones de los satélites de Júpiter, determinando la latitud y longitud de varias ciudades y puertos. Además, realizó un catálogo estelar de las </a:t>
            </a:r>
            <a:r>
              <a:rPr lang="es-CL" dirty="0" err="1" smtClean="0"/>
              <a:t>estrelals</a:t>
            </a:r>
            <a:r>
              <a:rPr lang="es-CL" dirty="0" smtClean="0"/>
              <a:t> </a:t>
            </a:r>
            <a:r>
              <a:rPr lang="es-CL" dirty="0" err="1" smtClean="0"/>
              <a:t>autrales</a:t>
            </a:r>
            <a:r>
              <a:rPr lang="es-CL" dirty="0" smtClean="0"/>
              <a:t>.</a:t>
            </a:r>
          </a:p>
          <a:p>
            <a:r>
              <a:rPr lang="es-CL" dirty="0" smtClean="0"/>
              <a:t>La Expedición </a:t>
            </a:r>
            <a:r>
              <a:rPr lang="es-CL" dirty="0" err="1" smtClean="0"/>
              <a:t>Malaspina</a:t>
            </a:r>
            <a:r>
              <a:rPr lang="es-CL" dirty="0" smtClean="0"/>
              <a:t> fue una de las primeras comisiones en practicar observaciones astronómicas con fines científicos en el país. </a:t>
            </a:r>
          </a:p>
          <a:p>
            <a:endParaRPr lang="es-CL" dirty="0"/>
          </a:p>
        </p:txBody>
      </p:sp>
    </p:spTree>
    <p:extLst>
      <p:ext uri="{BB962C8B-B14F-4D97-AF65-F5344CB8AC3E}">
        <p14:creationId xmlns:p14="http://schemas.microsoft.com/office/powerpoint/2010/main" val="230780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Manuel </a:t>
            </a:r>
            <a:r>
              <a:rPr lang="es-CL" dirty="0" err="1" smtClean="0"/>
              <a:t>Lacunza</a:t>
            </a:r>
            <a:r>
              <a:rPr lang="es-CL" dirty="0" smtClean="0"/>
              <a:t>.</a:t>
            </a:r>
            <a:endParaRPr lang="es-CL" dirty="0"/>
          </a:p>
        </p:txBody>
      </p:sp>
      <p:pic>
        <p:nvPicPr>
          <p:cNvPr id="4" name="Picture 2" descr="C:\Documents and Settings\Fir3OwneD\Mis documentos\Mis imágenes\250px-Manuel_Lacunz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705678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90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Universidad de San Felipe</a:t>
            </a:r>
            <a:endParaRPr lang="es-CL" dirty="0"/>
          </a:p>
        </p:txBody>
      </p:sp>
      <p:sp>
        <p:nvSpPr>
          <p:cNvPr id="3" name="2 Marcador de contenido"/>
          <p:cNvSpPr>
            <a:spLocks noGrp="1"/>
          </p:cNvSpPr>
          <p:nvPr>
            <p:ph idx="1"/>
          </p:nvPr>
        </p:nvSpPr>
        <p:spPr/>
        <p:txBody>
          <a:bodyPr/>
          <a:lstStyle/>
          <a:p>
            <a:r>
              <a:rPr lang="es-CL" dirty="0" smtClean="0"/>
              <a:t>Se fundó en 1747, iniciando sus actividades académicas en 1758.</a:t>
            </a:r>
          </a:p>
          <a:p>
            <a:r>
              <a:rPr lang="es-CL" dirty="0" smtClean="0"/>
              <a:t>Estaba constituida por las facultades de teología, filosofía, derecho, medicina y matemáticas.</a:t>
            </a:r>
          </a:p>
          <a:p>
            <a:r>
              <a:rPr lang="es-CL" dirty="0" smtClean="0"/>
              <a:t>La cátedra de matemática estuvo a cargo del fray dominico Ignacio León de Garavito, el cual había prestado ayuda en la construcción de fortificaciones y en la cartografía.</a:t>
            </a:r>
          </a:p>
          <a:p>
            <a:r>
              <a:rPr lang="es-CL" dirty="0" smtClean="0"/>
              <a:t>La cátedra de matemática tuvo pocos catedráticos tras la muerte de Garavito y en 1777 asumió Antonio Martínez de Mata y </a:t>
            </a:r>
            <a:r>
              <a:rPr lang="es-CL" dirty="0" err="1" smtClean="0"/>
              <a:t>Casamiglia</a:t>
            </a:r>
            <a:r>
              <a:rPr lang="es-CL" dirty="0" smtClean="0"/>
              <a:t>, quien poseía experiencia en asuntos mineros. Además, ésta tuvo pocos estudiantes.</a:t>
            </a:r>
            <a:endParaRPr lang="es-CL" dirty="0"/>
          </a:p>
        </p:txBody>
      </p:sp>
    </p:spTree>
    <p:extLst>
      <p:ext uri="{BB962C8B-B14F-4D97-AF65-F5344CB8AC3E}">
        <p14:creationId xmlns:p14="http://schemas.microsoft.com/office/powerpoint/2010/main" val="4158357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Fray </a:t>
            </a:r>
            <a:r>
              <a:rPr lang="es-CL" smtClean="0"/>
              <a:t>Sebastián Díaz (1741-1812). </a:t>
            </a:r>
            <a:endParaRPr lang="es-CL" dirty="0"/>
          </a:p>
        </p:txBody>
      </p:sp>
      <p:sp>
        <p:nvSpPr>
          <p:cNvPr id="3" name="2 Marcador de contenido"/>
          <p:cNvSpPr>
            <a:spLocks noGrp="1"/>
          </p:cNvSpPr>
          <p:nvPr>
            <p:ph idx="1"/>
          </p:nvPr>
        </p:nvSpPr>
        <p:spPr/>
        <p:txBody>
          <a:bodyPr>
            <a:normAutofit lnSpcReduction="10000"/>
          </a:bodyPr>
          <a:lstStyle/>
          <a:p>
            <a:r>
              <a:rPr lang="es-CL" dirty="0"/>
              <a:t>Fraile dominico nació en 1741 y falleció 1812, considerado el hombre más sabio de su tiempo.</a:t>
            </a:r>
          </a:p>
          <a:p>
            <a:r>
              <a:rPr lang="es-CL" dirty="0"/>
              <a:t>Fue miembro del claustro de la Universidad de San Felipe como doctor en teología.</a:t>
            </a:r>
          </a:p>
          <a:p>
            <a:r>
              <a:rPr lang="es-CL" dirty="0"/>
              <a:t>Escribió dos libros sobre geometría: «Exposición de los seis libros de geométricos de Euclides» y «Tratado elemental de geometría». </a:t>
            </a:r>
          </a:p>
          <a:p>
            <a:r>
              <a:rPr lang="es-CL" dirty="0"/>
              <a:t>Publicó un tratado de cosmología, impreso en Perú titulado: «Noticia general de las cosas del mundo por el orden de su colocación. Para el uso de la casa de los señores marqueses de la Pica, y para instrucción común de la juventud del reino de Chile» en 1783.</a:t>
            </a:r>
          </a:p>
          <a:p>
            <a:pPr marL="0" indent="0">
              <a:buNone/>
            </a:pPr>
            <a:endParaRPr lang="es-CL" dirty="0"/>
          </a:p>
        </p:txBody>
      </p:sp>
    </p:spTree>
    <p:extLst>
      <p:ext uri="{BB962C8B-B14F-4D97-AF65-F5344CB8AC3E}">
        <p14:creationId xmlns:p14="http://schemas.microsoft.com/office/powerpoint/2010/main" val="12488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Fray Sebastián Díaz.</a:t>
            </a:r>
            <a:endParaRPr lang="es-CL" dirty="0"/>
          </a:p>
        </p:txBody>
      </p:sp>
      <p:sp>
        <p:nvSpPr>
          <p:cNvPr id="3" name="2 Marcador de contenido"/>
          <p:cNvSpPr>
            <a:spLocks noGrp="1"/>
          </p:cNvSpPr>
          <p:nvPr>
            <p:ph idx="1"/>
          </p:nvPr>
        </p:nvSpPr>
        <p:spPr/>
        <p:txBody>
          <a:bodyPr/>
          <a:lstStyle/>
          <a:p>
            <a:r>
              <a:rPr lang="es-CL" dirty="0"/>
              <a:t>Está dividido en tres partes: «Del cielo empíreo», «Del firmamento» y « Del cielo aéreo».</a:t>
            </a:r>
          </a:p>
          <a:p>
            <a:r>
              <a:rPr lang="es-CL" dirty="0" smtClean="0"/>
              <a:t>Es un tratado cosmológico que sigue los patrones de los textos renacentistas.</a:t>
            </a:r>
          </a:p>
          <a:p>
            <a:r>
              <a:rPr lang="es-CL" dirty="0"/>
              <a:t>Se opone a las creencias supersticiosas de la astrología.</a:t>
            </a:r>
          </a:p>
          <a:p>
            <a:r>
              <a:rPr lang="es-CL" dirty="0"/>
              <a:t>Se refiere a la evolución de los conocimientos de Tolomeo a Copérnico y Kepler.</a:t>
            </a:r>
          </a:p>
          <a:p>
            <a:r>
              <a:rPr lang="es-CL" dirty="0"/>
              <a:t>Además incluye elementos como: la gravedad, la circulación de la sangre, la geografía.</a:t>
            </a:r>
          </a:p>
          <a:p>
            <a:pPr marL="0" indent="0">
              <a:buNone/>
            </a:pPr>
            <a:endParaRPr lang="es-CL" dirty="0"/>
          </a:p>
        </p:txBody>
      </p:sp>
    </p:spTree>
    <p:extLst>
      <p:ext uri="{BB962C8B-B14F-4D97-AF65-F5344CB8AC3E}">
        <p14:creationId xmlns:p14="http://schemas.microsoft.com/office/powerpoint/2010/main" val="112694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Juan Ignacio Molina.</a:t>
            </a:r>
            <a:endParaRPr lang="es-CL" dirty="0"/>
          </a:p>
        </p:txBody>
      </p:sp>
      <p:sp>
        <p:nvSpPr>
          <p:cNvPr id="3" name="2 Marcador de contenido"/>
          <p:cNvSpPr>
            <a:spLocks noGrp="1"/>
          </p:cNvSpPr>
          <p:nvPr>
            <p:ph idx="1"/>
          </p:nvPr>
        </p:nvSpPr>
        <p:spPr/>
        <p:txBody>
          <a:bodyPr/>
          <a:lstStyle/>
          <a:p>
            <a:r>
              <a:rPr lang="es-CL" dirty="0" smtClean="0"/>
              <a:t>Nació en Villa Alegre, Linares, en 1740 y falleció en Bolonia, Italia, en 1829. Considerado como el primer científico chileno.</a:t>
            </a:r>
          </a:p>
          <a:p>
            <a:r>
              <a:rPr lang="es-CL" dirty="0" smtClean="0"/>
              <a:t>En 1768 tuvo que abandonar Chile producto de la expulsión de los jesuitas de los territorios del imperio español.</a:t>
            </a:r>
          </a:p>
          <a:p>
            <a:r>
              <a:rPr lang="es-CL" dirty="0" smtClean="0"/>
              <a:t>Se asentó en Italia y realizó clases de legua griega en la Universidad de Bolonia.</a:t>
            </a:r>
          </a:p>
          <a:p>
            <a:r>
              <a:rPr lang="es-CL" dirty="0" smtClean="0"/>
              <a:t>Sus principales obras fueron: </a:t>
            </a:r>
            <a:r>
              <a:rPr lang="it-IT" dirty="0" smtClean="0"/>
              <a:t>"</a:t>
            </a:r>
            <a:r>
              <a:rPr lang="it-IT" dirty="0"/>
              <a:t>Compendio della storia geografica, naturale e civile del regno del Cile" (1776) y "Saggio della storia civile del Cile" (1787</a:t>
            </a:r>
            <a:r>
              <a:rPr lang="it-IT" dirty="0" smtClean="0"/>
              <a:t>).</a:t>
            </a:r>
          </a:p>
          <a:p>
            <a:r>
              <a:rPr lang="it-IT" dirty="0" smtClean="0"/>
              <a:t>Estas obras le valieeron ser nombrado profesor de ciencias naturles (1803).</a:t>
            </a:r>
            <a:endParaRPr lang="es-CL" dirty="0"/>
          </a:p>
        </p:txBody>
      </p:sp>
    </p:spTree>
    <p:extLst>
      <p:ext uri="{BB962C8B-B14F-4D97-AF65-F5344CB8AC3E}">
        <p14:creationId xmlns:p14="http://schemas.microsoft.com/office/powerpoint/2010/main" val="1148650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Juan Ignacio Molina.</a:t>
            </a:r>
            <a:endParaRPr lang="es-CL" dirty="0"/>
          </a:p>
        </p:txBody>
      </p:sp>
      <p:sp>
        <p:nvSpPr>
          <p:cNvPr id="3" name="2 Marcador de contenido"/>
          <p:cNvSpPr>
            <a:spLocks noGrp="1"/>
          </p:cNvSpPr>
          <p:nvPr>
            <p:ph idx="1"/>
          </p:nvPr>
        </p:nvSpPr>
        <p:spPr/>
        <p:txBody>
          <a:bodyPr/>
          <a:lstStyle/>
          <a:p>
            <a:r>
              <a:rPr lang="es-CL" dirty="0" smtClean="0"/>
              <a:t>En sus obras introdujo numerosas especies chilenas bajo una taxonomía científica.</a:t>
            </a:r>
          </a:p>
          <a:p>
            <a:r>
              <a:rPr lang="es-CL" dirty="0" smtClean="0"/>
              <a:t>Fue </a:t>
            </a:r>
            <a:r>
              <a:rPr lang="es-CL" dirty="0"/>
              <a:t>nombrado miembro de </a:t>
            </a:r>
            <a:r>
              <a:rPr lang="es-CL" dirty="0" smtClean="0"/>
              <a:t>del Real Instituto Italiano de Ciencias, Letras y Artes.</a:t>
            </a:r>
          </a:p>
          <a:p>
            <a:r>
              <a:rPr lang="es-CL" dirty="0" smtClean="0"/>
              <a:t>Sus obras más controversiales fueron: </a:t>
            </a:r>
            <a:r>
              <a:rPr lang="es-CL" b="1" dirty="0"/>
              <a:t>"Analogías menos observadas de los tres reinos de la Naturaleza"</a:t>
            </a:r>
            <a:r>
              <a:rPr lang="es-CL" dirty="0"/>
              <a:t> (1815) y </a:t>
            </a:r>
            <a:r>
              <a:rPr lang="es-CL" b="1" dirty="0"/>
              <a:t>"Sobre la propagación del género humano en las diversas partes de la tierra"</a:t>
            </a:r>
            <a:r>
              <a:rPr lang="es-CL" dirty="0"/>
              <a:t> (1818</a:t>
            </a:r>
            <a:r>
              <a:rPr lang="es-CL" dirty="0" smtClean="0"/>
              <a:t>), en las cuales se expone la evolución gradual de los seres vivos.</a:t>
            </a:r>
          </a:p>
          <a:p>
            <a:pPr marL="0" indent="0">
              <a:buNone/>
            </a:pPr>
            <a:endParaRPr lang="es-CL" u="sng" dirty="0">
              <a:solidFill>
                <a:srgbClr val="FF0000"/>
              </a:solidFill>
            </a:endParaRPr>
          </a:p>
        </p:txBody>
      </p:sp>
    </p:spTree>
    <p:extLst>
      <p:ext uri="{BB962C8B-B14F-4D97-AF65-F5344CB8AC3E}">
        <p14:creationId xmlns:p14="http://schemas.microsoft.com/office/powerpoint/2010/main" val="3826094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it-IT" dirty="0"/>
              <a:t>"Compendio della storia geografica, naturale e civile del regno del Cile" (1776) </a:t>
            </a:r>
            <a:endParaRPr lang="es-CL" dirty="0"/>
          </a:p>
        </p:txBody>
      </p:sp>
      <p:pic>
        <p:nvPicPr>
          <p:cNvPr id="1026" name="Picture 2" descr="C:\Users\Patricio\Downloads\articles-8028_thumbnail.thum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628801"/>
            <a:ext cx="6840760" cy="468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46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Algunas características de la ciencia en Chile en el siglo XVIII.</a:t>
            </a:r>
            <a:endParaRPr lang="es-CL" dirty="0"/>
          </a:p>
        </p:txBody>
      </p:sp>
      <p:sp>
        <p:nvSpPr>
          <p:cNvPr id="3" name="2 Marcador de contenido"/>
          <p:cNvSpPr>
            <a:spLocks noGrp="1"/>
          </p:cNvSpPr>
          <p:nvPr>
            <p:ph idx="1"/>
          </p:nvPr>
        </p:nvSpPr>
        <p:spPr/>
        <p:txBody>
          <a:bodyPr/>
          <a:lstStyle/>
          <a:p>
            <a:r>
              <a:rPr lang="es-CL" dirty="0" smtClean="0"/>
              <a:t>Ni hubieron instituciones científicas como en otros virreinatos americanos.</a:t>
            </a:r>
          </a:p>
          <a:p>
            <a:r>
              <a:rPr lang="es-CL" dirty="0" smtClean="0"/>
              <a:t>Tampoco existió algún tipo de periodismo científicos o divulgadores de ciencia que difundieran el conocimiento.</a:t>
            </a:r>
          </a:p>
          <a:p>
            <a:r>
              <a:rPr lang="es-CL" dirty="0" smtClean="0"/>
              <a:t>Hubo carencia de imprentas lo que propicio la falta de una bibliografía científica impresa en el país.</a:t>
            </a:r>
          </a:p>
          <a:p>
            <a:r>
              <a:rPr lang="es-CL" dirty="0" smtClean="0"/>
              <a:t>Los científicos y naturalistas chilenos no tuvieron una formación de tipo profesional en ciencia, sino que más bien fueron autodidactas.</a:t>
            </a:r>
          </a:p>
          <a:p>
            <a:r>
              <a:rPr lang="es-CL" dirty="0" smtClean="0"/>
              <a:t>La introducción de instrumentos científicos fue muy escasa.</a:t>
            </a:r>
            <a:endParaRPr lang="es-CL" dirty="0"/>
          </a:p>
        </p:txBody>
      </p:sp>
    </p:spTree>
    <p:extLst>
      <p:ext uri="{BB962C8B-B14F-4D97-AF65-F5344CB8AC3E}">
        <p14:creationId xmlns:p14="http://schemas.microsoft.com/office/powerpoint/2010/main" val="3672006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Los primeros inicios de la institucionalización de la ciencia (1810-1829).</a:t>
            </a:r>
            <a:endParaRPr lang="es-CL" dirty="0"/>
          </a:p>
        </p:txBody>
      </p:sp>
      <p:sp>
        <p:nvSpPr>
          <p:cNvPr id="3" name="2 Marcador de contenido"/>
          <p:cNvSpPr>
            <a:spLocks noGrp="1"/>
          </p:cNvSpPr>
          <p:nvPr>
            <p:ph idx="1"/>
          </p:nvPr>
        </p:nvSpPr>
        <p:spPr/>
        <p:txBody>
          <a:bodyPr/>
          <a:lstStyle/>
          <a:p>
            <a:r>
              <a:rPr lang="es-CL" dirty="0" smtClean="0"/>
              <a:t>Tras la independencia, algunos patriotas fundadores de la República, como Camilo Henríquez, Manuel de Salas y Juan </a:t>
            </a:r>
            <a:r>
              <a:rPr lang="es-CL" dirty="0" err="1" smtClean="0"/>
              <a:t>Egaña</a:t>
            </a:r>
            <a:r>
              <a:rPr lang="es-CL" dirty="0" smtClean="0"/>
              <a:t>, abogaron por la introducción de máquinas, libros  y la educación científica y tecnológica.</a:t>
            </a:r>
          </a:p>
          <a:p>
            <a:r>
              <a:rPr lang="es-CL" dirty="0" smtClean="0"/>
              <a:t>El Instituto Nacional, fundado en 1813, fue la principal institución republicana educativa, en la cual se enseñó ciencia.</a:t>
            </a:r>
          </a:p>
          <a:p>
            <a:r>
              <a:rPr lang="es-CL" dirty="0" smtClean="0"/>
              <a:t>Se establecieron las primeras cátedras de ciencia: física, historia natural, aritmética, cosmografía, entre otras. Las cuales no tuvieron muchos estudiantes.</a:t>
            </a:r>
          </a:p>
          <a:p>
            <a:r>
              <a:rPr lang="es-CL" dirty="0" smtClean="0"/>
              <a:t>Existió un déficit de profesores y textos para la enseñanza de la ciencia.  </a:t>
            </a:r>
            <a:endParaRPr lang="es-CL" dirty="0"/>
          </a:p>
        </p:txBody>
      </p:sp>
    </p:spTree>
    <p:extLst>
      <p:ext uri="{BB962C8B-B14F-4D97-AF65-F5344CB8AC3E}">
        <p14:creationId xmlns:p14="http://schemas.microsoft.com/office/powerpoint/2010/main" val="2124986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Los primeros inicios de la institucionalización de la ciencia (1810-1829).</a:t>
            </a:r>
          </a:p>
        </p:txBody>
      </p:sp>
      <p:sp>
        <p:nvSpPr>
          <p:cNvPr id="3" name="2 Marcador de contenido"/>
          <p:cNvSpPr>
            <a:spLocks noGrp="1"/>
          </p:cNvSpPr>
          <p:nvPr>
            <p:ph idx="1"/>
          </p:nvPr>
        </p:nvSpPr>
        <p:spPr/>
        <p:txBody>
          <a:bodyPr>
            <a:normAutofit lnSpcReduction="10000"/>
          </a:bodyPr>
          <a:lstStyle/>
          <a:p>
            <a:r>
              <a:rPr lang="es-CL" dirty="0" smtClean="0"/>
              <a:t>Hubo un intento de fundar instituciones científicas, tales como un Museo de Historia Natural y un Observatorio Astronómico, para la enseñanza de los estudiantes del Instituto Nacional.</a:t>
            </a:r>
          </a:p>
          <a:p>
            <a:r>
              <a:rPr lang="es-CL" dirty="0" smtClean="0"/>
              <a:t>Se contrataron a algunos científicos y naturalistas extranjeros.</a:t>
            </a:r>
          </a:p>
          <a:p>
            <a:r>
              <a:rPr lang="es-CL" dirty="0" smtClean="0"/>
              <a:t>Charles </a:t>
            </a:r>
            <a:r>
              <a:rPr lang="es-CL" dirty="0" err="1" smtClean="0"/>
              <a:t>Ambrose</a:t>
            </a:r>
            <a:r>
              <a:rPr lang="es-CL" dirty="0" smtClean="0"/>
              <a:t> </a:t>
            </a:r>
            <a:r>
              <a:rPr lang="es-CL" dirty="0" err="1" smtClean="0"/>
              <a:t>Lozier</a:t>
            </a:r>
            <a:r>
              <a:rPr lang="es-CL" dirty="0" smtClean="0"/>
              <a:t>: fue un matemático e ingeniero francés. En 1826 fue nombrado rector del Instituto Nacional dando importancia a la ciencia en la enseñanza de este establecimiento. Realizó algunos levantamientos </a:t>
            </a:r>
            <a:r>
              <a:rPr lang="es-CL" dirty="0" err="1" smtClean="0"/>
              <a:t>catográficos</a:t>
            </a:r>
            <a:r>
              <a:rPr lang="es-CL" dirty="0" smtClean="0"/>
              <a:t>.</a:t>
            </a:r>
          </a:p>
          <a:p>
            <a:r>
              <a:rPr lang="es-CL" dirty="0"/>
              <a:t>Jean Joseph </a:t>
            </a:r>
            <a:r>
              <a:rPr lang="es-CL" dirty="0" err="1" smtClean="0"/>
              <a:t>D'Auxion</a:t>
            </a:r>
            <a:r>
              <a:rPr lang="es-CL" dirty="0" smtClean="0"/>
              <a:t> </a:t>
            </a:r>
            <a:r>
              <a:rPr lang="es-CL" dirty="0" err="1" smtClean="0"/>
              <a:t>Lavaisse</a:t>
            </a:r>
            <a:r>
              <a:rPr lang="es-CL" dirty="0" smtClean="0"/>
              <a:t>: fue un naturalista y militar francés. En 1822 fue nombrado director del Jardín Botánico y del Museo de Historia Natural. Se lo comisionó para realizar un viaje científico por todo el país.</a:t>
            </a:r>
            <a:endParaRPr lang="es-CL" dirty="0"/>
          </a:p>
          <a:p>
            <a:pPr marL="0" indent="0">
              <a:buNone/>
            </a:pPr>
            <a:endParaRPr lang="es-CL" dirty="0"/>
          </a:p>
        </p:txBody>
      </p:sp>
    </p:spTree>
    <p:extLst>
      <p:ext uri="{BB962C8B-B14F-4D97-AF65-F5344CB8AC3E}">
        <p14:creationId xmlns:p14="http://schemas.microsoft.com/office/powerpoint/2010/main" val="239809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Edificio de la Escuela Industrial de Santiago, Charles </a:t>
            </a:r>
            <a:r>
              <a:rPr lang="es-CL" dirty="0" err="1" smtClean="0"/>
              <a:t>Ambrose</a:t>
            </a:r>
            <a:r>
              <a:rPr lang="es-CL" dirty="0" smtClean="0"/>
              <a:t> </a:t>
            </a:r>
            <a:r>
              <a:rPr lang="es-CL" dirty="0" err="1" smtClean="0"/>
              <a:t>Lozier</a:t>
            </a:r>
            <a:endParaRPr lang="es-CL" dirty="0"/>
          </a:p>
        </p:txBody>
      </p:sp>
      <p:pic>
        <p:nvPicPr>
          <p:cNvPr id="2050" name="Picture 2" descr="C:\Users\Patricio\Downloads\MC005843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600200"/>
            <a:ext cx="7272808" cy="46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99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Institucionalización de la ciencia 1830-1880</a:t>
            </a:r>
            <a:endParaRPr lang="es-CL" dirty="0"/>
          </a:p>
        </p:txBody>
      </p:sp>
      <p:sp>
        <p:nvSpPr>
          <p:cNvPr id="3" name="2 Marcador de contenido"/>
          <p:cNvSpPr>
            <a:spLocks noGrp="1"/>
          </p:cNvSpPr>
          <p:nvPr>
            <p:ph idx="1"/>
          </p:nvPr>
        </p:nvSpPr>
        <p:spPr/>
        <p:txBody>
          <a:bodyPr/>
          <a:lstStyle/>
          <a:p>
            <a:r>
              <a:rPr lang="es-CL" dirty="0" smtClean="0"/>
              <a:t>Debido a la relativa estabilidad política que alcanzó el régimen la ciencia pudo alcanzar su institucionalidad social y se instauró como actividad profesional.</a:t>
            </a:r>
          </a:p>
          <a:p>
            <a:r>
              <a:rPr lang="es-CL" dirty="0" smtClean="0"/>
              <a:t>El Estado republicano invirtió en la contratación de sabios y científicos, la creación de instituciones científicas y educativas y en la publicación de libros, revistas y periódicos con contenido científico.</a:t>
            </a:r>
          </a:p>
          <a:p>
            <a:r>
              <a:rPr lang="es-CL" dirty="0" smtClean="0"/>
              <a:t>Los sabios extranjeros realizaron investigaciones en distintas áreas de la historia natural (botánica, zoología, geología, etc.) y serán los encargados de formar a los primeros científicos nacionales.</a:t>
            </a:r>
          </a:p>
          <a:p>
            <a:endParaRPr lang="es-CL" dirty="0"/>
          </a:p>
        </p:txBody>
      </p:sp>
    </p:spTree>
    <p:extLst>
      <p:ext uri="{BB962C8B-B14F-4D97-AF65-F5344CB8AC3E}">
        <p14:creationId xmlns:p14="http://schemas.microsoft.com/office/powerpoint/2010/main" val="801336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Institucionalización de la ciencia 1830-1880</a:t>
            </a:r>
          </a:p>
        </p:txBody>
      </p:sp>
      <p:sp>
        <p:nvSpPr>
          <p:cNvPr id="3" name="2 Marcador de contenido"/>
          <p:cNvSpPr>
            <a:spLocks noGrp="1"/>
          </p:cNvSpPr>
          <p:nvPr>
            <p:ph idx="1"/>
          </p:nvPr>
        </p:nvSpPr>
        <p:spPr/>
        <p:txBody>
          <a:bodyPr>
            <a:normAutofit lnSpcReduction="10000"/>
          </a:bodyPr>
          <a:lstStyle/>
          <a:p>
            <a:r>
              <a:rPr lang="es-CL" dirty="0" smtClean="0"/>
              <a:t>Aparece una bibliografía científica nacional, a partir de la publicación de los trabajos de científicos como Claude Gay, </a:t>
            </a:r>
            <a:r>
              <a:rPr lang="es-CL" dirty="0" err="1" smtClean="0"/>
              <a:t>Rudolph</a:t>
            </a:r>
            <a:r>
              <a:rPr lang="es-CL" dirty="0" smtClean="0"/>
              <a:t> </a:t>
            </a:r>
            <a:r>
              <a:rPr lang="es-CL" dirty="0" err="1" smtClean="0"/>
              <a:t>Philippi</a:t>
            </a:r>
            <a:r>
              <a:rPr lang="es-CL" dirty="0" smtClean="0"/>
              <a:t>, </a:t>
            </a:r>
            <a:r>
              <a:rPr lang="es-CL" dirty="0" err="1" smtClean="0"/>
              <a:t>Ignacy</a:t>
            </a:r>
            <a:r>
              <a:rPr lang="es-CL" dirty="0" smtClean="0"/>
              <a:t> </a:t>
            </a:r>
            <a:r>
              <a:rPr lang="es-CL" dirty="0" err="1" smtClean="0"/>
              <a:t>Domeyko</a:t>
            </a:r>
            <a:r>
              <a:rPr lang="es-CL" dirty="0" smtClean="0"/>
              <a:t>, Pierre </a:t>
            </a:r>
            <a:r>
              <a:rPr lang="es-CL" dirty="0" err="1" smtClean="0"/>
              <a:t>Pissis</a:t>
            </a:r>
            <a:r>
              <a:rPr lang="es-CL" dirty="0" smtClean="0"/>
              <a:t>, Karl </a:t>
            </a:r>
            <a:r>
              <a:rPr lang="es-CL" dirty="0" err="1" smtClean="0"/>
              <a:t>Moesta</a:t>
            </a:r>
            <a:r>
              <a:rPr lang="es-CL" dirty="0" smtClean="0"/>
              <a:t>, entre otros. Sumándose a estas investigaciones las realizadas por extranjeros de paso por Chile, como por ejemplo Charles Darwin, James </a:t>
            </a:r>
            <a:r>
              <a:rPr lang="es-CL" dirty="0" err="1" smtClean="0"/>
              <a:t>Gilliss</a:t>
            </a:r>
            <a:r>
              <a:rPr lang="es-CL" dirty="0" smtClean="0"/>
              <a:t>, entre otros.</a:t>
            </a:r>
          </a:p>
          <a:p>
            <a:r>
              <a:rPr lang="es-CL" dirty="0" smtClean="0"/>
              <a:t>Aparecen las revistas científicas como: </a:t>
            </a:r>
            <a:r>
              <a:rPr lang="es-CL" i="1" dirty="0" smtClean="0"/>
              <a:t>Los anales de la Universidad de Chile, La revista médica de Chile, La revista chilena de historia naturales, Los anales del Instituto de Ingenieros, etc.</a:t>
            </a:r>
          </a:p>
          <a:p>
            <a:r>
              <a:rPr lang="es-CL" dirty="0" smtClean="0"/>
              <a:t>Comienza la divulgación científica a través de los periódicos. Por ejemplo </a:t>
            </a:r>
            <a:r>
              <a:rPr lang="es-CL" i="1" dirty="0" smtClean="0"/>
              <a:t>El Mercurio Chileno (1828) o El Araucano (1830).</a:t>
            </a:r>
            <a:endParaRPr lang="es-CL" dirty="0"/>
          </a:p>
        </p:txBody>
      </p:sp>
    </p:spTree>
    <p:extLst>
      <p:ext uri="{BB962C8B-B14F-4D97-AF65-F5344CB8AC3E}">
        <p14:creationId xmlns:p14="http://schemas.microsoft.com/office/powerpoint/2010/main" val="2332296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Institucionalización de la ciencia 1830-1880</a:t>
            </a:r>
          </a:p>
        </p:txBody>
      </p:sp>
      <p:sp>
        <p:nvSpPr>
          <p:cNvPr id="3" name="2 Marcador de contenido"/>
          <p:cNvSpPr>
            <a:spLocks noGrp="1"/>
          </p:cNvSpPr>
          <p:nvPr>
            <p:ph idx="1"/>
          </p:nvPr>
        </p:nvSpPr>
        <p:spPr/>
        <p:txBody>
          <a:bodyPr/>
          <a:lstStyle/>
          <a:p>
            <a:r>
              <a:rPr lang="es-CL" dirty="0" smtClean="0"/>
              <a:t>La finalidad del estímulo científico, por parte del Estado, fue el conocimiento de la geografía del país y para la toma de decisiones políticas.</a:t>
            </a:r>
          </a:p>
          <a:p>
            <a:r>
              <a:rPr lang="es-CL" dirty="0" smtClean="0"/>
              <a:t>La comunidad científica se concentra principalmente en la ciudad de Santiago, ya que en la capital es donde se concentran la mayor parte de las corporaciones de ciencia.</a:t>
            </a:r>
          </a:p>
          <a:p>
            <a:r>
              <a:rPr lang="es-CL" dirty="0" smtClean="0"/>
              <a:t>Las principales instituciones científicas fueron: El Museo Nacional de Historia Natural, La Universidad de Chile, La Oficina de Estadísticas, La Escuela de Arte y Oficios, El Observatorio Astronómico Nacional, La Oficina Hidrográfica, entre otras.</a:t>
            </a:r>
            <a:endParaRPr lang="es-CL" dirty="0"/>
          </a:p>
        </p:txBody>
      </p:sp>
    </p:spTree>
    <p:extLst>
      <p:ext uri="{BB962C8B-B14F-4D97-AF65-F5344CB8AC3E}">
        <p14:creationId xmlns:p14="http://schemas.microsoft.com/office/powerpoint/2010/main" val="1517376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Viaje al Desierto de Atacama de </a:t>
            </a:r>
            <a:r>
              <a:rPr lang="es-CL" dirty="0" err="1" smtClean="0"/>
              <a:t>Rudoldf</a:t>
            </a:r>
            <a:r>
              <a:rPr lang="es-CL" dirty="0" smtClean="0"/>
              <a:t> </a:t>
            </a:r>
            <a:r>
              <a:rPr lang="es-CL" dirty="0" err="1" smtClean="0"/>
              <a:t>Philippi</a:t>
            </a:r>
            <a:r>
              <a:rPr lang="es-CL" dirty="0" smtClean="0"/>
              <a:t>.</a:t>
            </a:r>
            <a:endParaRPr lang="es-CL" dirty="0"/>
          </a:p>
        </p:txBody>
      </p:sp>
      <p:pic>
        <p:nvPicPr>
          <p:cNvPr id="3074" name="Picture 2" descr="C:\Users\Patricio\Downloads\articles-7825_thumbnai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7272808"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97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Museo Nacional de Historia Natural.</a:t>
            </a:r>
            <a:endParaRPr lang="es-CL" dirty="0"/>
          </a:p>
        </p:txBody>
      </p:sp>
      <p:sp>
        <p:nvSpPr>
          <p:cNvPr id="3" name="2 Marcador de contenido"/>
          <p:cNvSpPr>
            <a:spLocks noGrp="1"/>
          </p:cNvSpPr>
          <p:nvPr>
            <p:ph idx="1"/>
          </p:nvPr>
        </p:nvSpPr>
        <p:spPr/>
        <p:txBody>
          <a:bodyPr/>
          <a:lstStyle/>
          <a:p>
            <a:r>
              <a:rPr lang="es-CL" dirty="0" smtClean="0"/>
              <a:t>Los antecedentes del Museo Nacional de Historia Natural están en la designación de </a:t>
            </a:r>
            <a:r>
              <a:rPr lang="es-CL" dirty="0" err="1" smtClean="0"/>
              <a:t>Dauxion</a:t>
            </a:r>
            <a:r>
              <a:rPr lang="es-CL" dirty="0" smtClean="0"/>
              <a:t> </a:t>
            </a:r>
            <a:r>
              <a:rPr lang="es-CL" dirty="0" err="1" smtClean="0"/>
              <a:t>Lavaisse</a:t>
            </a:r>
            <a:r>
              <a:rPr lang="es-CL" dirty="0" smtClean="0"/>
              <a:t> como director por Bernardo O´Higgins en 1822.</a:t>
            </a:r>
          </a:p>
          <a:p>
            <a:r>
              <a:rPr lang="es-CL" dirty="0" smtClean="0"/>
              <a:t>Se fundó en 1830 nombrándose como director de la institución al naturalista francés Claude Gay, el cual había sido contratado por el gobierno para recorrer el país con el objetivo de catalogar la flora, fauna y minerales.</a:t>
            </a:r>
          </a:p>
          <a:p>
            <a:r>
              <a:rPr lang="es-CL" dirty="0" smtClean="0"/>
              <a:t>Tras abandonar sus actividades Gay, asumió el prusiano </a:t>
            </a:r>
            <a:r>
              <a:rPr lang="es-CL" dirty="0" err="1" smtClean="0"/>
              <a:t>Rudolph</a:t>
            </a:r>
            <a:r>
              <a:rPr lang="es-CL" dirty="0" smtClean="0"/>
              <a:t> </a:t>
            </a:r>
            <a:r>
              <a:rPr lang="es-CL" dirty="0" err="1" smtClean="0"/>
              <a:t>Philippi</a:t>
            </a:r>
            <a:r>
              <a:rPr lang="es-CL" dirty="0" smtClean="0"/>
              <a:t> la dirección del museo en 1853, quien reorganizó el material recolectado por Gay y creó otras secciones. </a:t>
            </a:r>
            <a:endParaRPr lang="es-CL" dirty="0"/>
          </a:p>
        </p:txBody>
      </p:sp>
    </p:spTree>
    <p:extLst>
      <p:ext uri="{BB962C8B-B14F-4D97-AF65-F5344CB8AC3E}">
        <p14:creationId xmlns:p14="http://schemas.microsoft.com/office/powerpoint/2010/main" val="2477060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Museo Nacional de Historia Natural.</a:t>
            </a:r>
            <a:endParaRPr lang="es-CL" dirty="0"/>
          </a:p>
        </p:txBody>
      </p:sp>
      <p:sp>
        <p:nvSpPr>
          <p:cNvPr id="3" name="2 Marcador de contenido"/>
          <p:cNvSpPr>
            <a:spLocks noGrp="1"/>
          </p:cNvSpPr>
          <p:nvPr>
            <p:ph idx="1"/>
          </p:nvPr>
        </p:nvSpPr>
        <p:spPr/>
        <p:txBody>
          <a:bodyPr/>
          <a:lstStyle/>
          <a:p>
            <a:r>
              <a:rPr lang="es-CL" dirty="0" smtClean="0"/>
              <a:t>En 1876 el Museo ocupó el edificio del Palacio de la Exposición de la Quinta Normal, donde se encuentra en la actualidad.</a:t>
            </a:r>
          </a:p>
          <a:p>
            <a:r>
              <a:rPr lang="es-CL" dirty="0" smtClean="0"/>
              <a:t>En las dependencias de la Quinta Normal se creó el Jardín Botánico.</a:t>
            </a:r>
          </a:p>
          <a:p>
            <a:r>
              <a:rPr lang="es-CL" dirty="0" err="1" smtClean="0"/>
              <a:t>Philippi</a:t>
            </a:r>
            <a:r>
              <a:rPr lang="es-CL" dirty="0" smtClean="0"/>
              <a:t> dividió los estudios al interior del Museo en las seccione de botánica, </a:t>
            </a:r>
            <a:r>
              <a:rPr lang="es-CL" dirty="0" err="1" smtClean="0"/>
              <a:t>zoologia</a:t>
            </a:r>
            <a:r>
              <a:rPr lang="es-CL" dirty="0" smtClean="0"/>
              <a:t> y mineralogía.</a:t>
            </a:r>
          </a:p>
          <a:p>
            <a:r>
              <a:rPr lang="es-CL" dirty="0" smtClean="0"/>
              <a:t>En 1891 se creó la revista oficial del Museo, titulada: </a:t>
            </a:r>
            <a:r>
              <a:rPr lang="es-CL" i="1" dirty="0" smtClean="0"/>
              <a:t>Anales del Museo de Historia Natural de Chile.</a:t>
            </a:r>
            <a:endParaRPr lang="es-CL" dirty="0"/>
          </a:p>
        </p:txBody>
      </p:sp>
    </p:spTree>
    <p:extLst>
      <p:ext uri="{BB962C8B-B14F-4D97-AF65-F5344CB8AC3E}">
        <p14:creationId xmlns:p14="http://schemas.microsoft.com/office/powerpoint/2010/main" val="949455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Museo Nacional de Historia Natural a fines del siglo XIX.</a:t>
            </a:r>
            <a:endParaRPr lang="es-CL" dirty="0"/>
          </a:p>
        </p:txBody>
      </p:sp>
      <p:pic>
        <p:nvPicPr>
          <p:cNvPr id="4098" name="Picture 2" descr="C:\Users\Patricio\Downloads\articles-67604_thumbnai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00200"/>
            <a:ext cx="7488832" cy="47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15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Algunas características de la ciencia en Chile en el siglo XVIII.</a:t>
            </a:r>
          </a:p>
        </p:txBody>
      </p:sp>
      <p:sp>
        <p:nvSpPr>
          <p:cNvPr id="3" name="2 Marcador de contenido"/>
          <p:cNvSpPr>
            <a:spLocks noGrp="1"/>
          </p:cNvSpPr>
          <p:nvPr>
            <p:ph idx="1"/>
          </p:nvPr>
        </p:nvSpPr>
        <p:spPr/>
        <p:txBody>
          <a:bodyPr/>
          <a:lstStyle/>
          <a:p>
            <a:r>
              <a:rPr lang="es-CL" dirty="0" smtClean="0"/>
              <a:t>Los científicos y sabios contratados por España solo permanecieron un tiempo reducido en Chile, sin establecer continuidad en sus estudios.</a:t>
            </a:r>
          </a:p>
          <a:p>
            <a:r>
              <a:rPr lang="es-CL" dirty="0" smtClean="0"/>
              <a:t>No se constituyó una comunidad científica, ni tampoco se formaron científicos criollos en las academias.</a:t>
            </a:r>
          </a:p>
          <a:p>
            <a:r>
              <a:rPr lang="es-CL" dirty="0" smtClean="0"/>
              <a:t>Los estudios sobre la naturaleza chilena no fueron sistemáticos, ni tuvieron una continuidad en el tiempo.</a:t>
            </a:r>
          </a:p>
          <a:p>
            <a:r>
              <a:rPr lang="es-CL" dirty="0" smtClean="0"/>
              <a:t>Recalaron expediciones científicas provenientes de España, Francia e Inglaterra.</a:t>
            </a:r>
          </a:p>
          <a:p>
            <a:r>
              <a:rPr lang="es-CL" dirty="0" smtClean="0"/>
              <a:t>Se establece el concepto de Chile como frontera imperial y científica.</a:t>
            </a:r>
            <a:endParaRPr lang="es-CL" dirty="0"/>
          </a:p>
        </p:txBody>
      </p:sp>
    </p:spTree>
    <p:extLst>
      <p:ext uri="{BB962C8B-B14F-4D97-AF65-F5344CB8AC3E}">
        <p14:creationId xmlns:p14="http://schemas.microsoft.com/office/powerpoint/2010/main" val="346295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Universidad </a:t>
            </a:r>
            <a:r>
              <a:rPr lang="es-CL" smtClean="0"/>
              <a:t>de Chile.</a:t>
            </a:r>
            <a:endParaRPr lang="es-CL"/>
          </a:p>
        </p:txBody>
      </p:sp>
      <p:sp>
        <p:nvSpPr>
          <p:cNvPr id="3" name="2 Marcador de contenido"/>
          <p:cNvSpPr>
            <a:spLocks noGrp="1"/>
          </p:cNvSpPr>
          <p:nvPr>
            <p:ph idx="1"/>
          </p:nvPr>
        </p:nvSpPr>
        <p:spPr/>
        <p:txBody>
          <a:bodyPr/>
          <a:lstStyle/>
          <a:p>
            <a:r>
              <a:rPr lang="es-CL" dirty="0" smtClean="0"/>
              <a:t>Fundada en 1842 como reemplazo a la Universidad de San Felipe.</a:t>
            </a:r>
          </a:p>
          <a:p>
            <a:r>
              <a:rPr lang="es-CL" dirty="0" smtClean="0"/>
              <a:t>El Estado con la fundación de la Universidad pretendía racionalizar a la sociedad a través de la filosofía y la ciencia.</a:t>
            </a:r>
          </a:p>
          <a:p>
            <a:r>
              <a:rPr lang="es-CL" dirty="0" smtClean="0"/>
              <a:t>Se funda como una academia científica en que el conocimiento tenía que estar al servicio del Estado.</a:t>
            </a:r>
          </a:p>
          <a:p>
            <a:r>
              <a:rPr lang="es-CL" dirty="0" smtClean="0"/>
              <a:t>Tenía la función de educar, en un comienzo, a la elite ilustrada para formar ciudadanos para la República.</a:t>
            </a:r>
          </a:p>
          <a:p>
            <a:r>
              <a:rPr lang="es-CL" dirty="0" smtClean="0"/>
              <a:t>Se crearon cinco facultades: Filosofía y Humanidades, Medicina, Teología, Leyes y Ciencias Políticas y Ciencias Matemáticas y Físicas.</a:t>
            </a:r>
            <a:endParaRPr lang="es-CL" dirty="0"/>
          </a:p>
          <a:p>
            <a:pPr marL="0" indent="0">
              <a:buNone/>
            </a:pPr>
            <a:endParaRPr lang="es-CL" dirty="0"/>
          </a:p>
        </p:txBody>
      </p:sp>
    </p:spTree>
    <p:extLst>
      <p:ext uri="{BB962C8B-B14F-4D97-AF65-F5344CB8AC3E}">
        <p14:creationId xmlns:p14="http://schemas.microsoft.com/office/powerpoint/2010/main" val="347962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Universidad de Chile.</a:t>
            </a:r>
            <a:endParaRPr lang="es-CL" dirty="0"/>
          </a:p>
        </p:txBody>
      </p:sp>
      <p:sp>
        <p:nvSpPr>
          <p:cNvPr id="3" name="2 Marcador de contenido"/>
          <p:cNvSpPr>
            <a:spLocks noGrp="1"/>
          </p:cNvSpPr>
          <p:nvPr>
            <p:ph idx="1"/>
          </p:nvPr>
        </p:nvSpPr>
        <p:spPr/>
        <p:txBody>
          <a:bodyPr/>
          <a:lstStyle/>
          <a:p>
            <a:r>
              <a:rPr lang="es-CL" dirty="0" smtClean="0"/>
              <a:t>La Facultad de Medicina tenía el objetivo de investigar las peculiaridades del clima, las costumbres y los alimentos que afectaban la salud de la nación. Además debía dictar las reglas sobre higiene pública.</a:t>
            </a:r>
          </a:p>
          <a:p>
            <a:r>
              <a:rPr lang="es-CL" dirty="0" smtClean="0"/>
              <a:t>La Facultad de Ciencias Matemáticas y Físicas debía buscar las aplicaciones a la naciente industria y supervigilar la construcción de edificios y obras públicas.</a:t>
            </a:r>
          </a:p>
          <a:p>
            <a:r>
              <a:rPr lang="es-CL" dirty="0" smtClean="0"/>
              <a:t>Las primeras carreras que se crearon en la Facultad de Ciencias Matemáticas y Físicas fueron las de ingeniero geógrafo, ingeniero de minas, ingeniero de puentes y calzadas, ensayadores y arquitectos.  </a:t>
            </a:r>
            <a:endParaRPr lang="es-CL" dirty="0"/>
          </a:p>
        </p:txBody>
      </p:sp>
    </p:spTree>
    <p:extLst>
      <p:ext uri="{BB962C8B-B14F-4D97-AF65-F5344CB8AC3E}">
        <p14:creationId xmlns:p14="http://schemas.microsoft.com/office/powerpoint/2010/main" val="1582472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Universidad de Chile en 1872.</a:t>
            </a:r>
            <a:endParaRPr lang="es-CL" dirty="0"/>
          </a:p>
        </p:txBody>
      </p:sp>
      <p:pic>
        <p:nvPicPr>
          <p:cNvPr id="1026" name="Picture 2" descr="C:\Users\Patricio\Downloads\U_de_Chile_187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416824"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493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Oficina de Estadísticas.</a:t>
            </a:r>
            <a:endParaRPr lang="es-CL" dirty="0"/>
          </a:p>
        </p:txBody>
      </p:sp>
      <p:sp>
        <p:nvSpPr>
          <p:cNvPr id="3" name="2 Marcador de contenido"/>
          <p:cNvSpPr>
            <a:spLocks noGrp="1"/>
          </p:cNvSpPr>
          <p:nvPr>
            <p:ph idx="1"/>
          </p:nvPr>
        </p:nvSpPr>
        <p:spPr/>
        <p:txBody>
          <a:bodyPr/>
          <a:lstStyle/>
          <a:p>
            <a:r>
              <a:rPr lang="es-CL" dirty="0" smtClean="0"/>
              <a:t>Fundada en 1843 por el presidente Manuel Bulnes con el fin de estudiar los aspectos moral e intelectual del país, el movimiento de población, la cantidad de habitantes de la República, la situación industria, etc.</a:t>
            </a:r>
          </a:p>
          <a:p>
            <a:r>
              <a:rPr lang="es-CL" dirty="0" smtClean="0"/>
              <a:t>Dependía del Ministerio del Interior, para que almacenara la documentación pública para llevar un catastro sobre las actividades propias del Estado.</a:t>
            </a:r>
          </a:p>
          <a:p>
            <a:r>
              <a:rPr lang="es-CL" dirty="0" smtClean="0"/>
              <a:t>Era la institución que debía llevar a cabo los censos y los empadronamientos de población.</a:t>
            </a:r>
          </a:p>
          <a:p>
            <a:r>
              <a:rPr lang="es-CL" dirty="0" smtClean="0"/>
              <a:t>La Oficina de Estadística contó con pocos recursos haciendo de su actuar algo ineficiente.</a:t>
            </a:r>
            <a:endParaRPr lang="es-CL" dirty="0"/>
          </a:p>
        </p:txBody>
      </p:sp>
    </p:spTree>
    <p:extLst>
      <p:ext uri="{BB962C8B-B14F-4D97-AF65-F5344CB8AC3E}">
        <p14:creationId xmlns:p14="http://schemas.microsoft.com/office/powerpoint/2010/main" val="1523117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Oficina de Estadística.</a:t>
            </a:r>
            <a:endParaRPr lang="es-CL" dirty="0"/>
          </a:p>
        </p:txBody>
      </p:sp>
      <p:sp>
        <p:nvSpPr>
          <p:cNvPr id="3" name="2 Marcador de contenido"/>
          <p:cNvSpPr>
            <a:spLocks noGrp="1"/>
          </p:cNvSpPr>
          <p:nvPr>
            <p:ph idx="1"/>
          </p:nvPr>
        </p:nvSpPr>
        <p:spPr/>
        <p:txBody>
          <a:bodyPr/>
          <a:lstStyle/>
          <a:p>
            <a:r>
              <a:rPr lang="es-CL" dirty="0" smtClean="0"/>
              <a:t>Poseía agentes delegados en las principales ciudades de país con la función de recopilar datos, los cuales debían ser enviados a la Oficina de Estadística.</a:t>
            </a:r>
          </a:p>
          <a:p>
            <a:r>
              <a:rPr lang="es-CL" dirty="0" smtClean="0"/>
              <a:t>Los agentes poseían muy pocos conocimientos en matemáticas y estadísticas recogiendo información de diversa naturaleza, desde chismes hasta producción industrial.</a:t>
            </a:r>
          </a:p>
          <a:p>
            <a:r>
              <a:rPr lang="es-CL" dirty="0" smtClean="0"/>
              <a:t>La cobertura de los agentes fue limitada, al igual que la información recabada en los primeros censos.</a:t>
            </a:r>
          </a:p>
          <a:p>
            <a:r>
              <a:rPr lang="es-CL" dirty="0" smtClean="0"/>
              <a:t>La estadística fue considerada como la ciencia del Estado, debido a que con ella se tomaban decisiones políticas. </a:t>
            </a:r>
            <a:endParaRPr lang="es-CL" dirty="0"/>
          </a:p>
        </p:txBody>
      </p:sp>
    </p:spTree>
    <p:extLst>
      <p:ext uri="{BB962C8B-B14F-4D97-AF65-F5344CB8AC3E}">
        <p14:creationId xmlns:p14="http://schemas.microsoft.com/office/powerpoint/2010/main" val="3031515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Anuario Estadístico de la República de Chile de 1870.</a:t>
            </a:r>
            <a:endParaRPr lang="es-CL" dirty="0"/>
          </a:p>
        </p:txBody>
      </p:sp>
      <p:pic>
        <p:nvPicPr>
          <p:cNvPr id="2050" name="Picture 2" descr="C:\Users\Patricio\Downloads\articles-68307_thumbnail.thum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416824" cy="511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002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Escuela de Artes y Oficios.</a:t>
            </a:r>
            <a:endParaRPr lang="es-CL" dirty="0"/>
          </a:p>
        </p:txBody>
      </p:sp>
      <p:sp>
        <p:nvSpPr>
          <p:cNvPr id="3" name="2 Marcador de contenido"/>
          <p:cNvSpPr>
            <a:spLocks noGrp="1"/>
          </p:cNvSpPr>
          <p:nvPr>
            <p:ph idx="1"/>
          </p:nvPr>
        </p:nvSpPr>
        <p:spPr/>
        <p:txBody>
          <a:bodyPr>
            <a:normAutofit lnSpcReduction="10000"/>
          </a:bodyPr>
          <a:lstStyle/>
          <a:p>
            <a:r>
              <a:rPr lang="es-CL" dirty="0" smtClean="0"/>
              <a:t>Fue fundada en 1849, su primer director fue el ingeniero francés Jules </a:t>
            </a:r>
            <a:r>
              <a:rPr lang="es-CL" dirty="0" err="1" smtClean="0"/>
              <a:t>Jariez</a:t>
            </a:r>
            <a:r>
              <a:rPr lang="es-CL" dirty="0" smtClean="0"/>
              <a:t>.</a:t>
            </a:r>
          </a:p>
          <a:p>
            <a:r>
              <a:rPr lang="es-CL" dirty="0" smtClean="0"/>
              <a:t>Estaba dirigida a artesanos y trabajadores manuales que supieran leer, escribir y las operaciones básicas.</a:t>
            </a:r>
          </a:p>
          <a:p>
            <a:r>
              <a:rPr lang="es-CL" dirty="0" smtClean="0"/>
              <a:t>Se enseñó algebra, geometría descriptiva, trigonometría, dibujo técnico, mecánica industrial, física y química.</a:t>
            </a:r>
          </a:p>
          <a:p>
            <a:r>
              <a:rPr lang="es-CL" dirty="0" smtClean="0"/>
              <a:t>Se establecieron talleres de carpintería, herrería, mecánica y fundición.</a:t>
            </a:r>
          </a:p>
          <a:p>
            <a:r>
              <a:rPr lang="es-CL" dirty="0" smtClean="0"/>
              <a:t>Los estudiantes provenían principalmente de Santiago y algunos de provincias (entre ellos algunos mapuches). </a:t>
            </a:r>
          </a:p>
          <a:p>
            <a:endParaRPr lang="es-CL" dirty="0" smtClean="0"/>
          </a:p>
          <a:p>
            <a:pPr marL="0" indent="0">
              <a:buNone/>
            </a:pPr>
            <a:r>
              <a:rPr lang="es-CL" dirty="0" smtClean="0"/>
              <a:t> </a:t>
            </a:r>
            <a:endParaRPr lang="es-CL" dirty="0"/>
          </a:p>
        </p:txBody>
      </p:sp>
    </p:spTree>
    <p:extLst>
      <p:ext uri="{BB962C8B-B14F-4D97-AF65-F5344CB8AC3E}">
        <p14:creationId xmlns:p14="http://schemas.microsoft.com/office/powerpoint/2010/main" val="2302305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Escuela de Artes y Oficios.</a:t>
            </a:r>
            <a:endParaRPr lang="es-CL" dirty="0"/>
          </a:p>
        </p:txBody>
      </p:sp>
      <p:sp>
        <p:nvSpPr>
          <p:cNvPr id="3" name="2 Marcador de contenido"/>
          <p:cNvSpPr>
            <a:spLocks noGrp="1"/>
          </p:cNvSpPr>
          <p:nvPr>
            <p:ph idx="1"/>
          </p:nvPr>
        </p:nvSpPr>
        <p:spPr/>
        <p:txBody>
          <a:bodyPr/>
          <a:lstStyle/>
          <a:p>
            <a:r>
              <a:rPr lang="es-CL" dirty="0" smtClean="0"/>
              <a:t>La Escuela de Artes y Oficios privilegio el conocimiento aplicado, en especial el tecnológico.</a:t>
            </a:r>
          </a:p>
          <a:p>
            <a:r>
              <a:rPr lang="es-CL" dirty="0" smtClean="0"/>
              <a:t>Se buscaba que la producción de tecnología extrajera pudiera ser replicada en Chile.</a:t>
            </a:r>
          </a:p>
          <a:p>
            <a:r>
              <a:rPr lang="es-CL" dirty="0" smtClean="0"/>
              <a:t>Los egresados de la Escuela de Artes y Oficios debían ser capaces de realizar máquinas para la producción.</a:t>
            </a:r>
          </a:p>
          <a:p>
            <a:r>
              <a:rPr lang="es-CL" dirty="0" smtClean="0"/>
              <a:t>La finalidad educacional estaba volcada hacia la mejora de la producción industrial y agropecuaria.</a:t>
            </a:r>
          </a:p>
          <a:p>
            <a:r>
              <a:rPr lang="es-CL" dirty="0" smtClean="0"/>
              <a:t>El modelo de la Escuela de Artes y Oficios se extendió a algunas ciudades del país como en La Serena</a:t>
            </a:r>
            <a:r>
              <a:rPr lang="es-CL" dirty="0"/>
              <a:t> </a:t>
            </a:r>
            <a:r>
              <a:rPr lang="es-CL" dirty="0" smtClean="0"/>
              <a:t>y Talca.  </a:t>
            </a:r>
            <a:endParaRPr lang="es-CL" dirty="0"/>
          </a:p>
        </p:txBody>
      </p:sp>
    </p:spTree>
    <p:extLst>
      <p:ext uri="{BB962C8B-B14F-4D97-AF65-F5344CB8AC3E}">
        <p14:creationId xmlns:p14="http://schemas.microsoft.com/office/powerpoint/2010/main" val="870043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Estampilla de la Escuela de Artes y Oficios.</a:t>
            </a:r>
            <a:endParaRPr lang="es-CL" dirty="0"/>
          </a:p>
        </p:txBody>
      </p:sp>
      <p:pic>
        <p:nvPicPr>
          <p:cNvPr id="3074" name="Picture 2" descr="C:\Users\Patricio\Downloads\Escuela_de_Artes_y_Oficios_184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34481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17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Oficina Hidrográfica.</a:t>
            </a:r>
            <a:endParaRPr lang="es-CL" dirty="0"/>
          </a:p>
        </p:txBody>
      </p:sp>
      <p:sp>
        <p:nvSpPr>
          <p:cNvPr id="3" name="2 Marcador de contenido"/>
          <p:cNvSpPr>
            <a:spLocks noGrp="1"/>
          </p:cNvSpPr>
          <p:nvPr>
            <p:ph idx="1"/>
          </p:nvPr>
        </p:nvSpPr>
        <p:spPr/>
        <p:txBody>
          <a:bodyPr/>
          <a:lstStyle/>
          <a:p>
            <a:r>
              <a:rPr lang="es-CL" dirty="0" smtClean="0"/>
              <a:t>Fue creada en 1874 y su primer director fue el capitán de fragata Francisco Vidal Gormaz.</a:t>
            </a:r>
          </a:p>
          <a:p>
            <a:r>
              <a:rPr lang="es-CL" dirty="0" smtClean="0"/>
              <a:t>La Oficina Hidrográfica se encargó de la exploración del litoral costero del país con fines hidrográficos, cartográficos, meteorológico, taxonómicos, entre otros.</a:t>
            </a:r>
          </a:p>
          <a:p>
            <a:r>
              <a:rPr lang="es-CL" dirty="0" smtClean="0"/>
              <a:t>Sus funciones eran: fijar el derrotero de las costas de Chile, llevar la estadística de los siniestros marítimos y elaborar un extracto del diario meteorológico que deben llevar los buques mercantes.</a:t>
            </a:r>
          </a:p>
          <a:p>
            <a:r>
              <a:rPr lang="es-CL" dirty="0" smtClean="0"/>
              <a:t>Realizaban exploraciones sobre puntos de geográficos de interés para la navegación. </a:t>
            </a:r>
          </a:p>
          <a:p>
            <a:endParaRPr lang="es-CL" dirty="0"/>
          </a:p>
        </p:txBody>
      </p:sp>
    </p:spTree>
    <p:extLst>
      <p:ext uri="{BB962C8B-B14F-4D97-AF65-F5344CB8AC3E}">
        <p14:creationId xmlns:p14="http://schemas.microsoft.com/office/powerpoint/2010/main" val="353780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Plano de Santiago levantado por </a:t>
            </a:r>
            <a:r>
              <a:rPr lang="es-CL" dirty="0" err="1" smtClean="0"/>
              <a:t>Amadee</a:t>
            </a:r>
            <a:r>
              <a:rPr lang="es-CL" dirty="0" smtClean="0"/>
              <a:t> </a:t>
            </a:r>
            <a:r>
              <a:rPr lang="es-CL" dirty="0" err="1" smtClean="0"/>
              <a:t>Frezier</a:t>
            </a:r>
            <a:r>
              <a:rPr lang="es-CL" dirty="0" smtClean="0"/>
              <a:t>.</a:t>
            </a:r>
            <a:endParaRPr lang="es-CL" dirty="0"/>
          </a:p>
        </p:txBody>
      </p:sp>
      <p:pic>
        <p:nvPicPr>
          <p:cNvPr id="2050" name="Picture 2" descr="C:\Users\Patricio\Downloads\MAP-1716-FRE-BNF-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628800"/>
            <a:ext cx="748883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534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Oficina Hidrográfica.</a:t>
            </a:r>
            <a:endParaRPr lang="es-CL" dirty="0"/>
          </a:p>
        </p:txBody>
      </p:sp>
      <p:sp>
        <p:nvSpPr>
          <p:cNvPr id="3" name="2 Marcador de contenido"/>
          <p:cNvSpPr>
            <a:spLocks noGrp="1"/>
          </p:cNvSpPr>
          <p:nvPr>
            <p:ph idx="1"/>
          </p:nvPr>
        </p:nvSpPr>
        <p:spPr/>
        <p:txBody>
          <a:bodyPr/>
          <a:lstStyle/>
          <a:p>
            <a:r>
              <a:rPr lang="es-CL" dirty="0" smtClean="0"/>
              <a:t>Se hicieron observaciones tendientes a precisar la dirección de las corrientes marinas, trabajos taxonómicos sobre la flora y fauna marina de distintas regiones costeras.</a:t>
            </a:r>
          </a:p>
          <a:p>
            <a:r>
              <a:rPr lang="es-CL" dirty="0" smtClean="0"/>
              <a:t>La Oficina Hidrográfica tuvo varias publicaciones entre las que se cuenta: </a:t>
            </a:r>
            <a:r>
              <a:rPr lang="es-CL" i="1" dirty="0" smtClean="0"/>
              <a:t>Anuario Hidrográfico de Marina de Chile, </a:t>
            </a:r>
            <a:r>
              <a:rPr lang="es-CL" i="1" dirty="0" err="1" smtClean="0"/>
              <a:t>Jeografía</a:t>
            </a:r>
            <a:r>
              <a:rPr lang="es-CL" i="1" dirty="0" smtClean="0"/>
              <a:t> Náutica de la República de Chile, Revista de Marina y Noticias Hidrográficas.</a:t>
            </a:r>
          </a:p>
          <a:p>
            <a:r>
              <a:rPr lang="es-CL" dirty="0" smtClean="0"/>
              <a:t>El </a:t>
            </a:r>
            <a:r>
              <a:rPr lang="es-CL" i="1" dirty="0" smtClean="0"/>
              <a:t>Anuario Hidrográfico </a:t>
            </a:r>
            <a:r>
              <a:rPr lang="es-CL" dirty="0" smtClean="0"/>
              <a:t>contuvo información sobre cartografía náutica, hidrografía e investigaciones geográficas de las costas septentrionales y australes del país.</a:t>
            </a:r>
            <a:endParaRPr lang="es-CL" dirty="0"/>
          </a:p>
        </p:txBody>
      </p:sp>
    </p:spTree>
    <p:extLst>
      <p:ext uri="{BB962C8B-B14F-4D97-AF65-F5344CB8AC3E}">
        <p14:creationId xmlns:p14="http://schemas.microsoft.com/office/powerpoint/2010/main" val="897189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Mapa de la </a:t>
            </a:r>
            <a:r>
              <a:rPr lang="es-CL" smtClean="0"/>
              <a:t>Oficina Hidrográfica.</a:t>
            </a:r>
            <a:endParaRPr lang="es-CL" dirty="0"/>
          </a:p>
        </p:txBody>
      </p:sp>
      <p:pic>
        <p:nvPicPr>
          <p:cNvPr id="4098" name="Picture 2" descr="C:\Users\Patricio\Downloads\articles-86826_thumbnai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00200"/>
            <a:ext cx="7632848" cy="47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6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La medicina en Chile en el siglo XVIII.</a:t>
            </a:r>
            <a:endParaRPr lang="es-CL" dirty="0"/>
          </a:p>
        </p:txBody>
      </p:sp>
      <p:sp>
        <p:nvSpPr>
          <p:cNvPr id="3" name="2 Marcador de contenido"/>
          <p:cNvSpPr>
            <a:spLocks noGrp="1"/>
          </p:cNvSpPr>
          <p:nvPr>
            <p:ph idx="1"/>
          </p:nvPr>
        </p:nvSpPr>
        <p:spPr/>
        <p:txBody>
          <a:bodyPr/>
          <a:lstStyle/>
          <a:p>
            <a:r>
              <a:rPr lang="es-CL" dirty="0" smtClean="0"/>
              <a:t>El ejercicio de la medicina estuvo a cargo del tribunal del Protomedicato, quien normó esta actividad.</a:t>
            </a:r>
          </a:p>
          <a:p>
            <a:r>
              <a:rPr lang="es-CL" dirty="0" smtClean="0"/>
              <a:t>La carrera de medicina se impartió en la Universidad de San Felipe,  inaugurándose la primera cátedra en 1756 a cargo del médico irlandés Domingo  </a:t>
            </a:r>
            <a:r>
              <a:rPr lang="es-CL" dirty="0" err="1" smtClean="0"/>
              <a:t>Nevin</a:t>
            </a:r>
            <a:r>
              <a:rPr lang="es-CL" dirty="0" smtClean="0"/>
              <a:t>.</a:t>
            </a:r>
          </a:p>
          <a:p>
            <a:r>
              <a:rPr lang="es-CL" dirty="0" smtClean="0"/>
              <a:t>Las clases se impartían en latín. A los dos años se recibía el grado de bachiller y dos más tarde el de doctor en medicina.</a:t>
            </a:r>
          </a:p>
          <a:p>
            <a:r>
              <a:rPr lang="es-CL" dirty="0" smtClean="0"/>
              <a:t>Los estudios no solo eran teóricos, sino que los estudiantes debían trabajar en un hospital junto a un médico titulado. </a:t>
            </a:r>
            <a:endParaRPr lang="es-CL" dirty="0"/>
          </a:p>
        </p:txBody>
      </p:sp>
    </p:spTree>
    <p:extLst>
      <p:ext uri="{BB962C8B-B14F-4D97-AF65-F5344CB8AC3E}">
        <p14:creationId xmlns:p14="http://schemas.microsoft.com/office/powerpoint/2010/main" val="120119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La medicina en Chile en el siglo XVIII.</a:t>
            </a:r>
            <a:endParaRPr lang="es-CL" dirty="0"/>
          </a:p>
        </p:txBody>
      </p:sp>
      <p:sp>
        <p:nvSpPr>
          <p:cNvPr id="3" name="2 Marcador de contenido"/>
          <p:cNvSpPr>
            <a:spLocks noGrp="1"/>
          </p:cNvSpPr>
          <p:nvPr>
            <p:ph idx="1"/>
          </p:nvPr>
        </p:nvSpPr>
        <p:spPr/>
        <p:txBody>
          <a:bodyPr/>
          <a:lstStyle/>
          <a:p>
            <a:r>
              <a:rPr lang="es-CL" dirty="0" smtClean="0"/>
              <a:t>Los médicos universitarios se les denominó como médicos latinos por discutir en ese idioma, ya que los otros eran llamados como cirujanos-barberos.</a:t>
            </a:r>
          </a:p>
          <a:p>
            <a:r>
              <a:rPr lang="es-CL" dirty="0" smtClean="0"/>
              <a:t>El principal médico con estudios en la Universidad de San Felipe fue el fray Pedro Manuel Chaparro, quien introdujo la </a:t>
            </a:r>
            <a:r>
              <a:rPr lang="es-CL" dirty="0" err="1" smtClean="0"/>
              <a:t>variolización</a:t>
            </a:r>
            <a:r>
              <a:rPr lang="es-CL" dirty="0" smtClean="0"/>
              <a:t> para inmunizar a la población de la viruela.</a:t>
            </a:r>
          </a:p>
          <a:p>
            <a:r>
              <a:rPr lang="es-CL" dirty="0" smtClean="0"/>
              <a:t>Los hospitales existentes eran: el San Juan de Dios y el San Francisco Borja.</a:t>
            </a:r>
          </a:p>
          <a:p>
            <a:r>
              <a:rPr lang="es-CL" dirty="0" smtClean="0"/>
              <a:t>Los egresados de medicina no eran muchos, estando la profesión en manos de prácticos. </a:t>
            </a:r>
            <a:endParaRPr lang="es-CL" dirty="0"/>
          </a:p>
        </p:txBody>
      </p:sp>
    </p:spTree>
    <p:extLst>
      <p:ext uri="{BB962C8B-B14F-4D97-AF65-F5344CB8AC3E}">
        <p14:creationId xmlns:p14="http://schemas.microsoft.com/office/powerpoint/2010/main" val="2473464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Fray Pedro Manuel Chaparro.</a:t>
            </a:r>
            <a:endParaRPr lang="es-CL" dirty="0"/>
          </a:p>
        </p:txBody>
      </p:sp>
      <p:pic>
        <p:nvPicPr>
          <p:cNvPr id="3074" name="Picture 2" descr="C:\Users\Patricio\Downloads\Pedro Chaparro.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41682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5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La física en el siglo XVIII.</a:t>
            </a:r>
            <a:endParaRPr lang="es-CL" dirty="0"/>
          </a:p>
        </p:txBody>
      </p:sp>
      <p:sp>
        <p:nvSpPr>
          <p:cNvPr id="3" name="2 Marcador de contenido"/>
          <p:cNvSpPr>
            <a:spLocks noGrp="1"/>
          </p:cNvSpPr>
          <p:nvPr>
            <p:ph idx="1"/>
          </p:nvPr>
        </p:nvSpPr>
        <p:spPr/>
        <p:txBody>
          <a:bodyPr/>
          <a:lstStyle/>
          <a:p>
            <a:r>
              <a:rPr lang="es-CL" dirty="0" smtClean="0"/>
              <a:t>La física estaba vinculada a los estudios de filosofía, principalmente de la escolástica o física aristotélica.</a:t>
            </a:r>
          </a:p>
          <a:p>
            <a:r>
              <a:rPr lang="es-CL" dirty="0" smtClean="0"/>
              <a:t>Existió </a:t>
            </a:r>
            <a:r>
              <a:rPr lang="es-CL" dirty="0"/>
              <a:t>oposición a la enseñanza de la física moderna y experimental por las autoridades </a:t>
            </a:r>
            <a:r>
              <a:rPr lang="es-CL" dirty="0" smtClean="0"/>
              <a:t>de la Universidad de San Felipe.</a:t>
            </a:r>
          </a:p>
          <a:p>
            <a:r>
              <a:rPr lang="es-CL" dirty="0" smtClean="0"/>
              <a:t>Aunque habían </a:t>
            </a:r>
            <a:r>
              <a:rPr lang="es-CL" dirty="0"/>
              <a:t>algunos sacerdotes dispuestos a integrar la física experimental en la enseñanza </a:t>
            </a:r>
            <a:r>
              <a:rPr lang="es-CL" dirty="0" smtClean="0"/>
              <a:t>universitaria, estos fueron una minoría.</a:t>
            </a:r>
          </a:p>
          <a:p>
            <a:r>
              <a:rPr lang="es-CL" dirty="0" smtClean="0"/>
              <a:t>En el Convictorio Carolino, Juan Martínez de Rozas, </a:t>
            </a:r>
            <a:r>
              <a:rPr lang="es-CL" dirty="0"/>
              <a:t>dictó un curso de física experimental, siendo el primero en Chile.</a:t>
            </a:r>
          </a:p>
          <a:p>
            <a:pPr marL="0" indent="0">
              <a:buNone/>
            </a:pPr>
            <a:r>
              <a:rPr lang="es-CL" dirty="0" smtClean="0"/>
              <a:t> </a:t>
            </a:r>
            <a:endParaRPr lang="es-CL" dirty="0"/>
          </a:p>
          <a:p>
            <a:endParaRPr lang="es-CL" dirty="0"/>
          </a:p>
          <a:p>
            <a:endParaRPr lang="es-CL" dirty="0"/>
          </a:p>
        </p:txBody>
      </p:sp>
    </p:spTree>
    <p:extLst>
      <p:ext uri="{BB962C8B-B14F-4D97-AF65-F5344CB8AC3E}">
        <p14:creationId xmlns:p14="http://schemas.microsoft.com/office/powerpoint/2010/main" val="341228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La física en el siglo XVIII.</a:t>
            </a:r>
            <a:endParaRPr lang="es-CL" dirty="0"/>
          </a:p>
        </p:txBody>
      </p:sp>
      <p:sp>
        <p:nvSpPr>
          <p:cNvPr id="3" name="2 Marcador de contenido"/>
          <p:cNvSpPr>
            <a:spLocks noGrp="1"/>
          </p:cNvSpPr>
          <p:nvPr>
            <p:ph idx="1"/>
          </p:nvPr>
        </p:nvSpPr>
        <p:spPr/>
        <p:txBody>
          <a:bodyPr/>
          <a:lstStyle/>
          <a:p>
            <a:r>
              <a:rPr lang="es-CL" dirty="0" smtClean="0"/>
              <a:t>A Martínez de Rozas lo sucedió Manuel Antonio Talavera, quien redactó un texto para la enseñanza de la física titulado: </a:t>
            </a:r>
            <a:r>
              <a:rPr lang="es-CL" i="1" dirty="0" err="1"/>
              <a:t>Triennalis</a:t>
            </a:r>
            <a:r>
              <a:rPr lang="es-CL" i="1" dirty="0"/>
              <a:t> </a:t>
            </a:r>
            <a:r>
              <a:rPr lang="es-CL" i="1" dirty="0" err="1"/>
              <a:t>phylosoficic</a:t>
            </a:r>
            <a:r>
              <a:rPr lang="es-CL" i="1" dirty="0"/>
              <a:t> </a:t>
            </a:r>
            <a:r>
              <a:rPr lang="es-CL" i="1" dirty="0" err="1"/>
              <a:t>cursus</a:t>
            </a:r>
            <a:r>
              <a:rPr lang="es-CL" i="1" dirty="0"/>
              <a:t> </a:t>
            </a:r>
            <a:r>
              <a:rPr lang="es-CL" i="1" dirty="0" err="1"/>
              <a:t>institutiones</a:t>
            </a:r>
            <a:r>
              <a:rPr lang="es-CL" i="1" dirty="0"/>
              <a:t> </a:t>
            </a:r>
            <a:r>
              <a:rPr lang="es-CL" i="1" dirty="0" err="1"/>
              <a:t>physicae</a:t>
            </a:r>
            <a:r>
              <a:rPr lang="es-CL" i="1" dirty="0"/>
              <a:t> </a:t>
            </a:r>
            <a:r>
              <a:rPr lang="es-CL" i="1" dirty="0" err="1"/>
              <a:t>secundam</a:t>
            </a:r>
            <a:r>
              <a:rPr lang="es-CL" i="1" dirty="0"/>
              <a:t> </a:t>
            </a:r>
            <a:r>
              <a:rPr lang="es-CL" i="1" dirty="0" err="1"/>
              <a:t>naturalis</a:t>
            </a:r>
            <a:r>
              <a:rPr lang="es-CL" i="1" dirty="0"/>
              <a:t> : </a:t>
            </a:r>
            <a:r>
              <a:rPr lang="es-CL" i="1" dirty="0" err="1"/>
              <a:t>phylosofiae</a:t>
            </a:r>
            <a:r>
              <a:rPr lang="es-CL" i="1" dirty="0"/>
              <a:t> </a:t>
            </a:r>
            <a:r>
              <a:rPr lang="es-CL" i="1" dirty="0" err="1"/>
              <a:t>partem</a:t>
            </a:r>
            <a:r>
              <a:rPr lang="es-CL" i="1" dirty="0"/>
              <a:t> </a:t>
            </a:r>
            <a:r>
              <a:rPr lang="es-CL" i="1" dirty="0" err="1"/>
              <a:t>physicam</a:t>
            </a:r>
            <a:r>
              <a:rPr lang="es-CL" i="1" dirty="0"/>
              <a:t> </a:t>
            </a:r>
            <a:r>
              <a:rPr lang="es-CL" i="1" dirty="0" err="1"/>
              <a:t>scilicet</a:t>
            </a:r>
            <a:r>
              <a:rPr lang="es-CL" i="1" dirty="0"/>
              <a:t> </a:t>
            </a:r>
            <a:r>
              <a:rPr lang="es-CL" i="1" dirty="0" err="1"/>
              <a:t>particularem</a:t>
            </a:r>
            <a:r>
              <a:rPr lang="es-CL" i="1" dirty="0"/>
              <a:t> </a:t>
            </a:r>
            <a:r>
              <a:rPr lang="es-CL" i="1" dirty="0" err="1"/>
              <a:t>complectentis</a:t>
            </a:r>
            <a:r>
              <a:rPr lang="es-CL" i="1" dirty="0"/>
              <a:t>», </a:t>
            </a:r>
            <a:r>
              <a:rPr lang="es-CL" dirty="0" smtClean="0"/>
              <a:t>1792.</a:t>
            </a:r>
          </a:p>
          <a:p>
            <a:r>
              <a:rPr lang="es-CL" dirty="0" smtClean="0"/>
              <a:t>En el texto contiene información sobre instrumentos científicos, experimentos físicos, temas astronómicos, etc. Hay constancias en cartas que Talavera realizó algunos experimentos físicos.</a:t>
            </a:r>
          </a:p>
          <a:p>
            <a:r>
              <a:rPr lang="es-CL" dirty="0"/>
              <a:t>José Antonio de Rojas introdujo aparatos de física y una máquina eléctrica. Se le apodó «el brujo de la Colonia» por el uso de la máquina eléctrica.</a:t>
            </a:r>
            <a:r>
              <a:rPr lang="es-CL" i="1" dirty="0"/>
              <a:t> </a:t>
            </a:r>
          </a:p>
          <a:p>
            <a:endParaRPr lang="es-CL" dirty="0"/>
          </a:p>
        </p:txBody>
      </p:sp>
    </p:spTree>
    <p:extLst>
      <p:ext uri="{BB962C8B-B14F-4D97-AF65-F5344CB8AC3E}">
        <p14:creationId xmlns:p14="http://schemas.microsoft.com/office/powerpoint/2010/main" val="2736438172"/>
      </p:ext>
    </p:extLst>
  </p:cSld>
  <p:clrMapOvr>
    <a:masterClrMapping/>
  </p:clrMapOvr>
</p:sld>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1500</TotalTime>
  <Words>2863</Words>
  <Application>Microsoft Office PowerPoint</Application>
  <PresentationFormat>Presentación en pantalla (4:3)</PresentationFormat>
  <Paragraphs>154</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Paja</vt:lpstr>
      <vt:lpstr>La ciencia en Chile en los siglos XVIII y XIX.</vt:lpstr>
      <vt:lpstr>Algunas características de la ciencia en Chile en el siglo XVIII.</vt:lpstr>
      <vt:lpstr>Algunas características de la ciencia en Chile en el siglo XVIII.</vt:lpstr>
      <vt:lpstr>Plano de Santiago levantado por Amadee Frezier.</vt:lpstr>
      <vt:lpstr>La medicina en Chile en el siglo XVIII.</vt:lpstr>
      <vt:lpstr>La medicina en Chile en el siglo XVIII.</vt:lpstr>
      <vt:lpstr>Fray Pedro Manuel Chaparro.</vt:lpstr>
      <vt:lpstr>La física en el siglo XVIII.</vt:lpstr>
      <vt:lpstr>La física en el siglo XVIII.</vt:lpstr>
      <vt:lpstr>Juan Martínez de Rozas.</vt:lpstr>
      <vt:lpstr>La astronomía en el siglo XVIII.</vt:lpstr>
      <vt:lpstr>La astronomía en el siglo XVIII.</vt:lpstr>
      <vt:lpstr>Manuel Lacunza.</vt:lpstr>
      <vt:lpstr>Universidad de San Felipe</vt:lpstr>
      <vt:lpstr>Fray Sebastián Díaz (1741-1812). </vt:lpstr>
      <vt:lpstr>Fray Sebastián Díaz.</vt:lpstr>
      <vt:lpstr>Juan Ignacio Molina.</vt:lpstr>
      <vt:lpstr>Juan Ignacio Molina.</vt:lpstr>
      <vt:lpstr>"Compendio della storia geografica, naturale e civile del regno del Cile" (1776) </vt:lpstr>
      <vt:lpstr>Los primeros inicios de la institucionalización de la ciencia (1810-1829).</vt:lpstr>
      <vt:lpstr>Los primeros inicios de la institucionalización de la ciencia (1810-1829).</vt:lpstr>
      <vt:lpstr>Edificio de la Escuela Industrial de Santiago, Charles Ambrose Lozier</vt:lpstr>
      <vt:lpstr>Institucionalización de la ciencia 1830-1880</vt:lpstr>
      <vt:lpstr>Institucionalización de la ciencia 1830-1880</vt:lpstr>
      <vt:lpstr>Institucionalización de la ciencia 1830-1880</vt:lpstr>
      <vt:lpstr>Viaje al Desierto de Atacama de Rudoldf Philippi.</vt:lpstr>
      <vt:lpstr>Museo Nacional de Historia Natural.</vt:lpstr>
      <vt:lpstr>Museo Nacional de Historia Natural.</vt:lpstr>
      <vt:lpstr>Museo Nacional de Historia Natural a fines del siglo XIX.</vt:lpstr>
      <vt:lpstr>Universidad de Chile.</vt:lpstr>
      <vt:lpstr>Universidad de Chile.</vt:lpstr>
      <vt:lpstr>Universidad de Chile en 1872.</vt:lpstr>
      <vt:lpstr>Oficina de Estadísticas.</vt:lpstr>
      <vt:lpstr>Oficina de Estadística.</vt:lpstr>
      <vt:lpstr>Anuario Estadístico de la República de Chile de 1870.</vt:lpstr>
      <vt:lpstr>Escuela de Artes y Oficios.</vt:lpstr>
      <vt:lpstr>Escuela de Artes y Oficios.</vt:lpstr>
      <vt:lpstr>Estampilla de la Escuela de Artes y Oficios.</vt:lpstr>
      <vt:lpstr>Oficina Hidrográfica.</vt:lpstr>
      <vt:lpstr>Oficina Hidrográfica.</vt:lpstr>
      <vt:lpstr>Mapa de la Oficina Hidrográfica.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dc:creator>
  <cp:lastModifiedBy>Patricio</cp:lastModifiedBy>
  <cp:revision>77</cp:revision>
  <dcterms:created xsi:type="dcterms:W3CDTF">2015-09-05T15:20:36Z</dcterms:created>
  <dcterms:modified xsi:type="dcterms:W3CDTF">2015-09-08T02:35:20Z</dcterms:modified>
</cp:coreProperties>
</file>