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6" r:id="rId3"/>
    <p:sldId id="258" r:id="rId4"/>
    <p:sldId id="259" r:id="rId5"/>
    <p:sldId id="260" r:id="rId6"/>
    <p:sldId id="261" r:id="rId7"/>
    <p:sldId id="267" r:id="rId8"/>
    <p:sldId id="262" r:id="rId9"/>
    <p:sldId id="263" r:id="rId10"/>
    <p:sldId id="264" r:id="rId11"/>
    <p:sldId id="265" r:id="rId12"/>
    <p:sldId id="266" r:id="rId1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5E9535-0823-4E32-9952-A3A660CD58EE}" type="datetimeFigureOut">
              <a:rPr lang="es-ES" smtClean="0"/>
              <a:pPr/>
              <a:t>04/09/2014</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D9F79D-6353-4323-A98D-59748897E513}" type="slidenum">
              <a:rPr lang="es-ES" smtClean="0"/>
              <a:pPr/>
              <a:t>‹Nº›</a:t>
            </a:fld>
            <a:endParaRPr lang="es-ES"/>
          </a:p>
        </p:txBody>
      </p:sp>
    </p:spTree>
    <p:extLst>
      <p:ext uri="{BB962C8B-B14F-4D97-AF65-F5344CB8AC3E}">
        <p14:creationId xmlns:p14="http://schemas.microsoft.com/office/powerpoint/2010/main" val="37763585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smtClean="0"/>
              <a:t>Post-scriptum sobre las sociedades de </a:t>
            </a:r>
            <a:r>
              <a:rPr lang="es-ES" dirty="0" err="1" smtClean="0"/>
              <a:t>control.Deleuze</a:t>
            </a:r>
            <a:r>
              <a:rPr lang="es-ES" dirty="0" smtClean="0"/>
              <a:t>.</a:t>
            </a:r>
            <a:endParaRPr lang="es-ES" dirty="0"/>
          </a:p>
        </p:txBody>
      </p:sp>
      <p:sp>
        <p:nvSpPr>
          <p:cNvPr id="4" name="3 Marcador de número de diapositiva"/>
          <p:cNvSpPr>
            <a:spLocks noGrp="1"/>
          </p:cNvSpPr>
          <p:nvPr>
            <p:ph type="sldNum" sz="quarter" idx="10"/>
          </p:nvPr>
        </p:nvSpPr>
        <p:spPr/>
        <p:txBody>
          <a:bodyPr/>
          <a:lstStyle/>
          <a:p>
            <a:fld id="{04D9F79D-6353-4323-A98D-59748897E513}" type="slidenum">
              <a:rPr lang="es-ES" smtClean="0"/>
              <a:pPr/>
              <a:t>6</a:t>
            </a:fld>
            <a:endParaRPr lang="es-ES"/>
          </a:p>
        </p:txBody>
      </p:sp>
    </p:spTree>
    <p:extLst>
      <p:ext uri="{BB962C8B-B14F-4D97-AF65-F5344CB8AC3E}">
        <p14:creationId xmlns:p14="http://schemas.microsoft.com/office/powerpoint/2010/main" val="27091339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err="1" smtClean="0"/>
              <a:t>Derrida</a:t>
            </a:r>
            <a:endParaRPr lang="es-ES" dirty="0"/>
          </a:p>
        </p:txBody>
      </p:sp>
      <p:sp>
        <p:nvSpPr>
          <p:cNvPr id="4" name="3 Marcador de número de diapositiva"/>
          <p:cNvSpPr>
            <a:spLocks noGrp="1"/>
          </p:cNvSpPr>
          <p:nvPr>
            <p:ph type="sldNum" sz="quarter" idx="10"/>
          </p:nvPr>
        </p:nvSpPr>
        <p:spPr/>
        <p:txBody>
          <a:bodyPr/>
          <a:lstStyle/>
          <a:p>
            <a:fld id="{04D9F79D-6353-4323-A98D-59748897E513}" type="slidenum">
              <a:rPr lang="es-ES" smtClean="0"/>
              <a:pPr/>
              <a:t>11</a:t>
            </a:fld>
            <a:endParaRPr lang="es-ES"/>
          </a:p>
        </p:txBody>
      </p:sp>
    </p:spTree>
    <p:extLst>
      <p:ext uri="{BB962C8B-B14F-4D97-AF65-F5344CB8AC3E}">
        <p14:creationId xmlns:p14="http://schemas.microsoft.com/office/powerpoint/2010/main" val="2837805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104E2356-5FD4-482C-B4EE-6F1E4490A150}" type="datetimeFigureOut">
              <a:rPr lang="es-ES" smtClean="0"/>
              <a:pPr/>
              <a:t>04/09/2014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0517686-FB9B-4886-AF31-C81301DA9523}"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04E2356-5FD4-482C-B4EE-6F1E4490A150}" type="datetimeFigureOut">
              <a:rPr lang="es-ES" smtClean="0"/>
              <a:pPr/>
              <a:t>04/09/2014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0517686-FB9B-4886-AF31-C81301DA9523}"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04E2356-5FD4-482C-B4EE-6F1E4490A150}" type="datetimeFigureOut">
              <a:rPr lang="es-ES" smtClean="0"/>
              <a:pPr/>
              <a:t>04/09/2014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0517686-FB9B-4886-AF31-C81301DA9523}"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04E2356-5FD4-482C-B4EE-6F1E4490A150}" type="datetimeFigureOut">
              <a:rPr lang="es-ES" smtClean="0"/>
              <a:pPr/>
              <a:t>04/09/2014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0517686-FB9B-4886-AF31-C81301DA9523}"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04E2356-5FD4-482C-B4EE-6F1E4490A150}" type="datetimeFigureOut">
              <a:rPr lang="es-ES" smtClean="0"/>
              <a:pPr/>
              <a:t>04/09/2014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0517686-FB9B-4886-AF31-C81301DA9523}"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104E2356-5FD4-482C-B4EE-6F1E4490A150}" type="datetimeFigureOut">
              <a:rPr lang="es-ES" smtClean="0"/>
              <a:pPr/>
              <a:t>04/09/2014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0517686-FB9B-4886-AF31-C81301DA9523}"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104E2356-5FD4-482C-B4EE-6F1E4490A150}" type="datetimeFigureOut">
              <a:rPr lang="es-ES" smtClean="0"/>
              <a:pPr/>
              <a:t>04/09/2014</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30517686-FB9B-4886-AF31-C81301DA9523}"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104E2356-5FD4-482C-B4EE-6F1E4490A150}" type="datetimeFigureOut">
              <a:rPr lang="es-ES" smtClean="0"/>
              <a:pPr/>
              <a:t>04/09/2014</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30517686-FB9B-4886-AF31-C81301DA9523}"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04E2356-5FD4-482C-B4EE-6F1E4490A150}" type="datetimeFigureOut">
              <a:rPr lang="es-ES" smtClean="0"/>
              <a:pPr/>
              <a:t>04/09/2014</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30517686-FB9B-4886-AF31-C81301DA9523}"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04E2356-5FD4-482C-B4EE-6F1E4490A150}" type="datetimeFigureOut">
              <a:rPr lang="es-ES" smtClean="0"/>
              <a:pPr/>
              <a:t>04/09/2014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0517686-FB9B-4886-AF31-C81301DA9523}"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04E2356-5FD4-482C-B4EE-6F1E4490A150}" type="datetimeFigureOut">
              <a:rPr lang="es-ES" smtClean="0"/>
              <a:pPr/>
              <a:t>04/09/2014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0517686-FB9B-4886-AF31-C81301DA9523}"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4E2356-5FD4-482C-B4EE-6F1E4490A150}" type="datetimeFigureOut">
              <a:rPr lang="es-ES" smtClean="0"/>
              <a:pPr/>
              <a:t>04/09/2014</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517686-FB9B-4886-AF31-C81301DA9523}"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hyperlink" Target="http://es.wikipedia.org/wiki/Hegel" TargetMode="External"/><Relationship Id="rId3" Type="http://schemas.openxmlformats.org/officeDocument/2006/relationships/hyperlink" Target="http://es.wikipedia.org/wiki/Experiencia" TargetMode="External"/><Relationship Id="rId7" Type="http://schemas.openxmlformats.org/officeDocument/2006/relationships/hyperlink" Target="http://es.wikipedia.org/wiki/Plat%C3%B3n" TargetMode="External"/><Relationship Id="rId12" Type="http://schemas.openxmlformats.org/officeDocument/2006/relationships/hyperlink" Target="http://es.wikipedia.org/w/index.php?title=Aprehensi%C3%B3n&amp;action=edit&amp;redlink=1" TargetMode="External"/><Relationship Id="rId2" Type="http://schemas.openxmlformats.org/officeDocument/2006/relationships/hyperlink" Target="http://es.wikipedia.org/wiki/Tiempo" TargetMode="External"/><Relationship Id="rId1" Type="http://schemas.openxmlformats.org/officeDocument/2006/relationships/slideLayout" Target="../slideLayouts/slideLayout7.xml"/><Relationship Id="rId6" Type="http://schemas.openxmlformats.org/officeDocument/2006/relationships/hyperlink" Target="http://es.wikipedia.org/wiki/Ser" TargetMode="External"/><Relationship Id="rId11" Type="http://schemas.openxmlformats.org/officeDocument/2006/relationships/hyperlink" Target="http://es.wikipedia.org/wiki/Obra_de_arte" TargetMode="External"/><Relationship Id="rId5" Type="http://schemas.openxmlformats.org/officeDocument/2006/relationships/hyperlink" Target="http://es.wikipedia.org/w/index.php?title=Sentido_(filosof%C3%ADa)&amp;action=edit&amp;redlink=1" TargetMode="External"/><Relationship Id="rId10" Type="http://schemas.openxmlformats.org/officeDocument/2006/relationships/hyperlink" Target="http://es.wikipedia.org/wiki/Escritura" TargetMode="External"/><Relationship Id="rId4" Type="http://schemas.openxmlformats.org/officeDocument/2006/relationships/hyperlink" Target="http://es.wikipedia.org/wiki/Metaf%C3%ADsica" TargetMode="External"/><Relationship Id="rId9" Type="http://schemas.openxmlformats.org/officeDocument/2006/relationships/hyperlink" Target="http://es.wikipedia.org/wiki/Racionalismo"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es.wikipedia.org/wiki/Taxonom%C3%ADa" TargetMode="External"/><Relationship Id="rId3" Type="http://schemas.openxmlformats.org/officeDocument/2006/relationships/hyperlink" Target="http://es.wikipedia.org/wiki/Gilles_Deleuze" TargetMode="External"/><Relationship Id="rId7" Type="http://schemas.openxmlformats.org/officeDocument/2006/relationships/hyperlink" Target="http://es.wikipedia.org/wiki/Conocimiento" TargetMode="External"/><Relationship Id="rId12" Type="http://schemas.openxmlformats.org/officeDocument/2006/relationships/hyperlink" Target="http://es.wikipedia.org/wiki/Teor%C3%ADa_de_la_comunicaci%C3%B3n" TargetMode="External"/><Relationship Id="rId2" Type="http://schemas.openxmlformats.org/officeDocument/2006/relationships/hyperlink" Target="http://es.wikipedia.org/wiki/Filosof%C3%ADa" TargetMode="External"/><Relationship Id="rId1" Type="http://schemas.openxmlformats.org/officeDocument/2006/relationships/slideLayout" Target="../slideLayouts/slideLayout7.xml"/><Relationship Id="rId6" Type="http://schemas.openxmlformats.org/officeDocument/2006/relationships/hyperlink" Target="http://es.wikipedia.org/wiki/%C3%81rbol_de_Porfirio" TargetMode="External"/><Relationship Id="rId11" Type="http://schemas.openxmlformats.org/officeDocument/2006/relationships/hyperlink" Target="http://es.wikipedia.org/wiki/Semi%C3%B3tica" TargetMode="External"/><Relationship Id="rId5" Type="http://schemas.openxmlformats.org/officeDocument/2006/relationships/hyperlink" Target="http://es.wikipedia.org/wiki/Epistemolog%C3%ADa" TargetMode="External"/><Relationship Id="rId10" Type="http://schemas.openxmlformats.org/officeDocument/2006/relationships/hyperlink" Target="http://es.wikipedia.org/wiki/Filosof%C3%ADa_social" TargetMode="External"/><Relationship Id="rId4" Type="http://schemas.openxmlformats.org/officeDocument/2006/relationships/hyperlink" Target="http://es.wikipedia.org/wiki/F%C3%A9lix_Guattari" TargetMode="External"/><Relationship Id="rId9" Type="http://schemas.openxmlformats.org/officeDocument/2006/relationships/hyperlink" Target="http://es.wikipedia.org/wiki/Filosof%C3%ADa_de_la_ciencia"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es.wikipedia.org/wiki/Primeros_principios" TargetMode="External"/><Relationship Id="rId2" Type="http://schemas.openxmlformats.org/officeDocument/2006/relationships/hyperlink" Target="http://es.wikipedia.org/w/index.php?title=Antifundacionalismo&amp;action=edit&amp;redlink=1"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es.wikipedia.org/wiki/Psicoan%C3%A1lisis" TargetMode="External"/><Relationship Id="rId2" Type="http://schemas.openxmlformats.org/officeDocument/2006/relationships/hyperlink" Target="http://es.wikipedia.org/wiki/Psicolog%C3%ADa" TargetMode="External"/><Relationship Id="rId1" Type="http://schemas.openxmlformats.org/officeDocument/2006/relationships/slideLayout" Target="../slideLayouts/slideLayout7.xml"/><Relationship Id="rId5" Type="http://schemas.openxmlformats.org/officeDocument/2006/relationships/hyperlink" Target="http://es.wikipedia.org/wiki/Autoridad" TargetMode="External"/><Relationship Id="rId4" Type="http://schemas.openxmlformats.org/officeDocument/2006/relationships/hyperlink" Target="http://es.wikipedia.org/wiki/Poder"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PENSADORES POSMODERNOS.</a:t>
            </a:r>
            <a:br>
              <a:rPr lang="es-ES" dirty="0" smtClean="0"/>
            </a:br>
            <a:r>
              <a:rPr lang="es-ES" sz="4000" dirty="0" smtClean="0"/>
              <a:t>posestructuralistas</a:t>
            </a:r>
            <a:endParaRPr lang="es-ES" sz="4000" dirty="0"/>
          </a:p>
        </p:txBody>
      </p:sp>
      <p:sp>
        <p:nvSpPr>
          <p:cNvPr id="3" name="2 Subtítulo"/>
          <p:cNvSpPr>
            <a:spLocks noGrp="1"/>
          </p:cNvSpPr>
          <p:nvPr>
            <p:ph type="subTitle" idx="1"/>
          </p:nvPr>
        </p:nvSpPr>
        <p:spPr/>
        <p:txBody>
          <a:bodyPr/>
          <a:lstStyle/>
          <a:p>
            <a:r>
              <a:rPr lang="es-ES" dirty="0" smtClean="0"/>
              <a:t>DELEUZE Y GUATTARI.</a:t>
            </a:r>
          </a:p>
          <a:p>
            <a:r>
              <a:rPr lang="es-ES" dirty="0" smtClean="0"/>
              <a:t>“Capitalismo y esquizofrenia”</a:t>
            </a:r>
            <a:endParaRPr lang="es-E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9144000" cy="6247864"/>
          </a:xfrm>
          <a:prstGeom prst="rect">
            <a:avLst/>
          </a:prstGeom>
        </p:spPr>
        <p:txBody>
          <a:bodyPr wrap="square">
            <a:spAutoFit/>
          </a:bodyPr>
          <a:lstStyle/>
          <a:p>
            <a:endParaRPr lang="es-ES" sz="2400" dirty="0" smtClean="0"/>
          </a:p>
          <a:p>
            <a:r>
              <a:rPr lang="es-ES" sz="4000" dirty="0" smtClean="0"/>
              <a:t>Prejuicio metafísico.</a:t>
            </a:r>
            <a:endParaRPr lang="es-ES" sz="4000" dirty="0"/>
          </a:p>
          <a:p>
            <a:endParaRPr lang="es-ES" sz="2400" dirty="0" smtClean="0"/>
          </a:p>
          <a:p>
            <a:r>
              <a:rPr lang="es-ES" sz="2400" dirty="0" smtClean="0"/>
              <a:t>Lo que </a:t>
            </a:r>
            <a:r>
              <a:rPr lang="es-ES" sz="2400" dirty="0" err="1" smtClean="0"/>
              <a:t>Derrida</a:t>
            </a:r>
            <a:r>
              <a:rPr lang="es-ES" sz="2400" dirty="0" smtClean="0"/>
              <a:t> pretende al </a:t>
            </a:r>
            <a:r>
              <a:rPr lang="es-ES" sz="2400" dirty="0" err="1" smtClean="0"/>
              <a:t>deconstruir</a:t>
            </a:r>
            <a:r>
              <a:rPr lang="es-ES" sz="2400" dirty="0" smtClean="0"/>
              <a:t> estos temas es detener nuestra pre-comprensión o pre-entendimiento de lo que significa la humanidad para ir más allá del pensamiento occidental, que está caracterizado por un imperialismo y un etnocentrismo histórico.</a:t>
            </a:r>
          </a:p>
          <a:p>
            <a:r>
              <a:rPr lang="es-ES" sz="2400" dirty="0" smtClean="0"/>
              <a:t>Y entonces, ¿cuál es la relación entre </a:t>
            </a:r>
            <a:r>
              <a:rPr lang="es-ES" sz="2400" u="sng" dirty="0" smtClean="0"/>
              <a:t>humanismo y metafísica</a:t>
            </a:r>
            <a:r>
              <a:rPr lang="es-ES" sz="2400" dirty="0" smtClean="0"/>
              <a:t>? Para </a:t>
            </a:r>
            <a:r>
              <a:rPr lang="es-ES" sz="2400" dirty="0" err="1" smtClean="0"/>
              <a:t>Derrida</a:t>
            </a:r>
            <a:r>
              <a:rPr lang="es-ES" sz="2400" dirty="0" smtClean="0"/>
              <a:t>, la metafísica es una comprensión del sentido del SER como presencia permanente y disponible para la manipulación. Nos encontramos encerrados en un punto en donde entendemos al SER como permanencia. Nosotros somos presentes a nosotros mismos por la inmediatez de la voz interior.</a:t>
            </a:r>
          </a:p>
          <a:p>
            <a:r>
              <a:rPr lang="es-ES" sz="2400" dirty="0" smtClean="0"/>
              <a:t>Para </a:t>
            </a:r>
            <a:r>
              <a:rPr lang="es-ES" sz="2400" dirty="0" err="1" smtClean="0"/>
              <a:t>Derrida</a:t>
            </a:r>
            <a:r>
              <a:rPr lang="es-ES" sz="2400" dirty="0" smtClean="0"/>
              <a:t> esto se trata de un prejuicio metafísico y en realidad nosotros no podemos acceder inmediatamente a nosotros mismos ni a lo que queremos decir.</a:t>
            </a:r>
            <a:endParaRPr lang="es-E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142852"/>
            <a:ext cx="9144000" cy="3539430"/>
          </a:xfrm>
          <a:prstGeom prst="rect">
            <a:avLst/>
          </a:prstGeom>
        </p:spPr>
        <p:txBody>
          <a:bodyPr wrap="square">
            <a:spAutoFit/>
          </a:bodyPr>
          <a:lstStyle/>
          <a:p>
            <a:r>
              <a:rPr lang="es-ES" sz="2800" dirty="0" smtClean="0"/>
              <a:t>La convicción de que </a:t>
            </a:r>
            <a:r>
              <a:rPr lang="es-ES" sz="2800" u="sng" dirty="0" smtClean="0"/>
              <a:t>el signo </a:t>
            </a:r>
            <a:r>
              <a:rPr lang="es-ES" sz="2800" dirty="0" smtClean="0"/>
              <a:t>representa algo, aún cuando ese algo no esté presente pero que lo pueda ser potencialmente, es cuestionado como imposible por la </a:t>
            </a:r>
            <a:r>
              <a:rPr lang="es-ES" sz="2800" dirty="0" err="1" smtClean="0"/>
              <a:t>arqui</a:t>
            </a:r>
            <a:r>
              <a:rPr lang="es-ES" sz="2800" dirty="0" smtClean="0"/>
              <a:t>-escritura, la cuál insiste que el signo siempre refiere a más signos, y estos a otros, hasta el punto de no poder llegar al referente definitivo. </a:t>
            </a:r>
          </a:p>
          <a:p>
            <a:endParaRPr lang="es-ES" sz="2800" dirty="0"/>
          </a:p>
          <a:p>
            <a:endParaRPr lang="es-E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214290"/>
            <a:ext cx="9144000" cy="5632311"/>
          </a:xfrm>
          <a:prstGeom prst="rect">
            <a:avLst/>
          </a:prstGeom>
        </p:spPr>
        <p:txBody>
          <a:bodyPr wrap="square">
            <a:spAutoFit/>
          </a:bodyPr>
          <a:lstStyle/>
          <a:p>
            <a:r>
              <a:rPr lang="es-ES" dirty="0" smtClean="0"/>
              <a:t>En Heidegger, la </a:t>
            </a:r>
            <a:r>
              <a:rPr lang="es-ES" i="1" dirty="0" err="1" smtClean="0"/>
              <a:t>destruktion</a:t>
            </a:r>
            <a:r>
              <a:rPr lang="es-ES" dirty="0" smtClean="0"/>
              <a:t> conduce al concepto de </a:t>
            </a:r>
            <a:r>
              <a:rPr lang="es-ES" dirty="0" smtClean="0">
                <a:hlinkClick r:id="rId2" tooltip="Tiempo"/>
              </a:rPr>
              <a:t>tiempo</a:t>
            </a:r>
            <a:r>
              <a:rPr lang="es-ES" dirty="0" smtClean="0"/>
              <a:t>; ella debe velar por algunas etapas sucesivas la </a:t>
            </a:r>
            <a:r>
              <a:rPr lang="es-ES" dirty="0" smtClean="0">
                <a:hlinkClick r:id="rId3" tooltip="Experiencia"/>
              </a:rPr>
              <a:t>experiencia</a:t>
            </a:r>
            <a:r>
              <a:rPr lang="es-ES" dirty="0" smtClean="0"/>
              <a:t> del tiempo que ha sido recubierta por la </a:t>
            </a:r>
            <a:r>
              <a:rPr lang="es-ES" dirty="0" smtClean="0">
                <a:hlinkClick r:id="rId4" tooltip="Metafísica"/>
              </a:rPr>
              <a:t>metafísica</a:t>
            </a:r>
            <a:r>
              <a:rPr lang="es-ES" dirty="0" smtClean="0"/>
              <a:t> haciendo olvidar el </a:t>
            </a:r>
            <a:r>
              <a:rPr lang="es-ES" dirty="0" smtClean="0">
                <a:hlinkClick r:id="rId5" tooltip="Sentido (filosofía) (aún no redactado)"/>
              </a:rPr>
              <a:t>sentido</a:t>
            </a:r>
            <a:r>
              <a:rPr lang="es-ES" dirty="0" smtClean="0"/>
              <a:t> originario del </a:t>
            </a:r>
            <a:r>
              <a:rPr lang="es-ES" dirty="0" smtClean="0">
                <a:hlinkClick r:id="rId6" tooltip="Ser"/>
              </a:rPr>
              <a:t>ser</a:t>
            </a:r>
            <a:r>
              <a:rPr lang="es-ES" dirty="0" smtClean="0"/>
              <a:t> como ser temporal. </a:t>
            </a:r>
          </a:p>
          <a:p>
            <a:endParaRPr lang="es-ES" dirty="0"/>
          </a:p>
          <a:p>
            <a:r>
              <a:rPr lang="es-ES" dirty="0" smtClean="0"/>
              <a:t>Hasta ahora la filosofía tradicional de Occidente (</a:t>
            </a:r>
            <a:r>
              <a:rPr lang="es-ES" dirty="0" smtClean="0">
                <a:hlinkClick r:id="rId7" tooltip="Platón"/>
              </a:rPr>
              <a:t>platónico</a:t>
            </a:r>
            <a:r>
              <a:rPr lang="es-ES" dirty="0" smtClean="0"/>
              <a:t>-</a:t>
            </a:r>
            <a:r>
              <a:rPr lang="es-ES" dirty="0" smtClean="0">
                <a:hlinkClick r:id="rId8" tooltip="Hegel"/>
              </a:rPr>
              <a:t>hegeliana</a:t>
            </a:r>
            <a:r>
              <a:rPr lang="es-ES" dirty="0" smtClean="0"/>
              <a:t>) había presupuesto siempre un escenario de </a:t>
            </a:r>
            <a:r>
              <a:rPr lang="es-ES" dirty="0" smtClean="0">
                <a:hlinkClick r:id="rId9" tooltip="Racionalismo"/>
              </a:rPr>
              <a:t>racionalidad</a:t>
            </a:r>
            <a:r>
              <a:rPr lang="es-ES" dirty="0" smtClean="0"/>
              <a:t> sistemática, un dominio del habla sobre la </a:t>
            </a:r>
            <a:r>
              <a:rPr lang="es-ES" dirty="0" smtClean="0">
                <a:hlinkClick r:id="rId10" tooltip="Escritura"/>
              </a:rPr>
              <a:t>escritura</a:t>
            </a:r>
            <a:r>
              <a:rPr lang="es-ES" dirty="0" smtClean="0"/>
              <a:t>, un mundo en última instancia en el que todo tiene sentido.</a:t>
            </a:r>
          </a:p>
          <a:p>
            <a:endParaRPr lang="es-ES" dirty="0" smtClean="0"/>
          </a:p>
          <a:p>
            <a:r>
              <a:rPr lang="es-ES" dirty="0" smtClean="0"/>
              <a:t>La deconstrucción se rebela entre este abuso de la racionalidad de herencia hegeliana, proponiendo precisamente lo contrario: la imposibilidad de que los textos literarios tengan el menor sentido.</a:t>
            </a:r>
          </a:p>
          <a:p>
            <a:r>
              <a:rPr lang="es-ES" dirty="0" smtClean="0"/>
              <a:t>La obra literaria estaba en ese sentido considerada siempre como dotada de una totalidad de sentido.</a:t>
            </a:r>
          </a:p>
          <a:p>
            <a:endParaRPr lang="es-ES" dirty="0" smtClean="0"/>
          </a:p>
          <a:p>
            <a:r>
              <a:rPr lang="es-ES" dirty="0" smtClean="0"/>
              <a:t>La deconstrucción afirmará que la envoltura retórica es todo lo que hay y que por ello la </a:t>
            </a:r>
            <a:r>
              <a:rPr lang="es-ES" dirty="0" smtClean="0">
                <a:hlinkClick r:id="rId11" tooltip="Obra de arte"/>
              </a:rPr>
              <a:t>obra de arte</a:t>
            </a:r>
            <a:r>
              <a:rPr lang="es-ES" dirty="0" smtClean="0"/>
              <a:t> literaria es irreductible a una idea o un concepto. En ese sentido la deconstrucción va a negar a la obra literaria el concepto de totalidad al afirmar que el texto no puede ser </a:t>
            </a:r>
            <a:r>
              <a:rPr lang="es-ES" dirty="0" smtClean="0">
                <a:hlinkClick r:id="rId12" tooltip="Aprehensión (aún no redactado)"/>
              </a:rPr>
              <a:t>aprehendido</a:t>
            </a:r>
            <a:r>
              <a:rPr lang="es-ES" dirty="0" smtClean="0"/>
              <a:t> en su globalidad ya que la escritura circula en un movimiento constante de remisión que convierte a la totalidad en parte de una totalidad mayor que nunca está presente.</a:t>
            </a:r>
          </a:p>
          <a:p>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14282" y="-79653"/>
            <a:ext cx="8929718" cy="6001643"/>
          </a:xfrm>
          <a:prstGeom prst="rect">
            <a:avLst/>
          </a:prstGeom>
        </p:spPr>
        <p:txBody>
          <a:bodyPr wrap="square">
            <a:spAutoFit/>
          </a:bodyPr>
          <a:lstStyle/>
          <a:p>
            <a:r>
              <a:rPr lang="es-ES" sz="2400" dirty="0" smtClean="0"/>
              <a:t>En la </a:t>
            </a:r>
            <a:r>
              <a:rPr lang="es-ES" sz="2400" dirty="0" smtClean="0">
                <a:hlinkClick r:id="rId2" tooltip="Filosofía"/>
              </a:rPr>
              <a:t>teoría filosófica</a:t>
            </a:r>
            <a:r>
              <a:rPr lang="es-ES" sz="2400" dirty="0" smtClean="0"/>
              <a:t> de </a:t>
            </a:r>
            <a:r>
              <a:rPr lang="es-ES" sz="2400" dirty="0" err="1" smtClean="0">
                <a:hlinkClick r:id="rId3" tooltip="Gilles Deleuze"/>
              </a:rPr>
              <a:t>Gilles</a:t>
            </a:r>
            <a:r>
              <a:rPr lang="es-ES" sz="2400" dirty="0" smtClean="0">
                <a:hlinkClick r:id="rId3" tooltip="Gilles Deleuze"/>
              </a:rPr>
              <a:t> </a:t>
            </a:r>
            <a:r>
              <a:rPr lang="es-ES" sz="2400" dirty="0" err="1" smtClean="0">
                <a:hlinkClick r:id="rId3" tooltip="Gilles Deleuze"/>
              </a:rPr>
              <a:t>Deleuze</a:t>
            </a:r>
            <a:r>
              <a:rPr lang="es-ES" sz="2400" dirty="0" smtClean="0"/>
              <a:t> y </a:t>
            </a:r>
            <a:r>
              <a:rPr lang="es-ES" sz="2400" dirty="0" smtClean="0">
                <a:hlinkClick r:id="rId4" tooltip="Félix Guattari"/>
              </a:rPr>
              <a:t>Félix </a:t>
            </a:r>
            <a:r>
              <a:rPr lang="es-ES" sz="2400" dirty="0" err="1" smtClean="0">
                <a:hlinkClick r:id="rId4" tooltip="Félix Guattari"/>
              </a:rPr>
              <a:t>Guattari</a:t>
            </a:r>
            <a:r>
              <a:rPr lang="es-ES" sz="2400" dirty="0" smtClean="0"/>
              <a:t>, un </a:t>
            </a:r>
            <a:r>
              <a:rPr lang="es-ES" sz="2400" b="1" dirty="0" smtClean="0"/>
              <a:t>rizoma</a:t>
            </a:r>
            <a:r>
              <a:rPr lang="es-ES" sz="2400" dirty="0" smtClean="0"/>
              <a:t> es un modelo descriptivo o </a:t>
            </a:r>
            <a:r>
              <a:rPr lang="es-ES" sz="2400" dirty="0" smtClean="0">
                <a:hlinkClick r:id="rId5" tooltip="Epistemología"/>
              </a:rPr>
              <a:t>epistemológico</a:t>
            </a:r>
            <a:r>
              <a:rPr lang="es-ES" sz="2400" dirty="0" smtClean="0"/>
              <a:t> en el que la organización de los elementos no sigue líneas de subordinación jerárquica —con una base o raíz dando origen a múltiples ramas, de acuerdo al conocido modelo del </a:t>
            </a:r>
            <a:r>
              <a:rPr lang="es-ES" sz="2400" dirty="0" smtClean="0">
                <a:hlinkClick r:id="rId6" tooltip="Árbol de Porfirio"/>
              </a:rPr>
              <a:t>árbol de Porfirio</a:t>
            </a:r>
            <a:r>
              <a:rPr lang="es-ES" sz="2400" dirty="0" smtClean="0"/>
              <a:t>—, sino que cualquier elemento puede afectar o incidir en cualquier otro (</a:t>
            </a:r>
            <a:r>
              <a:rPr lang="es-ES" sz="2400" dirty="0" err="1" smtClean="0"/>
              <a:t>Deleuze</a:t>
            </a:r>
            <a:r>
              <a:rPr lang="es-ES" sz="2400" dirty="0" smtClean="0"/>
              <a:t> &amp; </a:t>
            </a:r>
            <a:r>
              <a:rPr lang="es-ES" sz="2400" dirty="0" err="1" smtClean="0"/>
              <a:t>Guattari</a:t>
            </a:r>
            <a:r>
              <a:rPr lang="es-ES" sz="2400" dirty="0" smtClean="0"/>
              <a:t> 1972:13). En un modelo arbóreo o jerárquico tradicional de organización del </a:t>
            </a:r>
            <a:r>
              <a:rPr lang="es-ES" sz="2400" dirty="0" smtClean="0">
                <a:hlinkClick r:id="rId7" tooltip="Conocimiento"/>
              </a:rPr>
              <a:t>conocimiento</a:t>
            </a:r>
            <a:r>
              <a:rPr lang="es-ES" sz="2400" dirty="0" smtClean="0"/>
              <a:t> — como las </a:t>
            </a:r>
            <a:r>
              <a:rPr lang="es-ES" sz="2400" dirty="0" smtClean="0">
                <a:hlinkClick r:id="rId8" tooltip="Taxonomía"/>
              </a:rPr>
              <a:t>taxonomías</a:t>
            </a:r>
            <a:r>
              <a:rPr lang="es-ES" sz="2400" dirty="0" smtClean="0"/>
              <a:t> y clasificaciones de las ciencias generalmente empleadas- lo que se afirma de los elementos de mayor nivel es necesariamente verdadero de los elementos subordinados, pero no a la inversa. En un modelo </a:t>
            </a:r>
            <a:r>
              <a:rPr lang="es-ES" sz="2400" dirty="0" err="1" smtClean="0"/>
              <a:t>rizomático</a:t>
            </a:r>
            <a:r>
              <a:rPr lang="es-ES" sz="2400" dirty="0" smtClean="0"/>
              <a:t>, cualquier predicado afirmado de un elemento puede incidir en la concepción de otros elementos de la estructura, sin importar su posición recíproca. El rizoma carece, por lo tanto, de centro, un rasgo que lo ha hecho de particular interés en la </a:t>
            </a:r>
            <a:r>
              <a:rPr lang="es-ES" sz="2400" dirty="0" smtClean="0">
                <a:hlinkClick r:id="rId9" tooltip="Filosofía de la ciencia"/>
              </a:rPr>
              <a:t>filosofía de la ciencia</a:t>
            </a:r>
            <a:r>
              <a:rPr lang="es-ES" sz="2400" dirty="0" smtClean="0"/>
              <a:t> y </a:t>
            </a:r>
            <a:r>
              <a:rPr lang="es-ES" sz="2400" dirty="0" smtClean="0">
                <a:hlinkClick r:id="rId10" tooltip="Filosofía social"/>
              </a:rPr>
              <a:t>de la sociedad</a:t>
            </a:r>
            <a:r>
              <a:rPr lang="es-ES" sz="2400" dirty="0" smtClean="0"/>
              <a:t>, la </a:t>
            </a:r>
            <a:r>
              <a:rPr lang="es-ES" sz="2400" dirty="0" smtClean="0">
                <a:hlinkClick r:id="rId11" tooltip="Semiótica"/>
              </a:rPr>
              <a:t>semiótica</a:t>
            </a:r>
            <a:r>
              <a:rPr lang="es-ES" sz="2400" dirty="0" smtClean="0"/>
              <a:t> y la </a:t>
            </a:r>
            <a:r>
              <a:rPr lang="es-ES" sz="2400" dirty="0" smtClean="0">
                <a:hlinkClick r:id="rId12" tooltip="Teoría de la comunicación"/>
              </a:rPr>
              <a:t>teoría de la comunicación</a:t>
            </a:r>
            <a:r>
              <a:rPr lang="es-ES" sz="2400" dirty="0" smtClean="0"/>
              <a:t> contemporáneas.</a:t>
            </a:r>
            <a:endParaRPr lang="es-E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28596" y="612844"/>
            <a:ext cx="8358246" cy="5262979"/>
          </a:xfrm>
          <a:prstGeom prst="rect">
            <a:avLst/>
          </a:prstGeom>
        </p:spPr>
        <p:txBody>
          <a:bodyPr wrap="square">
            <a:spAutoFit/>
          </a:bodyPr>
          <a:lstStyle/>
          <a:p>
            <a:r>
              <a:rPr lang="es-ES" sz="2400" b="1" dirty="0" err="1" smtClean="0"/>
              <a:t>Deleuze</a:t>
            </a:r>
            <a:r>
              <a:rPr lang="es-ES" sz="2400" b="1" dirty="0" smtClean="0"/>
              <a:t> y </a:t>
            </a:r>
            <a:r>
              <a:rPr lang="es-ES" sz="2400" b="1" dirty="0" err="1" smtClean="0"/>
              <a:t>Guattari</a:t>
            </a:r>
            <a:r>
              <a:rPr lang="es-ES" sz="2400" b="1" dirty="0" smtClean="0"/>
              <a:t> </a:t>
            </a:r>
            <a:r>
              <a:rPr lang="es-ES" sz="2400" dirty="0" smtClean="0"/>
              <a:t>sostienen lo que, en la tradición anglosajona de la filosofía de la ciencia, ha dado en llamarse </a:t>
            </a:r>
            <a:r>
              <a:rPr lang="es-ES" sz="2400" i="1" dirty="0" err="1" smtClean="0">
                <a:hlinkClick r:id="rId2" tooltip="Antifundacionalismo (aún no redactado)"/>
              </a:rPr>
              <a:t>antifundacionalismo</a:t>
            </a:r>
            <a:r>
              <a:rPr lang="es-ES" sz="2400" dirty="0" smtClean="0"/>
              <a:t>, es decir, que la estructura del conocimiento no se deriva por medios lógicos de un conjunto de </a:t>
            </a:r>
            <a:r>
              <a:rPr lang="es-ES" sz="2400" dirty="0" smtClean="0">
                <a:hlinkClick r:id="rId3" tooltip="Primeros principios"/>
              </a:rPr>
              <a:t>primeros principios</a:t>
            </a:r>
            <a:r>
              <a:rPr lang="es-ES" sz="2400" dirty="0" smtClean="0"/>
              <a:t>, sino que se elabora simultáneamente desde todos los puntos bajo la influencia recíproca de las distintas observaciones y conceptualizaciones (</a:t>
            </a:r>
            <a:r>
              <a:rPr lang="es-ES" sz="2400" dirty="0" err="1" smtClean="0"/>
              <a:t>Deleuze</a:t>
            </a:r>
            <a:r>
              <a:rPr lang="es-ES" sz="2400" dirty="0" smtClean="0"/>
              <a:t> &amp; </a:t>
            </a:r>
            <a:r>
              <a:rPr lang="es-ES" sz="2400" dirty="0" err="1" smtClean="0"/>
              <a:t>Guattari</a:t>
            </a:r>
            <a:r>
              <a:rPr lang="es-ES" sz="2400" dirty="0" smtClean="0"/>
              <a:t> 1980). Esto no implica que una estructura </a:t>
            </a:r>
            <a:r>
              <a:rPr lang="es-ES" sz="2400" dirty="0" err="1" smtClean="0"/>
              <a:t>rizomática</a:t>
            </a:r>
            <a:r>
              <a:rPr lang="es-ES" sz="2400" dirty="0" smtClean="0"/>
              <a:t> sea necesariamente lábil o inestable, aunque exige que cualquier modelo de orden pueda ser modificado; en un rizoma existen líneas de solidez y organización fijadas por grupos o conjuntos de conceptos afines (</a:t>
            </a:r>
            <a:r>
              <a:rPr lang="es-ES" sz="2400" i="1" dirty="0" smtClean="0"/>
              <a:t>mesetas</a:t>
            </a:r>
            <a:r>
              <a:rPr lang="es-ES" sz="2400" dirty="0" smtClean="0"/>
              <a:t> en la terminología de los autores [1977:32]). Estos conjuntos de conceptos definen territorios relativamente estables dentro del rizoma</a:t>
            </a:r>
            <a:r>
              <a:rPr lang="es-ES" dirty="0" smtClean="0"/>
              <a:t>.</a:t>
            </a:r>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57158" y="889844"/>
            <a:ext cx="8572560" cy="6124754"/>
          </a:xfrm>
          <a:prstGeom prst="rect">
            <a:avLst/>
          </a:prstGeom>
        </p:spPr>
        <p:txBody>
          <a:bodyPr wrap="square">
            <a:spAutoFit/>
          </a:bodyPr>
          <a:lstStyle/>
          <a:p>
            <a:r>
              <a:rPr lang="es-ES" sz="2800" dirty="0" smtClean="0"/>
              <a:t>Esta noción del conocimiento —y la psique; </a:t>
            </a:r>
            <a:r>
              <a:rPr lang="es-ES" sz="2800" dirty="0" err="1" smtClean="0"/>
              <a:t>Guattari</a:t>
            </a:r>
            <a:r>
              <a:rPr lang="es-ES" sz="2800" dirty="0" smtClean="0"/>
              <a:t> era </a:t>
            </a:r>
            <a:r>
              <a:rPr lang="es-ES" sz="2800" dirty="0" smtClean="0">
                <a:hlinkClick r:id="rId2" tooltip="Psicología"/>
              </a:rPr>
              <a:t>psicólogo</a:t>
            </a:r>
            <a:r>
              <a:rPr lang="es-ES" sz="2800" dirty="0" smtClean="0"/>
              <a:t> de orientación </a:t>
            </a:r>
            <a:r>
              <a:rPr lang="es-ES" sz="2800" dirty="0" smtClean="0">
                <a:hlinkClick r:id="rId3" tooltip="Psicoanálisis"/>
              </a:rPr>
              <a:t>psicoanalítica</a:t>
            </a:r>
            <a:r>
              <a:rPr lang="es-ES" sz="2800" dirty="0" smtClean="0"/>
              <a:t>— está motivada por la intención de mostrar que la estructura convencional de las disciplinas cognoscitivas no refleja simplemente la estructura de la naturaleza, sino que es un resultado de la distribución de </a:t>
            </a:r>
            <a:r>
              <a:rPr lang="es-ES" sz="2800" dirty="0" smtClean="0">
                <a:hlinkClick r:id="rId4" tooltip="Poder"/>
              </a:rPr>
              <a:t>poder</a:t>
            </a:r>
            <a:r>
              <a:rPr lang="es-ES" sz="2800" dirty="0" smtClean="0"/>
              <a:t> y </a:t>
            </a:r>
            <a:r>
              <a:rPr lang="es-ES" sz="2800" dirty="0" smtClean="0">
                <a:hlinkClick r:id="rId5" tooltip="Autoridad"/>
              </a:rPr>
              <a:t>autoridad</a:t>
            </a:r>
            <a:r>
              <a:rPr lang="es-ES" sz="2800" dirty="0" smtClean="0"/>
              <a:t> en el cuerpo social. No se trata simplemente de que un modelo descentrado represente mejor la "realidad"; parte de la teoría </a:t>
            </a:r>
            <a:r>
              <a:rPr lang="es-ES" sz="2800" dirty="0" err="1" smtClean="0"/>
              <a:t>antifundacionalista</a:t>
            </a:r>
            <a:r>
              <a:rPr lang="es-ES" sz="2800" dirty="0" smtClean="0"/>
              <a:t> es la noción de que los modelos son herramientas, cuya utilidad es la mejor parte de su verdad. Una organización </a:t>
            </a:r>
            <a:r>
              <a:rPr lang="es-ES" sz="2800" dirty="0" err="1" smtClean="0"/>
              <a:t>rizomática</a:t>
            </a:r>
            <a:r>
              <a:rPr lang="es-ES" sz="2800" dirty="0" smtClean="0"/>
              <a:t> del conocimiento es un método para ejercer la </a:t>
            </a:r>
            <a:r>
              <a:rPr lang="es-ES" sz="2800" i="1" dirty="0" smtClean="0"/>
              <a:t>resistencia</a:t>
            </a:r>
            <a:r>
              <a:rPr lang="es-ES" sz="2800" dirty="0" smtClean="0"/>
              <a:t> contra un modelo jerárquico, que traduce en términos epistemológicos una estructura social opresiva (</a:t>
            </a:r>
            <a:r>
              <a:rPr lang="es-ES" sz="2800" dirty="0" err="1" smtClean="0"/>
              <a:t>Deleuze</a:t>
            </a:r>
            <a:r>
              <a:rPr lang="es-ES" sz="2800" dirty="0" smtClean="0"/>
              <a:t> &amp; </a:t>
            </a:r>
            <a:r>
              <a:rPr lang="es-ES" sz="2800" dirty="0" err="1" smtClean="0"/>
              <a:t>Guattari</a:t>
            </a:r>
            <a:r>
              <a:rPr lang="es-ES" sz="2800" dirty="0" smtClean="0"/>
              <a:t> 1980:531).</a:t>
            </a:r>
            <a:endParaRPr lang="es-E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GILLES DELEUZE</a:t>
            </a:r>
            <a:endParaRPr lang="es-ES" dirty="0"/>
          </a:p>
        </p:txBody>
      </p:sp>
      <p:sp>
        <p:nvSpPr>
          <p:cNvPr id="3" name="2 Marcador de contenido"/>
          <p:cNvSpPr>
            <a:spLocks noGrp="1"/>
          </p:cNvSpPr>
          <p:nvPr>
            <p:ph idx="1"/>
          </p:nvPr>
        </p:nvSpPr>
        <p:spPr/>
        <p:txBody>
          <a:bodyPr>
            <a:normAutofit fontScale="70000" lnSpcReduction="20000"/>
          </a:bodyPr>
          <a:lstStyle/>
          <a:p>
            <a:r>
              <a:rPr lang="es-ES" sz="3600" b="1" dirty="0" smtClean="0"/>
              <a:t>Sociedades de control.</a:t>
            </a:r>
          </a:p>
          <a:p>
            <a:r>
              <a:rPr lang="es-ES" sz="3600" dirty="0" smtClean="0"/>
              <a:t>Las viejas </a:t>
            </a:r>
            <a:r>
              <a:rPr lang="es-ES" sz="3600" u="sng" dirty="0" smtClean="0"/>
              <a:t>sociedades de soberanía </a:t>
            </a:r>
            <a:r>
              <a:rPr lang="es-ES" sz="3600" dirty="0" smtClean="0"/>
              <a:t>manejaban máquinas simples; pero las </a:t>
            </a:r>
            <a:r>
              <a:rPr lang="es-ES" sz="3600" u="sng" dirty="0" smtClean="0"/>
              <a:t>sociedades disciplinarias </a:t>
            </a:r>
            <a:r>
              <a:rPr lang="es-ES" sz="3600" dirty="0" smtClean="0"/>
              <a:t>se equipan con máquinas energéticas. Las sociedades de control operan sobre máquinas de tercer tipo, máquinas informáticas. Es una evolución tecnológica, una mutación del capitalismo bien conocida que puede resumirse así: en la situación actual, el capitalismo ya no se basa en la producción, que relega con frecuencia a la periferia del tercer mundo. Es un capitalismo de superproducción. Ya no compra materias primas y vende productos terminados: compra productos terminados o monta piezas. Lo que quiere vender son servicios y lo que se quiere comprar son acciones</a:t>
            </a:r>
            <a:r>
              <a:rPr lang="es-ES" dirty="0" smtClean="0"/>
              <a:t>.</a:t>
            </a:r>
            <a:r>
              <a:rPr lang="es-ES" baseline="30000" dirty="0" smtClean="0">
                <a:hlinkClick r:id=""/>
              </a:rPr>
              <a:t>[1]</a:t>
            </a:r>
            <a:endParaRPr lang="es-ES" dirty="0" smtClean="0"/>
          </a:p>
          <a:p>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85720" y="0"/>
            <a:ext cx="8858280" cy="6401753"/>
          </a:xfrm>
          <a:prstGeom prst="rect">
            <a:avLst/>
          </a:prstGeom>
        </p:spPr>
        <p:txBody>
          <a:bodyPr wrap="square">
            <a:spAutoFit/>
          </a:bodyPr>
          <a:lstStyle/>
          <a:p>
            <a:r>
              <a:rPr lang="es-ES" sz="2800" dirty="0" smtClean="0"/>
              <a:t>"</a:t>
            </a:r>
            <a:r>
              <a:rPr lang="es-ES" sz="2800" i="1" dirty="0" smtClean="0"/>
              <a:t>Es sencillo buscar correspondencias entre tipos de sociedad y tipos de máquinas, no porque las máquinas sean determinantes, sino porque expresan las formaciones sociales que las han originado y que las utilizan. Las </a:t>
            </a:r>
            <a:r>
              <a:rPr lang="es-ES" sz="2800" i="1" u="sng" dirty="0" smtClean="0"/>
              <a:t>antiguas sociedades de soberanía </a:t>
            </a:r>
            <a:r>
              <a:rPr lang="es-ES" sz="2800" i="1" dirty="0" smtClean="0"/>
              <a:t>operaban con máquinas simples, palancas, poleas, relojes; </a:t>
            </a:r>
            <a:r>
              <a:rPr lang="es-ES" sz="2800" i="1" u="sng" dirty="0" smtClean="0"/>
              <a:t>las sociedades disciplinarias posteriores</a:t>
            </a:r>
            <a:r>
              <a:rPr lang="es-ES" sz="2800" i="1" dirty="0" smtClean="0"/>
              <a:t> se equiparan con máquinas energéticas, con el riesgo pasivo de la entropía y el riesgo activo del sabotaje; </a:t>
            </a:r>
            <a:r>
              <a:rPr lang="es-ES" sz="2800" i="1" u="sng" dirty="0" smtClean="0"/>
              <a:t>las sociedades de control </a:t>
            </a:r>
            <a:r>
              <a:rPr lang="es-ES" sz="2800" i="1" dirty="0" smtClean="0"/>
              <a:t>actúan mediante máquinas de un tercer tipo, máquinas informáticas y ordenadores cuyo riesgo pasivo son las interferencias y cuyo riesgo activo son la piratería y la inoculación de virus. No es solamente una evolución tecnológica, es una profunda mutación del capitalismo</a:t>
            </a:r>
            <a:r>
              <a:rPr lang="es-ES" sz="2800" dirty="0" smtClean="0"/>
              <a:t>".</a:t>
            </a:r>
            <a:r>
              <a:rPr lang="es-ES" dirty="0" smtClean="0"/>
              <a:t/>
            </a:r>
            <a:br>
              <a:rPr lang="es-ES" dirty="0" smtClean="0"/>
            </a:br>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JACQUES DERRIDA</a:t>
            </a:r>
            <a:endParaRPr lang="es-ES" dirty="0"/>
          </a:p>
        </p:txBody>
      </p:sp>
      <p:sp>
        <p:nvSpPr>
          <p:cNvPr id="3" name="2 Subtítulo"/>
          <p:cNvSpPr>
            <a:spLocks noGrp="1"/>
          </p:cNvSpPr>
          <p:nvPr>
            <p:ph type="subTitle" idx="1"/>
          </p:nvPr>
        </p:nvSpPr>
        <p:spPr/>
        <p:txBody>
          <a:bodyPr/>
          <a:lstStyle/>
          <a:p>
            <a:r>
              <a:rPr lang="es-ES" dirty="0" smtClean="0"/>
              <a:t>DECONSTRUCCIÓN</a:t>
            </a:r>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79653"/>
            <a:ext cx="9144000" cy="6740307"/>
          </a:xfrm>
          <a:prstGeom prst="rect">
            <a:avLst/>
          </a:prstGeom>
        </p:spPr>
        <p:txBody>
          <a:bodyPr wrap="square">
            <a:spAutoFit/>
          </a:bodyPr>
          <a:lstStyle/>
          <a:p>
            <a:endParaRPr lang="es-ES" sz="2400" dirty="0" smtClean="0"/>
          </a:p>
          <a:p>
            <a:r>
              <a:rPr lang="es-ES" sz="2400" dirty="0" smtClean="0"/>
              <a:t>DECONSTRUCCIÓN.</a:t>
            </a:r>
          </a:p>
          <a:p>
            <a:endParaRPr lang="es-ES" sz="2400" dirty="0"/>
          </a:p>
          <a:p>
            <a:r>
              <a:rPr lang="es-ES" sz="2400" dirty="0" smtClean="0"/>
              <a:t>Cuando se habla de </a:t>
            </a:r>
            <a:r>
              <a:rPr lang="es-ES" sz="2400" b="1" u="sng" dirty="0" err="1" smtClean="0"/>
              <a:t>deconstruir</a:t>
            </a:r>
            <a:r>
              <a:rPr lang="es-ES" sz="2400" dirty="0" smtClean="0"/>
              <a:t> un texto, por ejemplo, nos referimos a interrogar los supuestos que lo conforman para dar una nueva perspectiva. Lo que propone </a:t>
            </a:r>
            <a:r>
              <a:rPr lang="es-ES" sz="2400" dirty="0" err="1" smtClean="0"/>
              <a:t>Derrida</a:t>
            </a:r>
            <a:r>
              <a:rPr lang="es-ES" sz="2400" dirty="0" smtClean="0"/>
              <a:t> en sus libros es una lectura minuciosa a textos literarios o filosóficos para llevarlos al extremo de darles una significación diferente de lo que parecían estar diciéndonos.</a:t>
            </a:r>
          </a:p>
          <a:p>
            <a:r>
              <a:rPr lang="es-ES" sz="2400" dirty="0" smtClean="0"/>
              <a:t>Para algunos historiadores, el pensamiento de </a:t>
            </a:r>
            <a:r>
              <a:rPr lang="es-ES" sz="2400" dirty="0" err="1" smtClean="0"/>
              <a:t>Derrida</a:t>
            </a:r>
            <a:r>
              <a:rPr lang="es-ES" sz="2400" dirty="0" smtClean="0"/>
              <a:t> podría estar inscrito dentro de una corriente negativa, si tomamos en cuenta que la mayoría de los paradigmas progresistas actuales buscan las construcción y huyen de todo lo que pueda ofrecer un panorama diferente.</a:t>
            </a:r>
          </a:p>
          <a:p>
            <a:r>
              <a:rPr lang="es-ES" sz="2400" dirty="0" smtClean="0"/>
              <a:t>Por el contrario, </a:t>
            </a:r>
            <a:r>
              <a:rPr lang="es-ES" sz="2400" dirty="0" err="1" smtClean="0"/>
              <a:t>Derrida</a:t>
            </a:r>
            <a:r>
              <a:rPr lang="es-ES" sz="2400" dirty="0" smtClean="0"/>
              <a:t> señala que históricamente nuestra sociedad occidental está organizada en pares opuestos, como espíritu y cuerpo, sentido y signo, lo dentro y lo fuera, lo cual es un legado de la metafísica que desde Platón se sustenta entre lo sensible y lo inteligible. Y es aquí en donde </a:t>
            </a:r>
            <a:r>
              <a:rPr lang="es-ES" sz="2400" dirty="0" err="1" smtClean="0"/>
              <a:t>Derrida</a:t>
            </a:r>
            <a:r>
              <a:rPr lang="es-ES" sz="2400" dirty="0" smtClean="0"/>
              <a:t> propone hacer una deconstrucción de estas oposiciones, que parecen naturales a toda reflexión filosófica</a:t>
            </a:r>
            <a:endParaRPr lang="es-E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214291"/>
            <a:ext cx="9144000" cy="6309420"/>
          </a:xfrm>
          <a:prstGeom prst="rect">
            <a:avLst/>
          </a:prstGeom>
        </p:spPr>
        <p:txBody>
          <a:bodyPr wrap="square">
            <a:spAutoFit/>
          </a:bodyPr>
          <a:lstStyle/>
          <a:p>
            <a:r>
              <a:rPr lang="es-ES" sz="4000" dirty="0" smtClean="0"/>
              <a:t>Deconstrucción y metafísica</a:t>
            </a:r>
          </a:p>
          <a:p>
            <a:endParaRPr lang="es-ES" sz="2800" dirty="0" smtClean="0"/>
          </a:p>
          <a:p>
            <a:endParaRPr lang="es-ES" sz="2800" dirty="0"/>
          </a:p>
          <a:p>
            <a:r>
              <a:rPr lang="es-ES" sz="2800" dirty="0" smtClean="0"/>
              <a:t>El motivo central de </a:t>
            </a:r>
            <a:r>
              <a:rPr lang="es-ES" sz="2800" dirty="0" err="1" smtClean="0"/>
              <a:t>deconstruir</a:t>
            </a:r>
            <a:r>
              <a:rPr lang="es-ES" sz="2800" dirty="0" smtClean="0"/>
              <a:t> la metafísica es abrir un nuevo acercamiento a la pregunta más radical que se pueda hacer sobre el pensamiento humano, y esto es: el cuestionamiento del sentido del SER.</a:t>
            </a:r>
          </a:p>
          <a:p>
            <a:r>
              <a:rPr lang="es-ES" sz="2800" dirty="0" smtClean="0"/>
              <a:t>Para </a:t>
            </a:r>
            <a:r>
              <a:rPr lang="es-ES" sz="2800" dirty="0" err="1" smtClean="0"/>
              <a:t>Derrida</a:t>
            </a:r>
            <a:r>
              <a:rPr lang="es-ES" sz="2800" dirty="0" smtClean="0"/>
              <a:t>, la pragmática humana, incluyendo la científica, presupone siempre un cierto pre-entendimiento de lo que significa el SER y este pre-entendimiento regula nuestros comportamientos de forma inconsciente, sin darnos cuenta. En otras palabras, nosotros no tenemos una influencia directa en el ser, más bien en lo que la tradición metafísica nos ha legado como interpretación del sentido del SER.</a:t>
            </a:r>
            <a:endParaRPr lang="es-ES" sz="2800"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1409</Words>
  <Application>Microsoft Office PowerPoint</Application>
  <PresentationFormat>Presentación en pantalla (4:3)</PresentationFormat>
  <Paragraphs>42</Paragraphs>
  <Slides>12</Slides>
  <Notes>2</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12</vt:i4>
      </vt:variant>
    </vt:vector>
  </HeadingPairs>
  <TitlesOfParts>
    <vt:vector size="15" baseType="lpstr">
      <vt:lpstr>Arial</vt:lpstr>
      <vt:lpstr>Calibri</vt:lpstr>
      <vt:lpstr>Tema de Office</vt:lpstr>
      <vt:lpstr>PENSADORES POSMODERNOS. posestructuralistas</vt:lpstr>
      <vt:lpstr>Presentación de PowerPoint</vt:lpstr>
      <vt:lpstr>Presentación de PowerPoint</vt:lpstr>
      <vt:lpstr>Presentación de PowerPoint</vt:lpstr>
      <vt:lpstr>GILLES DELEUZE</vt:lpstr>
      <vt:lpstr>Presentación de PowerPoint</vt:lpstr>
      <vt:lpstr>JACQUES DERRIDA</vt:lpstr>
      <vt:lpstr>Presentación de PowerPoint</vt:lpstr>
      <vt:lpstr>Presentación de PowerPoint</vt:lpstr>
      <vt:lpstr>Presentación de PowerPoint</vt:lpstr>
      <vt:lpstr>Presentación de PowerPoint</vt:lpstr>
      <vt:lpstr>Presentación de PowerPoint</vt:lpstr>
    </vt:vector>
  </TitlesOfParts>
  <Company>PC-Casa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PENSADORES POSMODERNOS.</dc:title>
  <dc:creator>Hugo Latorre</dc:creator>
  <cp:lastModifiedBy>María Asunción</cp:lastModifiedBy>
  <cp:revision>10</cp:revision>
  <dcterms:created xsi:type="dcterms:W3CDTF">2013-09-03T01:45:40Z</dcterms:created>
  <dcterms:modified xsi:type="dcterms:W3CDTF">2014-09-04T21:00:42Z</dcterms:modified>
</cp:coreProperties>
</file>