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C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s-CL"/>
              <a:t>Haga clic para cambiar el estilo de título	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CL"/>
              <a:t>Haga clic para modificar el estilo de subtítulo del patrón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44513D1-C9D1-4485-A7C7-50418E4E44A2}" type="slidenum">
              <a:rPr lang="es-CL"/>
              <a:pPr/>
              <a:t>‹Nº›</a:t>
            </a:fld>
            <a:endParaRPr lang="es-CL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E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2A870-8FD9-4362-BCFF-E1C7A2D43E59}" type="slidenum">
              <a:rPr lang="es-CL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A838B-D001-41E2-9A26-DDC5D8AA9EEB}" type="slidenum">
              <a:rPr lang="es-CL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54B22-F334-4A43-B7D7-79E2A4C8ECC8}" type="slidenum">
              <a:rPr lang="es-CL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C0ACC-E113-4396-B127-63E9121F39B8}" type="slidenum">
              <a:rPr lang="es-CL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C2E886-865A-4510-B8E6-129E9EA3D68F}" type="slidenum">
              <a:rPr lang="es-CL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90F39-8789-4418-9FCB-9E4D14FECE51}" type="slidenum">
              <a:rPr lang="es-CL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D173B-5E3B-45DA-9503-AC6F4AA5F71A}" type="slidenum">
              <a:rPr lang="es-CL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103F0-B7F4-40C5-9E10-4DD669FAA181}" type="slidenum">
              <a:rPr lang="es-CL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B5E74-0083-456E-AC65-4C42C15FC1A1}" type="slidenum">
              <a:rPr lang="es-CL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8EC9EA-8531-4B9C-8C7B-1A2AF63B69DF}" type="slidenum">
              <a:rPr lang="es-CL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CL" smtClean="0"/>
              <a:t>Haga clic para cambiar el estilo de título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smtClean="0"/>
              <a:t>Haga clic para modificar el estilo de texto del patrón</a:t>
            </a:r>
          </a:p>
          <a:p>
            <a:pPr lvl="1"/>
            <a:r>
              <a:rPr lang="es-CL" smtClean="0"/>
              <a:t>Segundo nivel</a:t>
            </a:r>
          </a:p>
          <a:p>
            <a:pPr lvl="2"/>
            <a:r>
              <a:rPr lang="es-CL" smtClean="0"/>
              <a:t>Tercer nivel</a:t>
            </a:r>
          </a:p>
          <a:p>
            <a:pPr lvl="3"/>
            <a:r>
              <a:rPr lang="es-CL" smtClean="0"/>
              <a:t>Cuarto nivel</a:t>
            </a:r>
          </a:p>
          <a:p>
            <a:pPr lvl="4"/>
            <a:r>
              <a:rPr lang="es-CL" smtClean="0"/>
              <a:t>Quinto nivel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ES" sz="2400">
              <a:latin typeface="Times New Roman" pitchFamily="18" charset="0"/>
            </a:endParaRP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s-CL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2D9723-9872-48E5-B407-BD205D8F907B}" type="slidenum">
              <a:rPr lang="es-CL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3600"/>
              <a:t>GLOBALIZACIÓN, ECONOMÍA MINERA Y NUEVA ECONOMÍA.</a:t>
            </a:r>
            <a:endParaRPr lang="es-CL" sz="36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CURSO DE FORMACIÓN GENERAL.</a:t>
            </a:r>
          </a:p>
          <a:p>
            <a:r>
              <a:rPr lang="es-ES" sz="1800" dirty="0"/>
              <a:t>VICERRECTORÍA ACADÉMICA</a:t>
            </a:r>
          </a:p>
          <a:p>
            <a:r>
              <a:rPr lang="es-ES" sz="1800" dirty="0"/>
              <a:t>Universidad de </a:t>
            </a:r>
            <a:r>
              <a:rPr lang="es-ES" sz="1800" dirty="0" smtClean="0"/>
              <a:t>Chile</a:t>
            </a:r>
            <a:r>
              <a:rPr lang="es-ES" sz="1800" dirty="0"/>
              <a:t>.     Prof. Hugo Latorre </a:t>
            </a:r>
            <a:r>
              <a:rPr lang="es-ES" sz="1800" dirty="0" err="1"/>
              <a:t>Fuenzalida</a:t>
            </a:r>
            <a:r>
              <a:rPr lang="es-ES" sz="1800" dirty="0"/>
              <a:t>.</a:t>
            </a:r>
            <a:endParaRPr lang="es-CL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400"/>
              <a:t>GLOBALIZACIÓN:¿un concepto nuevo?</a:t>
            </a:r>
            <a:endParaRPr lang="es-CL" sz="34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Mundialización.</a:t>
            </a:r>
          </a:p>
          <a:p>
            <a:r>
              <a:rPr lang="es-ES"/>
              <a:t>Internacionalización.</a:t>
            </a:r>
          </a:p>
          <a:p>
            <a:r>
              <a:rPr lang="es-ES"/>
              <a:t>Transnacionalización.</a:t>
            </a:r>
          </a:p>
          <a:p>
            <a:r>
              <a:rPr lang="es-ES"/>
              <a:t>Globalización.</a:t>
            </a:r>
            <a:endParaRPr lang="es-C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400"/>
              <a:t>Globalización v/s Nacionalismos.</a:t>
            </a:r>
            <a:endParaRPr lang="es-CL" sz="34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i="1" u="sng"/>
              <a:t>Las políticas nacionalistas</a:t>
            </a:r>
            <a:r>
              <a:rPr lang="es-ES"/>
              <a:t>:</a:t>
            </a:r>
          </a:p>
          <a:p>
            <a:r>
              <a:rPr lang="es-ES"/>
              <a:t>1.- colonialismos.</a:t>
            </a:r>
          </a:p>
          <a:p>
            <a:r>
              <a:rPr lang="es-ES"/>
              <a:t>2.- imperialismos.</a:t>
            </a:r>
          </a:p>
          <a:p>
            <a:r>
              <a:rPr lang="es-ES"/>
              <a:t>3.- conflictos limítrofes.</a:t>
            </a:r>
          </a:p>
          <a:p>
            <a:r>
              <a:rPr lang="es-ES"/>
              <a:t>4.- conflictos internos.</a:t>
            </a:r>
            <a:endParaRPr lang="es-C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400"/>
              <a:t>Las tendencias en la globalización.</a:t>
            </a:r>
            <a:endParaRPr lang="es-CL" sz="3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600"/>
              <a:t>1.- Integración regional.</a:t>
            </a:r>
          </a:p>
          <a:p>
            <a:r>
              <a:rPr lang="es-ES" sz="2600"/>
              <a:t>2.- Integración de mercados.</a:t>
            </a:r>
          </a:p>
          <a:p>
            <a:r>
              <a:rPr lang="es-ES" sz="2600"/>
              <a:t>3.- Acuerdos multilaterales.</a:t>
            </a:r>
          </a:p>
          <a:p>
            <a:r>
              <a:rPr lang="es-ES" sz="2600"/>
              <a:t>4.- Multilateralización del poder mundial.</a:t>
            </a:r>
          </a:p>
          <a:p>
            <a:r>
              <a:rPr lang="es-ES" sz="2600"/>
              <a:t>5.- Mundialización de las organizaciones sociales: DD.HH.,etnicos, de la mujer, del niño, etc.</a:t>
            </a:r>
          </a:p>
          <a:p>
            <a:r>
              <a:rPr lang="es-ES" sz="2600"/>
              <a:t>6.- Transnacionalización de las empresas.</a:t>
            </a:r>
            <a:endParaRPr lang="es-CL" sz="2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400"/>
              <a:t>Estrategias hacia el futuro en la globalización.</a:t>
            </a:r>
            <a:endParaRPr lang="es-CL" sz="34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Agotamiento de la “arena exterior”.</a:t>
            </a:r>
          </a:p>
          <a:p>
            <a:r>
              <a:rPr lang="es-ES"/>
              <a:t>Límites al crecimiento futuro.</a:t>
            </a:r>
          </a:p>
          <a:p>
            <a:r>
              <a:rPr lang="es-ES"/>
              <a:t>Sustentabilidad ecológica.</a:t>
            </a:r>
          </a:p>
          <a:p>
            <a:r>
              <a:rPr lang="es-ES"/>
              <a:t>El descoyuntamiento social.</a:t>
            </a:r>
          </a:p>
          <a:p>
            <a:r>
              <a:rPr lang="es-ES"/>
              <a:t>La armonización de la dimensión humana.</a:t>
            </a:r>
          </a:p>
          <a:p>
            <a:endParaRPr lang="es-C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400"/>
              <a:t>Las alternativas del capitalismo futuro.</a:t>
            </a:r>
            <a:endParaRPr lang="es-CL" sz="34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i="1"/>
              <a:t>1.-Crecimiento cualitativo</a:t>
            </a:r>
            <a:r>
              <a:rPr lang="es-ES"/>
              <a:t>: revolución tecnológica.</a:t>
            </a:r>
          </a:p>
          <a:p>
            <a:r>
              <a:rPr lang="es-ES" i="1"/>
              <a:t>2.-Crecimiento sustentable</a:t>
            </a:r>
            <a:r>
              <a:rPr lang="es-ES"/>
              <a:t>: ecológicamente amigable.</a:t>
            </a:r>
          </a:p>
          <a:p>
            <a:r>
              <a:rPr lang="es-ES" i="1"/>
              <a:t>3.-Mística de la vida sencilla</a:t>
            </a:r>
            <a:r>
              <a:rPr lang="es-ES"/>
              <a:t>: revolución cultural. </a:t>
            </a:r>
            <a:endParaRPr lang="es-C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400"/>
              <a:t>América Latina: realidad y perspectiva.</a:t>
            </a:r>
            <a:endParaRPr lang="es-CL" sz="34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/>
              <a:t>¿Somos perdedores en la carrera globalizadora?</a:t>
            </a:r>
          </a:p>
          <a:p>
            <a:pPr>
              <a:lnSpc>
                <a:spcPct val="90000"/>
              </a:lnSpc>
            </a:pPr>
            <a:r>
              <a:rPr lang="es-ES"/>
              <a:t>La tecnología como centro explicativo de las ventajas económicas.</a:t>
            </a:r>
          </a:p>
          <a:p>
            <a:pPr>
              <a:lnSpc>
                <a:spcPct val="90000"/>
              </a:lnSpc>
            </a:pPr>
            <a:r>
              <a:rPr lang="es-ES"/>
              <a:t>El crecimiento económico como base del éxito político y social.</a:t>
            </a:r>
          </a:p>
          <a:p>
            <a:pPr>
              <a:lnSpc>
                <a:spcPct val="90000"/>
              </a:lnSpc>
            </a:pPr>
            <a:r>
              <a:rPr lang="es-ES"/>
              <a:t>¿Camino hacia el caos inorgánico?</a:t>
            </a:r>
          </a:p>
          <a:p>
            <a:pPr>
              <a:lnSpc>
                <a:spcPct val="90000"/>
              </a:lnSpc>
            </a:pPr>
            <a:r>
              <a:rPr lang="es-ES"/>
              <a:t>La solución disciplinatoria.</a:t>
            </a:r>
          </a:p>
          <a:p>
            <a:pPr>
              <a:lnSpc>
                <a:spcPct val="90000"/>
              </a:lnSpc>
            </a:pPr>
            <a:r>
              <a:rPr lang="es-ES"/>
              <a:t>La solución democratizadora.</a:t>
            </a:r>
            <a:endParaRPr lang="es-C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400"/>
              <a:t>Chile:¿Lunar blanco en A. Latina?</a:t>
            </a:r>
            <a:endParaRPr lang="es-CL" sz="34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¿Es Chile un país ganancioso en la globalización?</a:t>
            </a:r>
          </a:p>
          <a:p>
            <a:r>
              <a:rPr lang="es-ES"/>
              <a:t>Fortalezas de Chile.</a:t>
            </a:r>
          </a:p>
          <a:p>
            <a:r>
              <a:rPr lang="es-ES"/>
              <a:t>Debilidades de Chile.</a:t>
            </a:r>
          </a:p>
          <a:p>
            <a:r>
              <a:rPr lang="es-ES"/>
              <a:t>¿Existe una estrategia de largo plazo?</a:t>
            </a:r>
          </a:p>
          <a:p>
            <a:r>
              <a:rPr lang="es-ES"/>
              <a:t>¿Es factible una vía alternativa?</a:t>
            </a:r>
          </a:p>
          <a:p>
            <a:r>
              <a:rPr lang="es-ES"/>
              <a:t>Es evitable esa especie de “Crepúsculo veneciano”.</a:t>
            </a:r>
            <a:endParaRPr lang="es-C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rfil">
  <a:themeElements>
    <a:clrScheme name="Per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er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27</TotalTime>
  <Words>291</Words>
  <Application>Microsoft Office PowerPoint</Application>
  <PresentationFormat>Presentación en pantalla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Perfil</vt:lpstr>
      <vt:lpstr>GLOBALIZACIÓN, ECONOMÍA MINERA Y NUEVA ECONOMÍA.</vt:lpstr>
      <vt:lpstr>GLOBALIZACIÓN:¿un concepto nuevo?</vt:lpstr>
      <vt:lpstr>Globalización v/s Nacionalismos.</vt:lpstr>
      <vt:lpstr>Las tendencias en la globalización.</vt:lpstr>
      <vt:lpstr>Estrategias hacia el futuro en la globalización.</vt:lpstr>
      <vt:lpstr>Las alternativas del capitalismo futuro.</vt:lpstr>
      <vt:lpstr>América Latina: realidad y perspectiva.</vt:lpstr>
      <vt:lpstr>Chile:¿Lunar blanco en A. Latina?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GLOBALIZACIÓN, ECONOMÍA MINERA Y NUEVA ECONOMÍA.</dc:title>
  <dc:creator>Hugo Latorre</dc:creator>
  <cp:lastModifiedBy>Hugo Latorre</cp:lastModifiedBy>
  <cp:revision>3</cp:revision>
  <dcterms:created xsi:type="dcterms:W3CDTF">2010-03-16T12:42:01Z</dcterms:created>
  <dcterms:modified xsi:type="dcterms:W3CDTF">2013-08-27T19:29:53Z</dcterms:modified>
</cp:coreProperties>
</file>