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3" r:id="rId14"/>
    <p:sldId id="274" r:id="rId15"/>
    <p:sldId id="278" r:id="rId16"/>
    <p:sldId id="279" r:id="rId17"/>
    <p:sldId id="280" r:id="rId18"/>
    <p:sldId id="281" r:id="rId19"/>
    <p:sldId id="276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61F84E61-BFA6-4150-9FE3-AA0C8F288190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1743049-3253-984B-B468-A8A1ED1C5EE8}" type="datetimeFigureOut">
              <a:rPr lang="en-US" smtClean="0"/>
              <a:pPr/>
              <a:t>19-08-14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358FF2C-E5B7-A84D-BB81-B5D9D047C80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Poder</a:t>
            </a:r>
            <a:r>
              <a:rPr lang="en-US" dirty="0" smtClean="0"/>
              <a:t> de la </a:t>
            </a:r>
            <a:r>
              <a:rPr lang="en-US" dirty="0" err="1" smtClean="0"/>
              <a:t>Ciencia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Power </a:t>
            </a:r>
            <a:r>
              <a:rPr lang="en-US" smtClean="0"/>
              <a:t>of Science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2199"/>
            <a:ext cx="3657600" cy="1161288"/>
          </a:xfrm>
        </p:spPr>
        <p:txBody>
          <a:bodyPr/>
          <a:lstStyle/>
          <a:p>
            <a:r>
              <a:rPr lang="en-US" dirty="0" err="1" smtClean="0"/>
              <a:t>Autoridad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488328"/>
            <a:ext cx="3657600" cy="2595282"/>
          </a:xfrm>
        </p:spPr>
        <p:txBody>
          <a:bodyPr/>
          <a:lstStyle/>
          <a:p>
            <a:r>
              <a:rPr lang="en-US" dirty="0" err="1" smtClean="0"/>
              <a:t>Poder</a:t>
            </a:r>
            <a:r>
              <a:rPr lang="en-US" dirty="0" smtClean="0"/>
              <a:t> de </a:t>
            </a:r>
            <a:r>
              <a:rPr lang="en-US" dirty="0" err="1" smtClean="0"/>
              <a:t>influenciar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, </a:t>
            </a:r>
            <a:r>
              <a:rPr lang="en-US" dirty="0" err="1" smtClean="0"/>
              <a:t>comportamiento</a:t>
            </a:r>
            <a:r>
              <a:rPr lang="en-US" dirty="0" smtClean="0"/>
              <a:t> y la </a:t>
            </a:r>
            <a:r>
              <a:rPr lang="en-US" dirty="0" err="1" smtClean="0"/>
              <a:t>opini</a:t>
            </a:r>
            <a:r>
              <a:rPr lang="en-US" dirty="0" err="1" smtClean="0"/>
              <a:t>ón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4" name="Imagen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4" y="2888828"/>
            <a:ext cx="2779034" cy="2766683"/>
          </a:xfrm>
          <a:prstGeom prst="rect">
            <a:avLst/>
          </a:prstGeom>
        </p:spPr>
      </p:pic>
      <p:pic>
        <p:nvPicPr>
          <p:cNvPr id="16" name="Imagen 15" descr="imag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3429000"/>
            <a:ext cx="2374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1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2199"/>
            <a:ext cx="3657600" cy="1161288"/>
          </a:xfrm>
        </p:spPr>
        <p:txBody>
          <a:bodyPr/>
          <a:lstStyle/>
          <a:p>
            <a:r>
              <a:rPr lang="en-US" dirty="0" err="1" smtClean="0"/>
              <a:t>Autoridad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488328"/>
            <a:ext cx="3657600" cy="2595282"/>
          </a:xfrm>
        </p:spPr>
        <p:txBody>
          <a:bodyPr/>
          <a:lstStyle/>
          <a:p>
            <a:r>
              <a:rPr lang="en-US" dirty="0" err="1" smtClean="0"/>
              <a:t>Poder</a:t>
            </a:r>
            <a:r>
              <a:rPr lang="en-US" dirty="0" smtClean="0"/>
              <a:t> de </a:t>
            </a:r>
            <a:r>
              <a:rPr lang="en-US" dirty="0" err="1" smtClean="0"/>
              <a:t>influenciar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, </a:t>
            </a:r>
            <a:r>
              <a:rPr lang="en-US" dirty="0" err="1" smtClean="0"/>
              <a:t>comportamiento</a:t>
            </a:r>
            <a:r>
              <a:rPr lang="en-US" dirty="0" smtClean="0"/>
              <a:t> y la </a:t>
            </a:r>
            <a:r>
              <a:rPr lang="en-US" dirty="0" err="1" smtClean="0"/>
              <a:t>opini</a:t>
            </a:r>
            <a:r>
              <a:rPr lang="en-US" dirty="0" err="1" smtClean="0"/>
              <a:t>ón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4" name="Imagen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4" y="2888828"/>
            <a:ext cx="2779034" cy="2766683"/>
          </a:xfrm>
          <a:prstGeom prst="rect">
            <a:avLst/>
          </a:prstGeom>
        </p:spPr>
      </p:pic>
      <p:pic>
        <p:nvPicPr>
          <p:cNvPr id="15" name="Imagen 14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-106817"/>
            <a:ext cx="3454400" cy="2349500"/>
          </a:xfrm>
          <a:prstGeom prst="rect">
            <a:avLst/>
          </a:prstGeom>
        </p:spPr>
      </p:pic>
      <p:pic>
        <p:nvPicPr>
          <p:cNvPr id="16" name="Imagen 15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3429000"/>
            <a:ext cx="2374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2199"/>
            <a:ext cx="3657600" cy="1161288"/>
          </a:xfrm>
        </p:spPr>
        <p:txBody>
          <a:bodyPr/>
          <a:lstStyle/>
          <a:p>
            <a:r>
              <a:rPr lang="en-US" dirty="0" err="1" smtClean="0"/>
              <a:t>Autoridad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488328"/>
            <a:ext cx="3657600" cy="2595282"/>
          </a:xfrm>
        </p:spPr>
        <p:txBody>
          <a:bodyPr/>
          <a:lstStyle/>
          <a:p>
            <a:r>
              <a:rPr lang="en-US" dirty="0" err="1" smtClean="0"/>
              <a:t>Poder</a:t>
            </a:r>
            <a:r>
              <a:rPr lang="en-US" dirty="0" smtClean="0"/>
              <a:t> de </a:t>
            </a:r>
            <a:r>
              <a:rPr lang="en-US" dirty="0" err="1" smtClean="0"/>
              <a:t>influenciar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, </a:t>
            </a:r>
            <a:r>
              <a:rPr lang="en-US" dirty="0" err="1" smtClean="0"/>
              <a:t>comportamiento</a:t>
            </a:r>
            <a:r>
              <a:rPr lang="en-US" dirty="0" smtClean="0"/>
              <a:t> y la </a:t>
            </a:r>
            <a:r>
              <a:rPr lang="en-US" dirty="0" err="1" smtClean="0"/>
              <a:t>opini</a:t>
            </a:r>
            <a:r>
              <a:rPr lang="en-US" dirty="0" err="1" smtClean="0"/>
              <a:t>ón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4" name="Imagen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4" y="2888828"/>
            <a:ext cx="2779034" cy="2766683"/>
          </a:xfrm>
          <a:prstGeom prst="rect">
            <a:avLst/>
          </a:prstGeom>
        </p:spPr>
      </p:pic>
      <p:pic>
        <p:nvPicPr>
          <p:cNvPr id="15" name="Imagen 14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-106817"/>
            <a:ext cx="3454400" cy="2349500"/>
          </a:xfrm>
          <a:prstGeom prst="rect">
            <a:avLst/>
          </a:prstGeom>
        </p:spPr>
      </p:pic>
      <p:pic>
        <p:nvPicPr>
          <p:cNvPr id="16" name="Imagen 15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3429000"/>
            <a:ext cx="2374900" cy="3429000"/>
          </a:xfrm>
          <a:prstGeom prst="rect">
            <a:avLst/>
          </a:prstGeom>
        </p:spPr>
      </p:pic>
      <p:pic>
        <p:nvPicPr>
          <p:cNvPr id="17" name="Imagen 16" descr="images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752600"/>
            <a:ext cx="24257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2199"/>
            <a:ext cx="3657600" cy="1161288"/>
          </a:xfrm>
        </p:spPr>
        <p:txBody>
          <a:bodyPr/>
          <a:lstStyle/>
          <a:p>
            <a:r>
              <a:rPr lang="en-US" dirty="0" err="1" smtClean="0"/>
              <a:t>Autoridad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488328"/>
            <a:ext cx="3657600" cy="2595282"/>
          </a:xfrm>
        </p:spPr>
        <p:txBody>
          <a:bodyPr/>
          <a:lstStyle/>
          <a:p>
            <a:r>
              <a:rPr lang="en-US" dirty="0" err="1" smtClean="0"/>
              <a:t>Poder</a:t>
            </a:r>
            <a:r>
              <a:rPr lang="en-US" dirty="0" smtClean="0"/>
              <a:t> de </a:t>
            </a:r>
            <a:r>
              <a:rPr lang="en-US" dirty="0" err="1" smtClean="0"/>
              <a:t>influenciar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, </a:t>
            </a:r>
            <a:r>
              <a:rPr lang="en-US" dirty="0" err="1" smtClean="0"/>
              <a:t>comportamiento</a:t>
            </a:r>
            <a:r>
              <a:rPr lang="en-US" dirty="0" smtClean="0"/>
              <a:t> y la </a:t>
            </a:r>
            <a:r>
              <a:rPr lang="en-US" dirty="0" err="1" smtClean="0"/>
              <a:t>opini</a:t>
            </a:r>
            <a:r>
              <a:rPr lang="en-US" dirty="0" err="1" smtClean="0"/>
              <a:t>ón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0352" y="2917481"/>
            <a:ext cx="3657600" cy="11612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Autoridad</a:t>
            </a:r>
            <a:r>
              <a:rPr lang="en-US" dirty="0" smtClean="0"/>
              <a:t> </a:t>
            </a:r>
            <a:r>
              <a:rPr lang="en-US" dirty="0" err="1" smtClean="0"/>
              <a:t>Cient</a:t>
            </a:r>
            <a:r>
              <a:rPr lang="en-US" dirty="0" err="1" smtClean="0"/>
              <a:t>ífica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30352" y="4083610"/>
            <a:ext cx="3657600" cy="259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Poder</a:t>
            </a:r>
            <a:r>
              <a:rPr lang="en-US" dirty="0" smtClean="0"/>
              <a:t> de la </a:t>
            </a:r>
            <a:r>
              <a:rPr lang="en-US" dirty="0" err="1" smtClean="0"/>
              <a:t>ciencia</a:t>
            </a:r>
            <a:r>
              <a:rPr lang="en-US" dirty="0" smtClean="0"/>
              <a:t> de </a:t>
            </a:r>
            <a:r>
              <a:rPr lang="en-US" dirty="0" err="1" smtClean="0"/>
              <a:t>influenciar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, </a:t>
            </a:r>
            <a:r>
              <a:rPr lang="en-US" dirty="0" err="1" smtClean="0"/>
              <a:t>comportamiento</a:t>
            </a:r>
            <a:r>
              <a:rPr lang="en-US" dirty="0" smtClean="0"/>
              <a:t> y la </a:t>
            </a:r>
            <a:r>
              <a:rPr lang="en-US" dirty="0" err="1" smtClean="0"/>
              <a:t>opini</a:t>
            </a:r>
            <a:r>
              <a:rPr lang="en-US" dirty="0" err="1" smtClean="0"/>
              <a:t>ón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Imagen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67" y="204389"/>
            <a:ext cx="2487183" cy="28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3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2199"/>
            <a:ext cx="3657600" cy="1161288"/>
          </a:xfrm>
        </p:spPr>
        <p:txBody>
          <a:bodyPr/>
          <a:lstStyle/>
          <a:p>
            <a:r>
              <a:rPr lang="en-US" dirty="0" err="1" smtClean="0"/>
              <a:t>Autoridad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488328"/>
            <a:ext cx="3657600" cy="2595282"/>
          </a:xfrm>
        </p:spPr>
        <p:txBody>
          <a:bodyPr/>
          <a:lstStyle/>
          <a:p>
            <a:r>
              <a:rPr lang="en-US" dirty="0" err="1" smtClean="0"/>
              <a:t>Poder</a:t>
            </a:r>
            <a:r>
              <a:rPr lang="en-US" dirty="0" smtClean="0"/>
              <a:t> de </a:t>
            </a:r>
            <a:r>
              <a:rPr lang="en-US" dirty="0" err="1" smtClean="0"/>
              <a:t>influenciar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, </a:t>
            </a:r>
            <a:r>
              <a:rPr lang="en-US" dirty="0" err="1" smtClean="0"/>
              <a:t>comportamiento</a:t>
            </a:r>
            <a:r>
              <a:rPr lang="en-US" dirty="0" smtClean="0"/>
              <a:t> y la </a:t>
            </a:r>
            <a:r>
              <a:rPr lang="en-US" dirty="0" err="1" smtClean="0"/>
              <a:t>opini</a:t>
            </a:r>
            <a:r>
              <a:rPr lang="en-US" dirty="0" err="1" smtClean="0"/>
              <a:t>ón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0352" y="2917481"/>
            <a:ext cx="3657600" cy="11612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Autoridad</a:t>
            </a:r>
            <a:r>
              <a:rPr lang="en-US" dirty="0" smtClean="0"/>
              <a:t> </a:t>
            </a:r>
            <a:r>
              <a:rPr lang="en-US" dirty="0" err="1" smtClean="0"/>
              <a:t>Cient</a:t>
            </a:r>
            <a:r>
              <a:rPr lang="en-US" dirty="0" err="1" smtClean="0"/>
              <a:t>ífica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30352" y="4083610"/>
            <a:ext cx="3657600" cy="259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Poder</a:t>
            </a:r>
            <a:r>
              <a:rPr lang="en-US" dirty="0" smtClean="0"/>
              <a:t> de la </a:t>
            </a:r>
            <a:r>
              <a:rPr lang="en-US" dirty="0" err="1" smtClean="0"/>
              <a:t>ciencia</a:t>
            </a:r>
            <a:r>
              <a:rPr lang="en-US" dirty="0" smtClean="0"/>
              <a:t> de </a:t>
            </a:r>
            <a:r>
              <a:rPr lang="en-US" dirty="0" err="1" smtClean="0"/>
              <a:t>influenciar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, </a:t>
            </a:r>
            <a:r>
              <a:rPr lang="en-US" dirty="0" err="1" smtClean="0"/>
              <a:t>comportamiento</a:t>
            </a:r>
            <a:r>
              <a:rPr lang="en-US" dirty="0" smtClean="0"/>
              <a:t> y la </a:t>
            </a:r>
            <a:r>
              <a:rPr lang="en-US" dirty="0" err="1" smtClean="0"/>
              <a:t>opini</a:t>
            </a:r>
            <a:r>
              <a:rPr lang="en-US" dirty="0" err="1" smtClean="0"/>
              <a:t>ón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Imagen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67" y="204389"/>
            <a:ext cx="2487183" cy="2832625"/>
          </a:xfrm>
          <a:prstGeom prst="rect">
            <a:avLst/>
          </a:prstGeom>
        </p:spPr>
      </p:pic>
      <p:pic>
        <p:nvPicPr>
          <p:cNvPr id="6" name="Imagen 5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40" y="3935777"/>
            <a:ext cx="4326566" cy="274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1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2199"/>
            <a:ext cx="3657600" cy="1161288"/>
          </a:xfrm>
        </p:spPr>
        <p:txBody>
          <a:bodyPr/>
          <a:lstStyle/>
          <a:p>
            <a:r>
              <a:rPr lang="en-US" dirty="0" err="1" smtClean="0"/>
              <a:t>Autoridad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488328"/>
            <a:ext cx="3657600" cy="2595282"/>
          </a:xfrm>
        </p:spPr>
        <p:txBody>
          <a:bodyPr/>
          <a:lstStyle/>
          <a:p>
            <a:r>
              <a:rPr lang="en-US" dirty="0" err="1" smtClean="0"/>
              <a:t>Poder</a:t>
            </a:r>
            <a:r>
              <a:rPr lang="en-US" dirty="0" smtClean="0"/>
              <a:t> de </a:t>
            </a:r>
            <a:r>
              <a:rPr lang="en-US" dirty="0" err="1" smtClean="0"/>
              <a:t>influenciar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, </a:t>
            </a:r>
            <a:r>
              <a:rPr lang="en-US" dirty="0" err="1" smtClean="0"/>
              <a:t>comportamiento</a:t>
            </a:r>
            <a:r>
              <a:rPr lang="en-US" dirty="0" smtClean="0"/>
              <a:t> y la </a:t>
            </a:r>
            <a:r>
              <a:rPr lang="en-US" dirty="0" err="1" smtClean="0"/>
              <a:t>opini</a:t>
            </a:r>
            <a:r>
              <a:rPr lang="en-US" dirty="0" err="1" smtClean="0"/>
              <a:t>ón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0352" y="2917481"/>
            <a:ext cx="3657600" cy="11612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Autoridad</a:t>
            </a:r>
            <a:r>
              <a:rPr lang="en-US" dirty="0" smtClean="0"/>
              <a:t> </a:t>
            </a:r>
            <a:r>
              <a:rPr lang="en-US" dirty="0" err="1" smtClean="0"/>
              <a:t>Cient</a:t>
            </a:r>
            <a:r>
              <a:rPr lang="en-US" dirty="0" err="1" smtClean="0"/>
              <a:t>ífica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30352" y="4083610"/>
            <a:ext cx="3657600" cy="259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Poder</a:t>
            </a:r>
            <a:r>
              <a:rPr lang="en-US" dirty="0" smtClean="0"/>
              <a:t> de la </a:t>
            </a:r>
            <a:r>
              <a:rPr lang="en-US" dirty="0" err="1" smtClean="0"/>
              <a:t>ciencia</a:t>
            </a:r>
            <a:r>
              <a:rPr lang="en-US" dirty="0" smtClean="0"/>
              <a:t> de </a:t>
            </a:r>
            <a:r>
              <a:rPr lang="en-US" dirty="0" err="1" smtClean="0"/>
              <a:t>influenciar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, </a:t>
            </a:r>
            <a:r>
              <a:rPr lang="en-US" dirty="0" err="1" smtClean="0"/>
              <a:t>comportamiento</a:t>
            </a:r>
            <a:r>
              <a:rPr lang="en-US" dirty="0" smtClean="0"/>
              <a:t> y la </a:t>
            </a:r>
            <a:r>
              <a:rPr lang="en-US" dirty="0" err="1" smtClean="0"/>
              <a:t>opini</a:t>
            </a:r>
            <a:r>
              <a:rPr lang="en-US" dirty="0" err="1" smtClean="0"/>
              <a:t>ón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Imagen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67" y="204389"/>
            <a:ext cx="2487183" cy="2832625"/>
          </a:xfrm>
          <a:prstGeom prst="rect">
            <a:avLst/>
          </a:prstGeom>
        </p:spPr>
      </p:pic>
      <p:pic>
        <p:nvPicPr>
          <p:cNvPr id="6" name="Imagen 5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40" y="3935777"/>
            <a:ext cx="4326566" cy="2746296"/>
          </a:xfrm>
          <a:prstGeom prst="rect">
            <a:avLst/>
          </a:prstGeom>
        </p:spPr>
      </p:pic>
      <p:pic>
        <p:nvPicPr>
          <p:cNvPr id="3" name="Imagen 2" descr="images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73" y="2006357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0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2199"/>
            <a:ext cx="3657600" cy="1161288"/>
          </a:xfrm>
        </p:spPr>
        <p:txBody>
          <a:bodyPr/>
          <a:lstStyle/>
          <a:p>
            <a:r>
              <a:rPr lang="en-US" dirty="0" err="1" smtClean="0"/>
              <a:t>Conflicto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488328"/>
            <a:ext cx="3657600" cy="2595282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persecuci</a:t>
            </a:r>
            <a:r>
              <a:rPr lang="en-US" dirty="0" err="1" smtClean="0"/>
              <a:t>ón</a:t>
            </a:r>
            <a:r>
              <a:rPr lang="en-US" dirty="0" smtClean="0"/>
              <a:t> de </a:t>
            </a:r>
            <a:r>
              <a:rPr lang="en-US" dirty="0" err="1" smtClean="0"/>
              <a:t>intereses</a:t>
            </a:r>
            <a:r>
              <a:rPr lang="en-US" dirty="0" smtClean="0"/>
              <a:t> incompatibles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individuos</a:t>
            </a:r>
            <a:r>
              <a:rPr lang="en-US" dirty="0" smtClean="0"/>
              <a:t> o </a:t>
            </a:r>
            <a:r>
              <a:rPr lang="en-US" dirty="0" err="1" smtClean="0"/>
              <a:t>grupos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30352" y="4083610"/>
            <a:ext cx="3657600" cy="259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Imagen 7" descr="image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2" y="3434340"/>
            <a:ext cx="3987876" cy="16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6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2199"/>
            <a:ext cx="3657600" cy="1161288"/>
          </a:xfrm>
        </p:spPr>
        <p:txBody>
          <a:bodyPr/>
          <a:lstStyle/>
          <a:p>
            <a:r>
              <a:rPr lang="en-US" dirty="0" err="1" smtClean="0"/>
              <a:t>Conflicto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488328"/>
            <a:ext cx="3657600" cy="2595282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persecuci</a:t>
            </a:r>
            <a:r>
              <a:rPr lang="en-US" dirty="0" err="1" smtClean="0"/>
              <a:t>ón</a:t>
            </a:r>
            <a:r>
              <a:rPr lang="en-US" dirty="0" smtClean="0"/>
              <a:t> de </a:t>
            </a:r>
            <a:r>
              <a:rPr lang="en-US" dirty="0" err="1" smtClean="0"/>
              <a:t>intereses</a:t>
            </a:r>
            <a:r>
              <a:rPr lang="en-US" dirty="0" smtClean="0"/>
              <a:t> incompatibles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individuos</a:t>
            </a:r>
            <a:r>
              <a:rPr lang="en-US" dirty="0" smtClean="0"/>
              <a:t> o </a:t>
            </a:r>
            <a:r>
              <a:rPr lang="en-US" dirty="0" err="1" smtClean="0"/>
              <a:t>grupos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30352" y="4083610"/>
            <a:ext cx="3657600" cy="259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Imagen 7" descr="image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2" y="3434340"/>
            <a:ext cx="3987876" cy="1682745"/>
          </a:xfrm>
          <a:prstGeom prst="rect">
            <a:avLst/>
          </a:prstGeom>
        </p:spPr>
      </p:pic>
      <p:pic>
        <p:nvPicPr>
          <p:cNvPr id="10" name="Imagen 9" descr="imag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38" y="3866916"/>
            <a:ext cx="4097162" cy="29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2199"/>
            <a:ext cx="3657600" cy="1161288"/>
          </a:xfrm>
        </p:spPr>
        <p:txBody>
          <a:bodyPr/>
          <a:lstStyle/>
          <a:p>
            <a:r>
              <a:rPr lang="en-US" dirty="0" err="1" smtClean="0"/>
              <a:t>Conflicto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488328"/>
            <a:ext cx="3657600" cy="2595282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persecuci</a:t>
            </a:r>
            <a:r>
              <a:rPr lang="en-US" dirty="0" err="1" smtClean="0"/>
              <a:t>ón</a:t>
            </a:r>
            <a:r>
              <a:rPr lang="en-US" dirty="0" smtClean="0"/>
              <a:t> de </a:t>
            </a:r>
            <a:r>
              <a:rPr lang="en-US" dirty="0" err="1" smtClean="0"/>
              <a:t>intereses</a:t>
            </a:r>
            <a:r>
              <a:rPr lang="en-US" dirty="0" smtClean="0"/>
              <a:t> incompatibles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individuos</a:t>
            </a:r>
            <a:r>
              <a:rPr lang="en-US" dirty="0" smtClean="0"/>
              <a:t> o </a:t>
            </a:r>
            <a:r>
              <a:rPr lang="en-US" dirty="0" err="1" smtClean="0"/>
              <a:t>grupos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à</a:t>
            </a:r>
            <a:r>
              <a:rPr lang="en-US" dirty="0" smtClean="0"/>
              <a:t> la Max Weber).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30352" y="4083610"/>
            <a:ext cx="3657600" cy="259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9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Imagen 7" descr="image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2" y="3434340"/>
            <a:ext cx="3987876" cy="1682745"/>
          </a:xfrm>
          <a:prstGeom prst="rect">
            <a:avLst/>
          </a:prstGeom>
        </p:spPr>
      </p:pic>
      <p:pic>
        <p:nvPicPr>
          <p:cNvPr id="9" name="Imagen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83" y="0"/>
            <a:ext cx="4797879" cy="3593778"/>
          </a:xfrm>
          <a:prstGeom prst="rect">
            <a:avLst/>
          </a:prstGeom>
        </p:spPr>
      </p:pic>
      <p:pic>
        <p:nvPicPr>
          <p:cNvPr id="10" name="Imagen 9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38" y="3866916"/>
            <a:ext cx="4097162" cy="29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Todos</a:t>
            </a:r>
            <a:r>
              <a:rPr lang="en-US" dirty="0" smtClean="0"/>
              <a:t> se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equivocar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Linus Pauling: “La </a:t>
            </a:r>
            <a:r>
              <a:rPr lang="en-US" dirty="0" err="1" smtClean="0"/>
              <a:t>vitamina</a:t>
            </a:r>
            <a:r>
              <a:rPr lang="en-US" dirty="0" smtClean="0"/>
              <a:t> C en </a:t>
            </a:r>
            <a:r>
              <a:rPr lang="en-US" dirty="0" err="1" smtClean="0"/>
              <a:t>altas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</a:t>
            </a:r>
            <a:r>
              <a:rPr lang="en-US" dirty="0" err="1" smtClean="0"/>
              <a:t>cura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enfermedades</a:t>
            </a:r>
            <a:r>
              <a:rPr lang="en-US" dirty="0" smtClean="0"/>
              <a:t>, </a:t>
            </a:r>
            <a:r>
              <a:rPr lang="en-US" dirty="0" err="1" smtClean="0"/>
              <a:t>incluyendo</a:t>
            </a:r>
            <a:r>
              <a:rPr lang="en-US" dirty="0" smtClean="0"/>
              <a:t> el </a:t>
            </a:r>
            <a:r>
              <a:rPr lang="en-US" dirty="0" err="1" smtClean="0"/>
              <a:t>c</a:t>
            </a:r>
            <a:r>
              <a:rPr lang="en-US" dirty="0" err="1" smtClean="0"/>
              <a:t>áncer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smtClean="0"/>
              <a:t>Isaac Newton: “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noches</a:t>
            </a:r>
            <a:r>
              <a:rPr lang="en-US" dirty="0" smtClean="0"/>
              <a:t> </a:t>
            </a:r>
            <a:r>
              <a:rPr lang="en-US" dirty="0" err="1" smtClean="0"/>
              <a:t>pruebo</a:t>
            </a:r>
            <a:r>
              <a:rPr lang="en-US" dirty="0" smtClean="0"/>
              <a:t> en mi </a:t>
            </a:r>
            <a:r>
              <a:rPr lang="en-US" dirty="0" err="1" smtClean="0"/>
              <a:t>marmita</a:t>
            </a:r>
            <a:r>
              <a:rPr lang="en-US" dirty="0" smtClean="0"/>
              <a:t> </a:t>
            </a:r>
            <a:r>
              <a:rPr lang="en-US" dirty="0" err="1" smtClean="0"/>
              <a:t>alguna</a:t>
            </a:r>
            <a:r>
              <a:rPr lang="en-US" dirty="0" smtClean="0"/>
              <a:t>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manera</a:t>
            </a:r>
            <a:r>
              <a:rPr lang="en-US" dirty="0" smtClean="0"/>
              <a:t> de </a:t>
            </a:r>
            <a:r>
              <a:rPr lang="en-US" dirty="0" err="1" smtClean="0"/>
              <a:t>producir</a:t>
            </a:r>
            <a:r>
              <a:rPr lang="en-US" dirty="0" smtClean="0"/>
              <a:t> </a:t>
            </a:r>
            <a:r>
              <a:rPr lang="en-US" dirty="0" err="1" smtClean="0"/>
              <a:t>oro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Stanley Pons: “</a:t>
            </a:r>
            <a:r>
              <a:rPr lang="en-US" dirty="0" err="1" smtClean="0"/>
              <a:t>Acabamos</a:t>
            </a:r>
            <a:r>
              <a:rPr lang="en-US" dirty="0" smtClean="0"/>
              <a:t> de </a:t>
            </a:r>
            <a:r>
              <a:rPr lang="en-US" dirty="0" err="1" smtClean="0"/>
              <a:t>generar</a:t>
            </a:r>
            <a:r>
              <a:rPr lang="en-US" dirty="0"/>
              <a:t> </a:t>
            </a:r>
            <a:r>
              <a:rPr lang="en-US" dirty="0" smtClean="0"/>
              <a:t>en el </a:t>
            </a:r>
            <a:r>
              <a:rPr lang="en-US" dirty="0" err="1" smtClean="0"/>
              <a:t>escritorio</a:t>
            </a:r>
            <a:r>
              <a:rPr lang="en-US" dirty="0" smtClean="0"/>
              <a:t> de mi </a:t>
            </a:r>
            <a:r>
              <a:rPr lang="en-US" dirty="0" err="1" smtClean="0"/>
              <a:t>oficina</a:t>
            </a:r>
            <a:r>
              <a:rPr lang="en-US" dirty="0" smtClean="0"/>
              <a:t> </a:t>
            </a:r>
            <a:r>
              <a:rPr lang="en-US" dirty="0" err="1" smtClean="0"/>
              <a:t>fusi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fría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Google: “El </a:t>
            </a:r>
            <a:r>
              <a:rPr lang="en-US" dirty="0" err="1" smtClean="0"/>
              <a:t>año</a:t>
            </a:r>
            <a:r>
              <a:rPr lang="en-US" dirty="0" smtClean="0"/>
              <a:t> 2000 los </a:t>
            </a:r>
            <a:r>
              <a:rPr lang="en-US" dirty="0" err="1" smtClean="0"/>
              <a:t>computadores</a:t>
            </a:r>
            <a:r>
              <a:rPr lang="en-US" dirty="0" smtClean="0"/>
              <a:t> se </a:t>
            </a:r>
            <a:r>
              <a:rPr lang="en-US" dirty="0" err="1" smtClean="0"/>
              <a:t>reiniciarán</a:t>
            </a:r>
            <a:r>
              <a:rPr lang="en-US" dirty="0" smtClean="0"/>
              <a:t> y la </a:t>
            </a:r>
            <a:r>
              <a:rPr lang="en-US" dirty="0" err="1" smtClean="0"/>
              <a:t>banca</a:t>
            </a:r>
            <a:r>
              <a:rPr lang="en-US" dirty="0" smtClean="0"/>
              <a:t> </a:t>
            </a:r>
            <a:r>
              <a:rPr lang="en-US" dirty="0" err="1" smtClean="0"/>
              <a:t>tendrá</a:t>
            </a:r>
            <a:r>
              <a:rPr lang="en-US" dirty="0" smtClean="0"/>
              <a:t> </a:t>
            </a:r>
            <a:r>
              <a:rPr lang="en-US" dirty="0" err="1" smtClean="0"/>
              <a:t>deuda</a:t>
            </a:r>
            <a:r>
              <a:rPr lang="en-US" dirty="0" smtClean="0"/>
              <a:t> cero”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5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Equipo</a:t>
            </a:r>
            <a:r>
              <a:rPr lang="en-US" dirty="0" smtClean="0"/>
              <a:t> </a:t>
            </a:r>
            <a:r>
              <a:rPr lang="en-US" dirty="0" err="1" smtClean="0"/>
              <a:t>Docente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5008390"/>
            <a:ext cx="7583488" cy="1312742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Nelida</a:t>
            </a:r>
            <a:r>
              <a:rPr lang="en-US" dirty="0" smtClean="0"/>
              <a:t> Pohl P. </a:t>
            </a:r>
            <a:r>
              <a:rPr lang="en-US" dirty="0" err="1" smtClean="0"/>
              <a:t>Dra</a:t>
            </a:r>
            <a:r>
              <a:rPr lang="en-US" dirty="0" smtClean="0"/>
              <a:t>. </a:t>
            </a:r>
            <a:r>
              <a:rPr lang="en-US" dirty="0" err="1" smtClean="0"/>
              <a:t>Biología</a:t>
            </a:r>
            <a:endParaRPr lang="en-US" dirty="0" smtClean="0"/>
          </a:p>
          <a:p>
            <a:r>
              <a:rPr lang="en-US" dirty="0" err="1" smtClean="0"/>
              <a:t>Martín</a:t>
            </a:r>
            <a:r>
              <a:rPr lang="en-US" dirty="0" smtClean="0"/>
              <a:t> </a:t>
            </a:r>
            <a:r>
              <a:rPr lang="en-US" dirty="0" err="1" smtClean="0"/>
              <a:t>Pérez</a:t>
            </a:r>
            <a:r>
              <a:rPr lang="en-US" dirty="0" smtClean="0"/>
              <a:t> C. Mg. </a:t>
            </a:r>
            <a:r>
              <a:rPr lang="en-US" dirty="0" err="1" smtClean="0"/>
              <a:t>Química</a:t>
            </a:r>
            <a:endParaRPr lang="en-US" dirty="0" smtClean="0"/>
          </a:p>
          <a:p>
            <a:r>
              <a:rPr lang="en-US" dirty="0" smtClean="0"/>
              <a:t>Claudio Falcón B. Dr. </a:t>
            </a:r>
            <a:r>
              <a:rPr lang="en-US" dirty="0" err="1" smtClean="0"/>
              <a:t>Física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37" y="2297838"/>
            <a:ext cx="2132468" cy="2361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935" y="2297838"/>
            <a:ext cx="2780454" cy="2096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905" y="2008094"/>
            <a:ext cx="1978045" cy="29645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Conflictos</a:t>
            </a:r>
            <a:r>
              <a:rPr lang="en-US" dirty="0" smtClean="0"/>
              <a:t> en </a:t>
            </a:r>
            <a:r>
              <a:rPr lang="en-US" dirty="0" err="1" smtClean="0"/>
              <a:t>Ciencia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err="1" smtClean="0"/>
              <a:t>oría</a:t>
            </a:r>
            <a:r>
              <a:rPr lang="en-US" dirty="0" smtClean="0"/>
              <a:t> de la </a:t>
            </a:r>
            <a:r>
              <a:rPr lang="en-US" dirty="0" err="1" smtClean="0"/>
              <a:t>Evoluci</a:t>
            </a:r>
            <a:r>
              <a:rPr lang="en-US" dirty="0" err="1" smtClean="0"/>
              <a:t>ón</a:t>
            </a:r>
            <a:r>
              <a:rPr lang="en-US" dirty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Religión</a:t>
            </a:r>
            <a:r>
              <a:rPr lang="en-US" dirty="0" smtClean="0"/>
              <a:t> </a:t>
            </a:r>
          </a:p>
          <a:p>
            <a:r>
              <a:rPr lang="en-US" dirty="0" smtClean="0"/>
              <a:t>Charles Darwin: </a:t>
            </a:r>
            <a:r>
              <a:rPr lang="en-US" dirty="0" err="1" smtClean="0"/>
              <a:t>evolución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selección</a:t>
            </a:r>
            <a:r>
              <a:rPr lang="en-US" dirty="0" smtClean="0"/>
              <a:t> natural  (</a:t>
            </a:r>
            <a:r>
              <a:rPr lang="en-US" dirty="0" err="1" smtClean="0"/>
              <a:t>además</a:t>
            </a:r>
            <a:r>
              <a:rPr lang="en-US" dirty="0" smtClean="0"/>
              <a:t> de </a:t>
            </a:r>
            <a:r>
              <a:rPr lang="en-US" dirty="0" err="1" smtClean="0"/>
              <a:t>mutacion</a:t>
            </a:r>
            <a:r>
              <a:rPr lang="en-US" dirty="0" smtClean="0"/>
              <a:t> y drift </a:t>
            </a:r>
            <a:r>
              <a:rPr lang="en-US" dirty="0" err="1" smtClean="0"/>
              <a:t>genético</a:t>
            </a:r>
            <a:r>
              <a:rPr lang="en-US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D.M.S. Watson (Nature 1929, p.231)</a:t>
            </a:r>
          </a:p>
          <a:p>
            <a:pPr marL="0" indent="0">
              <a:buNone/>
            </a:pPr>
            <a:r>
              <a:rPr lang="en-US" dirty="0" smtClean="0"/>
              <a:t>“La </a:t>
            </a:r>
            <a:r>
              <a:rPr lang="en-US" dirty="0" err="1" smtClean="0"/>
              <a:t>evoluci</a:t>
            </a:r>
            <a:r>
              <a:rPr lang="en-US" dirty="0" err="1" smtClean="0"/>
              <a:t>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aceptada</a:t>
            </a:r>
            <a:r>
              <a:rPr lang="en-US" dirty="0" smtClean="0"/>
              <a:t> (…) </a:t>
            </a:r>
            <a:r>
              <a:rPr lang="en-US" dirty="0" err="1" smtClean="0"/>
              <a:t>porque</a:t>
            </a:r>
            <a:r>
              <a:rPr lang="en-US" dirty="0" smtClean="0"/>
              <a:t> no hay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alternativa</a:t>
            </a:r>
            <a:r>
              <a:rPr lang="en-US" dirty="0" smtClean="0"/>
              <a:t> </a:t>
            </a:r>
            <a:r>
              <a:rPr lang="en-US" dirty="0" err="1" smtClean="0"/>
              <a:t>creible</a:t>
            </a:r>
            <a:r>
              <a:rPr lang="en-US" dirty="0" smtClean="0"/>
              <a:t>” </a:t>
            </a:r>
            <a:endParaRPr lang="en-US" dirty="0" smtClean="0"/>
          </a:p>
          <a:p>
            <a:r>
              <a:rPr lang="en-US" dirty="0" smtClean="0"/>
              <a:t>(¿?)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85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Conflictos</a:t>
            </a:r>
            <a:r>
              <a:rPr lang="en-US" dirty="0" smtClean="0"/>
              <a:t> en </a:t>
            </a:r>
            <a:r>
              <a:rPr lang="en-US" dirty="0" err="1" smtClean="0"/>
              <a:t>Ciencia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Farmac</a:t>
            </a:r>
            <a:r>
              <a:rPr lang="en-US" dirty="0" err="1" smtClean="0"/>
              <a:t>éuticas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Conflicto</a:t>
            </a:r>
            <a:r>
              <a:rPr lang="en-US" dirty="0" smtClean="0"/>
              <a:t> de </a:t>
            </a:r>
            <a:r>
              <a:rPr lang="en-US" dirty="0" err="1" smtClean="0"/>
              <a:t>inter</a:t>
            </a:r>
            <a:r>
              <a:rPr lang="en-US" dirty="0" err="1" smtClean="0"/>
              <a:t>és</a:t>
            </a:r>
            <a:r>
              <a:rPr lang="en-US" dirty="0" smtClean="0"/>
              <a:t> (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interés</a:t>
            </a:r>
            <a:r>
              <a:rPr lang="en-US" dirty="0" smtClean="0"/>
              <a:t>, </a:t>
            </a:r>
            <a:r>
              <a:rPr lang="en-US" dirty="0" err="1" smtClean="0"/>
              <a:t>poder</a:t>
            </a:r>
            <a:r>
              <a:rPr lang="en-US" dirty="0" smtClean="0"/>
              <a:t>?).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En 2012, en Chile se </a:t>
            </a:r>
            <a:r>
              <a:rPr lang="en-US" dirty="0" err="1" smtClean="0"/>
              <a:t>baj</a:t>
            </a:r>
            <a:r>
              <a:rPr lang="en-US" dirty="0" err="1" smtClean="0"/>
              <a:t>ó</a:t>
            </a:r>
            <a:r>
              <a:rPr lang="en-US" dirty="0" smtClean="0"/>
              <a:t> el </a:t>
            </a:r>
            <a:r>
              <a:rPr lang="en-US" dirty="0" err="1" smtClean="0"/>
              <a:t>índice</a:t>
            </a:r>
            <a:r>
              <a:rPr lang="en-US" dirty="0" smtClean="0"/>
              <a:t> de </a:t>
            </a:r>
            <a:r>
              <a:rPr lang="en-US" dirty="0" err="1" smtClean="0"/>
              <a:t>tolerancia</a:t>
            </a:r>
            <a:r>
              <a:rPr lang="en-US" dirty="0" smtClean="0"/>
              <a:t> a la </a:t>
            </a:r>
            <a:r>
              <a:rPr lang="en-US" dirty="0" err="1" smtClean="0"/>
              <a:t>glucosa</a:t>
            </a:r>
            <a:r>
              <a:rPr lang="en-US" dirty="0" smtClean="0"/>
              <a:t> de 110 a 100 mg/</a:t>
            </a:r>
            <a:r>
              <a:rPr lang="en-US" dirty="0" err="1" smtClean="0"/>
              <a:t>dL</a:t>
            </a:r>
            <a:r>
              <a:rPr lang="en-US" dirty="0" smtClean="0"/>
              <a:t>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86753" y="3041106"/>
            <a:ext cx="768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En </a:t>
            </a:r>
            <a:r>
              <a:rPr lang="es-ES" dirty="0"/>
              <a:t>2007, </a:t>
            </a:r>
            <a:r>
              <a:rPr lang="es-ES" dirty="0" smtClean="0"/>
              <a:t>exist</a:t>
            </a:r>
            <a:r>
              <a:rPr lang="es-ES" dirty="0" smtClean="0"/>
              <a:t>ía 1 representante de drogas por 7 médicos (USA). Las </a:t>
            </a:r>
            <a:r>
              <a:rPr lang="es-ES" dirty="0" err="1" smtClean="0"/>
              <a:t>empreseas</a:t>
            </a:r>
            <a:r>
              <a:rPr lang="es-ES" dirty="0" smtClean="0"/>
              <a:t> farmacéuticas gastaron </a:t>
            </a:r>
            <a:r>
              <a:rPr lang="es-ES" dirty="0" smtClean="0"/>
              <a:t>$30.000 millones de USD en marketing. La mayor</a:t>
            </a:r>
            <a:r>
              <a:rPr lang="es-ES" dirty="0" smtClean="0"/>
              <a:t>ía del dinero fue </a:t>
            </a:r>
            <a:r>
              <a:rPr lang="es-ES" dirty="0" err="1" smtClean="0"/>
              <a:t>gasgtara</a:t>
            </a:r>
            <a:r>
              <a:rPr lang="es-ES" dirty="0" smtClean="0"/>
              <a:t> en muestras médicas y ayudas financieras a médicos</a:t>
            </a:r>
            <a:r>
              <a:rPr lang="es-ES" dirty="0" smtClean="0"/>
              <a:t> </a:t>
            </a:r>
            <a:r>
              <a:rPr lang="es-ES" dirty="0"/>
              <a:t>(</a:t>
            </a:r>
            <a:r>
              <a:rPr lang="es-ES" dirty="0" err="1"/>
              <a:t>Prescription</a:t>
            </a:r>
            <a:r>
              <a:rPr lang="es-ES" dirty="0"/>
              <a:t> Project 2009).</a:t>
            </a:r>
          </a:p>
        </p:txBody>
      </p:sp>
    </p:spTree>
    <p:extLst>
      <p:ext uri="{BB962C8B-B14F-4D97-AF65-F5344CB8AC3E}">
        <p14:creationId xmlns:p14="http://schemas.microsoft.com/office/powerpoint/2010/main" val="3599319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Conflictos</a:t>
            </a:r>
            <a:r>
              <a:rPr lang="en-US" dirty="0" smtClean="0"/>
              <a:t> en </a:t>
            </a:r>
            <a:r>
              <a:rPr lang="en-US" dirty="0" err="1" smtClean="0"/>
              <a:t>Ciencia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paradigma</a:t>
            </a:r>
            <a:r>
              <a:rPr lang="en-US" dirty="0" smtClean="0"/>
              <a:t> del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atomista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Mach-Boltzmann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interpretación</a:t>
            </a:r>
            <a:r>
              <a:rPr lang="en-US" dirty="0" smtClean="0"/>
              <a:t> de la </a:t>
            </a:r>
            <a:r>
              <a:rPr lang="en-US" dirty="0" err="1" smtClean="0"/>
              <a:t>Mecánica</a:t>
            </a:r>
            <a:r>
              <a:rPr lang="en-US" dirty="0" smtClean="0"/>
              <a:t> </a:t>
            </a:r>
            <a:r>
              <a:rPr lang="en-US" dirty="0" err="1" smtClean="0"/>
              <a:t>Cuántica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Heisenberg-Schr</a:t>
            </a:r>
            <a:r>
              <a:rPr lang="en-US" dirty="0" smtClean="0"/>
              <a:t>ödinger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Bohr-Einstein (la </a:t>
            </a:r>
            <a:r>
              <a:rPr lang="en-US" dirty="0" err="1" smtClean="0"/>
              <a:t>interpretación</a:t>
            </a:r>
            <a:r>
              <a:rPr lang="en-US" dirty="0" smtClean="0"/>
              <a:t> de </a:t>
            </a:r>
            <a:r>
              <a:rPr lang="en-US" dirty="0" err="1" smtClean="0"/>
              <a:t>Copenhague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32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Generalidades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Curso</a:t>
            </a:r>
            <a:r>
              <a:rPr lang="en-US" dirty="0" smtClean="0"/>
              <a:t> de </a:t>
            </a:r>
            <a:r>
              <a:rPr lang="en-US" dirty="0" err="1" smtClean="0"/>
              <a:t>formación</a:t>
            </a:r>
            <a:r>
              <a:rPr lang="en-US" dirty="0" smtClean="0"/>
              <a:t> General. </a:t>
            </a:r>
            <a:r>
              <a:rPr lang="en-US" dirty="0" err="1" smtClean="0"/>
              <a:t>Vicerectoría</a:t>
            </a:r>
            <a:r>
              <a:rPr lang="en-US" dirty="0" smtClean="0"/>
              <a:t> de </a:t>
            </a:r>
            <a:r>
              <a:rPr lang="en-US" dirty="0" err="1" smtClean="0"/>
              <a:t>Asuntos</a:t>
            </a:r>
            <a:r>
              <a:rPr lang="en-US" dirty="0" smtClean="0"/>
              <a:t> </a:t>
            </a:r>
            <a:r>
              <a:rPr lang="en-US" dirty="0" err="1" smtClean="0"/>
              <a:t>Académicos</a:t>
            </a:r>
            <a:endParaRPr lang="en-US" dirty="0" smtClean="0"/>
          </a:p>
          <a:p>
            <a:r>
              <a:rPr lang="en-US" dirty="0" err="1" smtClean="0"/>
              <a:t>Horario</a:t>
            </a:r>
            <a:r>
              <a:rPr lang="en-US" dirty="0" smtClean="0"/>
              <a:t>: </a:t>
            </a:r>
            <a:r>
              <a:rPr lang="en-US" dirty="0" err="1" smtClean="0"/>
              <a:t>Martes</a:t>
            </a:r>
            <a:r>
              <a:rPr lang="en-US" dirty="0" smtClean="0"/>
              <a:t> 17:00 a 18:30</a:t>
            </a:r>
          </a:p>
          <a:p>
            <a:r>
              <a:rPr lang="en-US" dirty="0" err="1" smtClean="0"/>
              <a:t>Sesiones</a:t>
            </a:r>
            <a:r>
              <a:rPr lang="en-US" dirty="0" smtClean="0"/>
              <a:t>: 16 (5 </a:t>
            </a:r>
            <a:r>
              <a:rPr lang="en-US" dirty="0" err="1" smtClean="0"/>
              <a:t>por</a:t>
            </a:r>
            <a:r>
              <a:rPr lang="en-US" dirty="0" smtClean="0"/>
              <a:t> modulo + </a:t>
            </a:r>
            <a:r>
              <a:rPr lang="en-US" dirty="0" err="1" smtClean="0"/>
              <a:t>sesión</a:t>
            </a:r>
            <a:r>
              <a:rPr lang="en-US" dirty="0" smtClean="0"/>
              <a:t> final)</a:t>
            </a:r>
          </a:p>
          <a:p>
            <a:r>
              <a:rPr lang="en-US" dirty="0" smtClean="0"/>
              <a:t>Web: U-</a:t>
            </a:r>
            <a:r>
              <a:rPr lang="en-US" dirty="0" err="1" smtClean="0"/>
              <a:t>cursos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r>
              <a:rPr lang="en-US" dirty="0" smtClean="0"/>
              <a:t> de </a:t>
            </a:r>
            <a:r>
              <a:rPr lang="en-US" dirty="0" err="1" smtClean="0"/>
              <a:t>Aprendizaje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x-none" dirty="0" smtClean="0"/>
              <a:t>Valorar el papel de la ciencia en la construcción de la ciudadanía activa y en la toma de decisiones en múltiples contextos.</a:t>
            </a:r>
            <a:endParaRPr lang="es-ES_tradnl" dirty="0" smtClean="0"/>
          </a:p>
          <a:p>
            <a:pPr lvl="0"/>
            <a:r>
              <a:rPr lang="x-none" dirty="0" smtClean="0"/>
              <a:t>Vincular experiencias científicas a grandes sucesos mediáticos del siglo XX y XXI, centrados en la revolución tecnociéntifica (preconceptos)</a:t>
            </a:r>
            <a:endParaRPr lang="es-ES_tradnl" dirty="0" smtClean="0"/>
          </a:p>
          <a:p>
            <a:pPr lvl="0"/>
            <a:r>
              <a:rPr lang="x-none" dirty="0" smtClean="0"/>
              <a:t>Reconoce las teorías, postulados y visiones ciéntificas sobre la materia, la energía y la vida asociadas a manifestaciones artísticas</a:t>
            </a:r>
            <a:endParaRPr lang="es-ES_tradnl" dirty="0" smtClean="0"/>
          </a:p>
          <a:p>
            <a:pPr lvl="0"/>
            <a:r>
              <a:rPr lang="x-none" dirty="0" smtClean="0"/>
              <a:t>Elabora comunicaciones mediales en diversos formatos, valorando la construcción comunicativa de la Ciencia en el lenguaje social y educativo cotidiano </a:t>
            </a:r>
            <a:endParaRPr lang="es-ES_tradnl" dirty="0" smtClean="0"/>
          </a:p>
          <a:p>
            <a:pPr lvl="0"/>
            <a:r>
              <a:rPr lang="x-none" dirty="0" smtClean="0"/>
              <a:t>Compone productos escritos de carácter crítico y creativo, tanto grupal como individualmente, respecto a procesos históricos, sociales, culturales, políticos y revolucionarios de las ciencias naturales. </a:t>
            </a:r>
            <a:endParaRPr lang="es-ES_tradnl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 i="1" dirty="0" smtClean="0"/>
              <a:t>Modulo I: La ideología del científico: Política y</a:t>
            </a:r>
            <a:r>
              <a:rPr lang="es-ES_tradnl" b="1" i="1" dirty="0" smtClean="0"/>
              <a:t> Ciencia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 smtClean="0"/>
              <a:t>Definición de Ciencia y de poder. El poder político y el poder científico. Revisión a Weber. </a:t>
            </a:r>
            <a:endParaRPr lang="es-ES_tradnl" dirty="0" smtClean="0"/>
          </a:p>
          <a:p>
            <a:pPr lvl="0"/>
            <a:r>
              <a:rPr lang="x-none" dirty="0" smtClean="0"/>
              <a:t>El método y los límites de la validez ciéntifica</a:t>
            </a:r>
            <a:endParaRPr lang="es-ES_tradnl" dirty="0" smtClean="0"/>
          </a:p>
          <a:p>
            <a:pPr lvl="0"/>
            <a:r>
              <a:rPr lang="x-none" dirty="0" smtClean="0"/>
              <a:t>Conflictos y Autoridad Cientifica</a:t>
            </a:r>
            <a:endParaRPr lang="es-ES_tradnl" dirty="0" smtClean="0"/>
          </a:p>
          <a:p>
            <a:pPr lvl="0"/>
            <a:r>
              <a:rPr lang="x-none" dirty="0" smtClean="0"/>
              <a:t>Estado, Sociedad y Ciencia. Relaciones entre actores e institucionalidad político-administrativa nacional.</a:t>
            </a:r>
            <a:endParaRPr lang="es-ES_tradnl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 i="1" dirty="0" smtClean="0"/>
              <a:t>Modulo II: La creatividad de las hipótesis: Arte y</a:t>
            </a:r>
            <a:r>
              <a:rPr lang="es-ES_tradnl" b="1" i="1" dirty="0" smtClean="0"/>
              <a:t> Ciencia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x-none" dirty="0" smtClean="0"/>
              <a:t>Percepciones sociales de la ciencia. Construcción cultural de la Ciencia</a:t>
            </a:r>
            <a:endParaRPr lang="es-ES_tradnl" dirty="0" smtClean="0"/>
          </a:p>
          <a:p>
            <a:pPr lvl="0"/>
            <a:r>
              <a:rPr lang="x-none" dirty="0" smtClean="0"/>
              <a:t>Corrientes artísticas: Técnica y razón desde una visión científica. De la Ciencia al arte. </a:t>
            </a:r>
            <a:endParaRPr lang="es-ES_tradnl" dirty="0" smtClean="0"/>
          </a:p>
          <a:p>
            <a:pPr lvl="0"/>
            <a:r>
              <a:rPr lang="x-none" dirty="0" smtClean="0"/>
              <a:t>Nuevas vanguardias asociadas a fenomenales revoluciones en el Siglo XX. Del Arte a la Ciencia</a:t>
            </a:r>
            <a:endParaRPr lang="es-ES_tradnl" dirty="0" smtClean="0"/>
          </a:p>
          <a:p>
            <a:pPr lvl="0"/>
            <a:r>
              <a:rPr lang="x-none" dirty="0" smtClean="0"/>
              <a:t>Construcción del espacio urbano en torno a problemáticas ciéntificas. </a:t>
            </a:r>
            <a:endParaRPr lang="es-ES_tradnl" dirty="0" smtClean="0"/>
          </a:p>
          <a:p>
            <a:pPr lvl="0"/>
            <a:r>
              <a:rPr lang="x-none" dirty="0" smtClean="0"/>
              <a:t>Intervención del Espacio Urbano con Ciencia y Arte</a:t>
            </a:r>
            <a:endParaRPr lang="es-ES_tradnl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 i="1" dirty="0" smtClean="0"/>
              <a:t>Modulo III: Los mensajes del laboratorista: Comunicación y Ciencia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x-none" dirty="0" smtClean="0"/>
              <a:t>Construcción del significado en la comunicación ciéntifica. El papel del periodismo como cuarto poder </a:t>
            </a:r>
            <a:endParaRPr lang="es-ES_tradnl" dirty="0" smtClean="0"/>
          </a:p>
          <a:p>
            <a:pPr lvl="0"/>
            <a:r>
              <a:rPr lang="x-none" dirty="0" smtClean="0"/>
              <a:t>Comunicación entre ciéntificos. Formatos, modelos y relaciones</a:t>
            </a:r>
            <a:endParaRPr lang="es-ES_tradnl" dirty="0" smtClean="0"/>
          </a:p>
          <a:p>
            <a:pPr lvl="0"/>
            <a:r>
              <a:rPr lang="x-none" dirty="0" smtClean="0"/>
              <a:t>Fuentes cientificas de información y validación del conocimiento. Diversos tipos de discurso en los cuales se puede presentar la ciencia y su relación con plataformas digitales. (e.g. Wikipedia)</a:t>
            </a:r>
            <a:endParaRPr lang="es-ES_tradnl" dirty="0" smtClean="0"/>
          </a:p>
          <a:p>
            <a:pPr lvl="0"/>
            <a:r>
              <a:rPr lang="x-none" dirty="0" smtClean="0"/>
              <a:t>El personaje como ejemplo de la idea. Imaginarios sociales de la Ciencia (personificaciones)</a:t>
            </a:r>
            <a:endParaRPr lang="es-ES_tradnl" dirty="0" smtClean="0"/>
          </a:p>
          <a:p>
            <a:pPr lvl="0"/>
            <a:r>
              <a:rPr lang="x-none" dirty="0" smtClean="0"/>
              <a:t>Comunicación de la Ciencia Chilena. Necesidades y desafíos. </a:t>
            </a:r>
            <a:endParaRPr lang="es-ES_tradnl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Clase</a:t>
            </a:r>
            <a:r>
              <a:rPr lang="en-US" dirty="0" smtClean="0"/>
              <a:t>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Conflictos</a:t>
            </a:r>
            <a:r>
              <a:rPr lang="en-US" dirty="0" smtClean="0"/>
              <a:t> en </a:t>
            </a:r>
            <a:r>
              <a:rPr lang="en-US" dirty="0" err="1" smtClean="0"/>
              <a:t>Ciencia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2199"/>
            <a:ext cx="3657600" cy="1161288"/>
          </a:xfrm>
        </p:spPr>
        <p:txBody>
          <a:bodyPr/>
          <a:lstStyle/>
          <a:p>
            <a:r>
              <a:rPr lang="en-US" dirty="0" err="1" smtClean="0"/>
              <a:t>Autoridad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1488328"/>
            <a:ext cx="3657600" cy="2595282"/>
          </a:xfrm>
        </p:spPr>
        <p:txBody>
          <a:bodyPr/>
          <a:lstStyle/>
          <a:p>
            <a:r>
              <a:rPr lang="en-US" dirty="0" err="1" smtClean="0"/>
              <a:t>Poder</a:t>
            </a:r>
            <a:r>
              <a:rPr lang="en-US" dirty="0" smtClean="0"/>
              <a:t> de </a:t>
            </a:r>
            <a:r>
              <a:rPr lang="en-US" dirty="0" err="1" smtClean="0"/>
              <a:t>influenciar</a:t>
            </a:r>
            <a:r>
              <a:rPr lang="en-US" dirty="0" smtClean="0"/>
              <a:t> el </a:t>
            </a:r>
            <a:r>
              <a:rPr lang="en-US" dirty="0" err="1" smtClean="0"/>
              <a:t>pensamiento</a:t>
            </a:r>
            <a:r>
              <a:rPr lang="en-US" dirty="0" smtClean="0"/>
              <a:t>, </a:t>
            </a:r>
            <a:r>
              <a:rPr lang="en-US" dirty="0" err="1" smtClean="0"/>
              <a:t>comportamiento</a:t>
            </a:r>
            <a:r>
              <a:rPr lang="en-US" dirty="0" smtClean="0"/>
              <a:t> y la </a:t>
            </a:r>
            <a:r>
              <a:rPr lang="en-US" dirty="0" err="1" smtClean="0"/>
              <a:t>opini</a:t>
            </a:r>
            <a:r>
              <a:rPr lang="en-US" dirty="0" err="1" smtClean="0"/>
              <a:t>ón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4" name="Imagen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54" y="2888828"/>
            <a:ext cx="2779034" cy="2766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1396</TotalTime>
  <Words>838</Words>
  <Application>Microsoft Macintosh PowerPoint</Application>
  <PresentationFormat>Presentación en pantalla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Pixel</vt:lpstr>
      <vt:lpstr>El Poder de la Ciencia</vt:lpstr>
      <vt:lpstr>Equipo Docente</vt:lpstr>
      <vt:lpstr>Generalidades</vt:lpstr>
      <vt:lpstr>Resultados de Aprendizaje</vt:lpstr>
      <vt:lpstr>Modulo I: La ideología del científico: Política y Ciencia</vt:lpstr>
      <vt:lpstr>Modulo II: La creatividad de las hipótesis: Arte y Ciencia</vt:lpstr>
      <vt:lpstr>Modulo III: Los mensajes del laboratorista: Comunicación y Ciencia</vt:lpstr>
      <vt:lpstr>Clase III</vt:lpstr>
      <vt:lpstr>Autoridad</vt:lpstr>
      <vt:lpstr>Autoridad</vt:lpstr>
      <vt:lpstr>Autoridad</vt:lpstr>
      <vt:lpstr>Autoridad</vt:lpstr>
      <vt:lpstr>Autoridad</vt:lpstr>
      <vt:lpstr>Autoridad</vt:lpstr>
      <vt:lpstr>Autoridad</vt:lpstr>
      <vt:lpstr>Conflicto</vt:lpstr>
      <vt:lpstr>Conflicto</vt:lpstr>
      <vt:lpstr>Conflicto</vt:lpstr>
      <vt:lpstr>Todos se pueden equivocar</vt:lpstr>
      <vt:lpstr>Conflictos en Ciencia</vt:lpstr>
      <vt:lpstr>Conflictos en Ciencia</vt:lpstr>
      <vt:lpstr>Conflictos en Ciencia</vt:lpstr>
    </vt:vector>
  </TitlesOfParts>
  <Company>Egoland Ltda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Poder de la Ciencia</dc:title>
  <dc:creator>M P</dc:creator>
  <cp:lastModifiedBy>Claudio Falcón</cp:lastModifiedBy>
  <cp:revision>12</cp:revision>
  <dcterms:created xsi:type="dcterms:W3CDTF">2014-08-05T22:26:19Z</dcterms:created>
  <dcterms:modified xsi:type="dcterms:W3CDTF">2014-08-19T20:46:28Z</dcterms:modified>
</cp:coreProperties>
</file>