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5"/>
  </p:notesMasterIdLst>
  <p:sldIdLst>
    <p:sldId id="256" r:id="rId2"/>
    <p:sldId id="257" r:id="rId3"/>
    <p:sldId id="258" r:id="rId4"/>
    <p:sldId id="259" r:id="rId5"/>
    <p:sldId id="260" r:id="rId6"/>
    <p:sldId id="261" r:id="rId7"/>
    <p:sldId id="262" r:id="rId8"/>
    <p:sldId id="263" r:id="rId9"/>
    <p:sldId id="288" r:id="rId10"/>
    <p:sldId id="264" r:id="rId11"/>
    <p:sldId id="265" r:id="rId12"/>
    <p:sldId id="269" r:id="rId13"/>
    <p:sldId id="267" r:id="rId14"/>
    <p:sldId id="268" r:id="rId15"/>
    <p:sldId id="266"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7" r:id="rId29"/>
    <p:sldId id="282" r:id="rId30"/>
    <p:sldId id="283" r:id="rId31"/>
    <p:sldId id="284" r:id="rId32"/>
    <p:sldId id="285" r:id="rId33"/>
    <p:sldId id="286" r:id="rId34"/>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45" autoAdjust="0"/>
  </p:normalViewPr>
  <p:slideViewPr>
    <p:cSldViewPr>
      <p:cViewPr varScale="1">
        <p:scale>
          <a:sx n="59" d="100"/>
          <a:sy n="59" d="100"/>
        </p:scale>
        <p:origin x="1686"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s-ES"/>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s-ES"/>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s-ES"/>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E48AC52-59F6-4F0B-BF15-0EBC6F9783B6}" type="slidenum">
              <a:rPr lang="es-ES"/>
              <a:pPr/>
              <a:t>‹Nº›</a:t>
            </a:fld>
            <a:endParaRPr lang="es-ES"/>
          </a:p>
        </p:txBody>
      </p:sp>
    </p:spTree>
    <p:extLst>
      <p:ext uri="{BB962C8B-B14F-4D97-AF65-F5344CB8AC3E}">
        <p14:creationId xmlns:p14="http://schemas.microsoft.com/office/powerpoint/2010/main" val="447155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3B8652-1648-4815-9DA6-30C4BD74DFD9}" type="slidenum">
              <a:rPr lang="es-ES"/>
              <a:pPr/>
              <a:t>2</a:t>
            </a:fld>
            <a:endParaRPr lang="es-E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s-ES"/>
          </a:p>
        </p:txBody>
      </p:sp>
    </p:spTree>
    <p:extLst>
      <p:ext uri="{BB962C8B-B14F-4D97-AF65-F5344CB8AC3E}">
        <p14:creationId xmlns:p14="http://schemas.microsoft.com/office/powerpoint/2010/main" val="2107835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09E979-CCB9-4097-9E64-3BA49EE7FF2B}" type="slidenum">
              <a:rPr lang="es-ES"/>
              <a:pPr/>
              <a:t>3</a:t>
            </a:fld>
            <a:endParaRPr lang="es-E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s-ES"/>
          </a:p>
        </p:txBody>
      </p:sp>
    </p:spTree>
    <p:extLst>
      <p:ext uri="{BB962C8B-B14F-4D97-AF65-F5344CB8AC3E}">
        <p14:creationId xmlns:p14="http://schemas.microsoft.com/office/powerpoint/2010/main" val="3529210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010" name="Group 2"/>
          <p:cNvGrpSpPr>
            <a:grpSpLocks/>
          </p:cNvGrpSpPr>
          <p:nvPr/>
        </p:nvGrpSpPr>
        <p:grpSpPr bwMode="auto">
          <a:xfrm>
            <a:off x="0" y="0"/>
            <a:ext cx="9148763" cy="6851650"/>
            <a:chOff x="1" y="0"/>
            <a:chExt cx="5763" cy="4316"/>
          </a:xfrm>
        </p:grpSpPr>
        <p:sp>
          <p:nvSpPr>
            <p:cNvPr id="43011"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3012"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3013"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grpSp>
          <p:nvGrpSpPr>
            <p:cNvPr id="43014" name="Group 6"/>
            <p:cNvGrpSpPr>
              <a:grpSpLocks/>
            </p:cNvGrpSpPr>
            <p:nvPr/>
          </p:nvGrpSpPr>
          <p:grpSpPr bwMode="auto">
            <a:xfrm>
              <a:off x="288" y="0"/>
              <a:ext cx="5098" cy="4316"/>
              <a:chOff x="288" y="0"/>
              <a:chExt cx="5098" cy="4316"/>
            </a:xfrm>
          </p:grpSpPr>
          <p:sp>
            <p:nvSpPr>
              <p:cNvPr id="43015"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16"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17"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18"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19"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0"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1"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2"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3"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4"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5"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6"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3027"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grpSp>
        <p:sp>
          <p:nvSpPr>
            <p:cNvPr id="4302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302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303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ES"/>
            </a:p>
          </p:txBody>
        </p:sp>
        <p:sp>
          <p:nvSpPr>
            <p:cNvPr id="4303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s-ES"/>
            </a:p>
          </p:txBody>
        </p:sp>
        <p:sp>
          <p:nvSpPr>
            <p:cNvPr id="4303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s-ES"/>
            </a:p>
          </p:txBody>
        </p:sp>
        <p:sp>
          <p:nvSpPr>
            <p:cNvPr id="4303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ES"/>
            </a:p>
          </p:txBody>
        </p:sp>
        <p:sp>
          <p:nvSpPr>
            <p:cNvPr id="4303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s-ES"/>
            </a:p>
          </p:txBody>
        </p:sp>
        <p:sp>
          <p:nvSpPr>
            <p:cNvPr id="4303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s-ES"/>
            </a:p>
          </p:txBody>
        </p:sp>
        <p:sp>
          <p:nvSpPr>
            <p:cNvPr id="4303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s-ES"/>
            </a:p>
          </p:txBody>
        </p:sp>
        <p:sp>
          <p:nvSpPr>
            <p:cNvPr id="4303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s-ES"/>
            </a:p>
          </p:txBody>
        </p:sp>
        <p:sp>
          <p:nvSpPr>
            <p:cNvPr id="4303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s-ES"/>
            </a:p>
          </p:txBody>
        </p:sp>
        <p:grpSp>
          <p:nvGrpSpPr>
            <p:cNvPr id="43039" name="Group 31"/>
            <p:cNvGrpSpPr>
              <a:grpSpLocks/>
            </p:cNvGrpSpPr>
            <p:nvPr/>
          </p:nvGrpSpPr>
          <p:grpSpPr bwMode="auto">
            <a:xfrm>
              <a:off x="1" y="392"/>
              <a:ext cx="5758" cy="1571"/>
              <a:chOff x="1" y="392"/>
              <a:chExt cx="5758" cy="1571"/>
            </a:xfrm>
          </p:grpSpPr>
          <p:sp>
            <p:nvSpPr>
              <p:cNvPr id="4304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s-ES"/>
              </a:p>
            </p:txBody>
          </p:sp>
          <p:sp>
            <p:nvSpPr>
              <p:cNvPr id="4304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s-ES"/>
              </a:p>
            </p:txBody>
          </p:sp>
          <p:sp>
            <p:nvSpPr>
              <p:cNvPr id="4304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s-ES"/>
              </a:p>
            </p:txBody>
          </p:sp>
          <p:sp>
            <p:nvSpPr>
              <p:cNvPr id="4304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s-ES"/>
              </a:p>
            </p:txBody>
          </p:sp>
          <p:sp>
            <p:nvSpPr>
              <p:cNvPr id="4304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s-ES"/>
              </a:p>
            </p:txBody>
          </p:sp>
        </p:grpSp>
        <p:sp>
          <p:nvSpPr>
            <p:cNvPr id="43045"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s-ES"/>
            </a:p>
          </p:txBody>
        </p:sp>
        <p:sp>
          <p:nvSpPr>
            <p:cNvPr id="43046"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s-ES"/>
            </a:p>
          </p:txBody>
        </p:sp>
      </p:grpSp>
      <p:sp>
        <p:nvSpPr>
          <p:cNvPr id="4304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s-ES"/>
              <a:t>Haga clic para cambiar el estilo de título	</a:t>
            </a:r>
          </a:p>
        </p:txBody>
      </p:sp>
      <p:sp>
        <p:nvSpPr>
          <p:cNvPr id="430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43049" name="Rectangle 41"/>
          <p:cNvSpPr>
            <a:spLocks noGrp="1" noChangeArrowheads="1"/>
          </p:cNvSpPr>
          <p:nvPr>
            <p:ph type="dt" sz="quarter" idx="2"/>
          </p:nvPr>
        </p:nvSpPr>
        <p:spPr/>
        <p:txBody>
          <a:bodyPr/>
          <a:lstStyle>
            <a:lvl1pPr>
              <a:defRPr/>
            </a:lvl1pPr>
          </a:lstStyle>
          <a:p>
            <a:endParaRPr lang="es-ES"/>
          </a:p>
        </p:txBody>
      </p:sp>
      <p:sp>
        <p:nvSpPr>
          <p:cNvPr id="43050" name="Rectangle 42"/>
          <p:cNvSpPr>
            <a:spLocks noGrp="1" noChangeArrowheads="1"/>
          </p:cNvSpPr>
          <p:nvPr>
            <p:ph type="ftr" sz="quarter" idx="3"/>
          </p:nvPr>
        </p:nvSpPr>
        <p:spPr/>
        <p:txBody>
          <a:bodyPr/>
          <a:lstStyle>
            <a:lvl1pPr>
              <a:defRPr/>
            </a:lvl1pPr>
          </a:lstStyle>
          <a:p>
            <a:r>
              <a:rPr lang="es-ES"/>
              <a:t>Hugo Latorre Fuenzalida                         Universidad de Chile                                Primer Semestre 2008                </a:t>
            </a:r>
          </a:p>
        </p:txBody>
      </p:sp>
      <p:sp>
        <p:nvSpPr>
          <p:cNvPr id="43051" name="Rectangle 43"/>
          <p:cNvSpPr>
            <a:spLocks noGrp="1" noChangeArrowheads="1"/>
          </p:cNvSpPr>
          <p:nvPr>
            <p:ph type="sldNum" sz="quarter" idx="4"/>
          </p:nvPr>
        </p:nvSpPr>
        <p:spPr/>
        <p:txBody>
          <a:bodyPr/>
          <a:lstStyle>
            <a:lvl1pPr>
              <a:defRPr/>
            </a:lvl1pPr>
          </a:lstStyle>
          <a:p>
            <a:fld id="{E236BC5E-9E9C-4F20-B70E-65B0AAB03758}" type="slidenum">
              <a:rPr lang="es-ES"/>
              <a:pPr/>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6" name="5 Marcador de número de diapositiva"/>
          <p:cNvSpPr>
            <a:spLocks noGrp="1"/>
          </p:cNvSpPr>
          <p:nvPr>
            <p:ph type="sldNum" sz="quarter" idx="12"/>
          </p:nvPr>
        </p:nvSpPr>
        <p:spPr/>
        <p:txBody>
          <a:bodyPr/>
          <a:lstStyle>
            <a:lvl1pPr>
              <a:defRPr/>
            </a:lvl1pPr>
          </a:lstStyle>
          <a:p>
            <a:fld id="{EEE5A773-F2BF-4184-BE74-6790C458D85D}"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53112"/>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7813"/>
            <a:ext cx="60198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6" name="5 Marcador de número de diapositiva"/>
          <p:cNvSpPr>
            <a:spLocks noGrp="1"/>
          </p:cNvSpPr>
          <p:nvPr>
            <p:ph type="sldNum" sz="quarter" idx="12"/>
          </p:nvPr>
        </p:nvSpPr>
        <p:spPr/>
        <p:txBody>
          <a:bodyPr/>
          <a:lstStyle>
            <a:lvl1pPr>
              <a:defRPr/>
            </a:lvl1pPr>
          </a:lstStyle>
          <a:p>
            <a:fld id="{7C15A055-94FC-475E-AD45-4FAFD1B8A0EA}"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6" name="5 Marcador de número de diapositiva"/>
          <p:cNvSpPr>
            <a:spLocks noGrp="1"/>
          </p:cNvSpPr>
          <p:nvPr>
            <p:ph type="sldNum" sz="quarter" idx="12"/>
          </p:nvPr>
        </p:nvSpPr>
        <p:spPr/>
        <p:txBody>
          <a:bodyPr/>
          <a:lstStyle>
            <a:lvl1pPr>
              <a:defRPr/>
            </a:lvl1pPr>
          </a:lstStyle>
          <a:p>
            <a:fld id="{1CA509A0-FD0C-4FFB-94C9-CFBE1A7203D0}"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6" name="5 Marcador de número de diapositiva"/>
          <p:cNvSpPr>
            <a:spLocks noGrp="1"/>
          </p:cNvSpPr>
          <p:nvPr>
            <p:ph type="sldNum" sz="quarter" idx="12"/>
          </p:nvPr>
        </p:nvSpPr>
        <p:spPr/>
        <p:txBody>
          <a:bodyPr/>
          <a:lstStyle>
            <a:lvl1pPr>
              <a:defRPr/>
            </a:lvl1pPr>
          </a:lstStyle>
          <a:p>
            <a:fld id="{C1578058-FF16-4CB1-B2BF-9ECA733D1766}"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7" name="6 Marcador de número de diapositiva"/>
          <p:cNvSpPr>
            <a:spLocks noGrp="1"/>
          </p:cNvSpPr>
          <p:nvPr>
            <p:ph type="sldNum" sz="quarter" idx="12"/>
          </p:nvPr>
        </p:nvSpPr>
        <p:spPr/>
        <p:txBody>
          <a:bodyPr/>
          <a:lstStyle>
            <a:lvl1pPr>
              <a:defRPr/>
            </a:lvl1pPr>
          </a:lstStyle>
          <a:p>
            <a:fld id="{532DC0A2-3B33-4941-BCA5-71D66419B8CB}"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9" name="8 Marcador de número de diapositiva"/>
          <p:cNvSpPr>
            <a:spLocks noGrp="1"/>
          </p:cNvSpPr>
          <p:nvPr>
            <p:ph type="sldNum" sz="quarter" idx="12"/>
          </p:nvPr>
        </p:nvSpPr>
        <p:spPr/>
        <p:txBody>
          <a:bodyPr/>
          <a:lstStyle>
            <a:lvl1pPr>
              <a:defRPr/>
            </a:lvl1pPr>
          </a:lstStyle>
          <a:p>
            <a:fld id="{FF2B13D9-566B-48DA-B36D-9D866DEE04FF}"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5" name="4 Marcador de número de diapositiva"/>
          <p:cNvSpPr>
            <a:spLocks noGrp="1"/>
          </p:cNvSpPr>
          <p:nvPr>
            <p:ph type="sldNum" sz="quarter" idx="12"/>
          </p:nvPr>
        </p:nvSpPr>
        <p:spPr/>
        <p:txBody>
          <a:bodyPr/>
          <a:lstStyle>
            <a:lvl1pPr>
              <a:defRPr/>
            </a:lvl1pPr>
          </a:lstStyle>
          <a:p>
            <a:fld id="{56BD3AD2-48F5-4152-9AA5-A19522A24453}"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4" name="3 Marcador de número de diapositiva"/>
          <p:cNvSpPr>
            <a:spLocks noGrp="1"/>
          </p:cNvSpPr>
          <p:nvPr>
            <p:ph type="sldNum" sz="quarter" idx="12"/>
          </p:nvPr>
        </p:nvSpPr>
        <p:spPr/>
        <p:txBody>
          <a:bodyPr/>
          <a:lstStyle>
            <a:lvl1pPr>
              <a:defRPr/>
            </a:lvl1pPr>
          </a:lstStyle>
          <a:p>
            <a:fld id="{8B2F148F-ED9F-4AE9-801E-0730BC5F4407}"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7" name="6 Marcador de número de diapositiva"/>
          <p:cNvSpPr>
            <a:spLocks noGrp="1"/>
          </p:cNvSpPr>
          <p:nvPr>
            <p:ph type="sldNum" sz="quarter" idx="12"/>
          </p:nvPr>
        </p:nvSpPr>
        <p:spPr/>
        <p:txBody>
          <a:bodyPr/>
          <a:lstStyle>
            <a:lvl1pPr>
              <a:defRPr/>
            </a:lvl1pPr>
          </a:lstStyle>
          <a:p>
            <a:fld id="{121453B6-2BF2-4449-8085-336C7725C4F4}"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r>
              <a:rPr lang="es-ES"/>
              <a:t>Hugo Latorre Fuenzalida                         Universidad de Chile                                Primer Semestre 2008                </a:t>
            </a:r>
          </a:p>
        </p:txBody>
      </p:sp>
      <p:sp>
        <p:nvSpPr>
          <p:cNvPr id="7" name="6 Marcador de número de diapositiva"/>
          <p:cNvSpPr>
            <a:spLocks noGrp="1"/>
          </p:cNvSpPr>
          <p:nvPr>
            <p:ph type="sldNum" sz="quarter" idx="12"/>
          </p:nvPr>
        </p:nvSpPr>
        <p:spPr/>
        <p:txBody>
          <a:bodyPr/>
          <a:lstStyle>
            <a:lvl1pPr>
              <a:defRPr/>
            </a:lvl1pPr>
          </a:lstStyle>
          <a:p>
            <a:fld id="{45CA907F-F20A-417D-B3C5-5640D5B28727}"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1986" name="Group 2"/>
          <p:cNvGrpSpPr>
            <a:grpSpLocks/>
          </p:cNvGrpSpPr>
          <p:nvPr/>
        </p:nvGrpSpPr>
        <p:grpSpPr bwMode="auto">
          <a:xfrm>
            <a:off x="1588" y="0"/>
            <a:ext cx="9148762" cy="6851650"/>
            <a:chOff x="1" y="0"/>
            <a:chExt cx="5763" cy="4316"/>
          </a:xfrm>
        </p:grpSpPr>
        <p:sp>
          <p:nvSpPr>
            <p:cNvPr id="4198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198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198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grpSp>
          <p:nvGrpSpPr>
            <p:cNvPr id="41990" name="Group 6"/>
            <p:cNvGrpSpPr>
              <a:grpSpLocks/>
            </p:cNvGrpSpPr>
            <p:nvPr/>
          </p:nvGrpSpPr>
          <p:grpSpPr bwMode="auto">
            <a:xfrm>
              <a:off x="288" y="0"/>
              <a:ext cx="5098" cy="4316"/>
              <a:chOff x="288" y="0"/>
              <a:chExt cx="5098" cy="4316"/>
            </a:xfrm>
          </p:grpSpPr>
          <p:sp>
            <p:nvSpPr>
              <p:cNvPr id="4199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199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200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200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200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sp>
            <p:nvSpPr>
              <p:cNvPr id="4200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ES"/>
              </a:p>
            </p:txBody>
          </p:sp>
        </p:grpSp>
        <p:sp>
          <p:nvSpPr>
            <p:cNvPr id="4200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200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ES"/>
            </a:p>
          </p:txBody>
        </p:sp>
        <p:sp>
          <p:nvSpPr>
            <p:cNvPr id="4200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ES"/>
            </a:p>
          </p:txBody>
        </p:sp>
        <p:sp>
          <p:nvSpPr>
            <p:cNvPr id="42007"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s-ES"/>
            </a:p>
          </p:txBody>
        </p:sp>
        <p:sp>
          <p:nvSpPr>
            <p:cNvPr id="42008"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s-ES"/>
            </a:p>
          </p:txBody>
        </p:sp>
        <p:sp>
          <p:nvSpPr>
            <p:cNvPr id="4200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ES"/>
            </a:p>
          </p:txBody>
        </p:sp>
        <p:sp>
          <p:nvSpPr>
            <p:cNvPr id="42010"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s-ES"/>
            </a:p>
          </p:txBody>
        </p:sp>
        <p:sp>
          <p:nvSpPr>
            <p:cNvPr id="42011"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s-ES"/>
            </a:p>
          </p:txBody>
        </p:sp>
        <p:sp>
          <p:nvSpPr>
            <p:cNvPr id="42012"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s-ES"/>
            </a:p>
          </p:txBody>
        </p:sp>
        <p:sp>
          <p:nvSpPr>
            <p:cNvPr id="42013"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s-ES"/>
            </a:p>
          </p:txBody>
        </p:sp>
        <p:sp>
          <p:nvSpPr>
            <p:cNvPr id="42014"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s-ES"/>
            </a:p>
          </p:txBody>
        </p:sp>
        <p:grpSp>
          <p:nvGrpSpPr>
            <p:cNvPr id="42015" name="Group 31"/>
            <p:cNvGrpSpPr>
              <a:grpSpLocks/>
            </p:cNvGrpSpPr>
            <p:nvPr/>
          </p:nvGrpSpPr>
          <p:grpSpPr bwMode="auto">
            <a:xfrm>
              <a:off x="1" y="392"/>
              <a:ext cx="5758" cy="1571"/>
              <a:chOff x="1" y="392"/>
              <a:chExt cx="5758" cy="1571"/>
            </a:xfrm>
          </p:grpSpPr>
          <p:sp>
            <p:nvSpPr>
              <p:cNvPr id="420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s-ES"/>
              </a:p>
            </p:txBody>
          </p:sp>
          <p:sp>
            <p:nvSpPr>
              <p:cNvPr id="420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s-ES"/>
              </a:p>
            </p:txBody>
          </p:sp>
          <p:sp>
            <p:nvSpPr>
              <p:cNvPr id="420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s-ES"/>
              </a:p>
            </p:txBody>
          </p:sp>
          <p:sp>
            <p:nvSpPr>
              <p:cNvPr id="420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s-ES"/>
              </a:p>
            </p:txBody>
          </p:sp>
          <p:sp>
            <p:nvSpPr>
              <p:cNvPr id="420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s-ES"/>
              </a:p>
            </p:txBody>
          </p:sp>
        </p:grpSp>
        <p:sp>
          <p:nvSpPr>
            <p:cNvPr id="42021"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s-ES"/>
            </a:p>
          </p:txBody>
        </p:sp>
        <p:sp>
          <p:nvSpPr>
            <p:cNvPr id="42022"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s-ES"/>
            </a:p>
          </p:txBody>
        </p:sp>
      </p:grpSp>
      <p:sp>
        <p:nvSpPr>
          <p:cNvPr id="4202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s-ES" smtClean="0"/>
              <a:t>Haga clic para cambiar el estilo de título	</a:t>
            </a:r>
          </a:p>
        </p:txBody>
      </p:sp>
      <p:sp>
        <p:nvSpPr>
          <p:cNvPr id="4202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s-ES"/>
          </a:p>
        </p:txBody>
      </p:sp>
      <p:sp>
        <p:nvSpPr>
          <p:cNvPr id="4202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r>
              <a:rPr lang="es-ES"/>
              <a:t>Hugo Latorre Fuenzalida                         Universidad de Chile                                Primer Semestre 2008                </a:t>
            </a:r>
          </a:p>
        </p:txBody>
      </p:sp>
      <p:sp>
        <p:nvSpPr>
          <p:cNvPr id="4202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07ADA0E4-BACB-41F0-8445-CB60D4E72709}" type="slidenum">
              <a:rPr lang="es-ES"/>
              <a:pPr/>
              <a:t>‹Nº›</a:t>
            </a:fld>
            <a:endParaRPr lang="es-ES"/>
          </a:p>
        </p:txBody>
      </p:sp>
      <p:sp>
        <p:nvSpPr>
          <p:cNvPr id="4202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cSld>
  <p:clrMap bg1="dk2" tx1="lt1" bg2="dk1"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par>
    </p:tnLst>
  </p:timing>
  <p:hf sldNum="0" hd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p:cNvSpPr>
            <a:spLocks noGrp="1" noChangeArrowheads="1"/>
          </p:cNvSpPr>
          <p:nvPr>
            <p:ph type="ftr" sz="quarter" idx="3"/>
          </p:nvPr>
        </p:nvSpPr>
        <p:spPr/>
        <p:txBody>
          <a:bodyPr/>
          <a:lstStyle/>
          <a:p>
            <a:r>
              <a:rPr lang="es-ES"/>
              <a:t>Hugo Latorre Fuenzalida                         Universidad de Chile                                Primer Semestre 2008                </a:t>
            </a:r>
          </a:p>
        </p:txBody>
      </p:sp>
      <p:sp>
        <p:nvSpPr>
          <p:cNvPr id="5122" name="Rectangle 2"/>
          <p:cNvSpPr>
            <a:spLocks noGrp="1" noChangeArrowheads="1"/>
          </p:cNvSpPr>
          <p:nvPr>
            <p:ph type="ctrTitle"/>
          </p:nvPr>
        </p:nvSpPr>
        <p:spPr/>
        <p:txBody>
          <a:bodyPr/>
          <a:lstStyle/>
          <a:p>
            <a:r>
              <a:rPr lang="es-ES_tradnl">
                <a:latin typeface="Verdana" pitchFamily="34" charset="0"/>
              </a:rPr>
              <a:t>GLOBALIZACIÓN</a:t>
            </a:r>
            <a:endParaRPr lang="es-ES">
              <a:latin typeface="Verdana" pitchFamily="34" charset="0"/>
            </a:endParaRPr>
          </a:p>
        </p:txBody>
      </p:sp>
      <p:sp>
        <p:nvSpPr>
          <p:cNvPr id="5123" name="Rectangle 3"/>
          <p:cNvSpPr>
            <a:spLocks noGrp="1" noChangeArrowheads="1"/>
          </p:cNvSpPr>
          <p:nvPr>
            <p:ph type="subTitle" idx="1"/>
          </p:nvPr>
        </p:nvSpPr>
        <p:spPr/>
        <p:txBody>
          <a:bodyPr/>
          <a:lstStyle/>
          <a:p>
            <a:r>
              <a:rPr lang="es-ES_tradnl"/>
              <a:t>INTRODUCCIÓN, TEORÍA Y PRÁCTICA </a:t>
            </a:r>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4274" name="Rectangle 2"/>
          <p:cNvSpPr>
            <a:spLocks noGrp="1" noChangeArrowheads="1"/>
          </p:cNvSpPr>
          <p:nvPr>
            <p:ph type="title"/>
          </p:nvPr>
        </p:nvSpPr>
        <p:spPr/>
        <p:txBody>
          <a:bodyPr/>
          <a:lstStyle/>
          <a:p>
            <a:r>
              <a:rPr lang="es-ES_tradnl" sz="4000"/>
              <a:t>FASES DE LA GLOBALIZACIÓN</a:t>
            </a:r>
            <a:endParaRPr lang="es-ES" sz="4000"/>
          </a:p>
        </p:txBody>
      </p:sp>
      <p:sp>
        <p:nvSpPr>
          <p:cNvPr id="54275" name="Rectangle 3"/>
          <p:cNvSpPr>
            <a:spLocks noGrp="1" noChangeArrowheads="1"/>
          </p:cNvSpPr>
          <p:nvPr>
            <p:ph type="body" idx="1"/>
          </p:nvPr>
        </p:nvSpPr>
        <p:spPr/>
        <p:txBody>
          <a:bodyPr/>
          <a:lstStyle/>
          <a:p>
            <a:pPr>
              <a:buClr>
                <a:srgbClr val="000000"/>
              </a:buClr>
              <a:buFont typeface="Times New Roman Normal"/>
              <a:buNone/>
            </a:pPr>
            <a:r>
              <a:rPr lang="es-ES" sz="2800" u="sng" dirty="0">
                <a:latin typeface="Times New Roman Normal"/>
              </a:rPr>
              <a:t>TERCERA FASE GLOBALIZADORA</a:t>
            </a:r>
            <a:r>
              <a:rPr lang="es-ES" sz="2800" dirty="0">
                <a:latin typeface="Times New Roman Normal"/>
              </a:rPr>
              <a:t>: 1973-2004</a:t>
            </a:r>
          </a:p>
          <a:p>
            <a:pPr>
              <a:buClr>
                <a:srgbClr val="000000"/>
              </a:buClr>
              <a:buFont typeface="Times New Roman Normal"/>
              <a:buChar char="•"/>
            </a:pPr>
            <a:r>
              <a:rPr lang="es-ES" sz="2800" dirty="0">
                <a:latin typeface="Times New Roman Normal"/>
              </a:rPr>
              <a:t>Generalización del libre comercio, liderado  por  empresas transnacionales; gran  movilidad de capitales corporativos; con  fuerte concentración de excedentes  y escasa  libertad de desplazamientos  de mano de  obra.</a:t>
            </a:r>
          </a:p>
          <a:p>
            <a:pPr>
              <a:buClr>
                <a:srgbClr val="000000"/>
              </a:buClr>
              <a:buFont typeface="Times New Roman Normal"/>
              <a:buChar char="•"/>
            </a:pPr>
            <a:r>
              <a:rPr lang="es-ES" sz="2800" dirty="0">
                <a:latin typeface="Times New Roman Normal"/>
              </a:rPr>
              <a:t>Homogeneización de los modelos </a:t>
            </a:r>
            <a:r>
              <a:rPr lang="es-ES" sz="2800" dirty="0" smtClean="0">
                <a:latin typeface="Times New Roman Normal"/>
              </a:rPr>
              <a:t>económicos.</a:t>
            </a:r>
            <a:endParaRPr lang="es-ES" sz="2800" dirty="0">
              <a:latin typeface="Times New Roman Normal"/>
            </a:endParaRPr>
          </a:p>
          <a:p>
            <a:endParaRPr lang="es-E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5298" name="Rectangle 2"/>
          <p:cNvSpPr>
            <a:spLocks noGrp="1" noChangeArrowheads="1"/>
          </p:cNvSpPr>
          <p:nvPr>
            <p:ph type="title"/>
          </p:nvPr>
        </p:nvSpPr>
        <p:spPr/>
        <p:txBody>
          <a:bodyPr/>
          <a:lstStyle/>
          <a:p>
            <a:r>
              <a:rPr lang="es-ES_tradnl" sz="4000"/>
              <a:t>CARACATERÍSTICAS</a:t>
            </a:r>
            <a:br>
              <a:rPr lang="es-ES_tradnl" sz="4000"/>
            </a:br>
            <a:r>
              <a:rPr lang="es-ES_tradnl" sz="4000"/>
              <a:t>La Globalización Incompleta</a:t>
            </a:r>
            <a:endParaRPr lang="es-ES" sz="4000"/>
          </a:p>
        </p:txBody>
      </p:sp>
      <p:sp>
        <p:nvSpPr>
          <p:cNvPr id="55299" name="Rectangle 3"/>
          <p:cNvSpPr>
            <a:spLocks noGrp="1" noChangeArrowheads="1"/>
          </p:cNvSpPr>
          <p:nvPr>
            <p:ph type="body" idx="1"/>
          </p:nvPr>
        </p:nvSpPr>
        <p:spPr/>
        <p:txBody>
          <a:bodyPr/>
          <a:lstStyle/>
          <a:p>
            <a:pPr>
              <a:lnSpc>
                <a:spcPct val="80000"/>
              </a:lnSpc>
            </a:pPr>
            <a:endParaRPr lang="es-ES" sz="2000" dirty="0"/>
          </a:p>
          <a:p>
            <a:pPr>
              <a:lnSpc>
                <a:spcPct val="80000"/>
              </a:lnSpc>
              <a:buFont typeface="Wingdings" pitchFamily="2" charset="2"/>
              <a:buNone/>
            </a:pPr>
            <a:r>
              <a:rPr lang="es-ES" sz="2000" dirty="0"/>
              <a:t>La globalización no logra incorporar variables que son</a:t>
            </a:r>
          </a:p>
          <a:p>
            <a:pPr>
              <a:lnSpc>
                <a:spcPct val="80000"/>
              </a:lnSpc>
              <a:buFont typeface="Wingdings" pitchFamily="2" charset="2"/>
              <a:buNone/>
            </a:pPr>
            <a:r>
              <a:rPr lang="es-ES" sz="2000" dirty="0"/>
              <a:t>fundamentales para su integralidad:</a:t>
            </a:r>
          </a:p>
          <a:p>
            <a:pPr>
              <a:lnSpc>
                <a:spcPct val="80000"/>
              </a:lnSpc>
              <a:buFont typeface="Wingdings" pitchFamily="2" charset="2"/>
              <a:buNone/>
            </a:pPr>
            <a:endParaRPr lang="es-ES" sz="2000" dirty="0"/>
          </a:p>
          <a:p>
            <a:pPr>
              <a:lnSpc>
                <a:spcPct val="80000"/>
              </a:lnSpc>
              <a:buFont typeface="Wingdings" pitchFamily="2" charset="2"/>
              <a:buNone/>
            </a:pPr>
            <a:r>
              <a:rPr lang="es-ES" sz="2000" dirty="0"/>
              <a:t>1.- Libre migración de poblaciones (mano de obra</a:t>
            </a:r>
            <a:r>
              <a:rPr lang="es-ES" sz="2000" dirty="0" smtClean="0"/>
              <a:t>).</a:t>
            </a:r>
          </a:p>
          <a:p>
            <a:pPr>
              <a:lnSpc>
                <a:spcPct val="80000"/>
              </a:lnSpc>
              <a:buFont typeface="Wingdings" pitchFamily="2" charset="2"/>
              <a:buNone/>
            </a:pPr>
            <a:endParaRPr lang="es-ES" sz="2000" dirty="0"/>
          </a:p>
          <a:p>
            <a:pPr>
              <a:lnSpc>
                <a:spcPct val="80000"/>
              </a:lnSpc>
              <a:buFont typeface="Wingdings" pitchFamily="2" charset="2"/>
              <a:buNone/>
            </a:pPr>
            <a:r>
              <a:rPr lang="es-ES" sz="2000" dirty="0"/>
              <a:t>2.- Coherencia global de las políticas macroeconómicas.</a:t>
            </a:r>
          </a:p>
          <a:p>
            <a:pPr>
              <a:lnSpc>
                <a:spcPct val="80000"/>
              </a:lnSpc>
              <a:buFont typeface="Wingdings" pitchFamily="2" charset="2"/>
              <a:buNone/>
            </a:pPr>
            <a:endParaRPr lang="es-ES" sz="2000" dirty="0" smtClean="0"/>
          </a:p>
          <a:p>
            <a:pPr>
              <a:lnSpc>
                <a:spcPct val="80000"/>
              </a:lnSpc>
              <a:buFont typeface="Wingdings" pitchFamily="2" charset="2"/>
              <a:buNone/>
            </a:pPr>
            <a:r>
              <a:rPr lang="es-ES" sz="2000" dirty="0" smtClean="0"/>
              <a:t>3</a:t>
            </a:r>
            <a:r>
              <a:rPr lang="es-ES" sz="2000" dirty="0"/>
              <a:t>.- Tributación del capital financiero y de sus grandes utilidades.</a:t>
            </a:r>
          </a:p>
          <a:p>
            <a:pPr>
              <a:lnSpc>
                <a:spcPct val="80000"/>
              </a:lnSpc>
              <a:buFont typeface="Wingdings" pitchFamily="2" charset="2"/>
              <a:buNone/>
            </a:pPr>
            <a:r>
              <a:rPr lang="es-ES" sz="2000" dirty="0"/>
              <a:t>4.- Concentración geométrica del ingreso, la producción, la inversión y el comercio; sin establecer mecanismos compensatorios  de esa desigualdad estructural.</a:t>
            </a:r>
          </a:p>
          <a:p>
            <a:pPr>
              <a:lnSpc>
                <a:spcPct val="80000"/>
              </a:lnSpc>
              <a:buFont typeface="Wingdings" pitchFamily="2" charset="2"/>
              <a:buNone/>
            </a:pPr>
            <a:endParaRPr lang="es-ES" sz="2000" dirty="0" smtClean="0"/>
          </a:p>
          <a:p>
            <a:pPr>
              <a:lnSpc>
                <a:spcPct val="80000"/>
              </a:lnSpc>
              <a:buFont typeface="Wingdings" pitchFamily="2" charset="2"/>
              <a:buNone/>
            </a:pPr>
            <a:r>
              <a:rPr lang="es-ES" sz="2000" dirty="0" smtClean="0"/>
              <a:t>5</a:t>
            </a:r>
            <a:r>
              <a:rPr lang="es-ES" sz="2000" dirty="0"/>
              <a:t>.- </a:t>
            </a:r>
            <a:r>
              <a:rPr lang="es-ES" sz="2000" dirty="0" err="1"/>
              <a:t>Transgeneracionalidad</a:t>
            </a:r>
            <a:r>
              <a:rPr lang="es-ES" sz="2000" dirty="0"/>
              <a:t> del desarrollo a través de un medio ambiente y natural sostenible a largo plazo.</a:t>
            </a:r>
          </a:p>
          <a:p>
            <a:pPr>
              <a:lnSpc>
                <a:spcPct val="80000"/>
              </a:lnSpc>
              <a:buFont typeface="Wingdings" pitchFamily="2" charset="2"/>
              <a:buNone/>
            </a:pPr>
            <a:endParaRPr lang="es-E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9394" name="Rectangle 2"/>
          <p:cNvSpPr>
            <a:spLocks noGrp="1" noChangeArrowheads="1"/>
          </p:cNvSpPr>
          <p:nvPr>
            <p:ph type="title"/>
          </p:nvPr>
        </p:nvSpPr>
        <p:spPr/>
        <p:txBody>
          <a:bodyPr/>
          <a:lstStyle/>
          <a:p>
            <a:r>
              <a:rPr lang="es-ES_tradnl" sz="4000"/>
              <a:t>CARACTERÍSTICAS</a:t>
            </a:r>
            <a:br>
              <a:rPr lang="es-ES_tradnl" sz="4000"/>
            </a:br>
            <a:r>
              <a:rPr lang="es-ES_tradnl" sz="4000"/>
              <a:t>La Globalización Sesgada</a:t>
            </a:r>
            <a:endParaRPr lang="es-ES" sz="4000"/>
          </a:p>
        </p:txBody>
      </p:sp>
      <p:sp>
        <p:nvSpPr>
          <p:cNvPr id="59395" name="Rectangle 3"/>
          <p:cNvSpPr>
            <a:spLocks noGrp="1" noChangeArrowheads="1"/>
          </p:cNvSpPr>
          <p:nvPr>
            <p:ph type="body" idx="1"/>
          </p:nvPr>
        </p:nvSpPr>
        <p:spPr/>
        <p:txBody>
          <a:bodyPr/>
          <a:lstStyle/>
          <a:p>
            <a:pPr>
              <a:lnSpc>
                <a:spcPct val="80000"/>
              </a:lnSpc>
              <a:buFont typeface="Wingdings" pitchFamily="2" charset="2"/>
              <a:buNone/>
            </a:pPr>
            <a:r>
              <a:rPr lang="es-ES" sz="1800" dirty="0"/>
              <a:t>1.- Concentración del uso y del beneficio  tecnológico en centros integrados al sistema de desarrollo </a:t>
            </a:r>
            <a:r>
              <a:rPr lang="es-ES" sz="1800" dirty="0" err="1"/>
              <a:t>hipermoderno</a:t>
            </a:r>
            <a:r>
              <a:rPr lang="es-ES" sz="1800" dirty="0"/>
              <a:t>.</a:t>
            </a:r>
          </a:p>
          <a:p>
            <a:pPr>
              <a:lnSpc>
                <a:spcPct val="80000"/>
              </a:lnSpc>
              <a:buFont typeface="Wingdings" pitchFamily="2" charset="2"/>
              <a:buNone/>
            </a:pPr>
            <a:r>
              <a:rPr lang="es-ES" sz="1800" dirty="0"/>
              <a:t>2.- Marginación por la tecnología de segmentos mayoritarios de la humanidad (Analfabetismo tecnológico, laboral y funcional).</a:t>
            </a:r>
          </a:p>
          <a:p>
            <a:pPr>
              <a:lnSpc>
                <a:spcPct val="80000"/>
              </a:lnSpc>
              <a:buFont typeface="Wingdings" pitchFamily="2" charset="2"/>
              <a:buNone/>
            </a:pPr>
            <a:r>
              <a:rPr lang="es-ES" sz="1800" dirty="0"/>
              <a:t>3.-Concentración de la inversión directa en áreas geográficas dinámicas.</a:t>
            </a:r>
          </a:p>
          <a:p>
            <a:pPr>
              <a:lnSpc>
                <a:spcPct val="80000"/>
              </a:lnSpc>
              <a:buFont typeface="Wingdings" pitchFamily="2" charset="2"/>
              <a:buNone/>
            </a:pPr>
            <a:r>
              <a:rPr lang="es-ES" sz="1800" dirty="0"/>
              <a:t>4.- Concentración del crédito bancario en áreas geográficas y de ingreso.</a:t>
            </a:r>
          </a:p>
          <a:p>
            <a:pPr>
              <a:lnSpc>
                <a:spcPct val="80000"/>
              </a:lnSpc>
              <a:buFont typeface="Wingdings" pitchFamily="2" charset="2"/>
              <a:buNone/>
            </a:pPr>
            <a:r>
              <a:rPr lang="es-ES" sz="1800" dirty="0"/>
              <a:t>5.- Insuficiencia de las herramientas de ayuda para el desarrollo dirigida a países menos aventajados.</a:t>
            </a:r>
          </a:p>
          <a:p>
            <a:pPr>
              <a:lnSpc>
                <a:spcPct val="80000"/>
              </a:lnSpc>
              <a:buFont typeface="Wingdings" pitchFamily="2" charset="2"/>
              <a:buNone/>
            </a:pPr>
            <a:r>
              <a:rPr lang="es-ES" sz="1800" dirty="0"/>
              <a:t>6.- Discriminación contra las políticas de Estado de fomento e inversión.</a:t>
            </a:r>
          </a:p>
          <a:p>
            <a:pPr>
              <a:lnSpc>
                <a:spcPct val="80000"/>
              </a:lnSpc>
              <a:buFont typeface="Wingdings" pitchFamily="2" charset="2"/>
              <a:buNone/>
            </a:pPr>
            <a:r>
              <a:rPr lang="es-ES" sz="1800" dirty="0"/>
              <a:t>8.- Excesiva asignación privada de </a:t>
            </a:r>
            <a:r>
              <a:rPr lang="es-ES" sz="1800" dirty="0" smtClean="0"/>
              <a:t>fondos y recursos </a:t>
            </a:r>
            <a:r>
              <a:rPr lang="es-ES" sz="1800" dirty="0"/>
              <a:t>sociales y públicos, que profundizan las políticas de concentración del ingreso.</a:t>
            </a:r>
          </a:p>
          <a:p>
            <a:pPr>
              <a:lnSpc>
                <a:spcPct val="80000"/>
              </a:lnSpc>
              <a:buFont typeface="Wingdings" pitchFamily="2" charset="2"/>
              <a:buNone/>
            </a:pPr>
            <a:r>
              <a:rPr lang="es-ES" sz="1800" dirty="0"/>
              <a:t>9.- Se desechan los mecanismos de acumulación social de capital.</a:t>
            </a:r>
          </a:p>
          <a:p>
            <a:pPr>
              <a:lnSpc>
                <a:spcPct val="80000"/>
              </a:lnSpc>
              <a:buFont typeface="Wingdings" pitchFamily="2" charset="2"/>
              <a:buNone/>
            </a:pPr>
            <a:r>
              <a:rPr lang="es-ES" sz="1800" dirty="0"/>
              <a:t>10.- Rigidez imitativa de políticas hacia el crecimiento y el mercado.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7346" name="Rectangle 2"/>
          <p:cNvSpPr>
            <a:spLocks noGrp="1" noChangeArrowheads="1"/>
          </p:cNvSpPr>
          <p:nvPr>
            <p:ph type="title"/>
          </p:nvPr>
        </p:nvSpPr>
        <p:spPr/>
        <p:txBody>
          <a:bodyPr/>
          <a:lstStyle/>
          <a:p>
            <a:r>
              <a:rPr lang="es-ES_tradnl" sz="4000"/>
              <a:t>CARACTERÍSTICAS</a:t>
            </a:r>
            <a:br>
              <a:rPr lang="es-ES_tradnl" sz="4000"/>
            </a:br>
            <a:r>
              <a:rPr lang="es-ES_tradnl" sz="4000"/>
              <a:t>La Globalización Insuficiente</a:t>
            </a:r>
            <a:endParaRPr lang="es-ES" sz="4000"/>
          </a:p>
        </p:txBody>
      </p:sp>
      <p:sp>
        <p:nvSpPr>
          <p:cNvPr id="57347" name="Rectangle 3"/>
          <p:cNvSpPr>
            <a:spLocks noGrp="1" noChangeArrowheads="1"/>
          </p:cNvSpPr>
          <p:nvPr>
            <p:ph type="body" idx="1"/>
          </p:nvPr>
        </p:nvSpPr>
        <p:spPr/>
        <p:txBody>
          <a:bodyPr/>
          <a:lstStyle/>
          <a:p>
            <a:pPr>
              <a:lnSpc>
                <a:spcPct val="80000"/>
              </a:lnSpc>
              <a:buFont typeface="Wingdings" pitchFamily="2" charset="2"/>
              <a:buNone/>
            </a:pPr>
            <a:r>
              <a:rPr lang="es-ES" sz="1800"/>
              <a:t>1.- En la globalización se ha perdido la capacidad de </a:t>
            </a:r>
            <a:r>
              <a:rPr lang="es-ES" sz="1800" b="1"/>
              <a:t>GOBERNABILIDAD ECONÓMICA</a:t>
            </a:r>
            <a:r>
              <a:rPr lang="es-ES" sz="1800"/>
              <a:t>, cosa que se expresa en los manejos no controlados de los capitales institucionales, los que instalan crisis de países y regiones enteras.</a:t>
            </a:r>
          </a:p>
          <a:p>
            <a:pPr>
              <a:lnSpc>
                <a:spcPct val="80000"/>
              </a:lnSpc>
              <a:buFont typeface="Wingdings" pitchFamily="2" charset="2"/>
              <a:buNone/>
            </a:pPr>
            <a:r>
              <a:rPr lang="es-ES" sz="1800"/>
              <a:t>2.- La </a:t>
            </a:r>
            <a:r>
              <a:rPr lang="es-ES" sz="1800" b="1"/>
              <a:t>GOBERNABILIDAD POLÍTICA</a:t>
            </a:r>
            <a:r>
              <a:rPr lang="es-ES" sz="1800"/>
              <a:t>, también adquiere ribetes de deficiencia creciente, como queda demostrado en los conflictos desbordados con sectores no controlables políticamente (terrorismo y narcotráfico).</a:t>
            </a:r>
          </a:p>
          <a:p>
            <a:pPr>
              <a:lnSpc>
                <a:spcPct val="80000"/>
              </a:lnSpc>
              <a:buFont typeface="Wingdings" pitchFamily="2" charset="2"/>
              <a:buNone/>
            </a:pPr>
            <a:r>
              <a:rPr lang="es-ES" sz="1800"/>
              <a:t>3.- </a:t>
            </a:r>
            <a:r>
              <a:rPr lang="es-ES" sz="1800" b="1"/>
              <a:t>CONFLICTIVIDAD GLOBAL</a:t>
            </a:r>
            <a:r>
              <a:rPr lang="es-ES" sz="1800"/>
              <a:t>:  demuestran esta insuficiencia la permanencia de conflictos en las áreas crónicas (Medio Oriente) a las que se suman otras (Balcanes, ex URSS, Äfrica, Corea del Norte y las recurrentes crisis políticas de América Latina (inestabilidad sistémica).</a:t>
            </a:r>
          </a:p>
          <a:p>
            <a:pPr>
              <a:lnSpc>
                <a:spcPct val="80000"/>
              </a:lnSpc>
              <a:buFont typeface="Wingdings" pitchFamily="2" charset="2"/>
              <a:buNone/>
            </a:pPr>
            <a:r>
              <a:rPr lang="es-ES" sz="1800"/>
              <a:t>4.- </a:t>
            </a:r>
            <a:r>
              <a:rPr lang="es-ES" sz="1800" b="1"/>
              <a:t>GOBERNABILIDAD SOCIAL</a:t>
            </a:r>
            <a:r>
              <a:rPr lang="es-ES" sz="1800"/>
              <a:t>: la delincuencia emerge con una virulencia incontenible en las grandes ciudades, y va paralela al incremento de la pobreza. La movilización y explosión social se hace ya tradicional en  América Latina en la década de los 80, 90 y comienzos del S.XXI.</a:t>
            </a:r>
          </a:p>
          <a:p>
            <a:pPr>
              <a:lnSpc>
                <a:spcPct val="80000"/>
              </a:lnSpc>
            </a:pPr>
            <a:endParaRPr lang="es-ES"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8370" name="Rectangle 2"/>
          <p:cNvSpPr>
            <a:spLocks noGrp="1" noChangeArrowheads="1"/>
          </p:cNvSpPr>
          <p:nvPr>
            <p:ph type="title"/>
          </p:nvPr>
        </p:nvSpPr>
        <p:spPr/>
        <p:txBody>
          <a:bodyPr/>
          <a:lstStyle/>
          <a:p>
            <a:r>
              <a:rPr lang="es-ES_tradnl" sz="4000"/>
              <a:t>DIMENSIONES DE LA GLOBALIZACIÓN</a:t>
            </a:r>
            <a:endParaRPr lang="es-ES" sz="4000"/>
          </a:p>
        </p:txBody>
      </p:sp>
      <p:sp>
        <p:nvSpPr>
          <p:cNvPr id="58371" name="Rectangle 3"/>
          <p:cNvSpPr>
            <a:spLocks noGrp="1" noChangeArrowheads="1"/>
          </p:cNvSpPr>
          <p:nvPr>
            <p:ph type="body" idx="1"/>
          </p:nvPr>
        </p:nvSpPr>
        <p:spPr/>
        <p:txBody>
          <a:bodyPr/>
          <a:lstStyle/>
          <a:p>
            <a:pPr>
              <a:lnSpc>
                <a:spcPct val="90000"/>
              </a:lnSpc>
              <a:buFont typeface="Wingdings" pitchFamily="2" charset="2"/>
              <a:buNone/>
            </a:pPr>
            <a:r>
              <a:rPr lang="es-ES_tradnl" dirty="0" smtClean="0"/>
              <a:t>I.- DIMENSIÓN </a:t>
            </a:r>
            <a:r>
              <a:rPr lang="es-ES_tradnl" dirty="0"/>
              <a:t>ECONÓMICA:</a:t>
            </a:r>
          </a:p>
          <a:p>
            <a:pPr>
              <a:lnSpc>
                <a:spcPct val="90000"/>
              </a:lnSpc>
              <a:buClr>
                <a:srgbClr val="000000"/>
              </a:buClr>
              <a:buFont typeface="Times New Roman Normal"/>
              <a:buNone/>
            </a:pPr>
            <a:r>
              <a:rPr lang="es-ES" dirty="0">
                <a:latin typeface="Times New Roman Normal"/>
              </a:rPr>
              <a:t>1.-Dimensión desigual de los actores  económicos.</a:t>
            </a:r>
          </a:p>
          <a:p>
            <a:pPr>
              <a:lnSpc>
                <a:spcPct val="90000"/>
              </a:lnSpc>
              <a:buClr>
                <a:srgbClr val="000000"/>
              </a:buClr>
              <a:buFont typeface="Times New Roman Normal"/>
              <a:buNone/>
            </a:pPr>
            <a:r>
              <a:rPr lang="es-ES" dirty="0">
                <a:latin typeface="Times New Roman Normal"/>
              </a:rPr>
              <a:t>2.- Preponderancia de los países  desarrollados (Grupo de los 8)y sus  empresas transnacionales.</a:t>
            </a:r>
          </a:p>
          <a:p>
            <a:pPr>
              <a:lnSpc>
                <a:spcPct val="90000"/>
              </a:lnSpc>
              <a:buClr>
                <a:srgbClr val="000000"/>
              </a:buClr>
              <a:buFont typeface="Times New Roman Normal"/>
              <a:buNone/>
            </a:pPr>
            <a:r>
              <a:rPr lang="es-ES" dirty="0">
                <a:latin typeface="Times New Roman Normal"/>
              </a:rPr>
              <a:t>3.- Imposición de un modelo único para  acceder a la globalización y al desarrollo, a  través de la liberalización de mercados</a:t>
            </a:r>
            <a:endParaRPr lang="es-ES_tradnl" dirty="0"/>
          </a:p>
          <a:p>
            <a:pPr>
              <a:lnSpc>
                <a:spcPct val="90000"/>
              </a:lnSpc>
            </a:pP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6322" name="Rectangle 2"/>
          <p:cNvSpPr>
            <a:spLocks noGrp="1" noChangeArrowheads="1"/>
          </p:cNvSpPr>
          <p:nvPr>
            <p:ph type="title"/>
          </p:nvPr>
        </p:nvSpPr>
        <p:spPr/>
        <p:txBody>
          <a:bodyPr/>
          <a:lstStyle/>
          <a:p>
            <a:r>
              <a:rPr lang="es-ES_tradnl" dirty="0" smtClean="0"/>
              <a:t>I.- DIMENSIÓN </a:t>
            </a:r>
            <a:r>
              <a:rPr lang="es-ES_tradnl" dirty="0"/>
              <a:t>ECONÓMICA</a:t>
            </a:r>
            <a:endParaRPr lang="es-ES" dirty="0"/>
          </a:p>
        </p:txBody>
      </p:sp>
      <p:sp>
        <p:nvSpPr>
          <p:cNvPr id="56323" name="Rectangle 3"/>
          <p:cNvSpPr>
            <a:spLocks noGrp="1" noChangeArrowheads="1"/>
          </p:cNvSpPr>
          <p:nvPr>
            <p:ph type="body" idx="1"/>
          </p:nvPr>
        </p:nvSpPr>
        <p:spPr/>
        <p:txBody>
          <a:bodyPr/>
          <a:lstStyle/>
          <a:p>
            <a:pPr>
              <a:buClr>
                <a:srgbClr val="000000"/>
              </a:buClr>
              <a:buFont typeface="Times New Roman Normal"/>
              <a:buNone/>
            </a:pPr>
            <a:r>
              <a:rPr lang="es-ES" sz="2800" dirty="0">
                <a:latin typeface="Times New Roman Normal"/>
              </a:rPr>
              <a:t>4.- Hegemonía de lo financiero sobre la economía  real.</a:t>
            </a:r>
          </a:p>
          <a:p>
            <a:pPr>
              <a:buClr>
                <a:srgbClr val="000000"/>
              </a:buClr>
              <a:buFont typeface="Times New Roman Normal"/>
              <a:buNone/>
            </a:pPr>
            <a:r>
              <a:rPr lang="es-ES" sz="2800" dirty="0">
                <a:latin typeface="Times New Roman Normal"/>
              </a:rPr>
              <a:t>5.- Concentración acelerada de la riqueza.</a:t>
            </a:r>
          </a:p>
          <a:p>
            <a:pPr>
              <a:buClr>
                <a:srgbClr val="000000"/>
              </a:buClr>
              <a:buFont typeface="Times New Roman Normal"/>
              <a:buNone/>
            </a:pPr>
            <a:r>
              <a:rPr lang="es-ES" sz="2800" dirty="0">
                <a:latin typeface="Times New Roman Normal"/>
              </a:rPr>
              <a:t>6.-  Incremento de las desigualdades entre países y  entre estratos sociales.</a:t>
            </a:r>
          </a:p>
          <a:p>
            <a:pPr>
              <a:buClr>
                <a:srgbClr val="000000"/>
              </a:buClr>
              <a:buFont typeface="Times New Roman Normal"/>
              <a:buNone/>
            </a:pPr>
            <a:r>
              <a:rPr lang="es-ES" sz="2800" dirty="0">
                <a:latin typeface="Times New Roman Normal"/>
              </a:rPr>
              <a:t>7.- Deterioro social y laboral, con pérdida de  puestos de trabajo y de  la seguridad social.</a:t>
            </a:r>
          </a:p>
          <a:p>
            <a:pPr>
              <a:buClr>
                <a:srgbClr val="000000"/>
              </a:buClr>
              <a:buFont typeface="Times New Roman Normal"/>
              <a:buNone/>
            </a:pPr>
            <a:r>
              <a:rPr lang="es-ES" sz="2800" dirty="0">
                <a:latin typeface="Times New Roman Normal"/>
              </a:rPr>
              <a:t>8.- Marginación de  grandes  proporciones de la  población mundial.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0418" name="Rectangle 2"/>
          <p:cNvSpPr>
            <a:spLocks noGrp="1" noChangeArrowheads="1"/>
          </p:cNvSpPr>
          <p:nvPr>
            <p:ph type="title"/>
          </p:nvPr>
        </p:nvSpPr>
        <p:spPr/>
        <p:txBody>
          <a:bodyPr/>
          <a:lstStyle/>
          <a:p>
            <a:r>
              <a:rPr lang="es-ES_tradnl"/>
              <a:t>DIMENSIÓN CULTURAL</a:t>
            </a:r>
            <a:endParaRPr lang="es-ES"/>
          </a:p>
        </p:txBody>
      </p:sp>
      <p:sp>
        <p:nvSpPr>
          <p:cNvPr id="60419" name="Rectangle 3"/>
          <p:cNvSpPr>
            <a:spLocks noGrp="1" noChangeArrowheads="1"/>
          </p:cNvSpPr>
          <p:nvPr>
            <p:ph type="body" idx="1"/>
          </p:nvPr>
        </p:nvSpPr>
        <p:spPr/>
        <p:txBody>
          <a:bodyPr/>
          <a:lstStyle/>
          <a:p>
            <a:pPr>
              <a:buClr>
                <a:srgbClr val="000000"/>
              </a:buClr>
              <a:buFont typeface="Times New Roman Normal"/>
              <a:buChar char="•"/>
            </a:pPr>
            <a:r>
              <a:rPr lang="es-ES" sz="2800">
                <a:latin typeface="Times New Roman Normal"/>
              </a:rPr>
              <a:t>La dimensión valórica de la globalización parte  desde el internacionalismo liberal que se origina en  la declaración de los derechos del ciudadano en la  revolución francesa y Americana en el siglo XVIII,  y que culmina con la declaración de los derechos  humanos de las Naciones Unidas.</a:t>
            </a:r>
          </a:p>
          <a:p>
            <a:pPr>
              <a:buClr>
                <a:srgbClr val="000000"/>
              </a:buClr>
              <a:buFont typeface="Times New Roman Normal"/>
              <a:buChar char="•"/>
            </a:pPr>
            <a:r>
              <a:rPr lang="es-ES" sz="2800">
                <a:latin typeface="Times New Roman Normal"/>
              </a:rPr>
              <a:t>El Pacto Internacional de los derechos  económico- sociales y culturales, se originan en las  luchas sociales del siglo XIX y XX.</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1442" name="Rectangle 2"/>
          <p:cNvSpPr>
            <a:spLocks noGrp="1" noChangeArrowheads="1"/>
          </p:cNvSpPr>
          <p:nvPr>
            <p:ph type="title"/>
          </p:nvPr>
        </p:nvSpPr>
        <p:spPr/>
        <p:txBody>
          <a:bodyPr/>
          <a:lstStyle/>
          <a:p>
            <a:r>
              <a:rPr lang="es-ES_tradnl"/>
              <a:t>DIMENSIÓN CULTURAL</a:t>
            </a:r>
            <a:endParaRPr lang="es-ES"/>
          </a:p>
        </p:txBody>
      </p:sp>
      <p:sp>
        <p:nvSpPr>
          <p:cNvPr id="61443" name="Rectangle 3"/>
          <p:cNvSpPr>
            <a:spLocks noGrp="1" noChangeArrowheads="1"/>
          </p:cNvSpPr>
          <p:nvPr>
            <p:ph type="body" idx="1"/>
          </p:nvPr>
        </p:nvSpPr>
        <p:spPr/>
        <p:txBody>
          <a:bodyPr/>
          <a:lstStyle/>
          <a:p>
            <a:pPr>
              <a:lnSpc>
                <a:spcPct val="90000"/>
              </a:lnSpc>
              <a:buClr>
                <a:srgbClr val="000000"/>
              </a:buClr>
              <a:buFont typeface="Times New Roman Normal"/>
              <a:buChar char="•"/>
            </a:pPr>
            <a:r>
              <a:rPr lang="es-ES" sz="2800"/>
              <a:t>De estas declaraciones de derechos políticos y  sociales han surgido diversas organizaciones  internacionales, desde el S.XIX: la Internacional  Socialdemócrata, Internacional Socialista, luego  vendrá la Internacional feminista, los movimientos  ecologistas, los étnicos y de los movimientos  civiles.</a:t>
            </a:r>
          </a:p>
          <a:p>
            <a:pPr>
              <a:lnSpc>
                <a:spcPct val="90000"/>
              </a:lnSpc>
              <a:buClr>
                <a:srgbClr val="000000"/>
              </a:buClr>
              <a:buFont typeface="Times New Roman Normal"/>
              <a:buChar char="•"/>
            </a:pPr>
            <a:r>
              <a:rPr lang="es-ES" sz="2800"/>
              <a:t>Los grupos minoritarios culturales también  vienen alentando  exigencias de respeto y  pluralismo.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2466" name="Rectangle 2"/>
          <p:cNvSpPr>
            <a:spLocks noGrp="1" noChangeArrowheads="1"/>
          </p:cNvSpPr>
          <p:nvPr>
            <p:ph type="title"/>
          </p:nvPr>
        </p:nvSpPr>
        <p:spPr/>
        <p:txBody>
          <a:bodyPr/>
          <a:lstStyle/>
          <a:p>
            <a:r>
              <a:rPr lang="es-ES_tradnl"/>
              <a:t>DIMENSIÓN CULTURAL</a:t>
            </a:r>
            <a:endParaRPr lang="es-ES"/>
          </a:p>
        </p:txBody>
      </p:sp>
      <p:sp>
        <p:nvSpPr>
          <p:cNvPr id="62467" name="Rectangle 3"/>
          <p:cNvSpPr>
            <a:spLocks noGrp="1" noChangeArrowheads="1"/>
          </p:cNvSpPr>
          <p:nvPr>
            <p:ph type="body" idx="1"/>
          </p:nvPr>
        </p:nvSpPr>
        <p:spPr/>
        <p:txBody>
          <a:bodyPr/>
          <a:lstStyle/>
          <a:p>
            <a:pPr>
              <a:lnSpc>
                <a:spcPct val="80000"/>
              </a:lnSpc>
              <a:buClr>
                <a:srgbClr val="000000"/>
              </a:buClr>
              <a:buFont typeface="Times New Roman Normal"/>
              <a:buChar char="•"/>
            </a:pPr>
            <a:r>
              <a:rPr lang="es-ES" sz="2400" dirty="0"/>
              <a:t>Pero las relaciones asimétricas y la concentración del poder  tienden a doblegar las resistencias a la imposición  de un modelo homogéneo cultural y de valores.  Así, están los que se  identifican y exigen con una real “</a:t>
            </a:r>
            <a:r>
              <a:rPr lang="es-ES" sz="2400" b="1" i="1" dirty="0"/>
              <a:t>sociedad de mercado</a:t>
            </a:r>
            <a:r>
              <a:rPr lang="es-ES" sz="2400" dirty="0"/>
              <a:t>”, donde la  cultura concurra libremente en sus diversas vertientes a competir ante una ciudadanía informada.  Pero no en una sociedad de “</a:t>
            </a:r>
            <a:r>
              <a:rPr lang="es-ES" sz="2400" b="1" i="1" dirty="0"/>
              <a:t>dominación de mercados</a:t>
            </a:r>
            <a:r>
              <a:rPr lang="es-ES" sz="2400" dirty="0"/>
              <a:t>”, donde los intereses tienden a estar medidos  sólo desde la  perspectiva utilitaria y económica.</a:t>
            </a:r>
          </a:p>
          <a:p>
            <a:pPr>
              <a:lnSpc>
                <a:spcPct val="80000"/>
              </a:lnSpc>
              <a:buClr>
                <a:srgbClr val="000000"/>
              </a:buClr>
              <a:buFont typeface="Times New Roman Normal"/>
              <a:buChar char="•"/>
            </a:pPr>
            <a:r>
              <a:rPr lang="es-ES" sz="2400" dirty="0"/>
              <a:t>La lucha permanece en esta postura ambivalente  de la  globalización, entre poderes organizados y minorías </a:t>
            </a:r>
            <a:r>
              <a:rPr lang="es-ES" sz="2400" dirty="0" smtClean="0"/>
              <a:t>emergentes</a:t>
            </a:r>
            <a:r>
              <a:rPr lang="es-ES" sz="2400" dirty="0"/>
              <a:t>.</a:t>
            </a:r>
            <a:r>
              <a:rPr lang="es-ES" dirty="0">
                <a:solidFill>
                  <a:srgbClr val="000000"/>
                </a:solidFill>
                <a:effectLst>
                  <a:outerShdw blurRad="38100" dist="38100" dir="2700000" algn="tl">
                    <a:srgbClr val="FFFFFF"/>
                  </a:outerShdw>
                </a:effectLst>
              </a:rPr>
              <a:t> </a:t>
            </a:r>
          </a:p>
          <a:p>
            <a:pPr>
              <a:lnSpc>
                <a:spcPct val="80000"/>
              </a:lnSpc>
              <a:buFont typeface="Wingdings" pitchFamily="2" charset="2"/>
              <a:buNone/>
            </a:pPr>
            <a:endParaRPr lang="es-E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3490" name="Rectangle 2"/>
          <p:cNvSpPr>
            <a:spLocks noGrp="1" noChangeArrowheads="1"/>
          </p:cNvSpPr>
          <p:nvPr>
            <p:ph type="title"/>
          </p:nvPr>
        </p:nvSpPr>
        <p:spPr/>
        <p:txBody>
          <a:bodyPr/>
          <a:lstStyle/>
          <a:p>
            <a:r>
              <a:rPr lang="es-ES_tradnl"/>
              <a:t>DIMENSIÓN POLÍTICA</a:t>
            </a:r>
            <a:endParaRPr lang="es-ES"/>
          </a:p>
        </p:txBody>
      </p:sp>
      <p:sp>
        <p:nvSpPr>
          <p:cNvPr id="63491" name="Rectangle 3"/>
          <p:cNvSpPr>
            <a:spLocks noGrp="1" noChangeArrowheads="1"/>
          </p:cNvSpPr>
          <p:nvPr>
            <p:ph type="body" idx="1"/>
          </p:nvPr>
        </p:nvSpPr>
        <p:spPr/>
        <p:txBody>
          <a:bodyPr/>
          <a:lstStyle/>
          <a:p>
            <a:pPr>
              <a:lnSpc>
                <a:spcPct val="90000"/>
              </a:lnSpc>
              <a:buClr>
                <a:srgbClr val="000000"/>
              </a:buClr>
              <a:buFont typeface="Times New Roman Normal"/>
              <a:buChar char="•"/>
            </a:pPr>
            <a:r>
              <a:rPr lang="es-ES" sz="2400"/>
              <a:t>Los derechos políticos han definido un término del  colonialismo y la liberación de  extensas regiones después  de la Segunda guerra. (Procesos de Liberación nacionales).</a:t>
            </a:r>
          </a:p>
          <a:p>
            <a:pPr>
              <a:lnSpc>
                <a:spcPct val="90000"/>
              </a:lnSpc>
              <a:buClr>
                <a:srgbClr val="000000"/>
              </a:buClr>
              <a:buFont typeface="Times New Roman Normal"/>
              <a:buChar char="•"/>
            </a:pPr>
            <a:r>
              <a:rPr lang="es-ES" sz="2400"/>
              <a:t>Luego del derrumbe  del “Bloque del Este”, se supera la  amenaza a las democracias llamadas “ formales” (de  Occidente) y se extiende el ejercicio  democrático a lo largo  del planeta.</a:t>
            </a:r>
          </a:p>
          <a:p>
            <a:pPr>
              <a:lnSpc>
                <a:spcPct val="90000"/>
              </a:lnSpc>
              <a:buClr>
                <a:srgbClr val="000000"/>
              </a:buClr>
              <a:buFont typeface="Times New Roman Normal"/>
              <a:buChar char="•"/>
            </a:pPr>
            <a:r>
              <a:rPr lang="es-ES" sz="2400"/>
              <a:t>Se pensó en grandes avances  mediante el “</a:t>
            </a:r>
            <a:r>
              <a:rPr lang="es-ES" sz="2400" b="1" i="1"/>
              <a:t>bono de la  democracia</a:t>
            </a:r>
            <a:r>
              <a:rPr lang="es-ES" sz="2400"/>
              <a:t>” y el </a:t>
            </a:r>
            <a:r>
              <a:rPr lang="es-ES" sz="2400" b="1" i="1"/>
              <a:t>“dividendo de la paz</a:t>
            </a:r>
            <a:r>
              <a:rPr lang="es-ES" sz="2400"/>
              <a:t>” que implicaba dejar  atrás la “guerra fría” y los regímenes socialistas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44034" name="Rectangle 2"/>
          <p:cNvSpPr>
            <a:spLocks noGrp="1" noChangeArrowheads="1"/>
          </p:cNvSpPr>
          <p:nvPr>
            <p:ph type="title"/>
          </p:nvPr>
        </p:nvSpPr>
        <p:spPr/>
        <p:txBody>
          <a:bodyPr/>
          <a:lstStyle/>
          <a:p>
            <a:r>
              <a:rPr lang="es-ES_tradnl">
                <a:latin typeface="Verdana" pitchFamily="34" charset="0"/>
              </a:rPr>
              <a:t>ÍNDICE</a:t>
            </a:r>
            <a:endParaRPr lang="es-ES">
              <a:latin typeface="Verdana" pitchFamily="34" charset="0"/>
            </a:endParaRPr>
          </a:p>
        </p:txBody>
      </p:sp>
      <p:sp>
        <p:nvSpPr>
          <p:cNvPr id="44035" name="Rectangle 3"/>
          <p:cNvSpPr>
            <a:spLocks noGrp="1" noChangeArrowheads="1"/>
          </p:cNvSpPr>
          <p:nvPr>
            <p:ph type="body" idx="1"/>
          </p:nvPr>
        </p:nvSpPr>
        <p:spPr/>
        <p:txBody>
          <a:bodyPr/>
          <a:lstStyle/>
          <a:p>
            <a:pPr>
              <a:lnSpc>
                <a:spcPct val="90000"/>
              </a:lnSpc>
            </a:pPr>
            <a:r>
              <a:rPr lang="es-ES_tradnl" sz="2800"/>
              <a:t>DEFINICIÓN</a:t>
            </a:r>
          </a:p>
          <a:p>
            <a:pPr>
              <a:lnSpc>
                <a:spcPct val="90000"/>
              </a:lnSpc>
            </a:pPr>
            <a:r>
              <a:rPr lang="es-ES_tradnl" sz="2800"/>
              <a:t>HISTORIA</a:t>
            </a:r>
          </a:p>
          <a:p>
            <a:pPr>
              <a:lnSpc>
                <a:spcPct val="90000"/>
              </a:lnSpc>
            </a:pPr>
            <a:r>
              <a:rPr lang="es-ES_tradnl" sz="2800"/>
              <a:t>FASES DE LA GLOBALIZCIÓN</a:t>
            </a:r>
          </a:p>
          <a:p>
            <a:pPr>
              <a:lnSpc>
                <a:spcPct val="90000"/>
              </a:lnSpc>
            </a:pPr>
            <a:r>
              <a:rPr lang="es-ES_tradnl" sz="2800"/>
              <a:t>CARACTERÍSTICAS</a:t>
            </a:r>
          </a:p>
          <a:p>
            <a:pPr>
              <a:lnSpc>
                <a:spcPct val="90000"/>
              </a:lnSpc>
            </a:pPr>
            <a:r>
              <a:rPr lang="es-ES_tradnl" sz="2800"/>
              <a:t>DIMENSIONES (Económica, cultural, social, ecológico-ambiental, política)</a:t>
            </a:r>
          </a:p>
          <a:p>
            <a:pPr>
              <a:lnSpc>
                <a:spcPct val="90000"/>
              </a:lnSpc>
            </a:pPr>
            <a:r>
              <a:rPr lang="es-ES_tradnl" sz="2800"/>
              <a:t>CIFRAS</a:t>
            </a:r>
          </a:p>
          <a:p>
            <a:pPr>
              <a:lnSpc>
                <a:spcPct val="90000"/>
              </a:lnSpc>
            </a:pPr>
            <a:r>
              <a:rPr lang="es-ES_tradnl" sz="2800"/>
              <a:t>DESAFÍOS</a:t>
            </a:r>
          </a:p>
          <a:p>
            <a:pPr>
              <a:lnSpc>
                <a:spcPct val="90000"/>
              </a:lnSpc>
            </a:pPr>
            <a:r>
              <a:rPr lang="es-ES_tradnl" sz="2800"/>
              <a:t>CONCLUSIONES</a:t>
            </a:r>
            <a:endParaRPr lang="es-ES" sz="2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4514" name="Rectangle 2"/>
          <p:cNvSpPr>
            <a:spLocks noGrp="1" noChangeArrowheads="1"/>
          </p:cNvSpPr>
          <p:nvPr>
            <p:ph type="title"/>
          </p:nvPr>
        </p:nvSpPr>
        <p:spPr/>
        <p:txBody>
          <a:bodyPr/>
          <a:lstStyle/>
          <a:p>
            <a:r>
              <a:rPr lang="es-ES_tradnl"/>
              <a:t>DIMENSIÓN POLÍTICA</a:t>
            </a:r>
            <a:endParaRPr lang="es-ES"/>
          </a:p>
        </p:txBody>
      </p:sp>
      <p:sp>
        <p:nvSpPr>
          <p:cNvPr id="64515" name="Rectangle 3"/>
          <p:cNvSpPr>
            <a:spLocks noGrp="1" noChangeArrowheads="1"/>
          </p:cNvSpPr>
          <p:nvPr>
            <p:ph type="body" idx="1"/>
          </p:nvPr>
        </p:nvSpPr>
        <p:spPr/>
        <p:txBody>
          <a:bodyPr/>
          <a:lstStyle/>
          <a:p>
            <a:pPr>
              <a:lnSpc>
                <a:spcPct val="90000"/>
              </a:lnSpc>
              <a:buClr>
                <a:srgbClr val="000000"/>
              </a:buClr>
              <a:buFont typeface="Times New Roman Normal"/>
              <a:buChar char="•"/>
            </a:pPr>
            <a:r>
              <a:rPr lang="es-ES" sz="2400" dirty="0"/>
              <a:t>Las transformaciones aceleradas de la Globalización,  requieren sistemas de ordenamiento y regulación del  extenso y profundo proceso de “</a:t>
            </a:r>
            <a:r>
              <a:rPr lang="es-ES" sz="2400" b="1" i="1" dirty="0"/>
              <a:t>destrucción creativa</a:t>
            </a:r>
            <a:r>
              <a:rPr lang="es-ES" sz="2400" dirty="0"/>
              <a:t>” que  se  sufre en todas las sociedades, si lo miramos desde la óptica puramente sistémica.  Si se ve desde la visión anti- sistema, la destrucción deja de ser necesariamente “creativa”, para calificarse </a:t>
            </a:r>
            <a:r>
              <a:rPr lang="es-ES" sz="2400" dirty="0" smtClean="0"/>
              <a:t>como destructiva, </a:t>
            </a:r>
            <a:r>
              <a:rPr lang="es-ES" sz="2400" dirty="0" err="1"/>
              <a:t>expropiativa</a:t>
            </a:r>
            <a:r>
              <a:rPr lang="es-ES" sz="2400" dirty="0"/>
              <a:t> y marginadora.</a:t>
            </a:r>
          </a:p>
          <a:p>
            <a:pPr>
              <a:lnSpc>
                <a:spcPct val="90000"/>
              </a:lnSpc>
              <a:buClr>
                <a:srgbClr val="000000"/>
              </a:buClr>
              <a:buFont typeface="Times New Roman Normal"/>
              <a:buChar char="•"/>
            </a:pPr>
            <a:r>
              <a:rPr lang="es-ES" sz="2400" dirty="0"/>
              <a:t>La inhibición de los Estados, le ha dejado incapacitado para </a:t>
            </a:r>
            <a:r>
              <a:rPr lang="es-ES" sz="2400" b="1" i="1" dirty="0"/>
              <a:t> ordenar y regular</a:t>
            </a:r>
            <a:r>
              <a:rPr lang="es-ES" sz="2400" dirty="0"/>
              <a:t>  las transformaciones estructurales, fuertemente concentradoras </a:t>
            </a:r>
            <a:r>
              <a:rPr lang="es-ES" sz="2400" dirty="0" smtClean="0"/>
              <a:t>(“</a:t>
            </a:r>
            <a:r>
              <a:rPr lang="es-ES" sz="2400" dirty="0" err="1"/>
              <a:t>empresocéntricas</a:t>
            </a:r>
            <a:r>
              <a:rPr lang="es-ES" sz="2400" dirty="0" smtClean="0"/>
              <a:t>”).</a:t>
            </a:r>
            <a:endParaRPr lang="es-ES" sz="2400" dirty="0"/>
          </a:p>
          <a:p>
            <a:pPr>
              <a:lnSpc>
                <a:spcPct val="90000"/>
              </a:lnSpc>
              <a:buFont typeface="Wingdings" pitchFamily="2" charset="2"/>
              <a:buNone/>
            </a:pPr>
            <a:endParaRPr lang="es-E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5538" name="Rectangle 2"/>
          <p:cNvSpPr>
            <a:spLocks noGrp="1" noChangeArrowheads="1"/>
          </p:cNvSpPr>
          <p:nvPr>
            <p:ph type="title"/>
          </p:nvPr>
        </p:nvSpPr>
        <p:spPr/>
        <p:txBody>
          <a:bodyPr/>
          <a:lstStyle/>
          <a:p>
            <a:r>
              <a:rPr lang="es-ES_tradnl"/>
              <a:t>DIMENSIÓN POLÍTICA</a:t>
            </a:r>
            <a:endParaRPr lang="es-ES"/>
          </a:p>
        </p:txBody>
      </p:sp>
      <p:sp>
        <p:nvSpPr>
          <p:cNvPr id="65539" name="Rectangle 3"/>
          <p:cNvSpPr>
            <a:spLocks noGrp="1" noChangeArrowheads="1"/>
          </p:cNvSpPr>
          <p:nvPr>
            <p:ph type="body" idx="1"/>
          </p:nvPr>
        </p:nvSpPr>
        <p:spPr/>
        <p:txBody>
          <a:bodyPr/>
          <a:lstStyle/>
          <a:p>
            <a:pPr>
              <a:lnSpc>
                <a:spcPct val="80000"/>
              </a:lnSpc>
              <a:buClr>
                <a:srgbClr val="000000"/>
              </a:buClr>
              <a:buFont typeface="Times New Roman Normal"/>
              <a:buChar char="•"/>
            </a:pPr>
            <a:r>
              <a:rPr lang="es-ES" sz="2400">
                <a:latin typeface="Times New Roman Normal"/>
              </a:rPr>
              <a:t>En los países  menos desarrollados, esta incapacidad del  Estado se ha traducido en un imperio de los poderes reales  “Fácticos” y en una creciente exclusión y deterioro de las mayorías .</a:t>
            </a:r>
          </a:p>
          <a:p>
            <a:pPr>
              <a:lnSpc>
                <a:spcPct val="80000"/>
              </a:lnSpc>
              <a:buClr>
                <a:srgbClr val="000000"/>
              </a:buClr>
              <a:buFont typeface="Times New Roman Normal"/>
              <a:buChar char="•"/>
            </a:pPr>
            <a:r>
              <a:rPr lang="es-ES" sz="2400">
                <a:latin typeface="Times New Roman Normal"/>
              </a:rPr>
              <a:t>El pobre desempeño de las instituciones  democráticas, repercute en una pérdida de  credibilidad y relevancia de la democracia misma.</a:t>
            </a:r>
          </a:p>
          <a:p>
            <a:pPr>
              <a:lnSpc>
                <a:spcPct val="80000"/>
              </a:lnSpc>
              <a:buClr>
                <a:srgbClr val="000000"/>
              </a:buClr>
              <a:buFont typeface="Times New Roman Normal"/>
              <a:buChar char="•"/>
            </a:pPr>
            <a:r>
              <a:rPr lang="es-ES" sz="2400">
                <a:latin typeface="Times New Roman Normal"/>
              </a:rPr>
              <a:t>Al no existir una intermediación  entre la sociedad  y las decisiones del Estado, éstas son asumidas por  poderes fácticos que multiplican sus  influencias y,  muchas veces, arbitrariedades.</a:t>
            </a:r>
          </a:p>
          <a:p>
            <a:pPr>
              <a:lnSpc>
                <a:spcPct val="80000"/>
              </a:lnSpc>
              <a:buClr>
                <a:srgbClr val="000000"/>
              </a:buClr>
              <a:buFont typeface="Times New Roman Normal"/>
              <a:buChar char="•"/>
            </a:pPr>
            <a:r>
              <a:rPr lang="es-ES" sz="2400">
                <a:latin typeface="Times New Roman Normal"/>
              </a:rPr>
              <a:t>Un nuevo  intermediario político debe  nacer si se  quiere evitar un quiebre  social y político.</a:t>
            </a:r>
          </a:p>
          <a:p>
            <a:pPr>
              <a:lnSpc>
                <a:spcPct val="80000"/>
              </a:lnSpc>
            </a:pPr>
            <a:endParaRPr lang="es-E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6562" name="Rectangle 2"/>
          <p:cNvSpPr>
            <a:spLocks noGrp="1" noChangeArrowheads="1"/>
          </p:cNvSpPr>
          <p:nvPr>
            <p:ph type="title"/>
          </p:nvPr>
        </p:nvSpPr>
        <p:spPr/>
        <p:txBody>
          <a:bodyPr/>
          <a:lstStyle/>
          <a:p>
            <a:r>
              <a:rPr lang="es-ES_tradnl"/>
              <a:t>DIMENSIÓN SOCIAL</a:t>
            </a:r>
            <a:endParaRPr lang="es-ES"/>
          </a:p>
        </p:txBody>
      </p:sp>
      <p:sp>
        <p:nvSpPr>
          <p:cNvPr id="66563" name="Rectangle 3"/>
          <p:cNvSpPr>
            <a:spLocks noGrp="1" noChangeArrowheads="1"/>
          </p:cNvSpPr>
          <p:nvPr>
            <p:ph type="body" idx="1"/>
          </p:nvPr>
        </p:nvSpPr>
        <p:spPr/>
        <p:txBody>
          <a:bodyPr/>
          <a:lstStyle/>
          <a:p>
            <a:pPr>
              <a:lnSpc>
                <a:spcPct val="91000"/>
              </a:lnSpc>
              <a:buClr>
                <a:srgbClr val="000000"/>
              </a:buClr>
              <a:buFont typeface="Times New Roman Normal"/>
              <a:buNone/>
            </a:pPr>
            <a:r>
              <a:rPr lang="es-ES" sz="2800" u="sng" dirty="0">
                <a:latin typeface="Times New Roman Normal"/>
              </a:rPr>
              <a:t>ORDEN </a:t>
            </a:r>
            <a:r>
              <a:rPr lang="es-ES" sz="2800" u="sng" dirty="0" smtClean="0">
                <a:latin typeface="Times New Roman Normal"/>
              </a:rPr>
              <a:t>GLOBAL  </a:t>
            </a:r>
            <a:r>
              <a:rPr lang="es-ES" sz="2800" u="sng" dirty="0">
                <a:latin typeface="Times New Roman Normal"/>
              </a:rPr>
              <a:t>ASIMÉTRICO.</a:t>
            </a:r>
          </a:p>
          <a:p>
            <a:pPr>
              <a:lnSpc>
                <a:spcPct val="91000"/>
              </a:lnSpc>
              <a:buClr>
                <a:srgbClr val="000000"/>
              </a:buClr>
              <a:buFont typeface="Times New Roman Normal"/>
              <a:buChar char="•"/>
            </a:pPr>
            <a:r>
              <a:rPr lang="es-ES" sz="2800" dirty="0">
                <a:latin typeface="Times New Roman Normal"/>
              </a:rPr>
              <a:t>Causas:</a:t>
            </a:r>
          </a:p>
          <a:p>
            <a:pPr>
              <a:lnSpc>
                <a:spcPct val="91000"/>
              </a:lnSpc>
              <a:buClr>
                <a:srgbClr val="000000"/>
              </a:buClr>
              <a:buFont typeface="Times New Roman Normal"/>
              <a:buChar char="•"/>
            </a:pPr>
            <a:r>
              <a:rPr lang="es-ES" sz="2800" dirty="0">
                <a:latin typeface="Times New Roman Normal"/>
              </a:rPr>
              <a:t>A) La concentración del capital.</a:t>
            </a:r>
          </a:p>
          <a:p>
            <a:pPr>
              <a:lnSpc>
                <a:spcPct val="91000"/>
              </a:lnSpc>
              <a:buClr>
                <a:srgbClr val="000000"/>
              </a:buClr>
              <a:buFont typeface="Times New Roman Normal"/>
              <a:buChar char="•"/>
            </a:pPr>
            <a:r>
              <a:rPr lang="es-ES" sz="2800" dirty="0">
                <a:latin typeface="Times New Roman Normal"/>
              </a:rPr>
              <a:t>B) Generación de tecnologías en países  desarrollados.</a:t>
            </a:r>
          </a:p>
          <a:p>
            <a:pPr>
              <a:lnSpc>
                <a:spcPct val="91000"/>
              </a:lnSpc>
              <a:buClr>
                <a:srgbClr val="000000"/>
              </a:buClr>
              <a:buFont typeface="Times New Roman Normal"/>
              <a:buChar char="•"/>
            </a:pPr>
            <a:r>
              <a:rPr lang="es-ES" sz="2800" dirty="0">
                <a:latin typeface="Times New Roman Normal"/>
              </a:rPr>
              <a:t>C) Predominio del comercio internacional por los  países  con mayor desarrollo (fuerte proteccionismo).</a:t>
            </a:r>
          </a:p>
          <a:p>
            <a:pPr>
              <a:lnSpc>
                <a:spcPct val="91000"/>
              </a:lnSpc>
              <a:buClr>
                <a:srgbClr val="000000"/>
              </a:buClr>
              <a:buFont typeface="Times New Roman Normal"/>
              <a:buChar char="•"/>
            </a:pPr>
            <a:r>
              <a:rPr lang="es-ES" sz="2800" dirty="0">
                <a:latin typeface="Times New Roman Normal"/>
              </a:rPr>
              <a:t>Define un incremento de la asimetría en la  distribución internacional del ingreso.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7586" name="Rectangle 2"/>
          <p:cNvSpPr>
            <a:spLocks noGrp="1" noChangeArrowheads="1"/>
          </p:cNvSpPr>
          <p:nvPr>
            <p:ph type="title"/>
          </p:nvPr>
        </p:nvSpPr>
        <p:spPr/>
        <p:txBody>
          <a:bodyPr/>
          <a:lstStyle/>
          <a:p>
            <a:r>
              <a:rPr lang="es-ES_tradnl" sz="4000"/>
              <a:t>DIMENSIÓN ECOLÓGICO- AMBIENTAL</a:t>
            </a:r>
            <a:endParaRPr lang="es-ES" sz="4000"/>
          </a:p>
        </p:txBody>
      </p:sp>
      <p:sp>
        <p:nvSpPr>
          <p:cNvPr id="67587" name="Rectangle 3"/>
          <p:cNvSpPr>
            <a:spLocks noGrp="1" noChangeArrowheads="1"/>
          </p:cNvSpPr>
          <p:nvPr>
            <p:ph type="body" idx="1"/>
          </p:nvPr>
        </p:nvSpPr>
        <p:spPr/>
        <p:txBody>
          <a:bodyPr/>
          <a:lstStyle/>
          <a:p>
            <a:r>
              <a:rPr lang="es-ES_tradnl" sz="2400" dirty="0"/>
              <a:t>Industrias contaminantes</a:t>
            </a:r>
          </a:p>
          <a:p>
            <a:r>
              <a:rPr lang="es-ES_tradnl" sz="2400" dirty="0"/>
              <a:t>Recursos energéticos en riesgo</a:t>
            </a:r>
          </a:p>
          <a:p>
            <a:r>
              <a:rPr lang="es-ES_tradnl" sz="2400" dirty="0"/>
              <a:t>Destrucción de la capa de ozono, contaminación atmosférica por compuestos tóxicos persistentes</a:t>
            </a:r>
          </a:p>
          <a:p>
            <a:r>
              <a:rPr lang="es-ES_tradnl" sz="2400" dirty="0"/>
              <a:t>Deforestación, perdida de la </a:t>
            </a:r>
            <a:r>
              <a:rPr lang="es-ES_tradnl" sz="2400" dirty="0" smtClean="0"/>
              <a:t>biodiversidad</a:t>
            </a:r>
          </a:p>
          <a:p>
            <a:r>
              <a:rPr lang="es-ES_tradnl" sz="2400" dirty="0" smtClean="0"/>
              <a:t>Contaminación y agotamiento de especias marinas.</a:t>
            </a:r>
            <a:endParaRPr lang="es-ES_tradnl" sz="2400" dirty="0"/>
          </a:p>
          <a:p>
            <a:r>
              <a:rPr lang="es-ES_tradnl" sz="2400" dirty="0"/>
              <a:t>Todos hechos producidos por un uso y sobre uso de los recursos naturales en pro de una economía global.</a:t>
            </a:r>
            <a:endParaRPr lang="es-ES" sz="2400" dirty="0">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8610" name="Rectangle 2"/>
          <p:cNvSpPr>
            <a:spLocks noGrp="1" noChangeArrowheads="1"/>
          </p:cNvSpPr>
          <p:nvPr>
            <p:ph type="title"/>
          </p:nvPr>
        </p:nvSpPr>
        <p:spPr/>
        <p:txBody>
          <a:bodyPr/>
          <a:lstStyle/>
          <a:p>
            <a:r>
              <a:rPr lang="es-ES_tradnl"/>
              <a:t>CIFRAS ECONÓMICAS</a:t>
            </a:r>
            <a:endParaRPr lang="es-ES"/>
          </a:p>
        </p:txBody>
      </p:sp>
      <p:sp>
        <p:nvSpPr>
          <p:cNvPr id="68611" name="Rectangle 3"/>
          <p:cNvSpPr>
            <a:spLocks noGrp="1" noChangeArrowheads="1"/>
          </p:cNvSpPr>
          <p:nvPr>
            <p:ph type="body" idx="1"/>
          </p:nvPr>
        </p:nvSpPr>
        <p:spPr>
          <a:xfrm>
            <a:off x="457200" y="1600200"/>
            <a:ext cx="8686800" cy="4530725"/>
          </a:xfrm>
        </p:spPr>
        <p:txBody>
          <a:bodyPr/>
          <a:lstStyle/>
          <a:p>
            <a:pPr>
              <a:buClr>
                <a:srgbClr val="000000"/>
              </a:buClr>
              <a:buFont typeface="Times New Roman Normal"/>
              <a:buChar char="•"/>
            </a:pPr>
            <a:r>
              <a:rPr lang="es-ES">
                <a:latin typeface="Times New Roman Normal"/>
              </a:rPr>
              <a:t>Participación Regional en el PIB Mundial.</a:t>
            </a:r>
          </a:p>
          <a:p>
            <a:pPr>
              <a:buClr>
                <a:srgbClr val="000000"/>
              </a:buClr>
              <a:buFont typeface="Times New Roman Normal"/>
              <a:buChar char="•"/>
            </a:pPr>
            <a:r>
              <a:rPr lang="es-ES">
                <a:latin typeface="Times New Roman Normal"/>
              </a:rPr>
              <a:t>             1870  1913  1950  1973  1990  1998</a:t>
            </a:r>
          </a:p>
          <a:p>
            <a:pPr>
              <a:buClr>
                <a:srgbClr val="000000"/>
              </a:buClr>
              <a:buFont typeface="Times New Roman Normal"/>
              <a:buChar char="•"/>
            </a:pPr>
            <a:r>
              <a:rPr lang="es-ES">
                <a:latin typeface="Times New Roman Normal"/>
              </a:rPr>
              <a:t>A.L.       2.5      4.5     7.9     8.7    8.3     8.7</a:t>
            </a:r>
          </a:p>
          <a:p>
            <a:pPr>
              <a:buClr>
                <a:srgbClr val="000000"/>
              </a:buClr>
              <a:buFont typeface="Times New Roman Normal"/>
              <a:buChar char="•"/>
            </a:pPr>
            <a:r>
              <a:rPr lang="es-ES">
                <a:latin typeface="Times New Roman Normal"/>
              </a:rPr>
              <a:t>Asia      36       21       15      16     23     29,5</a:t>
            </a:r>
          </a:p>
          <a:p>
            <a:pPr>
              <a:buClr>
                <a:srgbClr val="000000"/>
              </a:buClr>
              <a:buFont typeface="Times New Roman Normal"/>
              <a:buChar char="•"/>
            </a:pPr>
            <a:r>
              <a:rPr lang="es-ES">
                <a:latin typeface="Times New Roman Normal"/>
              </a:rPr>
              <a:t>Europ    33       33       26      25     22     20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69634" name="Rectangle 2"/>
          <p:cNvSpPr>
            <a:spLocks noGrp="1" noChangeArrowheads="1"/>
          </p:cNvSpPr>
          <p:nvPr>
            <p:ph type="title"/>
          </p:nvPr>
        </p:nvSpPr>
        <p:spPr/>
        <p:txBody>
          <a:bodyPr/>
          <a:lstStyle/>
          <a:p>
            <a:r>
              <a:rPr lang="es-ES_tradnl"/>
              <a:t>CIFRAS SOCIALES</a:t>
            </a:r>
            <a:endParaRPr lang="es-ES"/>
          </a:p>
        </p:txBody>
      </p:sp>
      <p:sp>
        <p:nvSpPr>
          <p:cNvPr id="69635" name="Rectangle 3"/>
          <p:cNvSpPr>
            <a:spLocks noGrp="1" noChangeArrowheads="1"/>
          </p:cNvSpPr>
          <p:nvPr>
            <p:ph type="body" idx="1"/>
          </p:nvPr>
        </p:nvSpPr>
        <p:spPr/>
        <p:txBody>
          <a:bodyPr/>
          <a:lstStyle/>
          <a:p>
            <a:pPr>
              <a:buClr>
                <a:srgbClr val="000000"/>
              </a:buClr>
              <a:buFont typeface="Times New Roman Normal"/>
              <a:buChar char="•"/>
            </a:pPr>
            <a:r>
              <a:rPr lang="es-ES" sz="2800" dirty="0">
                <a:latin typeface="Times New Roman Normal"/>
              </a:rPr>
              <a:t>Si se ajusta los efectos de la transición  demográfica, el crecimiento de la región </a:t>
            </a:r>
            <a:r>
              <a:rPr lang="es-ES" sz="2800" dirty="0" smtClean="0">
                <a:latin typeface="Times New Roman Normal"/>
              </a:rPr>
              <a:t>(América Latina) se </a:t>
            </a:r>
            <a:r>
              <a:rPr lang="es-ES" sz="2800" dirty="0">
                <a:latin typeface="Times New Roman Normal"/>
              </a:rPr>
              <a:t>hace  más notorio entre 1950-1973 y, por el contrario, se  acentúa la desaceleración en la última fase  </a:t>
            </a:r>
            <a:r>
              <a:rPr lang="es-ES" sz="2800" dirty="0" smtClean="0">
                <a:latin typeface="Times New Roman Normal"/>
              </a:rPr>
              <a:t>globalizadora (1973-2013).</a:t>
            </a:r>
            <a:endParaRPr lang="es-ES" sz="2800" dirty="0">
              <a:latin typeface="Times New Roman Normal"/>
            </a:endParaRPr>
          </a:p>
          <a:p>
            <a:pPr>
              <a:buClr>
                <a:srgbClr val="000000"/>
              </a:buClr>
              <a:buFont typeface="Times New Roman Normal"/>
              <a:buChar char="•"/>
            </a:pPr>
            <a:r>
              <a:rPr lang="es-ES" sz="2800" dirty="0">
                <a:latin typeface="Times New Roman Normal"/>
              </a:rPr>
              <a:t>Si el PIB se calcula en la población en edad de  trabajar y no en la población total. El crecimiento  pasa de 1913-50 (1.4); 1950-73 (2.7) y 1973-1998 (0.4).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0658" name="Rectangle 2"/>
          <p:cNvSpPr>
            <a:spLocks noGrp="1" noChangeArrowheads="1"/>
          </p:cNvSpPr>
          <p:nvPr>
            <p:ph type="title"/>
          </p:nvPr>
        </p:nvSpPr>
        <p:spPr/>
        <p:txBody>
          <a:bodyPr/>
          <a:lstStyle/>
          <a:p>
            <a:r>
              <a:rPr lang="es-ES_tradnl"/>
              <a:t>CIFRAS SOCIALES</a:t>
            </a:r>
            <a:endParaRPr lang="es-ES"/>
          </a:p>
        </p:txBody>
      </p:sp>
      <p:sp>
        <p:nvSpPr>
          <p:cNvPr id="70659" name="Rectangle 3"/>
          <p:cNvSpPr>
            <a:spLocks noGrp="1" noChangeArrowheads="1"/>
          </p:cNvSpPr>
          <p:nvPr>
            <p:ph type="body" idx="1"/>
          </p:nvPr>
        </p:nvSpPr>
        <p:spPr/>
        <p:txBody>
          <a:bodyPr/>
          <a:lstStyle/>
          <a:p>
            <a:pPr>
              <a:buClr>
                <a:srgbClr val="000000"/>
              </a:buClr>
              <a:buFont typeface="Times New Roman Normal"/>
              <a:buChar char="•"/>
            </a:pPr>
            <a:r>
              <a:rPr lang="es-ES" sz="2800">
                <a:latin typeface="Times New Roman Normal"/>
              </a:rPr>
              <a:t>Tendencia mundial de la desigualdad del ingreso  (1975-1995).</a:t>
            </a:r>
          </a:p>
          <a:p>
            <a:pPr>
              <a:buClr>
                <a:srgbClr val="000000"/>
              </a:buClr>
              <a:buFont typeface="Times New Roman Normal"/>
              <a:buChar char="•"/>
            </a:pPr>
            <a:r>
              <a:rPr lang="es-ES" sz="2800">
                <a:latin typeface="Times New Roman Normal"/>
              </a:rPr>
              <a:t>Países   creciente   estable  decreciente no id</a:t>
            </a:r>
          </a:p>
          <a:p>
            <a:pPr>
              <a:buClr>
                <a:srgbClr val="000000"/>
              </a:buClr>
              <a:buFont typeface="Times New Roman Normal"/>
              <a:buChar char="•"/>
            </a:pPr>
            <a:r>
              <a:rPr lang="es-ES" sz="2800">
                <a:latin typeface="Times New Roman Normal"/>
              </a:rPr>
              <a:t>Mundo    56.6         22.1          15.6         5.7</a:t>
            </a:r>
          </a:p>
          <a:p>
            <a:pPr>
              <a:buClr>
                <a:srgbClr val="000000"/>
              </a:buClr>
              <a:buFont typeface="Times New Roman Normal"/>
              <a:buChar char="•"/>
            </a:pPr>
            <a:r>
              <a:rPr lang="es-ES" sz="2800">
                <a:latin typeface="Times New Roman Normal"/>
              </a:rPr>
              <a:t>A.Lat.      83.8         0.0           11.4          4.8</a:t>
            </a:r>
          </a:p>
          <a:p>
            <a:pPr>
              <a:buClr>
                <a:srgbClr val="000000"/>
              </a:buClr>
              <a:buFont typeface="Times New Roman Normal"/>
              <a:buChar char="•"/>
            </a:pPr>
            <a:r>
              <a:rPr lang="es-ES" sz="2800">
                <a:latin typeface="Times New Roman Normal"/>
              </a:rPr>
              <a:t>Sur Asia    1.4        70.2          14.4        14.0 </a:t>
            </a:r>
          </a:p>
          <a:p>
            <a:pPr>
              <a:buClr>
                <a:srgbClr val="000000"/>
              </a:buClr>
              <a:buFont typeface="Times New Roman Normal"/>
              <a:buChar char="•"/>
            </a:pPr>
            <a:r>
              <a:rPr lang="es-ES" sz="2800">
                <a:latin typeface="Times New Roman Normal"/>
              </a:rPr>
              <a:t>P. Desarr. 71.8       1.2            27.0         0,0     </a:t>
            </a:r>
          </a:p>
          <a:p>
            <a:pPr>
              <a:buClr>
                <a:srgbClr val="000000"/>
              </a:buClr>
              <a:buFont typeface="Times New Roman Normal"/>
              <a:buNone/>
            </a:pPr>
            <a:r>
              <a:rPr lang="es-ES" sz="1800">
                <a:latin typeface="Times New Roman Normal"/>
              </a:rPr>
              <a:t>(Cepal 1999.)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1682" name="Rectangle 2"/>
          <p:cNvSpPr>
            <a:spLocks noGrp="1" noChangeArrowheads="1"/>
          </p:cNvSpPr>
          <p:nvPr>
            <p:ph type="title"/>
          </p:nvPr>
        </p:nvSpPr>
        <p:spPr/>
        <p:txBody>
          <a:bodyPr/>
          <a:lstStyle/>
          <a:p>
            <a:r>
              <a:rPr lang="es-ES_tradnl"/>
              <a:t>CIFRAS SOCIALES</a:t>
            </a:r>
            <a:endParaRPr lang="es-ES"/>
          </a:p>
        </p:txBody>
      </p:sp>
      <p:sp>
        <p:nvSpPr>
          <p:cNvPr id="71683" name="Rectangle 3"/>
          <p:cNvSpPr>
            <a:spLocks noGrp="1" noChangeArrowheads="1"/>
          </p:cNvSpPr>
          <p:nvPr>
            <p:ph type="body" idx="1"/>
          </p:nvPr>
        </p:nvSpPr>
        <p:spPr/>
        <p:txBody>
          <a:bodyPr/>
          <a:lstStyle/>
          <a:p>
            <a:pPr>
              <a:lnSpc>
                <a:spcPct val="91000"/>
              </a:lnSpc>
              <a:buClr>
                <a:srgbClr val="000000"/>
              </a:buClr>
              <a:buFont typeface="Times New Roman Normal"/>
              <a:buChar char="•"/>
            </a:pPr>
            <a:r>
              <a:rPr lang="es-ES" sz="2400" dirty="0">
                <a:latin typeface="Times New Roman Normal"/>
              </a:rPr>
              <a:t>El 72% de los países desarrollados que sufren incremento  de desigualdad, eran países que hasta antes de 1973 siempre  mejoraron.  </a:t>
            </a:r>
            <a:endParaRPr lang="es-ES" sz="2400" dirty="0" smtClean="0">
              <a:latin typeface="Times New Roman Normal"/>
            </a:endParaRPr>
          </a:p>
          <a:p>
            <a:pPr>
              <a:lnSpc>
                <a:spcPct val="91000"/>
              </a:lnSpc>
              <a:buClr>
                <a:srgbClr val="000000"/>
              </a:buClr>
              <a:buFont typeface="Times New Roman Normal"/>
              <a:buChar char="•"/>
            </a:pPr>
            <a:r>
              <a:rPr lang="es-ES" sz="2400" dirty="0" smtClean="0">
                <a:latin typeface="Times New Roman Normal"/>
              </a:rPr>
              <a:t>El </a:t>
            </a:r>
            <a:r>
              <a:rPr lang="es-ES" sz="2400" dirty="0">
                <a:latin typeface="Times New Roman Normal"/>
              </a:rPr>
              <a:t>deterioro se debe a un incremento en las a)  desigualdades salariales y b) erosión de las instituciones de  protección laboral, c) también al progreso técnico, que  favorece a la mano de obra mejor calificada, y d) a la  liberalización del comercio.</a:t>
            </a:r>
          </a:p>
          <a:p>
            <a:pPr>
              <a:lnSpc>
                <a:spcPct val="91000"/>
              </a:lnSpc>
              <a:buClr>
                <a:srgbClr val="000000"/>
              </a:buClr>
              <a:buFont typeface="Times New Roman Normal"/>
              <a:buChar char="•"/>
            </a:pPr>
            <a:r>
              <a:rPr lang="es-ES" sz="2400" dirty="0">
                <a:latin typeface="Times New Roman Normal"/>
              </a:rPr>
              <a:t>Los países que  mantuvieron las negociaciones laborales  centralizadas desmejoraron menos que aquellos que actúan  de manera autónoma o descentralizada, respecto a la  negociación de las condiciones laborales.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t>Hugo Latorre Fuenzalida                         Universidad de Chile                                Primer Semestre 2008                </a:t>
            </a:r>
            <a:endParaRPr lang="es-ES"/>
          </a:p>
        </p:txBody>
      </p:sp>
      <p:sp>
        <p:nvSpPr>
          <p:cNvPr id="3" name="2 Rectángulo"/>
          <p:cNvSpPr/>
          <p:nvPr/>
        </p:nvSpPr>
        <p:spPr>
          <a:xfrm>
            <a:off x="-381000" y="0"/>
            <a:ext cx="10896600" cy="4247317"/>
          </a:xfrm>
          <a:prstGeom prst="rect">
            <a:avLst/>
          </a:prstGeom>
        </p:spPr>
        <p:txBody>
          <a:bodyPr wrap="square">
            <a:spAutoFit/>
          </a:bodyPr>
          <a:lstStyle/>
          <a:p>
            <a:r>
              <a:rPr lang="es-ES" b="1" dirty="0" smtClean="0"/>
              <a:t>TASAS DE CRECIMIENTO DEL PRODUCTO INTERNO BRUTO PER CÁPITA</a:t>
            </a:r>
          </a:p>
          <a:p>
            <a:r>
              <a:rPr lang="es-ES" b="1" dirty="0" smtClean="0"/>
              <a:t>DEL MUNDO Y SUS REGIONES, 1970-2007</a:t>
            </a:r>
          </a:p>
          <a:p>
            <a:r>
              <a:rPr lang="es-ES" i="1" dirty="0" smtClean="0"/>
              <a:t>(En porcentajes y millones de dólares de 2000)</a:t>
            </a:r>
          </a:p>
          <a:p>
            <a:r>
              <a:rPr lang="es-ES" dirty="0" smtClean="0"/>
              <a:t>                                                        1970-1980 1981-1991 1992-2002 2003-2007</a:t>
            </a:r>
          </a:p>
          <a:p>
            <a:r>
              <a:rPr lang="es-ES" dirty="0" smtClean="0"/>
              <a:t>Estados Unidos                                     1,9            2,0               0,2              1,9</a:t>
            </a:r>
          </a:p>
          <a:p>
            <a:r>
              <a:rPr lang="es-ES" dirty="0" smtClean="0"/>
              <a:t>Asia meridional y el Pacífico                   5,1            5,9               8,1              8,8</a:t>
            </a:r>
          </a:p>
          <a:p>
            <a:r>
              <a:rPr lang="es-ES" dirty="0" smtClean="0"/>
              <a:t>Europa y Asia central … … -                                                       -7,1              6,9</a:t>
            </a:r>
          </a:p>
          <a:p>
            <a:r>
              <a:rPr lang="es-ES" dirty="0" smtClean="0"/>
              <a:t>Zona del euro                                       3,1             2,1              1,5               1,4</a:t>
            </a:r>
          </a:p>
          <a:p>
            <a:r>
              <a:rPr lang="es-ES" dirty="0" smtClean="0"/>
              <a:t>América Latina y el Caribe                     3,2            -0,6              0,9               3,5</a:t>
            </a:r>
          </a:p>
          <a:p>
            <a:r>
              <a:rPr lang="es-ES" dirty="0" smtClean="0"/>
              <a:t>Oriente Medio y África septentrional       2,8             0,5               2,6              3,0</a:t>
            </a:r>
          </a:p>
          <a:p>
            <a:r>
              <a:rPr lang="pt-BR" dirty="0" err="1" smtClean="0"/>
              <a:t>Asia</a:t>
            </a:r>
            <a:r>
              <a:rPr lang="pt-BR" dirty="0" smtClean="0"/>
              <a:t> meridional                                    0,9              2,9              1,7              6,7</a:t>
            </a:r>
          </a:p>
          <a:p>
            <a:r>
              <a:rPr lang="es-ES" dirty="0" smtClean="0"/>
              <a:t>África subsahariana                              1,2             -1,1             -2,9              3,1</a:t>
            </a:r>
          </a:p>
          <a:p>
            <a:r>
              <a:rPr lang="es-ES" dirty="0" smtClean="0"/>
              <a:t>Mundo                                                 1,9              1,3              0,3              2,4</a:t>
            </a:r>
          </a:p>
          <a:p>
            <a:r>
              <a:rPr lang="es-ES" b="1" dirty="0" smtClean="0"/>
              <a:t>Fuente: Comisión Económica para América Latina y el Caribe (CEPAL), sobre la base de Banco Mundial</a:t>
            </a:r>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3730" name="Rectangle 2"/>
          <p:cNvSpPr>
            <a:spLocks noGrp="1" noChangeArrowheads="1"/>
          </p:cNvSpPr>
          <p:nvPr>
            <p:ph type="title"/>
          </p:nvPr>
        </p:nvSpPr>
        <p:spPr/>
        <p:txBody>
          <a:bodyPr/>
          <a:lstStyle/>
          <a:p>
            <a:r>
              <a:rPr lang="es-ES_tradnl"/>
              <a:t>DESAFÍOS</a:t>
            </a:r>
            <a:endParaRPr lang="es-ES"/>
          </a:p>
        </p:txBody>
      </p:sp>
      <p:sp>
        <p:nvSpPr>
          <p:cNvPr id="73731" name="Rectangle 3"/>
          <p:cNvSpPr>
            <a:spLocks noGrp="1" noChangeArrowheads="1"/>
          </p:cNvSpPr>
          <p:nvPr>
            <p:ph type="body" idx="1"/>
          </p:nvPr>
        </p:nvSpPr>
        <p:spPr/>
        <p:txBody>
          <a:bodyPr/>
          <a:lstStyle/>
          <a:p>
            <a:pPr lvl="2">
              <a:buClr>
                <a:srgbClr val="000000"/>
              </a:buClr>
              <a:buFont typeface="Times New Roman Normal"/>
              <a:buChar char="•"/>
            </a:pPr>
            <a:r>
              <a:rPr lang="es-ES">
                <a:latin typeface="Times New Roman Normal"/>
              </a:rPr>
              <a:t>La elevada desigualdad en la distribución del ingreso  es un factor importante, no sólo por los problemas  éticos y políticos que plantea, sino también por su  repercusión en el CRECIMIENTO  ECONÓMICO.(“Trampas  de Desigualdad”) </a:t>
            </a:r>
          </a:p>
          <a:p>
            <a:pPr lvl="2">
              <a:buClr>
                <a:srgbClr val="000000"/>
              </a:buClr>
              <a:buFont typeface="Times New Roman Normal"/>
              <a:buChar char="•"/>
            </a:pPr>
            <a:r>
              <a:rPr lang="es-ES">
                <a:latin typeface="Times New Roman Normal"/>
              </a:rPr>
              <a:t>Podrían estas desigualdades crecientes  explicar el  proceso de las “Convergencias Truncadas”, al  estancamiento en niveles de ingreso medio y  a la  aparición de las “divergencias” en los niveles de  desarrollo.</a:t>
            </a:r>
          </a:p>
          <a:p>
            <a:endParaRPr 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47106" name="Rectangle 2"/>
          <p:cNvSpPr>
            <a:spLocks noGrp="1" noChangeArrowheads="1"/>
          </p:cNvSpPr>
          <p:nvPr>
            <p:ph type="title"/>
          </p:nvPr>
        </p:nvSpPr>
        <p:spPr/>
        <p:txBody>
          <a:bodyPr/>
          <a:lstStyle/>
          <a:p>
            <a:r>
              <a:rPr lang="es-ES_tradnl" sz="4000">
                <a:latin typeface="Verdana" pitchFamily="34" charset="0"/>
              </a:rPr>
              <a:t>¿QUÉ ES LA GLOBALIZACIÓN?</a:t>
            </a:r>
            <a:endParaRPr lang="es-ES" sz="4000">
              <a:latin typeface="Verdana" pitchFamily="34" charset="0"/>
            </a:endParaRPr>
          </a:p>
        </p:txBody>
      </p:sp>
      <p:sp>
        <p:nvSpPr>
          <p:cNvPr id="47107" name="Rectangle 3"/>
          <p:cNvSpPr>
            <a:spLocks noGrp="1" noChangeArrowheads="1"/>
          </p:cNvSpPr>
          <p:nvPr>
            <p:ph type="body" idx="1"/>
          </p:nvPr>
        </p:nvSpPr>
        <p:spPr/>
        <p:txBody>
          <a:bodyPr/>
          <a:lstStyle/>
          <a:p>
            <a:pPr algn="just">
              <a:lnSpc>
                <a:spcPct val="80000"/>
              </a:lnSpc>
            </a:pPr>
            <a:r>
              <a:rPr lang="es-ES_tradnl" sz="1800"/>
              <a:t>Para el Fondo Monetario Internacional, por globalización se entiende el: </a:t>
            </a:r>
          </a:p>
          <a:p>
            <a:pPr algn="just">
              <a:lnSpc>
                <a:spcPct val="80000"/>
              </a:lnSpc>
              <a:buFont typeface="Wingdings" pitchFamily="2" charset="2"/>
              <a:buNone/>
            </a:pPr>
            <a:r>
              <a:rPr lang="es-ES_tradnl" sz="2400"/>
              <a:t>“crecimiento de la interdependencia económica de</a:t>
            </a:r>
          </a:p>
          <a:p>
            <a:pPr algn="just">
              <a:lnSpc>
                <a:spcPct val="80000"/>
              </a:lnSpc>
              <a:buFont typeface="Wingdings" pitchFamily="2" charset="2"/>
              <a:buNone/>
            </a:pPr>
            <a:r>
              <a:rPr lang="es-ES_tradnl" sz="2400"/>
              <a:t>los países del mundo a través de un creciente</a:t>
            </a:r>
          </a:p>
          <a:p>
            <a:pPr algn="just">
              <a:lnSpc>
                <a:spcPct val="80000"/>
              </a:lnSpc>
              <a:buFont typeface="Wingdings" pitchFamily="2" charset="2"/>
              <a:buNone/>
            </a:pPr>
            <a:r>
              <a:rPr lang="es-ES_tradnl" sz="2400"/>
              <a:t>volumen y variedad de transacciones de bienes y </a:t>
            </a:r>
          </a:p>
          <a:p>
            <a:pPr algn="just">
              <a:lnSpc>
                <a:spcPct val="80000"/>
              </a:lnSpc>
              <a:buFont typeface="Wingdings" pitchFamily="2" charset="2"/>
              <a:buNone/>
            </a:pPr>
            <a:r>
              <a:rPr lang="es-ES_tradnl" sz="2400"/>
              <a:t>servicios y flujo internacional de capitales a través </a:t>
            </a:r>
          </a:p>
          <a:p>
            <a:pPr algn="just">
              <a:lnSpc>
                <a:spcPct val="80000"/>
              </a:lnSpc>
              <a:buFont typeface="Wingdings" pitchFamily="2" charset="2"/>
              <a:buNone/>
            </a:pPr>
            <a:r>
              <a:rPr lang="es-ES_tradnl" sz="2400"/>
              <a:t>de las fronteras, y también por medio de una más </a:t>
            </a:r>
          </a:p>
          <a:p>
            <a:pPr algn="just">
              <a:lnSpc>
                <a:spcPct val="80000"/>
              </a:lnSpc>
              <a:buFont typeface="Wingdings" pitchFamily="2" charset="2"/>
              <a:buNone/>
            </a:pPr>
            <a:r>
              <a:rPr lang="es-ES_tradnl" sz="2400"/>
              <a:t>rápida y amplia difusión de la tecnología”.</a:t>
            </a:r>
          </a:p>
          <a:p>
            <a:pPr algn="just">
              <a:lnSpc>
                <a:spcPct val="80000"/>
              </a:lnSpc>
              <a:buFont typeface="Wingdings" pitchFamily="2" charset="2"/>
              <a:buNone/>
            </a:pPr>
            <a:r>
              <a:rPr lang="es-ES_tradnl" sz="2800"/>
              <a:t> </a:t>
            </a:r>
            <a:r>
              <a:rPr lang="es-ES_tradnl" sz="1600"/>
              <a:t>Citado en Alberto Romero, </a:t>
            </a:r>
            <a:r>
              <a:rPr lang="es-ES_tradnl" sz="1600" i="1"/>
              <a:t>Globalización y conocimiento</a:t>
            </a:r>
            <a:r>
              <a:rPr lang="es-ES_tradnl" sz="1600"/>
              <a:t>, p.1</a:t>
            </a:r>
            <a:r>
              <a:rPr lang="es-ES_tradnl" sz="2800"/>
              <a:t> </a:t>
            </a:r>
          </a:p>
          <a:p>
            <a:pPr algn="just">
              <a:lnSpc>
                <a:spcPct val="80000"/>
              </a:lnSpc>
              <a:buFont typeface="Wingdings" pitchFamily="2" charset="2"/>
              <a:buNone/>
            </a:pPr>
            <a:r>
              <a:rPr lang="es-CL" sz="2000" i="1" u="sng"/>
              <a:t>Ella supone la creación de una sociedad global económica</a:t>
            </a:r>
            <a:r>
              <a:rPr lang="es-CL" sz="2000">
                <a:latin typeface="Arial" charset="0"/>
              </a:rPr>
              <a:t>.</a:t>
            </a:r>
            <a:endParaRPr lang="es-ES_tradnl" sz="2800">
              <a:latin typeface="Arial" charset="0"/>
            </a:endParaRPr>
          </a:p>
          <a:p>
            <a:pPr algn="just">
              <a:lnSpc>
                <a:spcPct val="80000"/>
              </a:lnSpc>
              <a:buFont typeface="Wingdings" pitchFamily="2" charset="2"/>
              <a:buNone/>
            </a:pPr>
            <a:endParaRPr lang="es-ES_tradnl" sz="2800">
              <a:latin typeface="Arial" charset="0"/>
            </a:endParaRPr>
          </a:p>
          <a:p>
            <a:pPr>
              <a:lnSpc>
                <a:spcPct val="80000"/>
              </a:lnSpc>
            </a:pPr>
            <a:endParaRPr lang="es-ES" sz="2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4754" name="Rectangle 2"/>
          <p:cNvSpPr>
            <a:spLocks noGrp="1" noChangeArrowheads="1"/>
          </p:cNvSpPr>
          <p:nvPr>
            <p:ph type="title"/>
          </p:nvPr>
        </p:nvSpPr>
        <p:spPr/>
        <p:txBody>
          <a:bodyPr/>
          <a:lstStyle/>
          <a:p>
            <a:r>
              <a:rPr lang="es-ES_tradnl"/>
              <a:t>DESAFÍOS</a:t>
            </a:r>
            <a:endParaRPr lang="es-ES"/>
          </a:p>
        </p:txBody>
      </p:sp>
      <p:sp>
        <p:nvSpPr>
          <p:cNvPr id="74755" name="Rectangle 3"/>
          <p:cNvSpPr>
            <a:spLocks noGrp="1" noChangeArrowheads="1"/>
          </p:cNvSpPr>
          <p:nvPr>
            <p:ph type="body" idx="1"/>
          </p:nvPr>
        </p:nvSpPr>
        <p:spPr/>
        <p:txBody>
          <a:bodyPr/>
          <a:lstStyle/>
          <a:p>
            <a:pPr>
              <a:lnSpc>
                <a:spcPct val="91000"/>
              </a:lnSpc>
              <a:buClr>
                <a:srgbClr val="000000"/>
              </a:buClr>
              <a:buFont typeface="Times New Roman Normal"/>
              <a:buChar char="•"/>
            </a:pPr>
            <a:r>
              <a:rPr lang="es-ES"/>
              <a:t>Estimular el mercado interno, el  consumo y la equidad social.</a:t>
            </a:r>
          </a:p>
          <a:p>
            <a:pPr>
              <a:lnSpc>
                <a:spcPct val="91000"/>
              </a:lnSpc>
              <a:buClr>
                <a:srgbClr val="000000"/>
              </a:buClr>
              <a:buFont typeface="Times New Roman Normal"/>
              <a:buChar char="•"/>
            </a:pPr>
            <a:r>
              <a:rPr lang="es-ES"/>
              <a:t>Estimular puramente la acumulación de capital.</a:t>
            </a:r>
          </a:p>
          <a:p>
            <a:pPr>
              <a:lnSpc>
                <a:spcPct val="91000"/>
              </a:lnSpc>
              <a:buClr>
                <a:srgbClr val="000000"/>
              </a:buClr>
              <a:buFont typeface="Times New Roman Normal"/>
              <a:buChar char="•"/>
            </a:pPr>
            <a:r>
              <a:rPr lang="es-ES"/>
              <a:t>¿ Cuál de las políticas incrementa más la  inversión?</a:t>
            </a:r>
          </a:p>
          <a:p>
            <a:pPr>
              <a:lnSpc>
                <a:spcPct val="91000"/>
              </a:lnSpc>
              <a:buClr>
                <a:srgbClr val="000000"/>
              </a:buClr>
              <a:buFont typeface="Times New Roman Normal"/>
              <a:buChar char="•"/>
            </a:pPr>
            <a:r>
              <a:rPr lang="es-ES"/>
              <a:t>¿ La concentración del ingreso dificulta el  desarrollo de un mercado interno?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5778" name="Rectangle 2"/>
          <p:cNvSpPr>
            <a:spLocks noGrp="1" noChangeArrowheads="1"/>
          </p:cNvSpPr>
          <p:nvPr>
            <p:ph type="title"/>
          </p:nvPr>
        </p:nvSpPr>
        <p:spPr/>
        <p:txBody>
          <a:bodyPr/>
          <a:lstStyle/>
          <a:p>
            <a:r>
              <a:rPr lang="es-ES_tradnl"/>
              <a:t>DESAFÍOS</a:t>
            </a:r>
            <a:endParaRPr lang="es-ES"/>
          </a:p>
        </p:txBody>
      </p:sp>
      <p:sp>
        <p:nvSpPr>
          <p:cNvPr id="75779" name="Rectangle 3"/>
          <p:cNvSpPr>
            <a:spLocks noGrp="1" noChangeArrowheads="1"/>
          </p:cNvSpPr>
          <p:nvPr>
            <p:ph type="body" idx="1"/>
          </p:nvPr>
        </p:nvSpPr>
        <p:spPr/>
        <p:txBody>
          <a:bodyPr/>
          <a:lstStyle/>
          <a:p>
            <a:pPr>
              <a:lnSpc>
                <a:spcPct val="81000"/>
              </a:lnSpc>
              <a:buClr>
                <a:srgbClr val="000000"/>
              </a:buClr>
              <a:buFont typeface="Times New Roman Normal"/>
              <a:buChar char="•"/>
            </a:pPr>
            <a:endParaRPr lang="es-ES" sz="2400"/>
          </a:p>
          <a:p>
            <a:pPr>
              <a:lnSpc>
                <a:spcPct val="81000"/>
              </a:lnSpc>
              <a:buClr>
                <a:srgbClr val="000000"/>
              </a:buClr>
              <a:buFont typeface="Times New Roman Normal"/>
              <a:buChar char="•"/>
            </a:pPr>
            <a:r>
              <a:rPr lang="es-ES" sz="2400"/>
              <a:t>Hoy se tiende a incorporar el análisis desde la  perspectiva de la ECONOMÍA POLÍTICA: </a:t>
            </a:r>
          </a:p>
          <a:p>
            <a:pPr>
              <a:lnSpc>
                <a:spcPct val="81000"/>
              </a:lnSpc>
              <a:buClr>
                <a:srgbClr val="000000"/>
              </a:buClr>
              <a:buFont typeface="Times New Roman Normal"/>
              <a:buChar char="•"/>
            </a:pPr>
            <a:r>
              <a:rPr lang="es-ES" sz="2400"/>
              <a:t>A) Cohesión social  y riesgo de la inversión.</a:t>
            </a:r>
          </a:p>
          <a:p>
            <a:pPr>
              <a:lnSpc>
                <a:spcPct val="81000"/>
              </a:lnSpc>
              <a:buClr>
                <a:srgbClr val="000000"/>
              </a:buClr>
              <a:buFont typeface="Times New Roman Normal"/>
              <a:buChar char="•"/>
            </a:pPr>
            <a:r>
              <a:rPr lang="es-ES" sz="2400"/>
              <a:t>B) Presiones distributiva y política fiscal  predecible.</a:t>
            </a:r>
          </a:p>
          <a:p>
            <a:pPr>
              <a:lnSpc>
                <a:spcPct val="81000"/>
              </a:lnSpc>
              <a:buClr>
                <a:srgbClr val="000000"/>
              </a:buClr>
              <a:buFont typeface="Times New Roman Normal"/>
              <a:buChar char="•"/>
            </a:pPr>
            <a:r>
              <a:rPr lang="es-ES" sz="2400"/>
              <a:t>C) Distribución de capital productivo y  aprovechamiento óptimo del capital humano.</a:t>
            </a:r>
          </a:p>
          <a:p>
            <a:pPr>
              <a:lnSpc>
                <a:spcPct val="81000"/>
              </a:lnSpc>
              <a:buClr>
                <a:srgbClr val="000000"/>
              </a:buClr>
              <a:buFont typeface="Times New Roman Normal"/>
              <a:buChar char="•"/>
            </a:pPr>
            <a:r>
              <a:rPr lang="es-ES" sz="2400"/>
              <a:t>D) Desarrollo de PYMES y accesibilidad al  mercado de capitales; mejor funcionamiento del  mercado competitivo local.</a:t>
            </a:r>
          </a:p>
          <a:p>
            <a:pPr>
              <a:lnSpc>
                <a:spcPct val="90000"/>
              </a:lnSpc>
              <a:buFont typeface="Wingdings" pitchFamily="2" charset="2"/>
              <a:buNone/>
            </a:pPr>
            <a:endParaRPr lang="es-ES"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6802" name="Rectangle 2"/>
          <p:cNvSpPr>
            <a:spLocks noGrp="1" noChangeArrowheads="1"/>
          </p:cNvSpPr>
          <p:nvPr>
            <p:ph type="title"/>
          </p:nvPr>
        </p:nvSpPr>
        <p:spPr/>
        <p:txBody>
          <a:bodyPr/>
          <a:lstStyle/>
          <a:p>
            <a:r>
              <a:rPr lang="es-ES_tradnl"/>
              <a:t>CONCLUSIONES</a:t>
            </a:r>
            <a:endParaRPr lang="es-ES"/>
          </a:p>
        </p:txBody>
      </p:sp>
      <p:sp>
        <p:nvSpPr>
          <p:cNvPr id="76803" name="Rectangle 3"/>
          <p:cNvSpPr>
            <a:spLocks noGrp="1" noChangeArrowheads="1"/>
          </p:cNvSpPr>
          <p:nvPr>
            <p:ph type="body" idx="1"/>
          </p:nvPr>
        </p:nvSpPr>
        <p:spPr/>
        <p:txBody>
          <a:bodyPr/>
          <a:lstStyle/>
          <a:p>
            <a:pPr>
              <a:buClr>
                <a:schemeClr val="tx1"/>
              </a:buClr>
              <a:buFontTx/>
              <a:buChar char="•"/>
            </a:pPr>
            <a:r>
              <a:rPr lang="es-ES" sz="2800"/>
              <a:t>El relativo aislamiento de los países en  desarrollo en la segunda fase de la globalización  fue consistente con un aceleramiento del ritmo de  crecimiento económico de todo el mundo en  desarrollo, por primera vez en la historia, así  como la reducción de algunos indicadores de  desigualdad internacional entre regiones y entre  países.</a:t>
            </a:r>
          </a:p>
          <a:p>
            <a:endParaRPr lang="es-ES" sz="2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77826" name="Rectangle 2"/>
          <p:cNvSpPr>
            <a:spLocks noGrp="1" noChangeArrowheads="1"/>
          </p:cNvSpPr>
          <p:nvPr>
            <p:ph type="title"/>
          </p:nvPr>
        </p:nvSpPr>
        <p:spPr/>
        <p:txBody>
          <a:bodyPr/>
          <a:lstStyle/>
          <a:p>
            <a:r>
              <a:rPr lang="es-ES_tradnl"/>
              <a:t>CONCLUSIONES</a:t>
            </a:r>
            <a:endParaRPr lang="es-ES"/>
          </a:p>
        </p:txBody>
      </p:sp>
      <p:sp>
        <p:nvSpPr>
          <p:cNvPr id="77827" name="Rectangle 3"/>
          <p:cNvSpPr>
            <a:spLocks noGrp="1" noChangeArrowheads="1"/>
          </p:cNvSpPr>
          <p:nvPr>
            <p:ph type="body" idx="1"/>
          </p:nvPr>
        </p:nvSpPr>
        <p:spPr/>
        <p:txBody>
          <a:bodyPr/>
          <a:lstStyle/>
          <a:p>
            <a:pPr>
              <a:lnSpc>
                <a:spcPct val="91000"/>
              </a:lnSpc>
              <a:buClr>
                <a:schemeClr val="tx1"/>
              </a:buClr>
              <a:buFont typeface="Wingdings" pitchFamily="2" charset="2"/>
              <a:buChar char="§"/>
            </a:pPr>
            <a:r>
              <a:rPr lang="es-ES">
                <a:latin typeface="Times New Roman Normal"/>
              </a:rPr>
              <a:t>Por  el contrario, la fase más reciente  de la  globalización  presenta una tendencia a la  acentuación de la desigualdad internacional y  nacional, aunque la primera de estas es menos  marcada que la registrada por la economía  mundial en el S.XIX y la primera mitad del  S.XX. Ahora es atenuada únicamente por  el  éxito económico de China e India.</a:t>
            </a:r>
          </a:p>
          <a:p>
            <a:pPr>
              <a:buFont typeface="Wingdings" pitchFamily="2" charset="2"/>
              <a:buNone/>
            </a:pPr>
            <a:endParaRPr lang="es-E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49154" name="Rectangle 2"/>
          <p:cNvSpPr>
            <a:spLocks noGrp="1" noChangeArrowheads="1"/>
          </p:cNvSpPr>
          <p:nvPr>
            <p:ph type="title"/>
          </p:nvPr>
        </p:nvSpPr>
        <p:spPr/>
        <p:txBody>
          <a:bodyPr/>
          <a:lstStyle/>
          <a:p>
            <a:r>
              <a:rPr lang="es-ES_tradnl">
                <a:latin typeface="Verdana" pitchFamily="34" charset="0"/>
              </a:rPr>
              <a:t>¿Qué es la globalización?</a:t>
            </a:r>
            <a:endParaRPr lang="es-ES">
              <a:latin typeface="Verdana" pitchFamily="34" charset="0"/>
            </a:endParaRPr>
          </a:p>
        </p:txBody>
      </p:sp>
      <p:sp>
        <p:nvSpPr>
          <p:cNvPr id="49155" name="Rectangle 3"/>
          <p:cNvSpPr>
            <a:spLocks noGrp="1" noChangeArrowheads="1"/>
          </p:cNvSpPr>
          <p:nvPr>
            <p:ph type="body" idx="1"/>
          </p:nvPr>
        </p:nvSpPr>
        <p:spPr/>
        <p:txBody>
          <a:bodyPr/>
          <a:lstStyle/>
          <a:p>
            <a:pPr algn="just">
              <a:buClr>
                <a:schemeClr val="tx1"/>
              </a:buClr>
              <a:buFontTx/>
              <a:buNone/>
            </a:pPr>
            <a:r>
              <a:rPr lang="es-CL" sz="2800"/>
              <a:t>El concepto se expande para indicar la </a:t>
            </a:r>
          </a:p>
          <a:p>
            <a:pPr algn="just">
              <a:buClr>
                <a:schemeClr val="tx1"/>
              </a:buClr>
              <a:buFontTx/>
              <a:buNone/>
            </a:pPr>
            <a:r>
              <a:rPr lang="es-CL" sz="2800"/>
              <a:t>construcción de una sociedad global, en una  </a:t>
            </a:r>
          </a:p>
          <a:p>
            <a:pPr algn="just">
              <a:buClr>
                <a:schemeClr val="tx1"/>
              </a:buClr>
              <a:buFontTx/>
              <a:buNone/>
            </a:pPr>
            <a:r>
              <a:rPr lang="es-CL" sz="2800"/>
              <a:t>cultura de masas, una economía </a:t>
            </a:r>
          </a:p>
          <a:p>
            <a:pPr algn="just">
              <a:buClr>
                <a:schemeClr val="tx1"/>
              </a:buClr>
              <a:buFontTx/>
              <a:buNone/>
            </a:pPr>
            <a:r>
              <a:rPr lang="es-CL" sz="2800"/>
              <a:t>interconectada, un escenario internacional </a:t>
            </a:r>
          </a:p>
          <a:p>
            <a:pPr algn="just">
              <a:buClr>
                <a:schemeClr val="tx1"/>
              </a:buClr>
              <a:buFontTx/>
              <a:buNone/>
            </a:pPr>
            <a:r>
              <a:rPr lang="es-CL" sz="2800"/>
              <a:t>orientado a un público de consumo global y </a:t>
            </a:r>
          </a:p>
          <a:p>
            <a:pPr algn="just">
              <a:buClr>
                <a:schemeClr val="tx1"/>
              </a:buClr>
              <a:buFontTx/>
              <a:buNone/>
            </a:pPr>
            <a:r>
              <a:rPr lang="es-CL" sz="2800"/>
              <a:t>una seguridad condicionada por los efectos </a:t>
            </a:r>
          </a:p>
          <a:p>
            <a:pPr algn="just">
              <a:buClr>
                <a:schemeClr val="tx1"/>
              </a:buClr>
              <a:buFontTx/>
              <a:buNone/>
            </a:pPr>
            <a:r>
              <a:rPr lang="es-CL" sz="2800"/>
              <a:t>de las tecnologías de la información y la </a:t>
            </a:r>
          </a:p>
          <a:p>
            <a:pPr algn="just">
              <a:buClr>
                <a:schemeClr val="tx1"/>
              </a:buClr>
              <a:buFontTx/>
              <a:buNone/>
            </a:pPr>
            <a:r>
              <a:rPr lang="es-CL" sz="2800"/>
              <a:t>informática.</a:t>
            </a:r>
            <a:endParaRPr lang="es-E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0178" name="Rectangle 2"/>
          <p:cNvSpPr>
            <a:spLocks noGrp="1" noChangeArrowheads="1"/>
          </p:cNvSpPr>
          <p:nvPr>
            <p:ph type="title"/>
          </p:nvPr>
        </p:nvSpPr>
        <p:spPr/>
        <p:txBody>
          <a:bodyPr/>
          <a:lstStyle/>
          <a:p>
            <a:r>
              <a:rPr lang="es-ES_tradnl"/>
              <a:t>HISTORIA</a:t>
            </a:r>
            <a:endParaRPr lang="es-ES"/>
          </a:p>
        </p:txBody>
      </p:sp>
      <p:sp>
        <p:nvSpPr>
          <p:cNvPr id="50179" name="Rectangle 3"/>
          <p:cNvSpPr>
            <a:spLocks noGrp="1" noChangeArrowheads="1"/>
          </p:cNvSpPr>
          <p:nvPr>
            <p:ph type="body" idx="1"/>
          </p:nvPr>
        </p:nvSpPr>
        <p:spPr/>
        <p:txBody>
          <a:bodyPr/>
          <a:lstStyle/>
          <a:p>
            <a:pPr>
              <a:lnSpc>
                <a:spcPct val="80000"/>
              </a:lnSpc>
            </a:pPr>
            <a:r>
              <a:rPr lang="es-ES" sz="2400" dirty="0"/>
              <a:t>La globalización no es un fenómeno nuevo. Los procesos de integración de mercados, de factores productivos, las migraciones humanas y las líneas de conexión en transporte y medios de comunicación, vienen sucediendo desde  antiguo, pero se acentúan con la modernidad.</a:t>
            </a:r>
          </a:p>
          <a:p>
            <a:pPr>
              <a:lnSpc>
                <a:spcPct val="80000"/>
              </a:lnSpc>
            </a:pPr>
            <a:r>
              <a:rPr lang="es-ES" sz="2400" dirty="0" err="1"/>
              <a:t>Wallerstein</a:t>
            </a:r>
            <a:r>
              <a:rPr lang="es-ES" sz="2400" dirty="0"/>
              <a:t> plantea que la hegemonía mundial partió desde  Asia, luego migró  hacia el mundo africano (Egipto); luego al heleno y romano, posteriormente pasó a la Europa Occidental; regresa al mundo Afro asiático a través del Islam y finalmente se concentra </a:t>
            </a:r>
            <a:r>
              <a:rPr lang="es-ES" sz="2400" dirty="0" smtClean="0"/>
              <a:t>en Europa y </a:t>
            </a:r>
            <a:r>
              <a:rPr lang="es-ES" sz="2400" dirty="0"/>
              <a:t>América, par trasladarse en el último tercio del siglo XX hacia la lejana Asia (Japón y China o la India).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1202" name="Rectangle 2"/>
          <p:cNvSpPr>
            <a:spLocks noGrp="1" noChangeArrowheads="1"/>
          </p:cNvSpPr>
          <p:nvPr>
            <p:ph type="title"/>
          </p:nvPr>
        </p:nvSpPr>
        <p:spPr/>
        <p:txBody>
          <a:bodyPr/>
          <a:lstStyle/>
          <a:p>
            <a:r>
              <a:rPr lang="es-ES_tradnl" sz="4000">
                <a:latin typeface="Verdana" pitchFamily="34" charset="0"/>
              </a:rPr>
              <a:t>HISTORIA</a:t>
            </a:r>
            <a:br>
              <a:rPr lang="es-ES_tradnl" sz="4000">
                <a:latin typeface="Verdana" pitchFamily="34" charset="0"/>
              </a:rPr>
            </a:br>
            <a:r>
              <a:rPr lang="es-ES_tradnl" sz="4000">
                <a:latin typeface="Verdana" pitchFamily="34" charset="0"/>
              </a:rPr>
              <a:t>Imperios y Colonias</a:t>
            </a:r>
            <a:endParaRPr lang="es-ES" sz="4000">
              <a:latin typeface="Verdana" pitchFamily="34" charset="0"/>
            </a:endParaRPr>
          </a:p>
        </p:txBody>
      </p:sp>
      <p:sp>
        <p:nvSpPr>
          <p:cNvPr id="51203" name="Rectangle 3"/>
          <p:cNvSpPr>
            <a:spLocks noGrp="1" noChangeArrowheads="1"/>
          </p:cNvSpPr>
          <p:nvPr>
            <p:ph type="body" idx="1"/>
          </p:nvPr>
        </p:nvSpPr>
        <p:spPr/>
        <p:txBody>
          <a:bodyPr/>
          <a:lstStyle/>
          <a:p>
            <a:pPr>
              <a:lnSpc>
                <a:spcPct val="80000"/>
              </a:lnSpc>
            </a:pPr>
            <a:r>
              <a:rPr lang="es-ES" sz="2000"/>
              <a:t>La humanidad no ha estado nunca geográficamente detenida. Desde los Chinos hasta los Americanos de hoy, los pueblos y naciones han estado inmersos en procesos expansivos: Los Medos, los Persas, los Arios, los Helenos, los Mongoles, los Romanos, los Francos, los Españoles, los Portugueses, los Franceses, los Ingleses, los Rusos, Los Austriacos, los Germanos, los Japoneses, y los Americanos. Todos estos pueblos han buscado fuera de sus fronteras espacios y posibilidades,  entrelazando  razas y culturas, economías y territorios.</a:t>
            </a:r>
          </a:p>
          <a:p>
            <a:pPr>
              <a:lnSpc>
                <a:spcPct val="80000"/>
              </a:lnSpc>
            </a:pPr>
            <a:r>
              <a:rPr lang="es-ES" sz="2000"/>
              <a:t>. Las invasiones militares  conformaron la estrategia de sometimiento imperial y colonial de los pueblos y naciones hasta  mediados del siglo XX, tiempo en que las últimas colonias logran independizarse, luego de la Segunda Guerra Mundial.</a:t>
            </a:r>
          </a:p>
          <a:p>
            <a:pPr>
              <a:lnSpc>
                <a:spcPct val="80000"/>
              </a:lnSpc>
            </a:pPr>
            <a:endParaRPr lang="es-E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2226" name="Rectangle 2"/>
          <p:cNvSpPr>
            <a:spLocks noGrp="1" noChangeArrowheads="1"/>
          </p:cNvSpPr>
          <p:nvPr>
            <p:ph type="title"/>
          </p:nvPr>
        </p:nvSpPr>
        <p:spPr/>
        <p:txBody>
          <a:bodyPr/>
          <a:lstStyle/>
          <a:p>
            <a:r>
              <a:rPr lang="es-ES_tradnl" sz="4000"/>
              <a:t>FASES DE LA GLOBALIZACIÓN</a:t>
            </a:r>
            <a:endParaRPr lang="es-ES" sz="4000"/>
          </a:p>
        </p:txBody>
      </p:sp>
      <p:sp>
        <p:nvSpPr>
          <p:cNvPr id="52227" name="Rectangle 3"/>
          <p:cNvSpPr>
            <a:spLocks noGrp="1" noChangeArrowheads="1"/>
          </p:cNvSpPr>
          <p:nvPr>
            <p:ph type="body" idx="1"/>
          </p:nvPr>
        </p:nvSpPr>
        <p:spPr/>
        <p:txBody>
          <a:bodyPr/>
          <a:lstStyle/>
          <a:p>
            <a:pPr>
              <a:buClr>
                <a:srgbClr val="000000"/>
              </a:buClr>
              <a:buFont typeface="Times New Roman Normal"/>
              <a:buNone/>
            </a:pPr>
            <a:r>
              <a:rPr lang="es-ES" sz="2800" u="sng">
                <a:latin typeface="Times New Roman Normal"/>
              </a:rPr>
              <a:t>PRIMERA FASE GLOBALIZADORA</a:t>
            </a:r>
            <a:r>
              <a:rPr lang="es-ES" sz="2800">
                <a:latin typeface="Times New Roman Normal"/>
              </a:rPr>
              <a:t>: 1870-1913</a:t>
            </a:r>
          </a:p>
          <a:p>
            <a:pPr>
              <a:buClr>
                <a:srgbClr val="000000"/>
              </a:buClr>
              <a:buFont typeface="Times New Roman Normal"/>
              <a:buChar char="•"/>
            </a:pPr>
            <a:r>
              <a:rPr lang="es-ES" sz="2800">
                <a:latin typeface="Times New Roman Normal"/>
              </a:rPr>
              <a:t>Gran movilidad de capitales y de mano de obra.</a:t>
            </a:r>
          </a:p>
          <a:p>
            <a:pPr>
              <a:buClr>
                <a:srgbClr val="000000"/>
              </a:buClr>
              <a:buFont typeface="Times New Roman Normal"/>
              <a:buChar char="•"/>
            </a:pPr>
            <a:r>
              <a:rPr lang="es-ES" sz="2800">
                <a:latin typeface="Times New Roman Normal"/>
              </a:rPr>
              <a:t>Es  la etapa de gran concentración de capitales  desde mediados del S.XIX,</a:t>
            </a:r>
          </a:p>
          <a:p>
            <a:pPr>
              <a:buClr>
                <a:srgbClr val="000000"/>
              </a:buClr>
              <a:buFont typeface="Times New Roman Normal"/>
              <a:buChar char="•"/>
            </a:pPr>
            <a:r>
              <a:rPr lang="es-ES" sz="2800">
                <a:latin typeface="Times New Roman Normal"/>
              </a:rPr>
              <a:t>Son capitales,  desde la acumulación  mercantil,  que se prolonga en la revolución industrial y  concluyen en las inversiones transoceánicas  (Canales de Suez y Panamá).</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ie de página"/>
          <p:cNvSpPr>
            <a:spLocks noGrp="1"/>
          </p:cNvSpPr>
          <p:nvPr>
            <p:ph type="ftr" sz="quarter" idx="11"/>
          </p:nvPr>
        </p:nvSpPr>
        <p:spPr/>
        <p:txBody>
          <a:bodyPr/>
          <a:lstStyle/>
          <a:p>
            <a:r>
              <a:rPr lang="es-ES"/>
              <a:t>Hugo Latorre Fuenzalida                         Universidad de Chile                                Primer Semestre 2008                </a:t>
            </a:r>
          </a:p>
        </p:txBody>
      </p:sp>
      <p:sp>
        <p:nvSpPr>
          <p:cNvPr id="53250" name="Rectangle 2"/>
          <p:cNvSpPr>
            <a:spLocks noGrp="1" noChangeArrowheads="1"/>
          </p:cNvSpPr>
          <p:nvPr>
            <p:ph type="title"/>
          </p:nvPr>
        </p:nvSpPr>
        <p:spPr/>
        <p:txBody>
          <a:bodyPr/>
          <a:lstStyle/>
          <a:p>
            <a:r>
              <a:rPr lang="es-ES_tradnl" sz="4000"/>
              <a:t>FASES DE LA GLOBALIZACIÓN</a:t>
            </a:r>
            <a:endParaRPr lang="es-ES" sz="4000"/>
          </a:p>
        </p:txBody>
      </p:sp>
      <p:sp>
        <p:nvSpPr>
          <p:cNvPr id="53251" name="Rectangle 3"/>
          <p:cNvSpPr>
            <a:spLocks noGrp="1" noChangeArrowheads="1"/>
          </p:cNvSpPr>
          <p:nvPr>
            <p:ph type="body" idx="1"/>
          </p:nvPr>
        </p:nvSpPr>
        <p:spPr/>
        <p:txBody>
          <a:bodyPr/>
          <a:lstStyle/>
          <a:p>
            <a:pPr>
              <a:lnSpc>
                <a:spcPct val="90000"/>
              </a:lnSpc>
              <a:buClr>
                <a:srgbClr val="000000"/>
              </a:buClr>
              <a:buFont typeface="Times New Roman Normal"/>
              <a:buNone/>
            </a:pPr>
            <a:r>
              <a:rPr lang="es-ES" sz="2800" u="sng">
                <a:latin typeface="Times New Roman Normal"/>
              </a:rPr>
              <a:t>SEGUNDA FASE GLOBALIZADORA</a:t>
            </a:r>
            <a:r>
              <a:rPr lang="es-ES" sz="2800">
                <a:latin typeface="Times New Roman Normal"/>
              </a:rPr>
              <a:t>: 1944-1973.</a:t>
            </a:r>
          </a:p>
          <a:p>
            <a:pPr>
              <a:lnSpc>
                <a:spcPct val="90000"/>
              </a:lnSpc>
              <a:buClr>
                <a:srgbClr val="000000"/>
              </a:buClr>
              <a:buFont typeface="Times New Roman Normal"/>
              <a:buChar char="•"/>
            </a:pPr>
            <a:r>
              <a:rPr lang="es-ES" sz="2800">
                <a:latin typeface="Times New Roman Normal"/>
              </a:rPr>
              <a:t>Gran desarrollo de la cooperación financiera entre  países, con un limitado flujo de capitales y poco de  mano de obra.</a:t>
            </a:r>
          </a:p>
          <a:p>
            <a:pPr>
              <a:lnSpc>
                <a:spcPct val="90000"/>
              </a:lnSpc>
              <a:buClr>
                <a:srgbClr val="000000"/>
              </a:buClr>
              <a:buFont typeface="Times New Roman Normal"/>
              <a:buChar char="•"/>
            </a:pPr>
            <a:r>
              <a:rPr lang="es-ES" sz="2800">
                <a:latin typeface="Times New Roman Normal"/>
              </a:rPr>
              <a:t>La tercera Revolución Tecnológica crea las  condiciones para acelerar la conectividad global  (transporte, comunicación e información), con lo  que aumenta considerablemente la productividad,  los volúmenes de producción, la diversidad de los  mismos y el intercambio mundial.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L"/>
          </a:p>
        </p:txBody>
      </p:sp>
      <p:sp>
        <p:nvSpPr>
          <p:cNvPr id="3" name="Marcador de contenido 2"/>
          <p:cNvSpPr>
            <a:spLocks noGrp="1"/>
          </p:cNvSpPr>
          <p:nvPr>
            <p:ph idx="1"/>
          </p:nvPr>
        </p:nvSpPr>
        <p:spPr/>
        <p:txBody>
          <a:bodyPr/>
          <a:lstStyle/>
          <a:p>
            <a:endParaRPr lang="es-CL"/>
          </a:p>
        </p:txBody>
      </p:sp>
      <p:sp>
        <p:nvSpPr>
          <p:cNvPr id="4" name="Marcador de pie de página 3"/>
          <p:cNvSpPr>
            <a:spLocks noGrp="1"/>
          </p:cNvSpPr>
          <p:nvPr>
            <p:ph type="ftr" sz="quarter" idx="11"/>
          </p:nvPr>
        </p:nvSpPr>
        <p:spPr/>
        <p:txBody>
          <a:bodyPr/>
          <a:lstStyle/>
          <a:p>
            <a:r>
              <a:rPr lang="es-ES" smtClean="0"/>
              <a:t>Hugo Latorre Fuenzalida                         Universidad de Chile                                Primer Semestre 2008                </a:t>
            </a:r>
            <a:endParaRPr lang="es-ES"/>
          </a:p>
        </p:txBody>
      </p:sp>
    </p:spTree>
    <p:extLst>
      <p:ext uri="{BB962C8B-B14F-4D97-AF65-F5344CB8AC3E}">
        <p14:creationId xmlns:p14="http://schemas.microsoft.com/office/powerpoint/2010/main" val="2703540530"/>
      </p:ext>
    </p:extLst>
  </p:cSld>
  <p:clrMapOvr>
    <a:masterClrMapping/>
  </p:clrMapOvr>
</p:sld>
</file>

<file path=ppt/theme/theme1.xml><?xml version="1.0" encoding="utf-8"?>
<a:theme xmlns:a="http://schemas.openxmlformats.org/drawingml/2006/main" name="Globo">
  <a:themeElements>
    <a:clrScheme name="Globo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o">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o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o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o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o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o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o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o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o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446</TotalTime>
  <Words>2766</Words>
  <Application>Microsoft Office PowerPoint</Application>
  <PresentationFormat>Presentación en pantalla (4:3)</PresentationFormat>
  <Paragraphs>212</Paragraphs>
  <Slides>33</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33</vt:i4>
      </vt:variant>
    </vt:vector>
  </HeadingPairs>
  <TitlesOfParts>
    <vt:vector size="38" baseType="lpstr">
      <vt:lpstr>Arial</vt:lpstr>
      <vt:lpstr>Times New Roman Normal</vt:lpstr>
      <vt:lpstr>Verdana</vt:lpstr>
      <vt:lpstr>Wingdings</vt:lpstr>
      <vt:lpstr>Globo</vt:lpstr>
      <vt:lpstr>GLOBALIZACIÓN</vt:lpstr>
      <vt:lpstr>ÍNDICE</vt:lpstr>
      <vt:lpstr>¿QUÉ ES LA GLOBALIZACIÓN?</vt:lpstr>
      <vt:lpstr>¿Qué es la globalización?</vt:lpstr>
      <vt:lpstr>HISTORIA</vt:lpstr>
      <vt:lpstr>HISTORIA Imperios y Colonias</vt:lpstr>
      <vt:lpstr>FASES DE LA GLOBALIZACIÓN</vt:lpstr>
      <vt:lpstr>FASES DE LA GLOBALIZACIÓN</vt:lpstr>
      <vt:lpstr>Presentación de PowerPoint</vt:lpstr>
      <vt:lpstr>FASES DE LA GLOBALIZACIÓN</vt:lpstr>
      <vt:lpstr>CARACATERÍSTICAS La Globalización Incompleta</vt:lpstr>
      <vt:lpstr>CARACTERÍSTICAS La Globalización Sesgada</vt:lpstr>
      <vt:lpstr>CARACTERÍSTICAS La Globalización Insuficiente</vt:lpstr>
      <vt:lpstr>DIMENSIONES DE LA GLOBALIZACIÓN</vt:lpstr>
      <vt:lpstr>I.- DIMENSIÓN ECONÓMICA</vt:lpstr>
      <vt:lpstr>DIMENSIÓN CULTURAL</vt:lpstr>
      <vt:lpstr>DIMENSIÓN CULTURAL</vt:lpstr>
      <vt:lpstr>DIMENSIÓN CULTURAL</vt:lpstr>
      <vt:lpstr>DIMENSIÓN POLÍTICA</vt:lpstr>
      <vt:lpstr>DIMENSIÓN POLÍTICA</vt:lpstr>
      <vt:lpstr>DIMENSIÓN POLÍTICA</vt:lpstr>
      <vt:lpstr>DIMENSIÓN SOCIAL</vt:lpstr>
      <vt:lpstr>DIMENSIÓN ECOLÓGICO- AMBIENTAL</vt:lpstr>
      <vt:lpstr>CIFRAS ECONÓMICAS</vt:lpstr>
      <vt:lpstr>CIFRAS SOCIALES</vt:lpstr>
      <vt:lpstr>CIFRAS SOCIALES</vt:lpstr>
      <vt:lpstr>CIFRAS SOCIALES</vt:lpstr>
      <vt:lpstr>Presentación de PowerPoint</vt:lpstr>
      <vt:lpstr>DESAFÍOS</vt:lpstr>
      <vt:lpstr>DESAFÍOS</vt:lpstr>
      <vt:lpstr>DESAFÍOS</vt:lpstr>
      <vt:lpstr>CONCLUSIONES</vt:lpstr>
      <vt:lpstr>CONCLUSIONES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María Asunción</dc:creator>
  <cp:lastModifiedBy>María Asunción</cp:lastModifiedBy>
  <cp:revision>57</cp:revision>
  <cp:lastPrinted>1601-01-01T00:00:00Z</cp:lastPrinted>
  <dcterms:created xsi:type="dcterms:W3CDTF">1601-01-01T00:00:00Z</dcterms:created>
  <dcterms:modified xsi:type="dcterms:W3CDTF">2014-09-04T20:58:58Z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