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1"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viera Navarro Cabaña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2" d="100"/>
          <a:sy n="102" d="100"/>
        </p:scale>
        <p:origin x="-456" y="-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idx="1">
    <p:pos x="6000" y="0"/>
    <p:text>Ya, volví a releer todo jajajaja y según lo que entendí, esta diapo plantea la ley sobre la tuición compartida, y en este sentido, señala los derechos de los menores en tanto su cuidado. Se enlaza con la siguiente, en que el movilh plantea que los menores bajo la tuición de un padre homosexual tenga los mismos derechos que uno que esté bajo el amparo de una familia heterosexual... El punto que me queda pendiente es en qué sentido difieren los derechos de los niños?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78520278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movilh.cl/documentacion/MUNOZ-Argumentos-contra-crianza-homoparental.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movilh.cl/documentacion/MUNOZ-Argumentos-contra-crianza-homoparental.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 name="Shape 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rgbClr val="000000"/>
              </a:buClr>
              <a:buSzPct val="100000"/>
              <a:buFont typeface="Arial"/>
              <a:buNone/>
            </a:pPr>
            <a:r>
              <a:rPr lang="es"/>
              <a:t>Muñoz,F. (2013) .El núcleo fundamental de la sociedad: Los argumentos contra la crianza homoparental en los casos de Atala y Peralta. Ius et Praxis, 19(1), 7-34. Recuperado de </a:t>
            </a:r>
            <a:r>
              <a:rPr lang="es" u="sng">
                <a:solidFill>
                  <a:schemeClr val="hlink"/>
                </a:solidFill>
                <a:hlinkClick r:id="rId3"/>
              </a:rPr>
              <a:t>http://www.movilh.cl/documentacion/MUNOZ-Argumentos-contra-crianza-homoparental.pdf</a:t>
            </a:r>
            <a:r>
              <a:rPr lang="es"/>
              <a:t> </a:t>
            </a:r>
          </a:p>
          <a:p>
            <a:pPr lvl="0" rtl="0">
              <a:spcBef>
                <a:spcPts val="0"/>
              </a:spcBef>
              <a:buClr>
                <a:srgbClr val="000000"/>
              </a:buClr>
              <a:buFont typeface="Arial"/>
              <a:buNone/>
            </a:pPr>
            <a:endParaRPr/>
          </a:p>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s" sz="1000">
                <a:solidFill>
                  <a:srgbClr val="222222"/>
                </a:solidFill>
              </a:rPr>
              <a:t>Stacey, J., &amp; BIBLARZ, T. J. (2003). ¿ Importa la orientación sexual de los progenitores?(y si es así,¿ cómo?). </a:t>
            </a:r>
            <a:r>
              <a:rPr lang="es" sz="1000" i="1">
                <a:solidFill>
                  <a:srgbClr val="222222"/>
                </a:solidFill>
              </a:rPr>
              <a:t>Monografias</a:t>
            </a:r>
            <a:r>
              <a:rPr lang="es" sz="1000">
                <a:solidFill>
                  <a:srgbClr val="222222"/>
                </a:solidFill>
              </a:rPr>
              <a:t>, 51-98.</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s" sz="1400"/>
              <a:t>Cambio 21. 13/03/09</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lgn="ctr" rtl="0">
              <a:lnSpc>
                <a:spcPct val="115000"/>
              </a:lnSpc>
              <a:spcBef>
                <a:spcPts val="0"/>
              </a:spcBef>
              <a:buClr>
                <a:srgbClr val="000000"/>
              </a:buClr>
              <a:buSzPct val="78571"/>
              <a:buFont typeface="Arial"/>
              <a:buNone/>
            </a:pPr>
            <a:r>
              <a:rPr lang="es" sz="1400"/>
              <a:t>Jorge Contesse</a:t>
            </a:r>
          </a:p>
          <a:p>
            <a:pPr lvl="0" algn="ctr" rtl="0">
              <a:lnSpc>
                <a:spcPct val="115000"/>
              </a:lnSpc>
              <a:spcBef>
                <a:spcPts val="0"/>
              </a:spcBef>
              <a:buClr>
                <a:srgbClr val="000000"/>
              </a:buClr>
              <a:buSzPct val="78571"/>
              <a:buFont typeface="Arial"/>
              <a:buNone/>
            </a:pPr>
            <a:r>
              <a:rPr lang="es" sz="1400"/>
              <a:t>Director del Centro de DDHH de la Facultad de Derecho de la Universidad Diego Portales</a:t>
            </a:r>
          </a:p>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 name="Shape 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s" sz="1000">
                <a:solidFill>
                  <a:srgbClr val="222222"/>
                </a:solidFill>
              </a:rPr>
              <a:t>Goody, J. (1986). </a:t>
            </a:r>
            <a:r>
              <a:rPr lang="es" sz="1000" i="1">
                <a:solidFill>
                  <a:srgbClr val="222222"/>
                </a:solidFill>
              </a:rPr>
              <a:t>La evolución de la familia y del matrimonio en Europa</a:t>
            </a:r>
            <a:r>
              <a:rPr lang="es" sz="1000">
                <a:solidFill>
                  <a:srgbClr val="222222"/>
                </a:solidFill>
              </a:rPr>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s" sz="1000">
                <a:solidFill>
                  <a:srgbClr val="222222"/>
                </a:solidFill>
              </a:rPr>
              <a:t>Goody, J. (1986). </a:t>
            </a:r>
            <a:r>
              <a:rPr lang="es" sz="1000" i="1">
                <a:solidFill>
                  <a:srgbClr val="222222"/>
                </a:solidFill>
              </a:rPr>
              <a:t>La evolución de la familia y del matrimonio en Europa</a:t>
            </a:r>
            <a:r>
              <a:rPr lang="es" sz="1000">
                <a:solidFill>
                  <a:srgbClr val="222222"/>
                </a:solidFill>
              </a:rPr>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rtl="0">
              <a:lnSpc>
                <a:spcPct val="115000"/>
              </a:lnSpc>
              <a:spcBef>
                <a:spcPts val="0"/>
              </a:spcBef>
              <a:buClr>
                <a:srgbClr val="000000"/>
              </a:buClr>
              <a:buSzPct val="110000"/>
              <a:buFont typeface="Arial"/>
              <a:buNone/>
            </a:pPr>
            <a:r>
              <a:rPr lang="es" sz="1000">
                <a:solidFill>
                  <a:srgbClr val="222222"/>
                </a:solidFill>
              </a:rPr>
              <a:t>La Tercera. (21 de 3 de 2013). Los cinco grandes cambios que propone el proyecto de Ley de tuición compartida. Chile.</a:t>
            </a:r>
          </a:p>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s" sz="1000">
                <a:solidFill>
                  <a:srgbClr val="222222"/>
                </a:solidFill>
              </a:rPr>
              <a:t>Ministerio de Justicia. (21 de 6 de 2013). INTRODUCE MODIFICACIONES AL CÓDIGO CIVIL Y A OTROS CUERPOS. Chile.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rgbClr val="000000"/>
              </a:buClr>
              <a:buSzPct val="78571"/>
              <a:buFont typeface="Arial"/>
              <a:buNone/>
            </a:pPr>
            <a:r>
              <a:rPr lang="es" sz="1400" b="1">
                <a:solidFill>
                  <a:srgbClr val="980000"/>
                </a:solidFill>
              </a:rPr>
              <a:t>Movilh (2014).Recuperado el 20 de mayo de 2014 de http://www.movilh.cl/directora-consejo-nacional-de-la-infancia-ningun-estudio-es-contrario-a-la-crianza-de-hijos-por-parte-de-parejas-del-mismo-sexo/</a:t>
            </a:r>
          </a:p>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s"/>
              <a:t>Muñoz,F. (2013) .El núcleo fundamental de la sociedad: Los argumentos contra la crianza homoparental en los casos de Atala y Peralta. Ius et Praxis, 19(1), 7-34. Recuperado de </a:t>
            </a:r>
            <a:r>
              <a:rPr lang="es" u="sng">
                <a:solidFill>
                  <a:schemeClr val="hlink"/>
                </a:solidFill>
                <a:hlinkClick r:id="rId3"/>
              </a:rPr>
              <a:t>http://www.movilh.cl/documentacion/MUNOZ-Argumentos-contra-crianza-homoparental.pdf</a:t>
            </a:r>
            <a:r>
              <a:rPr lang="es"/>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6 Rectángulo"/>
          <p:cNvSpPr/>
          <p:nvPr/>
        </p:nvSpPr>
        <p:spPr bwMode="white">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2362200" y="3028950"/>
            <a:ext cx="6477000" cy="13716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4537528"/>
            <a:ext cx="6705600" cy="51435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76200" y="4551524"/>
            <a:ext cx="2057400" cy="514350"/>
          </a:xfrm>
        </p:spPr>
        <p:txBody>
          <a:bodyPr>
            <a:noAutofit/>
          </a:bodyPr>
          <a:lstStyle>
            <a:lvl1pPr algn="ctr">
              <a:defRPr sz="2000">
                <a:solidFill>
                  <a:srgbClr val="FFFFFF"/>
                </a:solidFill>
              </a:defRPr>
            </a:lvl1pPr>
          </a:lstStyle>
          <a:p>
            <a:fld id="{09101182-3218-452C-A942-F442E165C294}" type="datetimeFigureOut">
              <a:rPr lang="es-CL" smtClean="0"/>
              <a:t>07-06-2014</a:t>
            </a:fld>
            <a:endParaRPr lang="es-CL"/>
          </a:p>
        </p:txBody>
      </p:sp>
      <p:sp>
        <p:nvSpPr>
          <p:cNvPr id="17" name="16 Marcador de pie de página"/>
          <p:cNvSpPr>
            <a:spLocks noGrp="1"/>
          </p:cNvSpPr>
          <p:nvPr>
            <p:ph type="ftr" sz="quarter" idx="11"/>
          </p:nvPr>
        </p:nvSpPr>
        <p:spPr>
          <a:xfrm>
            <a:off x="2085393" y="177404"/>
            <a:ext cx="5867400" cy="273844"/>
          </a:xfrm>
        </p:spPr>
        <p:txBody>
          <a:bodyPr/>
          <a:lstStyle>
            <a:lvl1pPr algn="r">
              <a:defRPr>
                <a:solidFill>
                  <a:schemeClr val="tx2"/>
                </a:solidFill>
              </a:defRPr>
            </a:lvl1pPr>
          </a:lstStyle>
          <a:p>
            <a:endParaRPr lang="es-CL"/>
          </a:p>
        </p:txBody>
      </p:sp>
      <p:sp>
        <p:nvSpPr>
          <p:cNvPr id="29" name="28 Marcador de número de diapositiva"/>
          <p:cNvSpPr>
            <a:spLocks noGrp="1"/>
          </p:cNvSpPr>
          <p:nvPr>
            <p:ph type="sldNum" sz="quarter" idx="12"/>
          </p:nvPr>
        </p:nvSpPr>
        <p:spPr>
          <a:xfrm>
            <a:off x="8001000" y="171450"/>
            <a:ext cx="838200" cy="285750"/>
          </a:xfrm>
        </p:spPr>
        <p:txBody>
          <a:bodyPr/>
          <a:lstStyle>
            <a:lvl1pPr>
              <a:defRPr>
                <a:solidFill>
                  <a:schemeClr val="tx2"/>
                </a:solidFill>
              </a:defRPr>
            </a:lvl1pPr>
          </a:lstStyle>
          <a:p>
            <a:fld id="{5101F6D9-39B0-41B9-86EE-88970AA45EDD}" type="slidenum">
              <a:rPr lang="es-CL" smtClean="0"/>
              <a:t>‹Nº›</a:t>
            </a:fld>
            <a:endParaRPr lang="es-C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9101182-3218-452C-A942-F442E165C294}" type="datetimeFigureOut">
              <a:rPr lang="es-CL" smtClean="0"/>
              <a:t>07-06-2014</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5101F6D9-39B0-41B9-86EE-88970AA45EDD}" type="slidenum">
              <a:rPr lang="es-CL" smtClean="0"/>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457201"/>
            <a:ext cx="2057400" cy="4137422"/>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457200"/>
            <a:ext cx="5562600" cy="413742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4686302"/>
            <a:ext cx="2209800" cy="273844"/>
          </a:xfrm>
        </p:spPr>
        <p:txBody>
          <a:bodyPr/>
          <a:lstStyle/>
          <a:p>
            <a:fld id="{09101182-3218-452C-A942-F442E165C294}" type="datetimeFigureOut">
              <a:rPr lang="es-CL" smtClean="0"/>
              <a:t>07-06-2014</a:t>
            </a:fld>
            <a:endParaRPr lang="es-CL"/>
          </a:p>
        </p:txBody>
      </p:sp>
      <p:sp>
        <p:nvSpPr>
          <p:cNvPr id="5" name="4 Marcador de pie de página"/>
          <p:cNvSpPr>
            <a:spLocks noGrp="1"/>
          </p:cNvSpPr>
          <p:nvPr>
            <p:ph type="ftr" sz="quarter" idx="11"/>
          </p:nvPr>
        </p:nvSpPr>
        <p:spPr>
          <a:xfrm>
            <a:off x="457202" y="4686156"/>
            <a:ext cx="5573483" cy="273844"/>
          </a:xfrm>
        </p:spPr>
        <p:txBody>
          <a:bodyPr/>
          <a:lstStyle/>
          <a:p>
            <a:endParaRPr lang="es-CL"/>
          </a:p>
        </p:txBody>
      </p:sp>
      <p:sp>
        <p:nvSpPr>
          <p:cNvPr id="7" name="6 Rectángulo"/>
          <p:cNvSpPr/>
          <p:nvPr/>
        </p:nvSpPr>
        <p:spPr bwMode="white">
          <a:xfrm>
            <a:off x="6096318" y="0"/>
            <a:ext cx="320040" cy="51435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Rectángulo"/>
          <p:cNvSpPr/>
          <p:nvPr/>
        </p:nvSpPr>
        <p:spPr>
          <a:xfrm>
            <a:off x="6142038" y="457200"/>
            <a:ext cx="228600" cy="46863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a:xfrm>
            <a:off x="6142038" y="0"/>
            <a:ext cx="228600" cy="40005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Marcador de número de diapositiva"/>
          <p:cNvSpPr>
            <a:spLocks noGrp="1"/>
          </p:cNvSpPr>
          <p:nvPr>
            <p:ph type="sldNum" sz="quarter" idx="12"/>
          </p:nvPr>
        </p:nvSpPr>
        <p:spPr>
          <a:xfrm rot="5400000">
            <a:off x="6056313" y="77787"/>
            <a:ext cx="400050" cy="244476"/>
          </a:xfrm>
        </p:spPr>
        <p:txBody>
          <a:bodyPr/>
          <a:lstStyle/>
          <a:p>
            <a:fld id="{5101F6D9-39B0-41B9-86EE-88970AA45EDD}" type="slidenum">
              <a:rPr lang="es-CL" smtClean="0"/>
              <a:t>‹Nº›</a:t>
            </a:fld>
            <a:endParaRPr lang="es-CL"/>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5" name="Shape 15"/>
          <p:cNvSpPr txBox="1">
            <a:spLocks noGrp="1"/>
          </p:cNvSpPr>
          <p:nvPr>
            <p:ph type="title"/>
          </p:nvPr>
        </p:nvSpPr>
        <p:spPr>
          <a:xfrm>
            <a:off x="457200" y="139527"/>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6" name="Shape 16"/>
          <p:cNvSpPr txBox="1">
            <a:spLocks noGrp="1"/>
          </p:cNvSpPr>
          <p:nvPr>
            <p:ph type="body" idx="1"/>
          </p:nvPr>
        </p:nvSpPr>
        <p:spPr>
          <a:xfrm>
            <a:off x="457200" y="1200152"/>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7"/>
        <p:cNvGrpSpPr/>
        <p:nvPr/>
      </p:nvGrpSpPr>
      <p:grpSpPr>
        <a:xfrm>
          <a:off x="0" y="0"/>
          <a:ext cx="0" cy="0"/>
          <a:chOff x="0" y="0"/>
          <a:chExt cx="0" cy="0"/>
        </a:xfrm>
      </p:grpSpPr>
      <p:sp>
        <p:nvSpPr>
          <p:cNvPr id="20" name="Shape 20"/>
          <p:cNvSpPr txBox="1">
            <a:spLocks noGrp="1"/>
          </p:cNvSpPr>
          <p:nvPr>
            <p:ph type="title"/>
          </p:nvPr>
        </p:nvSpPr>
        <p:spPr>
          <a:xfrm>
            <a:off x="457200" y="139527"/>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body" idx="1"/>
          </p:nvPr>
        </p:nvSpPr>
        <p:spPr>
          <a:xfrm>
            <a:off x="457200" y="1200152"/>
            <a:ext cx="3925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body" idx="2"/>
          </p:nvPr>
        </p:nvSpPr>
        <p:spPr>
          <a:xfrm>
            <a:off x="4761353" y="1200152"/>
            <a:ext cx="3925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171450"/>
            <a:ext cx="8153400" cy="74295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09101182-3218-452C-A942-F442E165C294}" type="datetimeFigureOut">
              <a:rPr lang="es-CL" smtClean="0"/>
              <a:t>07-06-2014</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5101F6D9-39B0-41B9-86EE-88970AA45EDD}" type="slidenum">
              <a:rPr lang="es-CL" smtClean="0"/>
              <a:t>‹Nº›</a:t>
            </a:fld>
            <a:endParaRPr lang="es-CL"/>
          </a:p>
        </p:txBody>
      </p:sp>
      <p:sp>
        <p:nvSpPr>
          <p:cNvPr id="8" name="7 Marcador de contenido"/>
          <p:cNvSpPr>
            <a:spLocks noGrp="1"/>
          </p:cNvSpPr>
          <p:nvPr>
            <p:ph sz="quarter" idx="1"/>
          </p:nvPr>
        </p:nvSpPr>
        <p:spPr>
          <a:xfrm>
            <a:off x="612648" y="1200150"/>
            <a:ext cx="8153400" cy="337185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1" y="2057400"/>
            <a:ext cx="7123113" cy="1254919"/>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371600" y="1200150"/>
            <a:ext cx="7620000" cy="74295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09101182-3218-452C-A942-F442E165C294}" type="datetimeFigureOut">
              <a:rPr lang="es-CL" smtClean="0"/>
              <a:t>07-06-2014</a:t>
            </a:fld>
            <a:endParaRPr lang="es-CL"/>
          </a:p>
        </p:txBody>
      </p:sp>
      <p:sp>
        <p:nvSpPr>
          <p:cNvPr id="13" name="12 Marcador de número de diapositiva"/>
          <p:cNvSpPr>
            <a:spLocks noGrp="1"/>
          </p:cNvSpPr>
          <p:nvPr>
            <p:ph type="sldNum" sz="quarter" idx="11"/>
          </p:nvPr>
        </p:nvSpPr>
        <p:spPr>
          <a:xfrm>
            <a:off x="0" y="1314450"/>
            <a:ext cx="1295400" cy="526257"/>
          </a:xfrm>
        </p:spPr>
        <p:txBody>
          <a:bodyPr>
            <a:noAutofit/>
          </a:bodyPr>
          <a:lstStyle>
            <a:lvl1pPr>
              <a:defRPr sz="2400">
                <a:solidFill>
                  <a:srgbClr val="FFFFFF"/>
                </a:solidFill>
              </a:defRPr>
            </a:lvl1pPr>
          </a:lstStyle>
          <a:p>
            <a:fld id="{5101F6D9-39B0-41B9-86EE-88970AA45EDD}" type="slidenum">
              <a:rPr lang="es-CL" smtClean="0"/>
              <a:t>‹Nº›</a:t>
            </a:fld>
            <a:endParaRPr lang="es-CL"/>
          </a:p>
        </p:txBody>
      </p:sp>
      <p:sp>
        <p:nvSpPr>
          <p:cNvPr id="14" name="13 Marcador de pie de página"/>
          <p:cNvSpPr>
            <a:spLocks noGrp="1"/>
          </p:cNvSpPr>
          <p:nvPr>
            <p:ph type="ftr" sz="quarter" idx="12"/>
          </p:nvPr>
        </p:nvSpPr>
        <p:spPr/>
        <p:txBody>
          <a:bodyPr/>
          <a:lstStyle/>
          <a:p>
            <a:endParaRPr lang="es-C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192175"/>
            <a:ext cx="3886200" cy="3429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192175"/>
            <a:ext cx="3886200" cy="3429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fld id="{09101182-3218-452C-A942-F442E165C294}" type="datetimeFigureOut">
              <a:rPr lang="es-CL" smtClean="0"/>
              <a:t>07-06-2014</a:t>
            </a:fld>
            <a:endParaRPr lang="es-CL"/>
          </a:p>
        </p:txBody>
      </p:sp>
      <p:sp>
        <p:nvSpPr>
          <p:cNvPr id="10" name="9 Marcador de número de diapositiva"/>
          <p:cNvSpPr>
            <a:spLocks noGrp="1"/>
          </p:cNvSpPr>
          <p:nvPr>
            <p:ph type="sldNum" sz="quarter" idx="16"/>
          </p:nvPr>
        </p:nvSpPr>
        <p:spPr/>
        <p:txBody>
          <a:bodyPr rtlCol="0"/>
          <a:lstStyle/>
          <a:p>
            <a:fld id="{5101F6D9-39B0-41B9-86EE-88970AA45EDD}" type="slidenum">
              <a:rPr lang="es-CL" smtClean="0"/>
              <a:t>‹Nº›</a:t>
            </a:fld>
            <a:endParaRPr lang="es-CL"/>
          </a:p>
        </p:txBody>
      </p:sp>
      <p:sp>
        <p:nvSpPr>
          <p:cNvPr id="12" name="11 Marcador de pie de página"/>
          <p:cNvSpPr>
            <a:spLocks noGrp="1"/>
          </p:cNvSpPr>
          <p:nvPr>
            <p:ph type="ftr" sz="quarter" idx="17"/>
          </p:nvPr>
        </p:nvSpPr>
        <p:spPr/>
        <p:txBody>
          <a:bodyPr rtlCol="0"/>
          <a:lstStyle/>
          <a:p>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04787"/>
            <a:ext cx="8153400" cy="652463"/>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1828800"/>
            <a:ext cx="3886200" cy="268605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1828800"/>
            <a:ext cx="3886200" cy="268605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fld id="{09101182-3218-452C-A942-F442E165C294}" type="datetimeFigureOut">
              <a:rPr lang="es-CL" smtClean="0"/>
              <a:t>07-06-2014</a:t>
            </a:fld>
            <a:endParaRPr lang="es-CL"/>
          </a:p>
        </p:txBody>
      </p:sp>
      <p:sp>
        <p:nvSpPr>
          <p:cNvPr id="12" name="11 Marcador de número de diapositiva"/>
          <p:cNvSpPr>
            <a:spLocks noGrp="1"/>
          </p:cNvSpPr>
          <p:nvPr>
            <p:ph type="sldNum" sz="quarter" idx="16"/>
          </p:nvPr>
        </p:nvSpPr>
        <p:spPr/>
        <p:txBody>
          <a:bodyPr rtlCol="0"/>
          <a:lstStyle/>
          <a:p>
            <a:fld id="{5101F6D9-39B0-41B9-86EE-88970AA45EDD}" type="slidenum">
              <a:rPr lang="es-CL" smtClean="0"/>
              <a:t>‹Nº›</a:t>
            </a:fld>
            <a:endParaRPr lang="es-CL"/>
          </a:p>
        </p:txBody>
      </p:sp>
      <p:sp>
        <p:nvSpPr>
          <p:cNvPr id="14" name="13 Marcador de pie de página"/>
          <p:cNvSpPr>
            <a:spLocks noGrp="1"/>
          </p:cNvSpPr>
          <p:nvPr>
            <p:ph type="ftr" sz="quarter" idx="17"/>
          </p:nvPr>
        </p:nvSpPr>
        <p:spPr/>
        <p:txBody>
          <a:bodyPr rtlCol="0"/>
          <a:lstStyle/>
          <a:p>
            <a:endParaRPr lang="es-CL"/>
          </a:p>
        </p:txBody>
      </p:sp>
      <p:sp>
        <p:nvSpPr>
          <p:cNvPr id="16" name="15 Marcador de texto"/>
          <p:cNvSpPr>
            <a:spLocks noGrp="1"/>
          </p:cNvSpPr>
          <p:nvPr>
            <p:ph type="body" sz="quarter" idx="1"/>
          </p:nvPr>
        </p:nvSpPr>
        <p:spPr>
          <a:xfrm>
            <a:off x="609600" y="1314450"/>
            <a:ext cx="3886200" cy="48006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314450"/>
            <a:ext cx="3886200" cy="48006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09101182-3218-452C-A942-F442E165C294}" type="datetimeFigureOut">
              <a:rPr lang="es-CL" smtClean="0"/>
              <a:t>07-06-2014</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5101F6D9-39B0-41B9-86EE-88970AA45EDD}" type="slidenum">
              <a:rPr lang="es-CL" smtClean="0"/>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9101182-3218-452C-A942-F442E165C294}" type="datetimeFigureOut">
              <a:rPr lang="es-CL" smtClean="0"/>
              <a:t>07-06-2014</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a:xfrm>
            <a:off x="0" y="4686300"/>
            <a:ext cx="533400" cy="285750"/>
          </a:xfrm>
        </p:spPr>
        <p:txBody>
          <a:bodyPr/>
          <a:lstStyle>
            <a:lvl1pPr>
              <a:defRPr>
                <a:solidFill>
                  <a:schemeClr val="tx2"/>
                </a:solidFill>
              </a:defRPr>
            </a:lvl1pPr>
          </a:lstStyle>
          <a:p>
            <a:fld id="{5101F6D9-39B0-41B9-86EE-88970AA45EDD}" type="slidenum">
              <a:rPr lang="es-CL" smtClean="0"/>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04787"/>
            <a:ext cx="8077200" cy="652463"/>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09101182-3218-452C-A942-F442E165C294}" type="datetimeFigureOut">
              <a:rPr lang="es-CL" smtClean="0"/>
              <a:t>07-06-2014</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5101F6D9-39B0-41B9-86EE-88970AA45EDD}" type="slidenum">
              <a:rPr lang="es-CL" smtClean="0"/>
              <a:t>‹Nº›</a:t>
            </a:fld>
            <a:endParaRPr lang="es-CL"/>
          </a:p>
        </p:txBody>
      </p:sp>
      <p:sp>
        <p:nvSpPr>
          <p:cNvPr id="3" name="2 Marcador de texto"/>
          <p:cNvSpPr>
            <a:spLocks noGrp="1"/>
          </p:cNvSpPr>
          <p:nvPr>
            <p:ph type="body" idx="2"/>
          </p:nvPr>
        </p:nvSpPr>
        <p:spPr>
          <a:xfrm>
            <a:off x="609600" y="1314450"/>
            <a:ext cx="1600200" cy="325755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314450"/>
            <a:ext cx="6400800" cy="33147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4114800"/>
            <a:ext cx="7315200" cy="51435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1545336" y="3490722"/>
            <a:ext cx="7598664"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600200" y="3486150"/>
            <a:ext cx="7315200" cy="51435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fecha"/>
          <p:cNvSpPr>
            <a:spLocks noGrp="1"/>
          </p:cNvSpPr>
          <p:nvPr>
            <p:ph type="dt" sz="half" idx="10"/>
          </p:nvPr>
        </p:nvSpPr>
        <p:spPr>
          <a:xfrm>
            <a:off x="6248400" y="4686300"/>
            <a:ext cx="2667000" cy="273844"/>
          </a:xfrm>
        </p:spPr>
        <p:txBody>
          <a:bodyPr rtlCol="0"/>
          <a:lstStyle/>
          <a:p>
            <a:fld id="{09101182-3218-452C-A942-F442E165C294}" type="datetimeFigureOut">
              <a:rPr lang="es-CL" smtClean="0"/>
              <a:t>07-06-2014</a:t>
            </a:fld>
            <a:endParaRPr lang="es-CL"/>
          </a:p>
        </p:txBody>
      </p:sp>
      <p:sp>
        <p:nvSpPr>
          <p:cNvPr id="13" name="12 Marcador de número de diapositiva"/>
          <p:cNvSpPr>
            <a:spLocks noGrp="1"/>
          </p:cNvSpPr>
          <p:nvPr>
            <p:ph type="sldNum" sz="quarter" idx="11"/>
          </p:nvPr>
        </p:nvSpPr>
        <p:spPr>
          <a:xfrm>
            <a:off x="0" y="3500437"/>
            <a:ext cx="1447800" cy="497684"/>
          </a:xfrm>
        </p:spPr>
        <p:txBody>
          <a:bodyPr rtlCol="0"/>
          <a:lstStyle>
            <a:lvl1pPr>
              <a:defRPr sz="2800"/>
            </a:lvl1pPr>
          </a:lstStyle>
          <a:p>
            <a:fld id="{5101F6D9-39B0-41B9-86EE-88970AA45EDD}" type="slidenum">
              <a:rPr lang="es-CL" smtClean="0"/>
              <a:t>‹Nº›</a:t>
            </a:fld>
            <a:endParaRPr lang="es-CL"/>
          </a:p>
        </p:txBody>
      </p:sp>
      <p:sp>
        <p:nvSpPr>
          <p:cNvPr id="14" name="13 Marcador de pie de página"/>
          <p:cNvSpPr>
            <a:spLocks noGrp="1"/>
          </p:cNvSpPr>
          <p:nvPr>
            <p:ph type="ftr" sz="quarter" idx="12"/>
          </p:nvPr>
        </p:nvSpPr>
        <p:spPr>
          <a:xfrm>
            <a:off x="1600200" y="4686155"/>
            <a:ext cx="4572000" cy="273844"/>
          </a:xfrm>
        </p:spPr>
        <p:txBody>
          <a:bodyPr rtlCol="0"/>
          <a:lstStyle/>
          <a:p>
            <a:endParaRPr lang="es-CL"/>
          </a:p>
        </p:txBody>
      </p:sp>
      <p:sp>
        <p:nvSpPr>
          <p:cNvPr id="3" name="2 Marcador de posición de imagen"/>
          <p:cNvSpPr>
            <a:spLocks noGrp="1"/>
          </p:cNvSpPr>
          <p:nvPr>
            <p:ph type="pic" idx="1"/>
          </p:nvPr>
        </p:nvSpPr>
        <p:spPr>
          <a:xfrm>
            <a:off x="1560576" y="0"/>
            <a:ext cx="7583424" cy="3426714"/>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171450"/>
            <a:ext cx="8153400" cy="74295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200150"/>
            <a:ext cx="8153400" cy="339471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4686300"/>
            <a:ext cx="2667000" cy="273844"/>
          </a:xfrm>
          <a:prstGeom prst="rect">
            <a:avLst/>
          </a:prstGeom>
        </p:spPr>
        <p:txBody>
          <a:bodyPr vert="horz" anchor="ctr" anchorCtr="0"/>
          <a:lstStyle>
            <a:lvl1pPr algn="l" eaLnBrk="1" latinLnBrk="0" hangingPunct="1">
              <a:defRPr kumimoji="0" sz="1400">
                <a:solidFill>
                  <a:schemeClr val="tx2"/>
                </a:solidFill>
              </a:defRPr>
            </a:lvl1pPr>
          </a:lstStyle>
          <a:p>
            <a:fld id="{09101182-3218-452C-A942-F442E165C294}" type="datetimeFigureOut">
              <a:rPr lang="es-CL" smtClean="0"/>
              <a:t>07-06-2014</a:t>
            </a:fld>
            <a:endParaRPr lang="es-CL"/>
          </a:p>
        </p:txBody>
      </p:sp>
      <p:sp>
        <p:nvSpPr>
          <p:cNvPr id="3" name="2 Marcador de pie de página"/>
          <p:cNvSpPr>
            <a:spLocks noGrp="1"/>
          </p:cNvSpPr>
          <p:nvPr>
            <p:ph type="ftr" sz="quarter" idx="3"/>
          </p:nvPr>
        </p:nvSpPr>
        <p:spPr>
          <a:xfrm>
            <a:off x="609601" y="4686155"/>
            <a:ext cx="5421083" cy="273844"/>
          </a:xfrm>
          <a:prstGeom prst="rect">
            <a:avLst/>
          </a:prstGeom>
        </p:spPr>
        <p:txBody>
          <a:bodyPr vert="horz" anchor="ctr"/>
          <a:lstStyle>
            <a:lvl1pPr algn="r" eaLnBrk="1" latinLnBrk="0" hangingPunct="1">
              <a:defRPr kumimoji="0" sz="1400">
                <a:solidFill>
                  <a:schemeClr val="tx2"/>
                </a:solidFill>
              </a:defRPr>
            </a:lvl1pPr>
          </a:lstStyle>
          <a:p>
            <a:endParaRPr lang="es-CL"/>
          </a:p>
        </p:txBody>
      </p:sp>
      <p:sp>
        <p:nvSpPr>
          <p:cNvPr id="7" name="6 Rectángulo"/>
          <p:cNvSpPr/>
          <p:nvPr/>
        </p:nvSpPr>
        <p:spPr bwMode="white">
          <a:xfrm>
            <a:off x="0" y="92583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96012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590550" y="96012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0" y="954167"/>
            <a:ext cx="533400" cy="183357"/>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101F6D9-39B0-41B9-86EE-88970AA45EDD}" type="slidenum">
              <a:rPr lang="es-CL" smtClean="0"/>
              <a:t>‹Nº›</a:t>
            </a:fld>
            <a:endParaRPr lang="es-CL"/>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XTnzK6vU6no#t=158"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Shape 34"/>
          <p:cNvSpPr txBox="1">
            <a:spLocks noGrp="1"/>
          </p:cNvSpPr>
          <p:nvPr>
            <p:ph type="ctrTitle"/>
          </p:nvPr>
        </p:nvSpPr>
        <p:spPr>
          <a:prstGeom prst="rect">
            <a:avLst/>
          </a:prstGeom>
        </p:spPr>
        <p:txBody>
          <a:bodyPr lIns="91425" tIns="91425" rIns="91425" bIns="91425" anchor="b" anchorCtr="0">
            <a:noAutofit/>
          </a:bodyPr>
          <a:lstStyle/>
          <a:p>
            <a:pPr lvl="0" rtl="0">
              <a:spcBef>
                <a:spcPts val="0"/>
              </a:spcBef>
              <a:buNone/>
            </a:pPr>
            <a:r>
              <a:rPr lang="es" sz="6000"/>
              <a:t> </a:t>
            </a:r>
          </a:p>
          <a:p>
            <a:pPr lvl="0" rtl="0">
              <a:spcBef>
                <a:spcPts val="0"/>
              </a:spcBef>
              <a:buNone/>
            </a:pPr>
            <a:endParaRPr sz="6000"/>
          </a:p>
          <a:p>
            <a:pPr lvl="0" rtl="0">
              <a:spcBef>
                <a:spcPts val="0"/>
              </a:spcBef>
              <a:buNone/>
            </a:pPr>
            <a:r>
              <a:rPr lang="es" sz="6000"/>
              <a:t>Tuición Homoparental</a:t>
            </a:r>
          </a:p>
          <a:p>
            <a:pPr lvl="0" rtl="0">
              <a:spcBef>
                <a:spcPts val="0"/>
              </a:spcBef>
              <a:buNone/>
            </a:pPr>
            <a:endParaRPr sz="1400"/>
          </a:p>
        </p:txBody>
      </p:sp>
      <p:sp>
        <p:nvSpPr>
          <p:cNvPr id="35" name="Shape 35"/>
          <p:cNvSpPr txBox="1">
            <a:spLocks noGrp="1"/>
          </p:cNvSpPr>
          <p:nvPr>
            <p:ph type="subTitle" idx="1"/>
          </p:nvPr>
        </p:nvSpPr>
        <p:spPr>
          <a:prstGeom prst="rect">
            <a:avLst/>
          </a:prstGeom>
        </p:spPr>
        <p:txBody>
          <a:bodyPr lIns="91425" tIns="91425" rIns="91425" bIns="91425" anchor="ctr" anchorCtr="0">
            <a:noAutofit/>
          </a:bodyPr>
          <a:lstStyle/>
          <a:p>
            <a:pPr lvl="0" rtl="0">
              <a:spcBef>
                <a:spcPts val="0"/>
              </a:spcBef>
              <a:buClr>
                <a:srgbClr val="000000"/>
              </a:buClr>
              <a:buSzPct val="78571"/>
              <a:buFont typeface="Arial"/>
              <a:buNone/>
            </a:pPr>
            <a:r>
              <a:rPr lang="es" sz="1400" b="1">
                <a:solidFill>
                  <a:schemeClr val="dk2"/>
                </a:solidFill>
              </a:rPr>
              <a:t>Franco Cabezas, Sofía Fuentes,Javiera Navarro, Renata Rojas,Vania Vásquez.</a:t>
            </a:r>
          </a:p>
          <a:p>
            <a:pPr>
              <a:spcBef>
                <a:spcPts val="0"/>
              </a:spcBef>
              <a:buNone/>
            </a:pPr>
            <a:endParaRPr/>
          </a:p>
        </p:txBody>
      </p:sp>
      <p:pic>
        <p:nvPicPr>
          <p:cNvPr id="36" name="Shape 36"/>
          <p:cNvPicPr preferRelativeResize="0"/>
          <p:nvPr/>
        </p:nvPicPr>
        <p:blipFill>
          <a:blip r:embed="rId3"/>
          <a:stretch>
            <a:fillRect/>
          </a:stretch>
        </p:blipFill>
        <p:spPr>
          <a:xfrm>
            <a:off x="7806175" y="342826"/>
            <a:ext cx="702550" cy="1273175"/>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Shape 92"/>
          <p:cNvPicPr preferRelativeResize="0"/>
          <p:nvPr/>
        </p:nvPicPr>
        <p:blipFill>
          <a:blip r:embed="rId3"/>
          <a:stretch>
            <a:fillRect/>
          </a:stretch>
        </p:blipFill>
        <p:spPr>
          <a:xfrm>
            <a:off x="4940905" y="10890875"/>
            <a:ext cx="4197977" cy="3400023"/>
          </a:xfrm>
          <a:prstGeom prst="rect">
            <a:avLst/>
          </a:prstGeom>
        </p:spPr>
      </p:pic>
      <p:pic>
        <p:nvPicPr>
          <p:cNvPr id="93" name="Shape 93"/>
          <p:cNvPicPr preferRelativeResize="0"/>
          <p:nvPr/>
        </p:nvPicPr>
        <p:blipFill>
          <a:blip r:embed="rId3"/>
          <a:stretch>
            <a:fillRect/>
          </a:stretch>
        </p:blipFill>
        <p:spPr>
          <a:xfrm>
            <a:off x="5093302" y="11043275"/>
            <a:ext cx="4197977" cy="3400023"/>
          </a:xfrm>
          <a:prstGeom prst="rect">
            <a:avLst/>
          </a:prstGeom>
        </p:spPr>
      </p:pic>
      <p:pic>
        <p:nvPicPr>
          <p:cNvPr id="94" name="Shape 94"/>
          <p:cNvPicPr preferRelativeResize="0"/>
          <p:nvPr/>
        </p:nvPicPr>
        <p:blipFill>
          <a:blip r:embed="rId3"/>
          <a:stretch>
            <a:fillRect/>
          </a:stretch>
        </p:blipFill>
        <p:spPr>
          <a:xfrm>
            <a:off x="1579379" y="337649"/>
            <a:ext cx="5376175" cy="4354275"/>
          </a:xfrm>
          <a:prstGeom prst="rect">
            <a:avLst/>
          </a:prstGeom>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s" sz="3000"/>
              <a:t>Argumento psicosocial contra la crianza homoparental</a:t>
            </a:r>
          </a:p>
        </p:txBody>
      </p:sp>
      <p:sp>
        <p:nvSpPr>
          <p:cNvPr id="100" name="Shape 100"/>
          <p:cNvSpPr txBox="1">
            <a:spLocks noGrp="1"/>
          </p:cNvSpPr>
          <p:nvPr>
            <p:ph type="body" idx="1"/>
          </p:nvPr>
        </p:nvSpPr>
        <p:spPr>
          <a:prstGeom prst="rect">
            <a:avLst/>
          </a:prstGeom>
        </p:spPr>
        <p:txBody>
          <a:bodyPr lIns="91425" tIns="91425" rIns="91425" bIns="91425" anchor="t" anchorCtr="0">
            <a:noAutofit/>
          </a:bodyPr>
          <a:lstStyle/>
          <a:p>
            <a:pPr lvl="0" rtl="0">
              <a:spcBef>
                <a:spcPts val="0"/>
              </a:spcBef>
              <a:buClr>
                <a:srgbClr val="000000"/>
              </a:buClr>
              <a:buSzPct val="61111"/>
              <a:buFont typeface="Arial"/>
              <a:buNone/>
            </a:pPr>
            <a:r>
              <a:rPr lang="es" sz="1800"/>
              <a:t>La sentencia, de autoría de los Ministros José Luis Pérez, Jorge Medina y Urbano Marín, concentra su argumentación en los peligros psicosociales que representa para las menores en cuestión la estructura familiar provista por la madre y su pareja. En ella, evidencian que </a:t>
            </a:r>
          </a:p>
          <a:p>
            <a:pPr lvl="0" rtl="0">
              <a:spcBef>
                <a:spcPts val="0"/>
              </a:spcBef>
              <a:buNone/>
            </a:pPr>
            <a:r>
              <a:rPr lang="es" sz="1800" b="1"/>
              <a:t>“el padre de las menores dedujo su demanda dirigida a obtener la tuición de sus hijas, sobre la base de argumentar que la decisión adoptada por la madre siguiendo su tendencia homosexual, provoca daños en el desarrollo integral psíquico y en el ambiente social de las tres menores”</a:t>
            </a:r>
          </a:p>
          <a:p>
            <a:pPr lvl="0" rtl="0">
              <a:spcBef>
                <a:spcPts val="0"/>
              </a:spcBef>
              <a:buNone/>
            </a:pPr>
            <a:endParaRPr sz="1800"/>
          </a:p>
          <a:p>
            <a:pPr>
              <a:spcBef>
                <a:spcPts val="0"/>
              </a:spcBef>
              <a:buNone/>
            </a:pPr>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s"/>
              <a:t>Otros casos</a:t>
            </a:r>
          </a:p>
        </p:txBody>
      </p:sp>
      <p:sp>
        <p:nvSpPr>
          <p:cNvPr id="106" name="Shape 106"/>
          <p:cNvSpPr txBox="1">
            <a:spLocks noGrp="1"/>
          </p:cNvSpPr>
          <p:nvPr>
            <p:ph type="body" idx="1"/>
          </p:nvPr>
        </p:nvSpPr>
        <p:spPr>
          <a:prstGeom prst="rect">
            <a:avLst/>
          </a:prstGeom>
        </p:spPr>
        <p:txBody>
          <a:bodyPr lIns="91425" tIns="91425" rIns="91425" bIns="91425" anchor="t" anchorCtr="0">
            <a:noAutofit/>
          </a:bodyPr>
          <a:lstStyle/>
          <a:p>
            <a:pPr lvl="0" rtl="0">
              <a:spcBef>
                <a:spcPts val="0"/>
              </a:spcBef>
              <a:buNone/>
            </a:pPr>
            <a:r>
              <a:rPr lang="es" sz="1800"/>
              <a:t>El año 2008 CPW solicitó al Tribunal de Familia de Pte Alto una medida de protección para obtener el cuidado provisorio de sus hijos, la cual el 25 de Octubre de ese mismo año fue aprobado. </a:t>
            </a:r>
          </a:p>
          <a:p>
            <a:pPr>
              <a:spcBef>
                <a:spcPts val="0"/>
              </a:spcBef>
              <a:buNone/>
            </a:pPr>
            <a:r>
              <a:rPr lang="es" sz="1800"/>
              <a:t>En Noviembre, solicitó la tuición definitiva de ambos menores, además de que la madre pagara una pensión alimenticia. Ambas medidas fueron aceptadas. </a:t>
            </a:r>
          </a:p>
        </p:txBody>
      </p:sp>
      <p:pic>
        <p:nvPicPr>
          <p:cNvPr id="107" name="Shape 107"/>
          <p:cNvPicPr preferRelativeResize="0"/>
          <p:nvPr/>
        </p:nvPicPr>
        <p:blipFill>
          <a:blip r:embed="rId3"/>
          <a:stretch>
            <a:fillRect/>
          </a:stretch>
        </p:blipFill>
        <p:spPr>
          <a:xfrm>
            <a:off x="5006529" y="1767352"/>
            <a:ext cx="3263249" cy="2352299"/>
          </a:xfrm>
          <a:prstGeom prst="rect">
            <a:avLst/>
          </a:prstGeom>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s"/>
              <a:t>Estudios al respecto</a:t>
            </a:r>
          </a:p>
        </p:txBody>
      </p:sp>
      <p:sp>
        <p:nvSpPr>
          <p:cNvPr id="113" name="Shape 113"/>
          <p:cNvSpPr txBox="1">
            <a:spLocks noGrp="1"/>
          </p:cNvSpPr>
          <p:nvPr>
            <p:ph type="body" idx="1"/>
          </p:nvPr>
        </p:nvSpPr>
        <p:spPr>
          <a:prstGeom prst="rect">
            <a:avLst/>
          </a:prstGeom>
        </p:spPr>
        <p:txBody>
          <a:bodyPr lIns="91425" tIns="91425" rIns="91425" bIns="91425" anchor="t" anchorCtr="0">
            <a:noAutofit/>
          </a:bodyPr>
          <a:lstStyle/>
          <a:p>
            <a:pPr lvl="0" rtl="0">
              <a:spcBef>
                <a:spcPts val="0"/>
              </a:spcBef>
              <a:buNone/>
            </a:pPr>
            <a:r>
              <a:rPr lang="es" sz="1800"/>
              <a:t>Timothy Biblarz y Judith Stacey, profesores de Sociología de la Universidad de California del Sur y de la Universidad de Nueva York, respectivamente, plantean que la revisión de los estudios sicológicos sobre paternidad. </a:t>
            </a:r>
          </a:p>
          <a:p>
            <a:pPr lvl="0" rtl="0">
              <a:spcBef>
                <a:spcPts val="0"/>
              </a:spcBef>
              <a:buNone/>
            </a:pPr>
            <a:r>
              <a:rPr lang="es" sz="1800" b="1"/>
              <a:t>“reportan que no hay diferencias notorias entre niños criados por parejas heterosexuales y aquellos criados por parejas gay o lesbianas, y que los padres homosexuales son tan competentes y efectivos como los padres heterosexuales”(Muñoz,2013)</a:t>
            </a:r>
          </a:p>
          <a:p>
            <a:pPr>
              <a:spcBef>
                <a:spcPts val="0"/>
              </a:spcBef>
              <a:buNone/>
            </a:pPr>
            <a:endParaRPr b="1"/>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prstGeom prst="rect">
            <a:avLst/>
          </a:prstGeom>
        </p:spPr>
        <p:txBody>
          <a:bodyPr lIns="91425" tIns="91425" rIns="91425" bIns="91425" anchor="b" anchorCtr="0">
            <a:noAutofit/>
          </a:bodyPr>
          <a:lstStyle/>
          <a:p>
            <a:pPr lvl="0" rtl="0">
              <a:spcBef>
                <a:spcPts val="0"/>
              </a:spcBef>
              <a:buNone/>
            </a:pPr>
            <a:endParaRPr sz="1200"/>
          </a:p>
          <a:p>
            <a:pPr lvl="0" rtl="0">
              <a:spcBef>
                <a:spcPts val="0"/>
              </a:spcBef>
              <a:buNone/>
            </a:pPr>
            <a:endParaRPr sz="1200"/>
          </a:p>
          <a:p>
            <a:pPr lvl="0" rtl="0">
              <a:spcBef>
                <a:spcPts val="0"/>
              </a:spcBef>
              <a:buClr>
                <a:srgbClr val="000000"/>
              </a:buClr>
              <a:buFont typeface="Arial"/>
              <a:buNone/>
            </a:pPr>
            <a:endParaRPr sz="1200"/>
          </a:p>
          <a:p>
            <a:pPr>
              <a:spcBef>
                <a:spcPts val="0"/>
              </a:spcBef>
              <a:buNone/>
            </a:pPr>
            <a:r>
              <a:rPr lang="es" sz="2400"/>
              <a:t>Percepción psicosocial del adolescente en familia homoparental y heteroparental</a:t>
            </a:r>
          </a:p>
        </p:txBody>
      </p:sp>
      <p:sp>
        <p:nvSpPr>
          <p:cNvPr id="119" name="Shape 119"/>
          <p:cNvSpPr txBox="1">
            <a:spLocks noGrp="1"/>
          </p:cNvSpPr>
          <p:nvPr>
            <p:ph type="body" idx="1"/>
          </p:nvPr>
        </p:nvSpPr>
        <p:spPr>
          <a:prstGeom prst="rect">
            <a:avLst/>
          </a:prstGeom>
        </p:spPr>
        <p:txBody>
          <a:bodyPr lIns="91425" tIns="91425" rIns="91425" bIns="91425" anchor="t" anchorCtr="0">
            <a:noAutofit/>
          </a:bodyPr>
          <a:lstStyle/>
          <a:p>
            <a:pPr lvl="0" rtl="0">
              <a:spcBef>
                <a:spcPts val="0"/>
              </a:spcBef>
              <a:buNone/>
            </a:pPr>
            <a:r>
              <a:rPr lang="es" sz="1800"/>
              <a:t>-Investigación realizada en el Estado de México. Por Estudiantes de la Universidad Nacional Autónoma de México.</a:t>
            </a:r>
          </a:p>
          <a:p>
            <a:pPr lvl="0" rtl="0">
              <a:spcBef>
                <a:spcPts val="0"/>
              </a:spcBef>
              <a:buNone/>
            </a:pPr>
            <a:endParaRPr sz="1800"/>
          </a:p>
          <a:p>
            <a:pPr lvl="0" rtl="0">
              <a:spcBef>
                <a:spcPts val="0"/>
              </a:spcBef>
              <a:buNone/>
            </a:pPr>
            <a:r>
              <a:rPr lang="es" sz="1800"/>
              <a:t>-Investigación de tipo cualitativo cuya herramienta de recolección de datos fue una entrevista de diez preguntas abiertas.</a:t>
            </a:r>
          </a:p>
          <a:p>
            <a:pPr lvl="0" rtl="0">
              <a:spcBef>
                <a:spcPts val="0"/>
              </a:spcBef>
              <a:buNone/>
            </a:pPr>
            <a:endParaRPr sz="1800"/>
          </a:p>
        </p:txBody>
      </p:sp>
      <p:sp>
        <p:nvSpPr>
          <p:cNvPr id="120" name="Shape 120"/>
          <p:cNvSpPr txBox="1">
            <a:spLocks noGrp="1"/>
          </p:cNvSpPr>
          <p:nvPr>
            <p:ph type="body" idx="2"/>
          </p:nvPr>
        </p:nvSpPr>
        <p:spPr>
          <a:prstGeom prst="rect">
            <a:avLst/>
          </a:prstGeom>
        </p:spPr>
        <p:txBody>
          <a:bodyPr lIns="91425" tIns="91425" rIns="91425" bIns="91425" anchor="t" anchorCtr="0">
            <a:noAutofit/>
          </a:bodyPr>
          <a:lstStyle/>
          <a:p>
            <a:pPr lvl="0" rtl="0">
              <a:spcBef>
                <a:spcPts val="0"/>
              </a:spcBef>
              <a:buNone/>
            </a:pPr>
            <a:r>
              <a:rPr lang="es" sz="1400"/>
              <a:t>No se encontraron diferencias significativas entre el trato y la educación del adolescente de una familia homoparental y una heteroparental. La diferencia radica en que los hijos de familia homoparental están creciendo con la idea de limitar su convivencia e interacción social hacia los adolescentes que viven la misma situación que ellos. A pesar de que los hijos de familia homoparental se conciben como pertenecientes a una familia “normal”, se precisa señalar que ante la sociedad sus conceptos cambian en cuanto al “papá” y “mamá”, por lo tanto se concluye que las diferencias existentes son inducidas por las actitudes de la sociedad hacia estas familias.</a:t>
            </a:r>
          </a:p>
          <a:p>
            <a:pPr>
              <a:spcBef>
                <a:spcPts val="0"/>
              </a:spcBef>
              <a:buNone/>
            </a:pPr>
            <a:endParaRPr sz="1400"/>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s"/>
              <a:t> Otros estudios</a:t>
            </a:r>
          </a:p>
        </p:txBody>
      </p:sp>
      <p:sp>
        <p:nvSpPr>
          <p:cNvPr id="126" name="Shape 126"/>
          <p:cNvSpPr txBox="1">
            <a:spLocks noGrp="1"/>
          </p:cNvSpPr>
          <p:nvPr>
            <p:ph type="body" idx="1"/>
          </p:nvPr>
        </p:nvSpPr>
        <p:spPr>
          <a:prstGeom prst="rect">
            <a:avLst/>
          </a:prstGeom>
        </p:spPr>
        <p:txBody>
          <a:bodyPr lIns="91425" tIns="91425" rIns="91425" bIns="91425" anchor="t" anchorCtr="0">
            <a:noAutofit/>
          </a:bodyPr>
          <a:lstStyle/>
          <a:p>
            <a:pPr lvl="0" rtl="0">
              <a:spcBef>
                <a:spcPts val="0"/>
              </a:spcBef>
              <a:buNone/>
            </a:pPr>
            <a:r>
              <a:rPr lang="es" sz="1400"/>
              <a:t>En 2005, la Asociación Norteamericana de Psicología (APA) publicó un informe oficial sobre la crianza de padres y madres homosexuales.</a:t>
            </a:r>
          </a:p>
          <a:p>
            <a:pPr lvl="0" rtl="0">
              <a:spcBef>
                <a:spcPts val="0"/>
              </a:spcBef>
              <a:buNone/>
            </a:pPr>
            <a:r>
              <a:rPr lang="es" sz="1400" b="1"/>
              <a:t>“ningún estudio ha descubierto que los hijos de padres o madres homosexuales presenten desventajas en algún aspecto significativo en relación a los hijos de padres heterosexuales”.</a:t>
            </a:r>
          </a:p>
          <a:p>
            <a:pPr lvl="0" rtl="0">
              <a:spcBef>
                <a:spcPts val="0"/>
              </a:spcBef>
              <a:buNone/>
            </a:pPr>
            <a:r>
              <a:rPr lang="es" sz="1400" b="1"/>
              <a:t>“En efecto, la evidencia hasta el momento sugiere que el ambiente que brindan los padres y madres homosexuales en el hogar puede apoyar y permitir el crecimiento psicológico de los hijos tanto como el entorno que brindan los padres y madres heterosexuales”</a:t>
            </a:r>
          </a:p>
          <a:p>
            <a:pPr lvl="0" rtl="0">
              <a:spcBef>
                <a:spcPts val="0"/>
              </a:spcBef>
              <a:buNone/>
            </a:pPr>
            <a:endParaRPr sz="1400"/>
          </a:p>
          <a:p>
            <a:pPr>
              <a:spcBef>
                <a:spcPts val="0"/>
              </a:spcBef>
              <a:buNone/>
            </a:pPr>
            <a:endParaRPr sz="1400"/>
          </a:p>
        </p:txBody>
      </p:sp>
      <p:sp>
        <p:nvSpPr>
          <p:cNvPr id="127" name="Shape 127"/>
          <p:cNvSpPr txBox="1">
            <a:spLocks noGrp="1"/>
          </p:cNvSpPr>
          <p:nvPr>
            <p:ph type="body" idx="2"/>
          </p:nvPr>
        </p:nvSpPr>
        <p:spPr>
          <a:xfrm>
            <a:off x="4761300" y="1091252"/>
            <a:ext cx="3925500" cy="3943499"/>
          </a:xfrm>
          <a:prstGeom prst="rect">
            <a:avLst/>
          </a:prstGeom>
        </p:spPr>
        <p:txBody>
          <a:bodyPr lIns="91425" tIns="91425" rIns="91425" bIns="91425" anchor="t" anchorCtr="0">
            <a:noAutofit/>
          </a:bodyPr>
          <a:lstStyle/>
          <a:p>
            <a:pPr lvl="0" rtl="0">
              <a:spcBef>
                <a:spcPts val="0"/>
              </a:spcBef>
              <a:buNone/>
            </a:pPr>
            <a:r>
              <a:rPr lang="es" sz="1400"/>
              <a:t>Sarantakos (1996) en un análisis comparativo de 58 hijos de parejas heterosexuales casadas, 58 hijos de parejas heterosexuales que conviven sin estar casados, y 58 hijos que viven con parejas homosexuales.</a:t>
            </a:r>
          </a:p>
          <a:p>
            <a:pPr lvl="0" rtl="0">
              <a:spcBef>
                <a:spcPts val="0"/>
              </a:spcBef>
              <a:buNone/>
            </a:pPr>
            <a:r>
              <a:rPr lang="es" sz="1400" b="1"/>
              <a:t>“En general, el estudio ha demostrado que los hijos de parejas casadas tienen más posibilidades de que les vaya bien en la escuela en términos académicos y sociales que los hijos de parejas homosexuales o que conviven”.</a:t>
            </a:r>
          </a:p>
          <a:p>
            <a:pPr lvl="0" rtl="0">
              <a:spcBef>
                <a:spcPts val="0"/>
              </a:spcBef>
              <a:buNone/>
            </a:pPr>
            <a:endParaRPr sz="1400"/>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s"/>
              <a:t>Reacciones</a:t>
            </a:r>
          </a:p>
        </p:txBody>
      </p:sp>
      <p:sp>
        <p:nvSpPr>
          <p:cNvPr id="133" name="Shape 133"/>
          <p:cNvSpPr txBox="1">
            <a:spLocks noGrp="1"/>
          </p:cNvSpPr>
          <p:nvPr>
            <p:ph type="body" idx="1"/>
          </p:nvPr>
        </p:nvSpPr>
        <p:spPr>
          <a:xfrm>
            <a:off x="531875" y="1256177"/>
            <a:ext cx="3925500" cy="3725699"/>
          </a:xfrm>
          <a:prstGeom prst="rect">
            <a:avLst/>
          </a:prstGeom>
        </p:spPr>
        <p:txBody>
          <a:bodyPr lIns="91425" tIns="91425" rIns="91425" bIns="91425" anchor="t" anchorCtr="0">
            <a:noAutofit/>
          </a:bodyPr>
          <a:lstStyle/>
          <a:p>
            <a:pPr lvl="0" rtl="0">
              <a:spcBef>
                <a:spcPts val="0"/>
              </a:spcBef>
              <a:buNone/>
            </a:pPr>
            <a:r>
              <a:rPr lang="es" sz="1800">
                <a:solidFill>
                  <a:srgbClr val="000000"/>
                </a:solidFill>
              </a:rPr>
              <a:t>San Pablo dice que los que practican la homosexualidad no verán el reino de Dios, por lo tanto, pienso que una persona en esas condiciones no está capacitada para formar valóricamente a otros, ni siquiera a sus hijos (…) Me parece que el juez actuó en forma equivocada y no pensó que un niño pueda ser feliz viendo que su padre vive contra la ley de Dios. </a:t>
            </a:r>
          </a:p>
          <a:p>
            <a:pPr>
              <a:spcBef>
                <a:spcPts val="0"/>
              </a:spcBef>
              <a:buNone/>
            </a:pPr>
            <a:r>
              <a:rPr lang="es" sz="1800">
                <a:solidFill>
                  <a:srgbClr val="000000"/>
                </a:solidFill>
              </a:rPr>
              <a:t>                 Jorge Medina (Cardenal)</a:t>
            </a:r>
          </a:p>
        </p:txBody>
      </p:sp>
      <p:pic>
        <p:nvPicPr>
          <p:cNvPr id="134" name="Shape 134"/>
          <p:cNvPicPr preferRelativeResize="0"/>
          <p:nvPr/>
        </p:nvPicPr>
        <p:blipFill>
          <a:blip r:embed="rId3"/>
          <a:stretch>
            <a:fillRect/>
          </a:stretch>
        </p:blipFill>
        <p:spPr>
          <a:xfrm>
            <a:off x="5650625" y="1583602"/>
            <a:ext cx="2068375" cy="3070849"/>
          </a:xfrm>
          <a:prstGeom prst="rect">
            <a:avLst/>
          </a:prstGeom>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s"/>
              <a:t>Reacciones</a:t>
            </a:r>
          </a:p>
        </p:txBody>
      </p:sp>
      <p:sp>
        <p:nvSpPr>
          <p:cNvPr id="140" name="Shape 140"/>
          <p:cNvSpPr txBox="1">
            <a:spLocks noGrp="1"/>
          </p:cNvSpPr>
          <p:nvPr>
            <p:ph type="body" idx="1"/>
          </p:nvPr>
        </p:nvSpPr>
        <p:spPr>
          <a:xfrm>
            <a:off x="4761300" y="1321502"/>
            <a:ext cx="3925500" cy="3725699"/>
          </a:xfrm>
          <a:prstGeom prst="rect">
            <a:avLst/>
          </a:prstGeom>
        </p:spPr>
        <p:txBody>
          <a:bodyPr lIns="91425" tIns="91425" rIns="91425" bIns="91425" anchor="t" anchorCtr="0">
            <a:noAutofit/>
          </a:bodyPr>
          <a:lstStyle/>
          <a:p>
            <a:pPr lvl="0" algn="just" rtl="0">
              <a:lnSpc>
                <a:spcPct val="150000"/>
              </a:lnSpc>
              <a:spcBef>
                <a:spcPts val="0"/>
              </a:spcBef>
              <a:buNone/>
            </a:pPr>
            <a:r>
              <a:rPr lang="es" sz="1400">
                <a:solidFill>
                  <a:srgbClr val="000000"/>
                </a:solidFill>
              </a:rPr>
              <a:t>“Lo que es dañino para la formación de un niño es crecer en un hogar en que no hay afecto, cariño, cuidado y hay maltrato, y estos factores no son patrimonio de personas de una misma condición sexual, eso se encuentra en hogares de heterosexuales y homosexuales, pero no es la homosexualidad de las personas una atenuante que provoque daño a los niños”. (Jorge Contesse, Director del centro de DDHH, UDP)</a:t>
            </a:r>
          </a:p>
          <a:p>
            <a:pPr lvl="0" algn="just" rtl="0">
              <a:lnSpc>
                <a:spcPct val="150000"/>
              </a:lnSpc>
              <a:spcBef>
                <a:spcPts val="0"/>
              </a:spcBef>
              <a:buClr>
                <a:srgbClr val="000000"/>
              </a:buClr>
              <a:buFont typeface="Arial"/>
              <a:buNone/>
            </a:pPr>
            <a:endParaRPr sz="1400">
              <a:solidFill>
                <a:srgbClr val="000000"/>
              </a:solidFill>
            </a:endParaRPr>
          </a:p>
          <a:p>
            <a:pPr>
              <a:spcBef>
                <a:spcPts val="0"/>
              </a:spcBef>
              <a:buNone/>
            </a:pPr>
            <a:endParaRPr/>
          </a:p>
        </p:txBody>
      </p:sp>
      <p:pic>
        <p:nvPicPr>
          <p:cNvPr id="141" name="Shape 141"/>
          <p:cNvPicPr preferRelativeResize="0"/>
          <p:nvPr/>
        </p:nvPicPr>
        <p:blipFill rotWithShape="1">
          <a:blip r:embed="rId3"/>
          <a:srcRect/>
          <a:stretch/>
        </p:blipFill>
        <p:spPr>
          <a:xfrm>
            <a:off x="1011200" y="1932764"/>
            <a:ext cx="2857500" cy="2409825"/>
          </a:xfrm>
          <a:prstGeom prst="rect">
            <a:avLst/>
          </a:prstGeom>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s"/>
              <a:t>Reacciones</a:t>
            </a:r>
          </a:p>
        </p:txBody>
      </p:sp>
      <p:sp>
        <p:nvSpPr>
          <p:cNvPr id="147" name="Shape 147"/>
          <p:cNvSpPr txBox="1">
            <a:spLocks noGrp="1"/>
          </p:cNvSpPr>
          <p:nvPr>
            <p:ph type="body" idx="1"/>
          </p:nvPr>
        </p:nvSpPr>
        <p:spPr>
          <a:xfrm>
            <a:off x="4761300" y="1274827"/>
            <a:ext cx="3925500" cy="3725699"/>
          </a:xfrm>
          <a:prstGeom prst="rect">
            <a:avLst/>
          </a:prstGeom>
        </p:spPr>
        <p:txBody>
          <a:bodyPr lIns="91425" tIns="91425" rIns="91425" bIns="91425" anchor="t" anchorCtr="0">
            <a:noAutofit/>
          </a:bodyPr>
          <a:lstStyle/>
          <a:p>
            <a:pPr lvl="0" rtl="0">
              <a:spcBef>
                <a:spcPts val="0"/>
              </a:spcBef>
              <a:buNone/>
            </a:pPr>
            <a:r>
              <a:rPr lang="es" sz="1800">
                <a:solidFill>
                  <a:srgbClr val="000000"/>
                </a:solidFill>
              </a:rPr>
              <a:t>La senadora </a:t>
            </a:r>
            <a:r>
              <a:rPr lang="es" sz="1800" b="1">
                <a:solidFill>
                  <a:srgbClr val="313131"/>
                </a:solidFill>
              </a:rPr>
              <a:t>Jacqueline Van Rysselberghe,</a:t>
            </a:r>
            <a:r>
              <a:rPr lang="es" sz="1800">
                <a:solidFill>
                  <a:srgbClr val="000000"/>
                </a:solidFill>
              </a:rPr>
              <a:t> electa por la UDI,</a:t>
            </a:r>
            <a:r>
              <a:rPr lang="es" sz="1800" b="1">
                <a:solidFill>
                  <a:srgbClr val="000000"/>
                </a:solidFill>
              </a:rPr>
              <a:t> "Qué culpa tiene un niño que lo adopte una pareja homosexual" </a:t>
            </a:r>
          </a:p>
          <a:p>
            <a:pPr>
              <a:spcBef>
                <a:spcPts val="0"/>
              </a:spcBef>
              <a:buNone/>
            </a:pPr>
            <a:endParaRPr sz="1300" b="1">
              <a:solidFill>
                <a:srgbClr val="000000"/>
              </a:solidFill>
            </a:endParaRPr>
          </a:p>
        </p:txBody>
      </p:sp>
      <p:pic>
        <p:nvPicPr>
          <p:cNvPr id="148" name="Shape 148"/>
          <p:cNvPicPr preferRelativeResize="0"/>
          <p:nvPr/>
        </p:nvPicPr>
        <p:blipFill>
          <a:blip r:embed="rId3"/>
          <a:stretch>
            <a:fillRect/>
          </a:stretch>
        </p:blipFill>
        <p:spPr>
          <a:xfrm>
            <a:off x="516475" y="1804676"/>
            <a:ext cx="3810000" cy="2505075"/>
          </a:xfrm>
          <a:prstGeom prst="rect">
            <a:avLst/>
          </a:prstGeom>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s"/>
              <a:t>Reacciones</a:t>
            </a:r>
          </a:p>
        </p:txBody>
      </p:sp>
      <p:sp>
        <p:nvSpPr>
          <p:cNvPr id="154" name="Shape 154"/>
          <p:cNvSpPr txBox="1">
            <a:spLocks noGrp="1"/>
          </p:cNvSpPr>
          <p:nvPr>
            <p:ph type="body" idx="1"/>
          </p:nvPr>
        </p:nvSpPr>
        <p:spPr>
          <a:xfrm>
            <a:off x="4761353" y="1200152"/>
            <a:ext cx="3925500" cy="3725699"/>
          </a:xfrm>
          <a:prstGeom prst="rect">
            <a:avLst/>
          </a:prstGeom>
        </p:spPr>
        <p:txBody>
          <a:bodyPr lIns="91425" tIns="91425" rIns="91425" bIns="91425" anchor="t" anchorCtr="0">
            <a:noAutofit/>
          </a:bodyPr>
          <a:lstStyle/>
          <a:p>
            <a:pPr>
              <a:spcBef>
                <a:spcPts val="0"/>
              </a:spcBef>
              <a:buNone/>
            </a:pPr>
            <a:r>
              <a:rPr lang="es" sz="1800"/>
              <a:t>“Cuando se habla de bien superior del niño no puede ser invocada la orientación sexual de los padres como un factor que determine el bien del niño (...) estudios demuestran que los homosexuales no influyen en los niños. Esto tiene que ver con otras cosas como la calidad de amor y educación que se les brinda a los menores y no la condición sexual que tengan.” (Fulvio Rossi en La nación Domingo, 2008)</a:t>
            </a:r>
          </a:p>
        </p:txBody>
      </p:sp>
      <p:pic>
        <p:nvPicPr>
          <p:cNvPr id="155" name="Shape 155"/>
          <p:cNvPicPr preferRelativeResize="0"/>
          <p:nvPr/>
        </p:nvPicPr>
        <p:blipFill>
          <a:blip r:embed="rId3"/>
          <a:stretch>
            <a:fillRect/>
          </a:stretch>
        </p:blipFill>
        <p:spPr>
          <a:xfrm>
            <a:off x="1264279" y="1464637"/>
            <a:ext cx="2403549" cy="3196724"/>
          </a:xfrm>
          <a:prstGeom prst="rect">
            <a:avLst/>
          </a:prstGeom>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ctrTitle"/>
          </p:nvPr>
        </p:nvSpPr>
        <p:spPr>
          <a:prstGeom prst="rect">
            <a:avLst/>
          </a:prstGeom>
        </p:spPr>
        <p:txBody>
          <a:bodyPr lIns="91425" tIns="91425" rIns="91425" bIns="91425" anchor="b" anchorCtr="0">
            <a:noAutofit/>
          </a:bodyPr>
          <a:lstStyle/>
          <a:p>
            <a:pPr lvl="0" rtl="0">
              <a:spcBef>
                <a:spcPts val="0"/>
              </a:spcBef>
              <a:buClr>
                <a:srgbClr val="000000"/>
              </a:buClr>
              <a:buSzPct val="36666"/>
              <a:buFont typeface="Arial"/>
              <a:buNone/>
            </a:pPr>
            <a:r>
              <a:rPr lang="es" sz="3000" i="1" dirty="0">
                <a:solidFill>
                  <a:schemeClr val="accent3">
                    <a:lumMod val="60000"/>
                    <a:lumOff val="40000"/>
                  </a:schemeClr>
                </a:solidFill>
              </a:rPr>
              <a:t> </a:t>
            </a:r>
            <a:r>
              <a:rPr lang="es" sz="1800" i="1" dirty="0">
                <a:solidFill>
                  <a:schemeClr val="accent3">
                    <a:lumMod val="60000"/>
                    <a:lumOff val="40000"/>
                  </a:schemeClr>
                </a:solidFill>
              </a:rPr>
              <a:t>Familia según la RAE: </a:t>
            </a:r>
            <a:r>
              <a:rPr lang="es" sz="1800" dirty="0">
                <a:solidFill>
                  <a:schemeClr val="accent3">
                    <a:lumMod val="60000"/>
                    <a:lumOff val="40000"/>
                  </a:schemeClr>
                </a:solidFill>
              </a:rPr>
              <a:t>Grupo de personas emparentadas entre sí que viven juntas.Conjunto de personas que tienen alguna condición, opinión o tendencia común.</a:t>
            </a:r>
          </a:p>
          <a:p>
            <a:pPr lvl="0" rtl="0">
              <a:spcBef>
                <a:spcPts val="0"/>
              </a:spcBef>
              <a:buClr>
                <a:srgbClr val="000000"/>
              </a:buClr>
              <a:buFont typeface="Arial"/>
              <a:buNone/>
            </a:pPr>
            <a:endParaRPr sz="1800" dirty="0">
              <a:solidFill>
                <a:srgbClr val="C00000"/>
              </a:solidFill>
            </a:endParaRPr>
          </a:p>
          <a:p>
            <a:pPr lvl="0" rtl="0">
              <a:spcBef>
                <a:spcPts val="0"/>
              </a:spcBef>
              <a:buClr>
                <a:srgbClr val="000000"/>
              </a:buClr>
              <a:buSzPct val="61111"/>
              <a:buFont typeface="Arial"/>
              <a:buNone/>
            </a:pPr>
            <a:r>
              <a:rPr lang="es" sz="1800" i="1" dirty="0">
                <a:solidFill>
                  <a:srgbClr val="C00000"/>
                </a:solidFill>
              </a:rPr>
              <a:t>“...la familia, en tanto institución social, se corresponde con la cultura y la  historia y que, por ende, está siempre en transformación”</a:t>
            </a:r>
            <a:r>
              <a:rPr lang="es" sz="1800" dirty="0">
                <a:solidFill>
                  <a:srgbClr val="C00000"/>
                </a:solidFill>
              </a:rPr>
              <a:t> (Goody, 1986).</a:t>
            </a:r>
          </a:p>
          <a:p>
            <a:pPr>
              <a:spcBef>
                <a:spcPts val="0"/>
              </a:spcBef>
              <a:buNone/>
            </a:pPr>
            <a:endParaRPr sz="3000" dirty="0"/>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s"/>
              <a:t>Reacciones</a:t>
            </a:r>
          </a:p>
        </p:txBody>
      </p:sp>
      <p:sp>
        <p:nvSpPr>
          <p:cNvPr id="161" name="Shape 161"/>
          <p:cNvSpPr txBox="1">
            <a:spLocks noGrp="1"/>
          </p:cNvSpPr>
          <p:nvPr>
            <p:ph type="body" idx="1"/>
          </p:nvPr>
        </p:nvSpPr>
        <p:spPr>
          <a:xfrm>
            <a:off x="4761353" y="1200152"/>
            <a:ext cx="3925500" cy="3725699"/>
          </a:xfrm>
          <a:prstGeom prst="rect">
            <a:avLst/>
          </a:prstGeom>
        </p:spPr>
        <p:txBody>
          <a:bodyPr lIns="91425" tIns="91425" rIns="91425" bIns="91425" anchor="t" anchorCtr="0">
            <a:noAutofit/>
          </a:bodyPr>
          <a:lstStyle/>
          <a:p>
            <a:pPr lvl="0" rtl="0">
              <a:spcBef>
                <a:spcPts val="0"/>
              </a:spcBef>
              <a:buNone/>
            </a:pPr>
            <a:r>
              <a:rPr lang="es" sz="1400">
                <a:solidFill>
                  <a:srgbClr val="33332F"/>
                </a:solidFill>
              </a:rPr>
              <a:t>“Nosotros no somos un ejemplo para nadie, somos una familia común y corriente y </a:t>
            </a:r>
            <a:r>
              <a:rPr lang="es" sz="1400" b="1">
                <a:solidFill>
                  <a:srgbClr val="33332F"/>
                </a:solidFill>
              </a:rPr>
              <a:t>si nuestra experiencia le sirve a alguien, le sirve no solo a las familias que viven lo mismo que nosotros, sino que a aquellas que tienen un prejuicio</a:t>
            </a:r>
            <a:r>
              <a:rPr lang="es" sz="1400">
                <a:solidFill>
                  <a:srgbClr val="33332F"/>
                </a:solidFill>
              </a:rPr>
              <a:t>”</a:t>
            </a:r>
          </a:p>
          <a:p>
            <a:pPr>
              <a:spcBef>
                <a:spcPts val="0"/>
              </a:spcBef>
              <a:buNone/>
            </a:pPr>
            <a:r>
              <a:rPr lang="es" sz="1400">
                <a:solidFill>
                  <a:srgbClr val="33332F"/>
                </a:solidFill>
              </a:rPr>
              <a:t>.</a:t>
            </a:r>
          </a:p>
        </p:txBody>
      </p:sp>
      <p:pic>
        <p:nvPicPr>
          <p:cNvPr id="162" name="Shape 162"/>
          <p:cNvPicPr preferRelativeResize="0"/>
          <p:nvPr/>
        </p:nvPicPr>
        <p:blipFill>
          <a:blip r:embed="rId3"/>
          <a:stretch>
            <a:fillRect/>
          </a:stretch>
        </p:blipFill>
        <p:spPr>
          <a:xfrm>
            <a:off x="768550" y="1776752"/>
            <a:ext cx="3253900" cy="2572475"/>
          </a:xfrm>
          <a:prstGeom prst="rect">
            <a:avLst/>
          </a:prstGeom>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prstGeom prst="rect">
            <a:avLst/>
          </a:prstGeom>
        </p:spPr>
        <p:txBody>
          <a:bodyPr lIns="91425" tIns="91425" rIns="91425" bIns="91425" anchor="b" anchorCtr="0">
            <a:noAutofit/>
          </a:bodyPr>
          <a:lstStyle/>
          <a:p>
            <a:pPr>
              <a:spcBef>
                <a:spcPts val="0"/>
              </a:spcBef>
              <a:buNone/>
            </a:pPr>
            <a:endParaRPr/>
          </a:p>
        </p:txBody>
      </p:sp>
      <p:sp>
        <p:nvSpPr>
          <p:cNvPr id="168" name="Shape 168"/>
          <p:cNvSpPr txBox="1">
            <a:spLocks noGrp="1"/>
          </p:cNvSpPr>
          <p:nvPr>
            <p:ph type="body" idx="1"/>
          </p:nvPr>
        </p:nvSpPr>
        <p:spPr>
          <a:prstGeom prst="rect">
            <a:avLst/>
          </a:prstGeom>
        </p:spPr>
        <p:txBody>
          <a:bodyPr lIns="91425" tIns="91425" rIns="91425" bIns="91425" anchor="t" anchorCtr="0">
            <a:noAutofit/>
          </a:bodyPr>
          <a:lstStyle/>
          <a:p>
            <a:pPr>
              <a:spcBef>
                <a:spcPts val="0"/>
              </a:spcBef>
              <a:buNone/>
            </a:pPr>
            <a:r>
              <a:rPr lang="es">
                <a:solidFill>
                  <a:srgbClr val="3B5998"/>
                </a:solidFill>
                <a:hlinkClick r:id="rId3"/>
              </a:rPr>
              <a:t>https://www.youtube.com/watch?v=XTnzK6vU6no#t=158</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s" sz="3600"/>
              <a:t>Concepción Heteronormativa:</a:t>
            </a:r>
          </a:p>
        </p:txBody>
      </p:sp>
      <p:pic>
        <p:nvPicPr>
          <p:cNvPr id="48" name="Shape 48"/>
          <p:cNvPicPr preferRelativeResize="0"/>
          <p:nvPr/>
        </p:nvPicPr>
        <p:blipFill>
          <a:blip r:embed="rId3"/>
          <a:stretch>
            <a:fillRect/>
          </a:stretch>
        </p:blipFill>
        <p:spPr>
          <a:xfrm>
            <a:off x="852500" y="1474126"/>
            <a:ext cx="2908524" cy="3294500"/>
          </a:xfrm>
          <a:prstGeom prst="rect">
            <a:avLst/>
          </a:prstGeom>
        </p:spPr>
      </p:pic>
      <p:sp>
        <p:nvSpPr>
          <p:cNvPr id="49" name="Shape 49"/>
          <p:cNvSpPr txBox="1"/>
          <p:nvPr/>
        </p:nvSpPr>
        <p:spPr>
          <a:xfrm>
            <a:off x="4181125" y="2051825"/>
            <a:ext cx="4144800" cy="3147300"/>
          </a:xfrm>
          <a:prstGeom prst="rect">
            <a:avLst/>
          </a:prstGeom>
        </p:spPr>
        <p:txBody>
          <a:bodyPr lIns="91425" tIns="91425" rIns="91425" bIns="91425" anchor="t" anchorCtr="0">
            <a:noAutofit/>
          </a:bodyPr>
          <a:lstStyle/>
          <a:p>
            <a:pPr lvl="0" algn="just" rtl="0">
              <a:spcBef>
                <a:spcPts val="600"/>
              </a:spcBef>
              <a:buNone/>
            </a:pPr>
            <a:r>
              <a:rPr lang="es" sz="1800">
                <a:solidFill>
                  <a:schemeClr val="dk1"/>
                </a:solidFill>
              </a:rPr>
              <a:t>Las familias homoparentales añaden un nuevo distanciamiento al modelo familiar heteronormativo: concepción de la parentalidad como una cuestión de género (Goody, 1986).</a:t>
            </a:r>
          </a:p>
          <a:p>
            <a:pPr lvl="0" rtl="0">
              <a:spcBef>
                <a:spcPts val="600"/>
              </a:spcBef>
              <a:buNone/>
            </a:pPr>
            <a:endParaRPr sz="2400">
              <a:solidFill>
                <a:schemeClr val="dk1"/>
              </a:solidFill>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971600" y="267494"/>
            <a:ext cx="6781800" cy="1200150"/>
          </a:xfrm>
          <a:prstGeom prst="rect">
            <a:avLst/>
          </a:prstGeom>
        </p:spPr>
        <p:txBody>
          <a:bodyPr lIns="91425" tIns="91425" rIns="91425" bIns="91425" anchor="b" anchorCtr="0">
            <a:noAutofit/>
          </a:bodyPr>
          <a:lstStyle/>
          <a:p>
            <a:pPr algn="ctr">
              <a:spcBef>
                <a:spcPts val="0"/>
              </a:spcBef>
              <a:buNone/>
            </a:pPr>
            <a:r>
              <a:rPr lang="es" sz="2400" dirty="0" smtClean="0"/>
              <a:t/>
            </a:r>
            <a:br>
              <a:rPr lang="es" sz="2400" dirty="0" smtClean="0"/>
            </a:br>
            <a:r>
              <a:rPr lang="es" sz="2400" dirty="0"/>
              <a:t/>
            </a:r>
            <a:br>
              <a:rPr lang="es" sz="2400" dirty="0"/>
            </a:br>
            <a:r>
              <a:rPr lang="es" sz="2400" dirty="0" smtClean="0"/>
              <a:t/>
            </a:r>
            <a:br>
              <a:rPr lang="es" sz="2400" dirty="0" smtClean="0"/>
            </a:br>
            <a:r>
              <a:rPr lang="es" sz="2400" dirty="0"/>
              <a:t/>
            </a:r>
            <a:br>
              <a:rPr lang="es" sz="2400" dirty="0"/>
            </a:br>
            <a:r>
              <a:rPr lang="es" sz="2400" dirty="0" smtClean="0"/>
              <a:t>Situación </a:t>
            </a:r>
            <a:r>
              <a:rPr lang="es" sz="2400" dirty="0"/>
              <a:t>legislativa en Chile</a:t>
            </a:r>
          </a:p>
        </p:txBody>
      </p:sp>
      <p:sp>
        <p:nvSpPr>
          <p:cNvPr id="55" name="Shape 55"/>
          <p:cNvSpPr txBox="1">
            <a:spLocks noGrp="1"/>
          </p:cNvSpPr>
          <p:nvPr>
            <p:ph type="subTitle" idx="4294967295"/>
          </p:nvPr>
        </p:nvSpPr>
        <p:spPr>
          <a:xfrm>
            <a:off x="0" y="1373188"/>
            <a:ext cx="7772400" cy="2189162"/>
          </a:xfrm>
          <a:prstGeom prst="rect">
            <a:avLst/>
          </a:prstGeom>
        </p:spPr>
        <p:txBody>
          <a:bodyPr lIns="91425" tIns="91425" rIns="91425" bIns="91425" anchor="t" anchorCtr="0">
            <a:noAutofit/>
          </a:bodyPr>
          <a:lstStyle/>
          <a:p>
            <a:pPr lvl="0" rtl="0">
              <a:spcBef>
                <a:spcPts val="0"/>
              </a:spcBef>
              <a:buNone/>
            </a:pPr>
            <a:r>
              <a:rPr lang="es" sz="1200" dirty="0">
                <a:solidFill>
                  <a:srgbClr val="000000"/>
                </a:solidFill>
              </a:rPr>
              <a:t>La  Ley N° 20.680 establece el principio de corresponsabilidad de los padres, la figura del cuidado personal compartido y consagra el interés superior del niño consagrado en la Convención sobre los Derechos del Niño, entre otras materias. (16 Junio 2013).</a:t>
            </a:r>
          </a:p>
          <a:p>
            <a:pPr lvl="0" rtl="0">
              <a:spcBef>
                <a:spcPts val="0"/>
              </a:spcBef>
              <a:buNone/>
            </a:pPr>
            <a:endParaRPr sz="1200" dirty="0">
              <a:solidFill>
                <a:srgbClr val="000000"/>
              </a:solidFill>
            </a:endParaRPr>
          </a:p>
          <a:p>
            <a:pPr lvl="0" rtl="0">
              <a:spcBef>
                <a:spcPts val="0"/>
              </a:spcBef>
              <a:buNone/>
            </a:pPr>
            <a:r>
              <a:rPr lang="es" sz="1200" dirty="0">
                <a:solidFill>
                  <a:srgbClr val="000000"/>
                </a:solidFill>
              </a:rPr>
              <a:t>Ésta incluye 5 modificaciones:</a:t>
            </a:r>
          </a:p>
          <a:p>
            <a:pPr lvl="0" rtl="0">
              <a:spcBef>
                <a:spcPts val="0"/>
              </a:spcBef>
              <a:buNone/>
            </a:pPr>
            <a:endParaRPr sz="1200" dirty="0">
              <a:solidFill>
                <a:srgbClr val="000000"/>
              </a:solidFill>
            </a:endParaRPr>
          </a:p>
          <a:p>
            <a:pPr lvl="0" rtl="0">
              <a:spcBef>
                <a:spcPts val="0"/>
              </a:spcBef>
              <a:buNone/>
            </a:pPr>
            <a:r>
              <a:rPr lang="es" sz="1200" dirty="0">
                <a:solidFill>
                  <a:srgbClr val="000000"/>
                </a:solidFill>
              </a:rPr>
              <a:t>1.- </a:t>
            </a:r>
            <a:r>
              <a:rPr lang="es" sz="1200" b="1" dirty="0">
                <a:solidFill>
                  <a:srgbClr val="000000"/>
                </a:solidFill>
              </a:rPr>
              <a:t>Cuidado personal del Niño</a:t>
            </a:r>
          </a:p>
          <a:p>
            <a:pPr lvl="0" rtl="0">
              <a:spcBef>
                <a:spcPts val="0"/>
              </a:spcBef>
              <a:buNone/>
            </a:pPr>
            <a:r>
              <a:rPr lang="es" sz="1200" dirty="0">
                <a:solidFill>
                  <a:srgbClr val="000000"/>
                </a:solidFill>
              </a:rPr>
              <a:t>2.- </a:t>
            </a:r>
            <a:r>
              <a:rPr lang="es" sz="1200" b="1" dirty="0">
                <a:solidFill>
                  <a:srgbClr val="000000"/>
                </a:solidFill>
              </a:rPr>
              <a:t>Tuición Compartida</a:t>
            </a:r>
          </a:p>
          <a:p>
            <a:pPr lvl="0" rtl="0">
              <a:spcBef>
                <a:spcPts val="0"/>
              </a:spcBef>
              <a:buNone/>
            </a:pPr>
            <a:r>
              <a:rPr lang="es" sz="1200" dirty="0">
                <a:solidFill>
                  <a:srgbClr val="000000"/>
                </a:solidFill>
              </a:rPr>
              <a:t>3.- </a:t>
            </a:r>
            <a:r>
              <a:rPr lang="es" sz="1200" b="1" dirty="0">
                <a:solidFill>
                  <a:srgbClr val="000000"/>
                </a:solidFill>
              </a:rPr>
              <a:t>Patria Potestad</a:t>
            </a:r>
          </a:p>
          <a:p>
            <a:pPr lvl="0" rtl="0">
              <a:spcBef>
                <a:spcPts val="0"/>
              </a:spcBef>
              <a:buNone/>
            </a:pPr>
            <a:r>
              <a:rPr lang="es" sz="1200" dirty="0">
                <a:solidFill>
                  <a:srgbClr val="000000"/>
                </a:solidFill>
              </a:rPr>
              <a:t>4.- </a:t>
            </a:r>
            <a:r>
              <a:rPr lang="es" sz="1200" b="1" dirty="0">
                <a:solidFill>
                  <a:srgbClr val="000000"/>
                </a:solidFill>
              </a:rPr>
              <a:t>Abuelos y Familiares</a:t>
            </a:r>
          </a:p>
          <a:p>
            <a:pPr lvl="0" rtl="0">
              <a:spcBef>
                <a:spcPts val="0"/>
              </a:spcBef>
              <a:buNone/>
            </a:pPr>
            <a:r>
              <a:rPr lang="es" sz="1200" dirty="0">
                <a:solidFill>
                  <a:srgbClr val="000000"/>
                </a:solidFill>
              </a:rPr>
              <a:t>5.- </a:t>
            </a:r>
            <a:r>
              <a:rPr lang="es" sz="1200" b="1" dirty="0">
                <a:solidFill>
                  <a:srgbClr val="000000"/>
                </a:solidFill>
              </a:rPr>
              <a:t>Visitas</a:t>
            </a:r>
          </a:p>
          <a:p>
            <a:pPr>
              <a:spcBef>
                <a:spcPts val="0"/>
              </a:spcBef>
              <a:buNone/>
            </a:pPr>
            <a:endParaRPr sz="1200" dirty="0">
              <a:solidFill>
                <a:srgbClr val="000000"/>
              </a:solidFill>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prstGeom prst="rect">
            <a:avLst/>
          </a:prstGeom>
        </p:spPr>
        <p:txBody>
          <a:bodyPr lIns="91425" tIns="91425" rIns="91425" bIns="91425" anchor="b" anchorCtr="0">
            <a:noAutofit/>
          </a:bodyPr>
          <a:lstStyle/>
          <a:p>
            <a:pPr lvl="0" algn="ctr" rtl="0">
              <a:spcBef>
                <a:spcPts val="0"/>
              </a:spcBef>
              <a:buNone/>
            </a:pPr>
            <a:r>
              <a:rPr lang="es" sz="2400"/>
              <a:t>Situación legislativa en Chile</a:t>
            </a:r>
          </a:p>
        </p:txBody>
      </p:sp>
      <p:sp>
        <p:nvSpPr>
          <p:cNvPr id="61" name="Shape 61"/>
          <p:cNvSpPr txBox="1">
            <a:spLocks noGrp="1"/>
          </p:cNvSpPr>
          <p:nvPr>
            <p:ph type="subTitle" idx="4294967295"/>
          </p:nvPr>
        </p:nvSpPr>
        <p:spPr>
          <a:xfrm>
            <a:off x="0" y="1384300"/>
            <a:ext cx="7772400" cy="2189163"/>
          </a:xfrm>
          <a:prstGeom prst="rect">
            <a:avLst/>
          </a:prstGeom>
        </p:spPr>
        <p:txBody>
          <a:bodyPr lIns="91425" tIns="91425" rIns="91425" bIns="91425" anchor="t" anchorCtr="0">
            <a:noAutofit/>
          </a:bodyPr>
          <a:lstStyle/>
          <a:p>
            <a:pPr lvl="0" algn="just" rtl="0">
              <a:lnSpc>
                <a:spcPct val="150000"/>
              </a:lnSpc>
              <a:spcBef>
                <a:spcPts val="0"/>
              </a:spcBef>
              <a:spcAft>
                <a:spcPts val="800"/>
              </a:spcAft>
              <a:buClr>
                <a:srgbClr val="000000"/>
              </a:buClr>
              <a:buSzPct val="91666"/>
              <a:buFont typeface="Arial"/>
              <a:buNone/>
            </a:pPr>
            <a:r>
              <a:rPr lang="es" sz="1200" dirty="0">
                <a:latin typeface="Verdana"/>
                <a:ea typeface="Verdana"/>
                <a:cs typeface="Verdana"/>
                <a:sym typeface="Verdana"/>
              </a:rPr>
              <a:t>Por otro lado, el matrimonio civil, según nuestro Código Civil, "es un contrato solemne por el cual un hombre y una mujer se unen actual e indisolublemente por toda la vida, con el fin de vivir juntos, de procrear y de auxiliarse mutuamente" (art.102).</a:t>
            </a:r>
          </a:p>
          <a:p>
            <a:pPr lvl="0" algn="just" rtl="0">
              <a:lnSpc>
                <a:spcPct val="150000"/>
              </a:lnSpc>
              <a:spcBef>
                <a:spcPts val="0"/>
              </a:spcBef>
              <a:spcAft>
                <a:spcPts val="800"/>
              </a:spcAft>
              <a:buNone/>
            </a:pPr>
            <a:r>
              <a:rPr lang="es" sz="1200" dirty="0">
                <a:latin typeface="Verdana"/>
                <a:ea typeface="Verdana"/>
                <a:cs typeface="Verdana"/>
                <a:sym typeface="Verdana"/>
              </a:rPr>
              <a:t>En Chile, el matrimonio es el único medio legal para fundar una familia e imposibilita a parejas del mismo sexo conformar una.</a:t>
            </a:r>
          </a:p>
          <a:p>
            <a:pPr lvl="0" algn="just" rtl="0">
              <a:lnSpc>
                <a:spcPct val="150000"/>
              </a:lnSpc>
              <a:spcBef>
                <a:spcPts val="0"/>
              </a:spcBef>
              <a:spcAft>
                <a:spcPts val="800"/>
              </a:spcAft>
              <a:buNone/>
            </a:pPr>
            <a:r>
              <a:rPr lang="es" sz="1200" dirty="0">
                <a:latin typeface="Verdana"/>
                <a:ea typeface="Verdana"/>
                <a:cs typeface="Verdana"/>
                <a:sym typeface="Verdana"/>
              </a:rPr>
              <a:t>Ante esto el 2003 el, en ese entonces, diputado Marco-Enríquez Ominami propuso cambiar el concepto mismo de matrimonio.El parlamentario sugiere cambiar “un hombre y una mujer “ por “dos personas” y eliminar “de procrear”. Hasta la fecha, nada de esto ha cambiado, pues la definición de matrimonio se mantiene igual ante el Código Civil.</a:t>
            </a:r>
          </a:p>
          <a:p>
            <a:pPr lvl="0" rtl="0">
              <a:spcBef>
                <a:spcPts val="0"/>
              </a:spcBef>
              <a:buNone/>
            </a:pPr>
            <a:endParaRPr sz="1200" dirty="0">
              <a:solidFill>
                <a:srgbClr val="000000"/>
              </a:solidFill>
            </a:endParaRPr>
          </a:p>
          <a:p>
            <a:pPr lvl="0" rtl="0">
              <a:spcBef>
                <a:spcPts val="0"/>
              </a:spcBef>
              <a:buNone/>
            </a:pPr>
            <a:endParaRPr sz="1200" dirty="0">
              <a:solidFill>
                <a:srgbClr val="000000"/>
              </a:solidFill>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s"/>
              <a:t>Acuerdo de vida en pareja</a:t>
            </a:r>
          </a:p>
        </p:txBody>
      </p:sp>
      <p:sp>
        <p:nvSpPr>
          <p:cNvPr id="67" name="Shape 67"/>
          <p:cNvSpPr txBox="1"/>
          <p:nvPr/>
        </p:nvSpPr>
        <p:spPr>
          <a:xfrm>
            <a:off x="524750" y="1238050"/>
            <a:ext cx="8229600" cy="3657900"/>
          </a:xfrm>
          <a:prstGeom prst="rect">
            <a:avLst/>
          </a:prstGeom>
        </p:spPr>
        <p:txBody>
          <a:bodyPr lIns="91425" tIns="91425" rIns="91425" bIns="91425" anchor="ctr" anchorCtr="0">
            <a:noAutofit/>
          </a:bodyPr>
          <a:lstStyle/>
          <a:p>
            <a:pPr lvl="0" rtl="0">
              <a:spcBef>
                <a:spcPts val="0"/>
              </a:spcBef>
              <a:buClr>
                <a:srgbClr val="000000"/>
              </a:buClr>
              <a:buFont typeface="Arial"/>
              <a:buNone/>
            </a:pPr>
            <a:endParaRPr b="1">
              <a:solidFill>
                <a:schemeClr val="dk2"/>
              </a:solidFill>
            </a:endParaRPr>
          </a:p>
          <a:p>
            <a:pPr lvl="0" rtl="0">
              <a:spcBef>
                <a:spcPts val="0"/>
              </a:spcBef>
              <a:buNone/>
            </a:pPr>
            <a:r>
              <a:rPr lang="es" b="1">
                <a:solidFill>
                  <a:schemeClr val="dk2"/>
                </a:solidFill>
              </a:rPr>
              <a:t>El presente proyecto de ley define el Acuerdo de Vida en Pareja como un contrato celebrado entre dos personas con el propósito de regular los efectos jurídicos derivados de su vida afectiva en común.</a:t>
            </a:r>
          </a:p>
          <a:p>
            <a:pPr lvl="0" rtl="0">
              <a:spcBef>
                <a:spcPts val="0"/>
              </a:spcBef>
              <a:buNone/>
            </a:pPr>
            <a:r>
              <a:rPr lang="es" b="1">
                <a:solidFill>
                  <a:schemeClr val="dk2"/>
                </a:solidFill>
              </a:rPr>
              <a:t>El Acuerdo de Vida en Pareja solo generará los derechos y obligaciones que establece la presente ley y en ningún caso, alterará el estado civil de los contratantes.</a:t>
            </a:r>
          </a:p>
          <a:p>
            <a:pPr lvl="0" rtl="0">
              <a:spcBef>
                <a:spcPts val="0"/>
              </a:spcBef>
              <a:buNone/>
            </a:pPr>
            <a:endParaRPr b="1">
              <a:solidFill>
                <a:schemeClr val="dk2"/>
              </a:solidFill>
            </a:endParaRPr>
          </a:p>
          <a:p>
            <a:pPr lvl="0" rtl="0">
              <a:spcBef>
                <a:spcPts val="0"/>
              </a:spcBef>
              <a:buNone/>
            </a:pPr>
            <a:r>
              <a:rPr lang="es" b="1">
                <a:solidFill>
                  <a:srgbClr val="980000"/>
                </a:solidFill>
              </a:rPr>
              <a:t>...“en momentos cuando estamos luchando porque el Acuerdo de Vida (AVP) regule la custodia de los hijos en caso de fallecimiento de la madre o el padre biológico …” 	Estela Ortiz, Movilh.</a:t>
            </a:r>
          </a:p>
          <a:p>
            <a:pPr lvl="0" rtl="0">
              <a:spcBef>
                <a:spcPts val="0"/>
              </a:spcBef>
              <a:buNone/>
            </a:pPr>
            <a:endParaRPr b="1">
              <a:solidFill>
                <a:schemeClr val="dk2"/>
              </a:solidFill>
            </a:endParaRPr>
          </a:p>
          <a:p>
            <a:pPr lvl="0" rtl="0">
              <a:spcBef>
                <a:spcPts val="0"/>
              </a:spcBef>
              <a:buNone/>
            </a:pPr>
            <a:endParaRPr b="1">
              <a:solidFill>
                <a:schemeClr val="dk2"/>
              </a:solidFill>
            </a:endParaRPr>
          </a:p>
          <a:p>
            <a:pPr lvl="0" rtl="0">
              <a:spcBef>
                <a:spcPts val="0"/>
              </a:spcBef>
              <a:buNone/>
            </a:pPr>
            <a:endParaRPr b="1">
              <a:solidFill>
                <a:schemeClr val="dk2"/>
              </a:solidFill>
            </a:endParaRPr>
          </a:p>
          <a:p>
            <a:pPr lvl="0" rtl="0">
              <a:spcBef>
                <a:spcPts val="0"/>
              </a:spcBef>
              <a:buNone/>
            </a:pPr>
            <a:endParaRPr b="1">
              <a:solidFill>
                <a:schemeClr val="dk2"/>
              </a:solidFill>
            </a:endParaRPr>
          </a:p>
          <a:p>
            <a:pPr lvl="0" rtl="0">
              <a:spcBef>
                <a:spcPts val="0"/>
              </a:spcBef>
              <a:buNone/>
            </a:pPr>
            <a:endParaRPr b="1">
              <a:solidFill>
                <a:schemeClr val="dk2"/>
              </a:solidFill>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ctrTitle" idx="4294967295"/>
          </p:nvPr>
        </p:nvSpPr>
        <p:spPr>
          <a:xfrm>
            <a:off x="0" y="550863"/>
            <a:ext cx="7772400" cy="4206875"/>
          </a:xfrm>
          <a:prstGeom prst="rect">
            <a:avLst/>
          </a:prstGeom>
        </p:spPr>
        <p:txBody>
          <a:bodyPr lIns="91425" tIns="91425" rIns="91425" bIns="91425" anchor="b" anchorCtr="0">
            <a:noAutofit/>
          </a:bodyPr>
          <a:lstStyle/>
          <a:p>
            <a:pPr lvl="0" algn="ctr" rtl="0">
              <a:spcBef>
                <a:spcPts val="0"/>
              </a:spcBef>
              <a:buNone/>
            </a:pPr>
            <a:r>
              <a:rPr lang="es" sz="1800"/>
              <a:t>Propuesta MOVILH</a:t>
            </a:r>
          </a:p>
          <a:p>
            <a:pPr lvl="0" algn="l" rtl="0">
              <a:spcBef>
                <a:spcPts val="0"/>
              </a:spcBef>
              <a:buNone/>
            </a:pPr>
            <a:endParaRPr sz="1800"/>
          </a:p>
          <a:p>
            <a:pPr lvl="0" algn="ctr" rtl="0">
              <a:spcBef>
                <a:spcPts val="0"/>
              </a:spcBef>
              <a:buNone/>
            </a:pPr>
            <a:endParaRPr sz="1800"/>
          </a:p>
          <a:p>
            <a:pPr lvl="0" rtl="0">
              <a:spcBef>
                <a:spcPts val="0"/>
              </a:spcBef>
              <a:buNone/>
            </a:pPr>
            <a:endParaRPr sz="1400" b="0">
              <a:solidFill>
                <a:srgbClr val="525252"/>
              </a:solidFill>
            </a:endParaRPr>
          </a:p>
          <a:p>
            <a:pPr lvl="0" rtl="0">
              <a:spcBef>
                <a:spcPts val="0"/>
              </a:spcBef>
              <a:buNone/>
            </a:pPr>
            <a:r>
              <a:rPr lang="es" sz="1400" b="0">
                <a:solidFill>
                  <a:srgbClr val="525252"/>
                </a:solidFill>
              </a:rPr>
              <a:t>De acuerdo a estudios del Movilh, el 12.9 por ciento de las mujeres lesbianas y el 7.2 por ciento de los hombres gays, declara tener uno o más hijos o hijas en Chile, “por lo que es urgente que estos niños y niñas tengan los mismo derechos que los criados bajo al amparo de una pareja heterosexual”. -</a:t>
            </a:r>
          </a:p>
          <a:p>
            <a:pPr lvl="0" rtl="0">
              <a:spcBef>
                <a:spcPts val="0"/>
              </a:spcBef>
              <a:buNone/>
            </a:pPr>
            <a:endParaRPr sz="1400" b="0">
              <a:solidFill>
                <a:srgbClr val="525252"/>
              </a:solidFill>
            </a:endParaRPr>
          </a:p>
          <a:p>
            <a:pPr lvl="0" rtl="0">
              <a:spcBef>
                <a:spcPts val="0"/>
              </a:spcBef>
              <a:buNone/>
            </a:pPr>
            <a:r>
              <a:rPr lang="es" sz="1400" b="0">
                <a:solidFill>
                  <a:srgbClr val="525252"/>
                </a:solidFill>
              </a:rPr>
              <a:t>“No se comprende dentro de las inhabilidades para ejercer el cuidado personal del menor, la orientación sexual diversa de la madre, padre o adulto que ejerza o pueda ejercer, de acuerdo con las reglas generales, este cuidado. Tampoco será causal de inhabilidad el hecho que quien detente o pueda detentar, el cuidado personal del niño mantenga o no alguna relación con otra persona de su mismo sexo, ya sea en la esfera de su vida privada o pública”.</a:t>
            </a:r>
          </a:p>
          <a:p>
            <a:pPr lvl="0" rtl="0">
              <a:spcBef>
                <a:spcPts val="0"/>
              </a:spcBef>
              <a:buNone/>
            </a:pPr>
            <a:r>
              <a:rPr lang="es" sz="1400" b="0">
                <a:solidFill>
                  <a:srgbClr val="525252"/>
                </a:solidFill>
              </a:rPr>
              <a:t> “No  será  causal  fundada  para  suspender  o  restringir  este  derecho,  la  orientación  sexual  diversa  de  la  madre  o  del  padre, sea  que  mantenga  o  no  alguna  relación,  ya  sea  en  la  esfera  de  su  vida  privada  o  pública, con  otra  persona  de  su  mismo  sexo.” </a:t>
            </a:r>
          </a:p>
          <a:p>
            <a:pPr lvl="0" rtl="0">
              <a:spcBef>
                <a:spcPts val="0"/>
              </a:spcBef>
              <a:buNone/>
            </a:pPr>
            <a:endParaRPr sz="1400" b="0">
              <a:solidFill>
                <a:srgbClr val="525252"/>
              </a:solidFill>
            </a:endParaRPr>
          </a:p>
        </p:txBody>
      </p:sp>
      <p:pic>
        <p:nvPicPr>
          <p:cNvPr id="73" name="Shape 73"/>
          <p:cNvPicPr preferRelativeResize="0"/>
          <p:nvPr/>
        </p:nvPicPr>
        <p:blipFill>
          <a:blip r:embed="rId3"/>
          <a:stretch>
            <a:fillRect/>
          </a:stretch>
        </p:blipFill>
        <p:spPr>
          <a:xfrm>
            <a:off x="1164753" y="680201"/>
            <a:ext cx="917999" cy="917999"/>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s"/>
              <a:t>El caso de Karen Atala en Chile</a:t>
            </a:r>
          </a:p>
        </p:txBody>
      </p:sp>
      <p:sp>
        <p:nvSpPr>
          <p:cNvPr id="79" name="Shape 79"/>
          <p:cNvSpPr txBox="1">
            <a:spLocks noGrp="1"/>
          </p:cNvSpPr>
          <p:nvPr>
            <p:ph type="body" idx="1"/>
          </p:nvPr>
        </p:nvSpPr>
        <p:spPr>
          <a:prstGeom prst="rect">
            <a:avLst/>
          </a:prstGeom>
        </p:spPr>
        <p:txBody>
          <a:bodyPr lIns="91425" tIns="91425" rIns="91425" bIns="91425" anchor="t" anchorCtr="0">
            <a:noAutofit/>
          </a:bodyPr>
          <a:lstStyle/>
          <a:p>
            <a:pPr lvl="0" rtl="0">
              <a:spcBef>
                <a:spcPts val="0"/>
              </a:spcBef>
              <a:buNone/>
            </a:pPr>
            <a:r>
              <a:rPr lang="es" sz="1800"/>
              <a:t>Karen Atala, jueza de garantías de la comuna de Los Andes contrajo matrimonio en 1993. De tal unión nacieron tres hijas. Disolvió su matrimonio en 2002, y obtuvo la tuición de sus hijas por mutuo acuerdo con su pareja.Sin embargo, debido a que la jueza se declaró abiertamente lesbiana, su ex marido la demandó por la custodia de las tres niñas (Muñoz,2013).</a:t>
            </a:r>
          </a:p>
          <a:p>
            <a:pPr>
              <a:spcBef>
                <a:spcPts val="0"/>
              </a:spcBef>
              <a:buNone/>
            </a:pPr>
            <a:endParaRPr sz="2400"/>
          </a:p>
        </p:txBody>
      </p:sp>
      <p:sp>
        <p:nvSpPr>
          <p:cNvPr id="80" name="Shape 80"/>
          <p:cNvSpPr txBox="1">
            <a:spLocks noGrp="1"/>
          </p:cNvSpPr>
          <p:nvPr>
            <p:ph type="body" idx="2"/>
          </p:nvPr>
        </p:nvSpPr>
        <p:spPr>
          <a:prstGeom prst="rect">
            <a:avLst/>
          </a:prstGeom>
        </p:spPr>
        <p:txBody>
          <a:bodyPr lIns="91425" tIns="91425" rIns="91425" bIns="91425" anchor="t" anchorCtr="0">
            <a:noAutofit/>
          </a:bodyPr>
          <a:lstStyle/>
          <a:p>
            <a:pPr>
              <a:spcBef>
                <a:spcPts val="0"/>
              </a:spcBef>
              <a:buNone/>
            </a:pPr>
            <a:endParaRPr/>
          </a:p>
        </p:txBody>
      </p:sp>
      <p:pic>
        <p:nvPicPr>
          <p:cNvPr id="81" name="Shape 81"/>
          <p:cNvPicPr preferRelativeResize="0"/>
          <p:nvPr/>
        </p:nvPicPr>
        <p:blipFill>
          <a:blip r:embed="rId3"/>
          <a:stretch>
            <a:fillRect/>
          </a:stretch>
        </p:blipFill>
        <p:spPr>
          <a:xfrm>
            <a:off x="4761354" y="1380927"/>
            <a:ext cx="3585625" cy="2689211"/>
          </a:xfrm>
          <a:prstGeom prst="rect">
            <a:avLst/>
          </a:prstGeom>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s"/>
              <a:t>Instancias de resolución </a:t>
            </a:r>
          </a:p>
        </p:txBody>
      </p:sp>
      <p:sp>
        <p:nvSpPr>
          <p:cNvPr id="87" name="Shape 87"/>
          <p:cNvSpPr txBox="1">
            <a:spLocks noGrp="1"/>
          </p:cNvSpPr>
          <p:nvPr>
            <p:ph type="body" idx="1"/>
          </p:nvPr>
        </p:nvSpPr>
        <p:spPr>
          <a:prstGeom prst="rect">
            <a:avLst/>
          </a:prstGeom>
        </p:spPr>
        <p:txBody>
          <a:bodyPr lIns="91425" tIns="91425" rIns="91425" bIns="91425" anchor="t" anchorCtr="0">
            <a:noAutofit/>
          </a:bodyPr>
          <a:lstStyle/>
          <a:p>
            <a:pPr lvl="0" rtl="0">
              <a:spcBef>
                <a:spcPts val="0"/>
              </a:spcBef>
              <a:buClr>
                <a:srgbClr val="000000"/>
              </a:buClr>
              <a:buSzPct val="78571"/>
              <a:buFont typeface="Arial"/>
              <a:buNone/>
            </a:pPr>
            <a:r>
              <a:rPr lang="es" sz="1400"/>
              <a:t>1.-La Jueza Subrogante del Juzgado de Menores de Villarrica denegó la solicitud de </a:t>
            </a:r>
          </a:p>
          <a:p>
            <a:pPr lvl="0" rtl="0">
              <a:spcBef>
                <a:spcPts val="0"/>
              </a:spcBef>
              <a:buNone/>
            </a:pPr>
            <a:r>
              <a:rPr lang="es" sz="1400"/>
              <a:t>tuición, aﬁrmando que no se había acreditado en el proceso “la existencia de hechos </a:t>
            </a:r>
          </a:p>
          <a:p>
            <a:pPr lvl="0" rtl="0">
              <a:spcBef>
                <a:spcPts val="0"/>
              </a:spcBef>
              <a:buClr>
                <a:srgbClr val="000000"/>
              </a:buClr>
              <a:buSzPct val="78571"/>
              <a:buFont typeface="Arial"/>
              <a:buNone/>
            </a:pPr>
            <a:r>
              <a:rPr lang="es" sz="1400"/>
              <a:t>concretos que perjudiquen el bienestar de las menores derivado de la presencia </a:t>
            </a:r>
          </a:p>
          <a:p>
            <a:pPr lvl="0" rtl="0">
              <a:spcBef>
                <a:spcPts val="0"/>
              </a:spcBef>
              <a:buNone/>
            </a:pPr>
            <a:r>
              <a:rPr lang="es" sz="1400"/>
              <a:t>de la pareja de la madre en el hogar”.</a:t>
            </a:r>
          </a:p>
          <a:p>
            <a:pPr lvl="0" rtl="0">
              <a:spcBef>
                <a:spcPts val="0"/>
              </a:spcBef>
              <a:buClr>
                <a:srgbClr val="000000"/>
              </a:buClr>
              <a:buSzPct val="78571"/>
              <a:buFont typeface="Arial"/>
              <a:buNone/>
            </a:pPr>
            <a:r>
              <a:rPr lang="es" sz="1400"/>
              <a:t>2.-Dicha decisión fue apelada el 11 de noviembre de 2003 ante la Corte de </a:t>
            </a:r>
          </a:p>
          <a:p>
            <a:pPr lvl="0" rtl="0">
              <a:spcBef>
                <a:spcPts val="0"/>
              </a:spcBef>
              <a:buClr>
                <a:srgbClr val="000000"/>
              </a:buClr>
              <a:buSzPct val="78571"/>
              <a:buFont typeface="Arial"/>
              <a:buNone/>
            </a:pPr>
            <a:r>
              <a:rPr lang="es" sz="1400"/>
              <a:t>Apelaciones de Temuco, la cual conﬁrmó el 30 de marzo de 2004 la sentencia </a:t>
            </a:r>
          </a:p>
          <a:p>
            <a:pPr lvl="0" rtl="0">
              <a:spcBef>
                <a:spcPts val="0"/>
              </a:spcBef>
              <a:buNone/>
            </a:pPr>
            <a:r>
              <a:rPr lang="es" sz="1400"/>
              <a:t>anterior</a:t>
            </a:r>
          </a:p>
          <a:p>
            <a:pPr lvl="0" rtl="0">
              <a:spcBef>
                <a:spcPts val="0"/>
              </a:spcBef>
              <a:buNone/>
            </a:pPr>
            <a:r>
              <a:rPr lang="es" sz="1400"/>
              <a:t>3.-Esto llevó a la contraparte de Atala a presentar el 5 de abril de 2004 </a:t>
            </a:r>
          </a:p>
          <a:p>
            <a:pPr lvl="0" rtl="0">
              <a:spcBef>
                <a:spcPts val="0"/>
              </a:spcBef>
              <a:buClr>
                <a:srgbClr val="000000"/>
              </a:buClr>
              <a:buSzPct val="78571"/>
              <a:buFont typeface="Arial"/>
              <a:buNone/>
            </a:pPr>
            <a:r>
              <a:rPr lang="es" sz="1400"/>
              <a:t>un recurso de queja ante la Corte Suprema contra los Ministros de la Corte de </a:t>
            </a:r>
          </a:p>
          <a:p>
            <a:pPr lvl="0" rtl="0">
              <a:spcBef>
                <a:spcPts val="0"/>
              </a:spcBef>
              <a:buClr>
                <a:srgbClr val="000000"/>
              </a:buClr>
              <a:buSzPct val="78571"/>
              <a:buFont typeface="Arial"/>
              <a:buNone/>
            </a:pPr>
            <a:r>
              <a:rPr lang="es" sz="1400"/>
              <a:t>Apelaciones en cuestión, siendo finalmente acogido tal recurso.</a:t>
            </a:r>
          </a:p>
          <a:p>
            <a:pPr lvl="0" rtl="0">
              <a:spcBef>
                <a:spcPts val="0"/>
              </a:spcBef>
              <a:buClr>
                <a:srgbClr val="000000"/>
              </a:buClr>
              <a:buFont typeface="Arial"/>
              <a:buNone/>
            </a:pPr>
            <a:endParaRPr sz="1400"/>
          </a:p>
          <a:p>
            <a:pPr>
              <a:spcBef>
                <a:spcPts val="0"/>
              </a:spcBef>
              <a:buNone/>
            </a:pPr>
            <a:endParaRPr/>
          </a:p>
        </p:txBody>
      </p:sp>
    </p:spTree>
  </p:cSld>
  <p:clrMapOvr>
    <a:masterClrMapping/>
  </p:clrMapOvr>
  <p:transition spd="slow">
    <p:cut/>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0</TotalTime>
  <Words>1927</Words>
  <Application>Microsoft Office PowerPoint</Application>
  <PresentationFormat>Presentación en pantalla (16:9)</PresentationFormat>
  <Paragraphs>100</Paragraphs>
  <Slides>21</Slides>
  <Notes>21</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Intermedio</vt:lpstr>
      <vt:lpstr>   Tuición Homoparental </vt:lpstr>
      <vt:lpstr> Familia según la RAE: Grupo de personas emparentadas entre sí que viven juntas.Conjunto de personas que tienen alguna condición, opinión o tendencia común.  “...la familia, en tanto institución social, se corresponde con la cultura y la  historia y que, por ende, está siempre en transformación” (Goody, 1986). </vt:lpstr>
      <vt:lpstr>Concepción Heteronormativa:</vt:lpstr>
      <vt:lpstr>    Situación legislativa en Chile</vt:lpstr>
      <vt:lpstr>Situación legislativa en Chile</vt:lpstr>
      <vt:lpstr>Acuerdo de vida en pareja</vt:lpstr>
      <vt:lpstr>Propuesta MOVILH    De acuerdo a estudios del Movilh, el 12.9 por ciento de las mujeres lesbianas y el 7.2 por ciento de los hombres gays, declara tener uno o más hijos o hijas en Chile, “por lo que es urgente que estos niños y niñas tengan los mismo derechos que los criados bajo al amparo de una pareja heterosexual”. -  “No se comprende dentro de las inhabilidades para ejercer el cuidado personal del menor, la orientación sexual diversa de la madre, padre o adulto que ejerza o pueda ejercer, de acuerdo con las reglas generales, este cuidado. Tampoco será causal de inhabilidad el hecho que quien detente o pueda detentar, el cuidado personal del niño mantenga o no alguna relación con otra persona de su mismo sexo, ya sea en la esfera de su vida privada o pública”.  “No  será  causal  fundada  para  suspender  o  restringir  este  derecho,  la  orientación  sexual  diversa  de  la  madre  o  del  padre, sea  que  mantenga  o  no  alguna  relación,  ya  sea  en  la  esfera  de  su  vida  privada  o  pública, con  otra  persona  de  su  mismo  sexo.”  </vt:lpstr>
      <vt:lpstr>El caso de Karen Atala en Chile</vt:lpstr>
      <vt:lpstr>Instancias de resolución </vt:lpstr>
      <vt:lpstr>Presentación de PowerPoint</vt:lpstr>
      <vt:lpstr>Argumento psicosocial contra la crianza homoparental</vt:lpstr>
      <vt:lpstr>Otros casos</vt:lpstr>
      <vt:lpstr>Estudios al respecto</vt:lpstr>
      <vt:lpstr>   Percepción psicosocial del adolescente en familia homoparental y heteroparental</vt:lpstr>
      <vt:lpstr> Otros estudios</vt:lpstr>
      <vt:lpstr>Reacciones</vt:lpstr>
      <vt:lpstr>Reacciones</vt:lpstr>
      <vt:lpstr>Reacciones</vt:lpstr>
      <vt:lpstr>Reacciones</vt:lpstr>
      <vt:lpstr>Reacciones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Tuición Homoparental </dc:title>
  <cp:lastModifiedBy>Vania Vasquez Santis</cp:lastModifiedBy>
  <cp:revision>1</cp:revision>
  <dcterms:modified xsi:type="dcterms:W3CDTF">2014-06-07T16:04:12Z</dcterms:modified>
</cp:coreProperties>
</file>