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  <p:sldId id="297" r:id="rId3"/>
    <p:sldId id="299" r:id="rId4"/>
    <p:sldId id="316" r:id="rId5"/>
    <p:sldId id="317" r:id="rId6"/>
    <p:sldId id="318" r:id="rId7"/>
    <p:sldId id="321" r:id="rId8"/>
    <p:sldId id="300" r:id="rId9"/>
    <p:sldId id="301" r:id="rId10"/>
    <p:sldId id="302" r:id="rId11"/>
    <p:sldId id="319" r:id="rId12"/>
    <p:sldId id="315" r:id="rId13"/>
    <p:sldId id="304" r:id="rId14"/>
    <p:sldId id="305" r:id="rId15"/>
    <p:sldId id="311" r:id="rId16"/>
    <p:sldId id="310" r:id="rId17"/>
    <p:sldId id="320" r:id="rId18"/>
    <p:sldId id="306" r:id="rId19"/>
    <p:sldId id="307" r:id="rId20"/>
    <p:sldId id="322" r:id="rId21"/>
    <p:sldId id="308" r:id="rId2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2706328375618E-2"/>
          <c:y val="0.11666158119277602"/>
          <c:w val="0.88951310033612341"/>
          <c:h val="0.81192466664000562"/>
        </c:manualLayout>
      </c:layout>
      <c:lineChart>
        <c:grouping val="standard"/>
        <c:varyColors val="0"/>
        <c:ser>
          <c:idx val="0"/>
          <c:order val="0"/>
          <c:tx>
            <c:strRef>
              <c:f>'[Chile (1).xlsx]ChartA_Chile'!$Q$3</c:f>
              <c:strCache>
                <c:ptCount val="1"/>
                <c:pt idx="0">
                  <c:v>Selección ALC (15)</c:v>
                </c:pt>
              </c:strCache>
            </c:strRef>
          </c:tx>
          <c:spPr>
            <a:ln w="31750">
              <a:solidFill>
                <a:srgbClr val="000000"/>
              </a:solidFill>
              <a:prstDash val="solid"/>
            </a:ln>
          </c:spPr>
          <c:marker>
            <c:symbol val="x"/>
            <c:size val="7"/>
            <c:spPr>
              <a:noFill/>
              <a:ln w="15875">
                <a:solidFill>
                  <a:prstClr val="black"/>
                </a:solidFill>
              </a:ln>
            </c:spPr>
          </c:marker>
          <c:cat>
            <c:numRef>
              <c:f>'[Chile (1).xlsx]ChartA_Chile'!$P$4:$P$24</c:f>
              <c:numCache>
                <c:formatCode>General</c:formatCode>
                <c:ptCount val="2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</c:numCache>
            </c:numRef>
          </c:cat>
          <c:val>
            <c:numRef>
              <c:f>'[Chile (1).xlsx]ChartA_Chile'!$Q$4:$Q$24</c:f>
              <c:numCache>
                <c:formatCode>#,#00</c:formatCode>
                <c:ptCount val="21"/>
                <c:pt idx="0">
                  <c:v>13.9</c:v>
                </c:pt>
                <c:pt idx="1">
                  <c:v>14.1</c:v>
                </c:pt>
                <c:pt idx="2">
                  <c:v>14.8</c:v>
                </c:pt>
                <c:pt idx="3">
                  <c:v>15.2</c:v>
                </c:pt>
                <c:pt idx="4">
                  <c:v>15.6</c:v>
                </c:pt>
                <c:pt idx="5">
                  <c:v>15.5</c:v>
                </c:pt>
                <c:pt idx="6">
                  <c:v>15.6</c:v>
                </c:pt>
                <c:pt idx="7">
                  <c:v>16.2</c:v>
                </c:pt>
                <c:pt idx="8">
                  <c:v>15.9</c:v>
                </c:pt>
                <c:pt idx="9">
                  <c:v>16.100000000000001</c:v>
                </c:pt>
                <c:pt idx="10">
                  <c:v>16.399999999999999</c:v>
                </c:pt>
                <c:pt idx="11">
                  <c:v>16.7</c:v>
                </c:pt>
                <c:pt idx="12">
                  <c:v>16.600000000000001</c:v>
                </c:pt>
                <c:pt idx="13">
                  <c:v>16.8</c:v>
                </c:pt>
                <c:pt idx="14">
                  <c:v>17.399999999999999</c:v>
                </c:pt>
                <c:pt idx="15">
                  <c:v>18.3</c:v>
                </c:pt>
                <c:pt idx="16">
                  <c:v>19.100000000000001</c:v>
                </c:pt>
                <c:pt idx="17">
                  <c:v>19.5</c:v>
                </c:pt>
                <c:pt idx="18">
                  <c:v>19.7</c:v>
                </c:pt>
                <c:pt idx="19">
                  <c:v>19</c:v>
                </c:pt>
                <c:pt idx="20">
                  <c:v>19.399999999999999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'[Chile (1).xlsx]ChartA_Chile'!$R$3</c:f>
              <c:strCache>
                <c:ptCount val="1"/>
                <c:pt idx="0">
                  <c:v>OCDE (34)</c:v>
                </c:pt>
              </c:strCache>
            </c:strRef>
          </c:tx>
          <c:spPr>
            <a:ln w="2540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</c:spPr>
          <c:marker>
            <c:symbol val="triangle"/>
            <c:size val="7"/>
            <c:spPr>
              <a:solidFill>
                <a:schemeClr val="tx2">
                  <a:lumMod val="60000"/>
                  <a:lumOff val="40000"/>
                </a:schemeClr>
              </a:solidFill>
              <a:ln w="12700">
                <a:solidFill>
                  <a:schemeClr val="tx2">
                    <a:lumMod val="60000"/>
                    <a:lumOff val="40000"/>
                  </a:schemeClr>
                </a:solidFill>
              </a:ln>
            </c:spPr>
          </c:marker>
          <c:cat>
            <c:numRef>
              <c:f>'[Chile (1).xlsx]ChartA_Chile'!$P$4:$P$24</c:f>
              <c:numCache>
                <c:formatCode>General</c:formatCode>
                <c:ptCount val="2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</c:numCache>
            </c:numRef>
          </c:cat>
          <c:val>
            <c:numRef>
              <c:f>'[Chile (1).xlsx]ChartA_Chile'!$R$4:$R$24</c:f>
              <c:numCache>
                <c:formatCode>#,#00</c:formatCode>
                <c:ptCount val="21"/>
                <c:pt idx="0">
                  <c:v>33</c:v>
                </c:pt>
                <c:pt idx="1">
                  <c:v>33.5</c:v>
                </c:pt>
                <c:pt idx="2">
                  <c:v>33.700000000000003</c:v>
                </c:pt>
                <c:pt idx="3">
                  <c:v>34.200000000000003</c:v>
                </c:pt>
                <c:pt idx="4">
                  <c:v>34.1</c:v>
                </c:pt>
                <c:pt idx="5">
                  <c:v>34.5</c:v>
                </c:pt>
                <c:pt idx="6">
                  <c:v>34.9</c:v>
                </c:pt>
                <c:pt idx="7">
                  <c:v>34.799999999999997</c:v>
                </c:pt>
                <c:pt idx="8">
                  <c:v>34.799999999999997</c:v>
                </c:pt>
                <c:pt idx="9">
                  <c:v>35.1</c:v>
                </c:pt>
                <c:pt idx="10">
                  <c:v>35.200000000000003</c:v>
                </c:pt>
                <c:pt idx="11">
                  <c:v>34.700000000000003</c:v>
                </c:pt>
                <c:pt idx="12">
                  <c:v>34.5</c:v>
                </c:pt>
                <c:pt idx="13">
                  <c:v>34.4</c:v>
                </c:pt>
                <c:pt idx="14">
                  <c:v>34.299999999999997</c:v>
                </c:pt>
                <c:pt idx="15">
                  <c:v>34.9</c:v>
                </c:pt>
                <c:pt idx="16">
                  <c:v>35</c:v>
                </c:pt>
                <c:pt idx="17">
                  <c:v>35.1</c:v>
                </c:pt>
                <c:pt idx="18">
                  <c:v>34.5</c:v>
                </c:pt>
                <c:pt idx="19">
                  <c:v>33.700000000000003</c:v>
                </c:pt>
                <c:pt idx="20">
                  <c:v>33.799999999999997</c:v>
                </c:pt>
              </c:numCache>
            </c:numRef>
          </c:val>
          <c:smooth val="0"/>
        </c:ser>
        <c:ser>
          <c:idx val="3"/>
          <c:order val="2"/>
          <c:tx>
            <c:strRef>
              <c:f>'[Chile (1).xlsx]ChartA_Chile'!$S$3</c:f>
              <c:strCache>
                <c:ptCount val="1"/>
                <c:pt idx="0">
                  <c:v>Chile</c:v>
                </c:pt>
              </c:strCache>
            </c:strRef>
          </c:tx>
          <c:cat>
            <c:numRef>
              <c:f>'[Chile (1).xlsx]ChartA_Chile'!$P$4:$P$24</c:f>
              <c:numCache>
                <c:formatCode>General</c:formatCode>
                <c:ptCount val="2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</c:numCache>
            </c:numRef>
          </c:cat>
          <c:val>
            <c:numRef>
              <c:f>'[Chile (1).xlsx]ChartA_Chile'!$S$4:$S$24</c:f>
              <c:numCache>
                <c:formatCode>#,#00</c:formatCode>
                <c:ptCount val="21"/>
                <c:pt idx="0">
                  <c:v>17.041</c:v>
                </c:pt>
                <c:pt idx="1">
                  <c:v>17.95</c:v>
                </c:pt>
                <c:pt idx="2">
                  <c:v>18.623999999999999</c:v>
                </c:pt>
                <c:pt idx="3">
                  <c:v>18.821999999999999</c:v>
                </c:pt>
                <c:pt idx="4">
                  <c:v>18.57</c:v>
                </c:pt>
                <c:pt idx="5">
                  <c:v>18.465</c:v>
                </c:pt>
                <c:pt idx="6">
                  <c:v>19.550999999999998</c:v>
                </c:pt>
                <c:pt idx="7">
                  <c:v>18.974</c:v>
                </c:pt>
                <c:pt idx="8">
                  <c:v>18.782</c:v>
                </c:pt>
                <c:pt idx="9">
                  <c:v>18.048999999999999</c:v>
                </c:pt>
                <c:pt idx="10">
                  <c:v>18.876000000000001</c:v>
                </c:pt>
                <c:pt idx="11">
                  <c:v>19.106000000000002</c:v>
                </c:pt>
                <c:pt idx="12">
                  <c:v>19.173999999999999</c:v>
                </c:pt>
                <c:pt idx="13">
                  <c:v>18.716999999999999</c:v>
                </c:pt>
                <c:pt idx="14">
                  <c:v>19.062999999999999</c:v>
                </c:pt>
                <c:pt idx="15">
                  <c:v>20.709</c:v>
                </c:pt>
                <c:pt idx="16">
                  <c:v>21.995999999999999</c:v>
                </c:pt>
                <c:pt idx="17">
                  <c:v>22.779</c:v>
                </c:pt>
                <c:pt idx="18">
                  <c:v>21.398</c:v>
                </c:pt>
                <c:pt idx="19">
                  <c:v>17.143999999999998</c:v>
                </c:pt>
                <c:pt idx="20">
                  <c:v>19.640999999999998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5471488"/>
        <c:axId val="95473024"/>
      </c:lineChart>
      <c:catAx>
        <c:axId val="95471488"/>
        <c:scaling>
          <c:orientation val="minMax"/>
        </c:scaling>
        <c:delete val="0"/>
        <c:axPos val="b"/>
        <c:majorGridlines>
          <c:spPr>
            <a:ln>
              <a:solidFill>
                <a:sysClr val="window" lastClr="FFFFFF"/>
              </a:solidFill>
            </a:ln>
          </c:spPr>
        </c:majorGridlines>
        <c:numFmt formatCode="General" sourceLinked="1"/>
        <c:majorTickMark val="in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s-CL"/>
          </a:p>
        </c:txPr>
        <c:crossAx val="95473024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95473024"/>
        <c:scaling>
          <c:orientation val="minMax"/>
          <c:min val="0"/>
        </c:scaling>
        <c:delete val="0"/>
        <c:axPos val="l"/>
        <c:majorGridlines>
          <c:spPr>
            <a:ln w="6350">
              <a:solidFill>
                <a:schemeClr val="bg1"/>
              </a:solidFill>
              <a:prstDash val="solid"/>
            </a:ln>
          </c:spPr>
        </c:majorGridlines>
        <c:numFmt formatCode="0" sourceLinked="0"/>
        <c:majorTickMark val="in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s-CL"/>
          </a:p>
        </c:txPr>
        <c:crossAx val="95471488"/>
        <c:crosses val="autoZero"/>
        <c:crossBetween val="between"/>
        <c:majorUnit val="5"/>
        <c:minorUnit val="5"/>
      </c:valAx>
      <c:spPr>
        <a:solidFill>
          <a:srgbClr val="EDF2F9"/>
        </a:solidFill>
        <a:ln w="3175">
          <a:solidFill>
            <a:srgbClr val="000000"/>
          </a:solidFill>
          <a:prstDash val="solid"/>
        </a:ln>
      </c:spPr>
    </c:plotArea>
    <c:legend>
      <c:legendPos val="t"/>
      <c:layout>
        <c:manualLayout>
          <c:xMode val="edge"/>
          <c:yMode val="edge"/>
          <c:x val="5.5736619241194552E-2"/>
          <c:y val="2.116666666666667E-2"/>
          <c:w val="0.69290718157181552"/>
          <c:h val="0.1072411111111118"/>
        </c:manualLayout>
      </c:layout>
      <c:overlay val="0"/>
      <c:spPr>
        <a:noFill/>
      </c:spPr>
      <c:txPr>
        <a:bodyPr/>
        <a:lstStyle/>
        <a:p>
          <a:pPr>
            <a:defRPr sz="1400"/>
          </a:pPr>
          <a:endParaRPr lang="es-CL"/>
        </a:p>
      </c:txPr>
    </c:legend>
    <c:plotVisOnly val="1"/>
    <c:dispBlanksAs val="gap"/>
    <c:showDLblsOverMax val="0"/>
  </c:chart>
  <c:spPr>
    <a:solidFill>
      <a:sysClr val="window" lastClr="FFFFFF"/>
    </a:solidFill>
    <a:ln w="9525">
      <a:noFill/>
    </a:ln>
  </c:spPr>
  <c:txPr>
    <a:bodyPr/>
    <a:lstStyle/>
    <a:p>
      <a:pPr>
        <a:defRPr sz="9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0.03889</cdr:x>
      <cdr:y>0.83747</cdr:y>
    </cdr:from>
    <cdr:to>
      <cdr:x>0.94815</cdr:x>
      <cdr:y>0.9803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50031" y="10122694"/>
          <a:ext cx="5845969" cy="17264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  <cdr:relSizeAnchor xmlns:cdr="http://schemas.openxmlformats.org/drawingml/2006/chartDrawing">
    <cdr:from>
      <cdr:x>0.03889</cdr:x>
      <cdr:y>0.83747</cdr:y>
    </cdr:from>
    <cdr:to>
      <cdr:x>0.94815</cdr:x>
      <cdr:y>0.9803</cdr:y>
    </cdr:to>
    <cdr:sp macro="" textlink="">
      <cdr:nvSpPr>
        <cdr:cNvPr id="2" name="TextBox 2"/>
        <cdr:cNvSpPr txBox="1"/>
      </cdr:nvSpPr>
      <cdr:spPr>
        <a:xfrm xmlns:a="http://schemas.openxmlformats.org/drawingml/2006/main">
          <a:off x="250031" y="10122694"/>
          <a:ext cx="5845969" cy="17264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69185-3FBF-4D75-9174-847C4F88FC3F}" type="datetimeFigureOut">
              <a:rPr lang="es-MX" smtClean="0"/>
              <a:t>26/09/2013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1D259-D595-42E5-B1AB-AF4DC000C42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87630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69185-3FBF-4D75-9174-847C4F88FC3F}" type="datetimeFigureOut">
              <a:rPr lang="es-MX" smtClean="0"/>
              <a:t>26/09/2013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1D259-D595-42E5-B1AB-AF4DC000C42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92292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69185-3FBF-4D75-9174-847C4F88FC3F}" type="datetimeFigureOut">
              <a:rPr lang="es-MX" smtClean="0"/>
              <a:t>26/09/2013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1D259-D595-42E5-B1AB-AF4DC000C42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73380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69185-3FBF-4D75-9174-847C4F88FC3F}" type="datetimeFigureOut">
              <a:rPr lang="es-MX" smtClean="0"/>
              <a:t>26/09/2013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1D259-D595-42E5-B1AB-AF4DC000C42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5669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69185-3FBF-4D75-9174-847C4F88FC3F}" type="datetimeFigureOut">
              <a:rPr lang="es-MX" smtClean="0"/>
              <a:t>26/09/2013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1D259-D595-42E5-B1AB-AF4DC000C42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95640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69185-3FBF-4D75-9174-847C4F88FC3F}" type="datetimeFigureOut">
              <a:rPr lang="es-MX" smtClean="0"/>
              <a:t>26/09/2013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1D259-D595-42E5-B1AB-AF4DC000C42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980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69185-3FBF-4D75-9174-847C4F88FC3F}" type="datetimeFigureOut">
              <a:rPr lang="es-MX" smtClean="0"/>
              <a:t>26/09/2013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1D259-D595-42E5-B1AB-AF4DC000C42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17508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69185-3FBF-4D75-9174-847C4F88FC3F}" type="datetimeFigureOut">
              <a:rPr lang="es-MX" smtClean="0"/>
              <a:t>26/09/2013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1D259-D595-42E5-B1AB-AF4DC000C42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60620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69185-3FBF-4D75-9174-847C4F88FC3F}" type="datetimeFigureOut">
              <a:rPr lang="es-MX" smtClean="0"/>
              <a:t>26/09/2013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1D259-D595-42E5-B1AB-AF4DC000C42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31614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69185-3FBF-4D75-9174-847C4F88FC3F}" type="datetimeFigureOut">
              <a:rPr lang="es-MX" smtClean="0"/>
              <a:t>26/09/2013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1D259-D595-42E5-B1AB-AF4DC000C42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90771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69185-3FBF-4D75-9174-847C4F88FC3F}" type="datetimeFigureOut">
              <a:rPr lang="es-MX" smtClean="0"/>
              <a:t>26/09/2013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1D259-D595-42E5-B1AB-AF4DC000C42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30612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69185-3FBF-4D75-9174-847C4F88FC3F}" type="datetimeFigureOut">
              <a:rPr lang="es-MX" smtClean="0"/>
              <a:t>26/09/2013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1D259-D595-42E5-B1AB-AF4DC000C42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019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>
                <a:solidFill>
                  <a:schemeClr val="accent3">
                    <a:lumMod val="75000"/>
                  </a:schemeClr>
                </a:solidFill>
              </a:rPr>
              <a:t>CLASE 2:</a:t>
            </a:r>
            <a:br>
              <a:rPr lang="es-CL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es-CL" dirty="0" smtClean="0">
                <a:solidFill>
                  <a:schemeClr val="accent3">
                    <a:lumMod val="75000"/>
                  </a:schemeClr>
                </a:solidFill>
              </a:rPr>
              <a:t>Estructura </a:t>
            </a:r>
            <a:r>
              <a:rPr lang="es-CL" dirty="0">
                <a:solidFill>
                  <a:schemeClr val="accent3">
                    <a:lumMod val="75000"/>
                  </a:schemeClr>
                </a:solidFill>
              </a:rPr>
              <a:t>Tributaria en Chile</a:t>
            </a:r>
            <a:br>
              <a:rPr lang="es-CL" dirty="0">
                <a:solidFill>
                  <a:schemeClr val="accent3">
                    <a:lumMod val="75000"/>
                  </a:schemeClr>
                </a:solidFill>
              </a:rPr>
            </a:br>
            <a:endParaRPr lang="es-CL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1988841"/>
            <a:ext cx="7772400" cy="1656183"/>
          </a:xfrm>
        </p:spPr>
        <p:txBody>
          <a:bodyPr>
            <a:normAutofit fontScale="85000" lnSpcReduction="20000"/>
          </a:bodyPr>
          <a:lstStyle/>
          <a:p>
            <a:r>
              <a:rPr lang="es-CL" sz="4800" b="1" dirty="0">
                <a:solidFill>
                  <a:srgbClr val="C00000"/>
                </a:solidFill>
              </a:rPr>
              <a:t>Impuestos y Sociedad, Principios Jurídicos y Económicos para una Reforma Tributaria</a:t>
            </a:r>
          </a:p>
        </p:txBody>
      </p:sp>
    </p:spTree>
    <p:extLst>
      <p:ext uri="{BB962C8B-B14F-4D97-AF65-F5344CB8AC3E}">
        <p14:creationId xmlns:p14="http://schemas.microsoft.com/office/powerpoint/2010/main" val="40283571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3600" dirty="0">
                <a:solidFill>
                  <a:srgbClr val="FF0000"/>
                </a:solidFill>
              </a:rPr>
              <a:t>Impuesto de Primera </a:t>
            </a:r>
            <a:r>
              <a:rPr lang="es-CL" sz="3600" dirty="0" smtClean="0">
                <a:solidFill>
                  <a:srgbClr val="FF0000"/>
                </a:solidFill>
              </a:rPr>
              <a:t>Categoría</a:t>
            </a:r>
            <a:endParaRPr lang="es-CL" sz="36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CL" dirty="0"/>
              <a:t>G</a:t>
            </a:r>
            <a:r>
              <a:rPr lang="es-CL" dirty="0" smtClean="0"/>
              <a:t>rava </a:t>
            </a:r>
            <a:r>
              <a:rPr lang="es-CL" dirty="0"/>
              <a:t>con tasa de </a:t>
            </a:r>
            <a:r>
              <a:rPr lang="es-CL" dirty="0" smtClean="0"/>
              <a:t>20% </a:t>
            </a:r>
            <a:r>
              <a:rPr lang="es-CL" dirty="0"/>
              <a:t>las utilidades </a:t>
            </a:r>
            <a:r>
              <a:rPr lang="es-CL" dirty="0" smtClean="0"/>
              <a:t>de </a:t>
            </a:r>
            <a:r>
              <a:rPr lang="es-CL" dirty="0"/>
              <a:t>las empresas. </a:t>
            </a:r>
            <a:endParaRPr lang="es-CL" dirty="0" smtClean="0"/>
          </a:p>
          <a:p>
            <a:pPr lvl="1"/>
            <a:r>
              <a:rPr lang="es-CL" dirty="0" smtClean="0"/>
              <a:t>A fines de los 80 este impuesto era cero</a:t>
            </a:r>
          </a:p>
          <a:p>
            <a:r>
              <a:rPr lang="es-CL" dirty="0" smtClean="0"/>
              <a:t>Las </a:t>
            </a:r>
            <a:r>
              <a:rPr lang="es-CL" dirty="0"/>
              <a:t>empresas pueden descontar de este </a:t>
            </a:r>
            <a:r>
              <a:rPr lang="es-CL" dirty="0" smtClean="0"/>
              <a:t>impuesto</a:t>
            </a:r>
          </a:p>
          <a:p>
            <a:pPr lvl="1"/>
            <a:r>
              <a:rPr lang="es-CL" dirty="0" smtClean="0"/>
              <a:t>4</a:t>
            </a:r>
            <a:r>
              <a:rPr lang="es-CL" dirty="0"/>
              <a:t>% del valor de la inversión en activos físicos inmovilizados con un tope anual de 500 </a:t>
            </a:r>
            <a:r>
              <a:rPr lang="es-CL" dirty="0" smtClean="0"/>
              <a:t>UTM</a:t>
            </a:r>
          </a:p>
          <a:p>
            <a:pPr lvl="1"/>
            <a:r>
              <a:rPr lang="es-CL" dirty="0" smtClean="0"/>
              <a:t>Gastos </a:t>
            </a:r>
            <a:r>
              <a:rPr lang="es-CL" dirty="0"/>
              <a:t>en capacitación de sus trabajadores que no excedan del 1% de las remuneraciones anuales </a:t>
            </a:r>
            <a:r>
              <a:rPr lang="es-CL" dirty="0" smtClean="0"/>
              <a:t>imponibles</a:t>
            </a:r>
          </a:p>
          <a:p>
            <a:pPr lvl="1"/>
            <a:r>
              <a:rPr lang="es-CL" dirty="0" smtClean="0"/>
              <a:t>50</a:t>
            </a:r>
            <a:r>
              <a:rPr lang="es-CL" dirty="0"/>
              <a:t>% del valor de </a:t>
            </a:r>
            <a:r>
              <a:rPr lang="es-CL" dirty="0" smtClean="0"/>
              <a:t>donaciones </a:t>
            </a:r>
            <a:r>
              <a:rPr lang="es-CL" dirty="0"/>
              <a:t>culturales y educacionales. </a:t>
            </a:r>
            <a:endParaRPr lang="es-CL" dirty="0" smtClean="0"/>
          </a:p>
          <a:p>
            <a:pPr lvl="1"/>
            <a:r>
              <a:rPr lang="es-CL" dirty="0" smtClean="0"/>
              <a:t>Impuesto territorial</a:t>
            </a:r>
          </a:p>
          <a:p>
            <a:r>
              <a:rPr lang="es-CL" dirty="0" smtClean="0"/>
              <a:t>Beneficio: depreciación acelerada</a:t>
            </a:r>
          </a:p>
        </p:txBody>
      </p:sp>
    </p:spTree>
    <p:extLst>
      <p:ext uri="{BB962C8B-B14F-4D97-AF65-F5344CB8AC3E}">
        <p14:creationId xmlns:p14="http://schemas.microsoft.com/office/powerpoint/2010/main" val="25807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Impuesto adicional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Grava </a:t>
            </a:r>
            <a:r>
              <a:rPr lang="es-CL" dirty="0"/>
              <a:t>con tasa de 35% las remesas al exterior de rentas de </a:t>
            </a:r>
            <a:r>
              <a:rPr lang="es-CL"/>
              <a:t>fuente </a:t>
            </a:r>
            <a:r>
              <a:rPr lang="es-CL" smtClean="0"/>
              <a:t>chilena, </a:t>
            </a:r>
            <a:r>
              <a:rPr lang="es-CL" dirty="0"/>
              <a:t>pero se acredita contra este impuesto el IPC correspondiente a las utilidades distribuidas.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59279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3200" dirty="0"/>
              <a:t>Impuesto Específico a la Actividad </a:t>
            </a:r>
            <a:r>
              <a:rPr lang="es-CL" sz="3200" dirty="0" smtClean="0"/>
              <a:t>Minera (Royalty)</a:t>
            </a:r>
            <a:endParaRPr lang="es-CL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CL" dirty="0" smtClean="0"/>
              <a:t>Afecta </a:t>
            </a:r>
            <a:r>
              <a:rPr lang="es-CL" dirty="0"/>
              <a:t>a la renta </a:t>
            </a:r>
            <a:r>
              <a:rPr lang="es-CL" dirty="0" smtClean="0"/>
              <a:t>de </a:t>
            </a:r>
            <a:r>
              <a:rPr lang="es-CL" dirty="0"/>
              <a:t>la actividad </a:t>
            </a:r>
            <a:r>
              <a:rPr lang="es-CL" dirty="0" smtClean="0"/>
              <a:t>minera</a:t>
            </a:r>
          </a:p>
          <a:p>
            <a:r>
              <a:rPr lang="es-CL" dirty="0"/>
              <a:t>Base Imponible del Impuesto de Primera Categoría </a:t>
            </a:r>
            <a:r>
              <a:rPr lang="es-CL" dirty="0" smtClean="0"/>
              <a:t>con algunos ajustes </a:t>
            </a:r>
          </a:p>
          <a:p>
            <a:r>
              <a:rPr lang="es-CL" dirty="0" smtClean="0"/>
              <a:t>Es deducible como gasto para el cálculo del IPC</a:t>
            </a:r>
          </a:p>
          <a:p>
            <a:r>
              <a:rPr lang="es-CL" dirty="0" smtClean="0"/>
              <a:t>Tasa marginal creciente en función del margen operacional</a:t>
            </a:r>
          </a:p>
          <a:p>
            <a:r>
              <a:rPr lang="es-CL" dirty="0" smtClean="0"/>
              <a:t>Explotadores mineros con ventas anuales que sobrepasen el valor equivalente a 50.000 toneladas métricas de cobre fino pagan una tasa efectiva que varía entre 5% y 14%.</a:t>
            </a:r>
          </a:p>
          <a:p>
            <a:r>
              <a:rPr lang="es-CL" dirty="0" smtClean="0"/>
              <a:t>Los </a:t>
            </a:r>
            <a:r>
              <a:rPr lang="es-CL" dirty="0"/>
              <a:t>explotadores mineros cuyas ventas anuales sean superiores a 12.000 y no superen las 50.000 toneladas métricas de cobre </a:t>
            </a:r>
            <a:r>
              <a:rPr lang="es-CL" dirty="0" smtClean="0"/>
              <a:t>fino, </a:t>
            </a:r>
            <a:r>
              <a:rPr lang="es-CL" dirty="0"/>
              <a:t>pagan una tasa </a:t>
            </a:r>
            <a:r>
              <a:rPr lang="es-CL" dirty="0" smtClean="0"/>
              <a:t>efectiva </a:t>
            </a:r>
            <a:r>
              <a:rPr lang="es-CL" dirty="0"/>
              <a:t>que varía entre </a:t>
            </a:r>
            <a:r>
              <a:rPr lang="es-CL" dirty="0" smtClean="0"/>
              <a:t>0,38% </a:t>
            </a:r>
            <a:r>
              <a:rPr lang="es-CL" dirty="0"/>
              <a:t>y </a:t>
            </a:r>
            <a:r>
              <a:rPr lang="es-CL" dirty="0" smtClean="0"/>
              <a:t>1,93%.</a:t>
            </a: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543568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3600" dirty="0" smtClean="0"/>
              <a:t>Impuesto al trabajo</a:t>
            </a:r>
            <a:endParaRPr lang="es-CL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lnSpcReduction="10000"/>
          </a:bodyPr>
          <a:lstStyle/>
          <a:p>
            <a:r>
              <a:rPr lang="es-CL" dirty="0" smtClean="0"/>
              <a:t>Los </a:t>
            </a:r>
            <a:r>
              <a:rPr lang="es-CL" dirty="0"/>
              <a:t>trabajadores dependientes pagan mensualmente el Impuesto de Segunda </a:t>
            </a:r>
            <a:r>
              <a:rPr lang="es-CL" dirty="0" smtClean="0"/>
              <a:t>Categoría</a:t>
            </a:r>
          </a:p>
          <a:p>
            <a:pPr lvl="1"/>
            <a:r>
              <a:rPr lang="es-CL" dirty="0"/>
              <a:t>El primer </a:t>
            </a:r>
            <a:r>
              <a:rPr lang="es-CL" dirty="0" smtClean="0"/>
              <a:t>tramo, </a:t>
            </a:r>
            <a:r>
              <a:rPr lang="es-CL" dirty="0"/>
              <a:t>que va de 0 a </a:t>
            </a:r>
            <a:r>
              <a:rPr lang="es-CL" dirty="0" smtClean="0"/>
              <a:t>13,5 </a:t>
            </a:r>
            <a:r>
              <a:rPr lang="es-CL" dirty="0"/>
              <a:t>UTM </a:t>
            </a:r>
            <a:r>
              <a:rPr lang="es-CL" dirty="0" smtClean="0"/>
              <a:t>mensuales, </a:t>
            </a:r>
            <a:r>
              <a:rPr lang="es-CL" dirty="0"/>
              <a:t>está </a:t>
            </a:r>
            <a:r>
              <a:rPr lang="es-CL" dirty="0" smtClean="0"/>
              <a:t>exento, </a:t>
            </a:r>
            <a:r>
              <a:rPr lang="es-CL" dirty="0"/>
              <a:t>mientras que la tasa marginal máxima de 40% aplica a los ingresos que exceden las 150 UTM mensuales. </a:t>
            </a:r>
          </a:p>
          <a:p>
            <a:r>
              <a:rPr lang="es-CL" dirty="0" smtClean="0"/>
              <a:t>Los </a:t>
            </a:r>
            <a:r>
              <a:rPr lang="es-CL" dirty="0"/>
              <a:t>independientes están sujetos a una retención del 10% en los honorarios que perciben. </a:t>
            </a:r>
            <a:endParaRPr lang="es-CL" dirty="0" smtClean="0"/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84700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3600" dirty="0" smtClean="0">
                <a:solidFill>
                  <a:srgbClr val="00B050"/>
                </a:solidFill>
              </a:rPr>
              <a:t>Impuesto Global Complementaria (IGC)</a:t>
            </a:r>
            <a:endParaRPr lang="es-CL" sz="3600" dirty="0">
              <a:solidFill>
                <a:srgbClr val="00B05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85000" lnSpcReduction="20000"/>
          </a:bodyPr>
          <a:lstStyle/>
          <a:p>
            <a:r>
              <a:rPr lang="es-CL" dirty="0" smtClean="0"/>
              <a:t>La base </a:t>
            </a:r>
            <a:r>
              <a:rPr lang="es-CL" dirty="0"/>
              <a:t>del </a:t>
            </a:r>
            <a:r>
              <a:rPr lang="es-CL" dirty="0" smtClean="0"/>
              <a:t>IGC son los </a:t>
            </a:r>
            <a:r>
              <a:rPr lang="es-CL" dirty="0"/>
              <a:t>ingresos anuales de las personas naturales provenientes tanto del trabajo como de sus </a:t>
            </a:r>
            <a:r>
              <a:rPr lang="es-CL" dirty="0" smtClean="0"/>
              <a:t>inversiones.</a:t>
            </a:r>
          </a:p>
          <a:p>
            <a:pPr lvl="1"/>
            <a:r>
              <a:rPr lang="es-CL" dirty="0" smtClean="0"/>
              <a:t>Arriendos, intereses, retiros de utilidades, dividendos</a:t>
            </a:r>
          </a:p>
          <a:p>
            <a:pPr lvl="1"/>
            <a:r>
              <a:rPr lang="es-CL" dirty="0" smtClean="0">
                <a:solidFill>
                  <a:srgbClr val="FF0000"/>
                </a:solidFill>
              </a:rPr>
              <a:t>En el caso de </a:t>
            </a:r>
            <a:r>
              <a:rPr lang="es-CL" dirty="0">
                <a:solidFill>
                  <a:srgbClr val="FF0000"/>
                </a:solidFill>
              </a:rPr>
              <a:t>retiros de utilidades o dividendos de </a:t>
            </a:r>
            <a:r>
              <a:rPr lang="es-CL" dirty="0" smtClean="0">
                <a:solidFill>
                  <a:srgbClr val="FF0000"/>
                </a:solidFill>
              </a:rPr>
              <a:t>empresas, corresponde a los ingresos percibidos.</a:t>
            </a:r>
          </a:p>
          <a:p>
            <a:r>
              <a:rPr lang="es-CL" dirty="0" smtClean="0"/>
              <a:t>EL </a:t>
            </a:r>
            <a:r>
              <a:rPr lang="es-CL" dirty="0"/>
              <a:t>IGC y el ISC tienen las mismas </a:t>
            </a:r>
            <a:r>
              <a:rPr lang="es-CL" dirty="0" smtClean="0"/>
              <a:t>tasas</a:t>
            </a:r>
          </a:p>
          <a:p>
            <a:r>
              <a:rPr lang="es-CL" dirty="0" smtClean="0"/>
              <a:t>Están </a:t>
            </a:r>
            <a:r>
              <a:rPr lang="es-CL" dirty="0"/>
              <a:t>exentos de este impuesto </a:t>
            </a:r>
            <a:endParaRPr lang="es-CL" dirty="0" smtClean="0"/>
          </a:p>
          <a:p>
            <a:pPr lvl="1"/>
            <a:r>
              <a:rPr lang="es-CL" dirty="0"/>
              <a:t>L</a:t>
            </a:r>
            <a:r>
              <a:rPr lang="es-CL" dirty="0" smtClean="0"/>
              <a:t>os </a:t>
            </a:r>
            <a:r>
              <a:rPr lang="es-CL" dirty="0"/>
              <a:t>ingresos provenientes del arriendo de viviendas sujetas al </a:t>
            </a:r>
            <a:r>
              <a:rPr lang="es-CL" dirty="0" smtClean="0"/>
              <a:t>DFL-2 (se restringió a dos)</a:t>
            </a:r>
          </a:p>
          <a:p>
            <a:pPr lvl="1"/>
            <a:r>
              <a:rPr lang="es-CL" dirty="0" smtClean="0">
                <a:solidFill>
                  <a:srgbClr val="FF0000"/>
                </a:solidFill>
              </a:rPr>
              <a:t>Ganancias </a:t>
            </a:r>
            <a:r>
              <a:rPr lang="es-CL" dirty="0">
                <a:solidFill>
                  <a:srgbClr val="FF0000"/>
                </a:solidFill>
              </a:rPr>
              <a:t>de </a:t>
            </a:r>
            <a:r>
              <a:rPr lang="es-CL" dirty="0" smtClean="0">
                <a:solidFill>
                  <a:srgbClr val="FF0000"/>
                </a:solidFill>
              </a:rPr>
              <a:t>capital</a:t>
            </a:r>
          </a:p>
          <a:p>
            <a:pPr lvl="2"/>
            <a:r>
              <a:rPr lang="es-CL" dirty="0" smtClean="0"/>
              <a:t>venta de acciones</a:t>
            </a:r>
          </a:p>
          <a:p>
            <a:pPr lvl="2"/>
            <a:r>
              <a:rPr lang="es-CL" dirty="0" smtClean="0"/>
              <a:t>Bienes raíces  cuando el vendedor no lleve contabilidad completa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91165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3600" dirty="0">
                <a:solidFill>
                  <a:schemeClr val="accent3">
                    <a:lumMod val="50000"/>
                  </a:schemeClr>
                </a:solidFill>
              </a:rPr>
              <a:t>Impuesto Global Complementaria (IGC)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85000" lnSpcReduction="20000"/>
          </a:bodyPr>
          <a:lstStyle/>
          <a:p>
            <a:r>
              <a:rPr lang="es-CL" dirty="0">
                <a:solidFill>
                  <a:schemeClr val="tx2"/>
                </a:solidFill>
              </a:rPr>
              <a:t>Deducciones de la base</a:t>
            </a:r>
          </a:p>
          <a:p>
            <a:pPr lvl="1"/>
            <a:r>
              <a:rPr lang="es-CL" dirty="0"/>
              <a:t>Las cotizaciones obligatorias para seguros de salud</a:t>
            </a:r>
          </a:p>
          <a:p>
            <a:pPr lvl="1"/>
            <a:r>
              <a:rPr lang="es-CL" dirty="0" smtClean="0"/>
              <a:t>Intereses </a:t>
            </a:r>
            <a:r>
              <a:rPr lang="es-CL" dirty="0"/>
              <a:t>pagados </a:t>
            </a:r>
            <a:r>
              <a:rPr lang="es-CL" dirty="0" smtClean="0"/>
              <a:t>por créditos </a:t>
            </a:r>
            <a:r>
              <a:rPr lang="es-CL" dirty="0"/>
              <a:t>con garantía hipotecaria destinados a la compra o construcción de </a:t>
            </a:r>
            <a:r>
              <a:rPr lang="es-CL" dirty="0" smtClean="0"/>
              <a:t>viviendas, </a:t>
            </a:r>
            <a:r>
              <a:rPr lang="es-CL" dirty="0"/>
              <a:t>para personas con ingresos </a:t>
            </a:r>
            <a:r>
              <a:rPr lang="es-CL" dirty="0" smtClean="0"/>
              <a:t>anuales menores a </a:t>
            </a:r>
            <a:r>
              <a:rPr lang="es-CL" dirty="0"/>
              <a:t>150 UTA</a:t>
            </a:r>
          </a:p>
          <a:p>
            <a:pPr lvl="1"/>
            <a:r>
              <a:rPr lang="es-CL" dirty="0" smtClean="0"/>
              <a:t>Trabajadores independientes pueden optar entre llevar  contabilidad efectiva de sus gastos o rebajar gastos presuntos iguales al 30% de sus ingresos con un tope de XX.  </a:t>
            </a:r>
            <a:endParaRPr lang="es-CL" dirty="0"/>
          </a:p>
          <a:p>
            <a:r>
              <a:rPr lang="es-CL" dirty="0">
                <a:solidFill>
                  <a:schemeClr val="tx2"/>
                </a:solidFill>
              </a:rPr>
              <a:t>Constituyen créditos para el IGC</a:t>
            </a:r>
          </a:p>
          <a:p>
            <a:pPr lvl="1"/>
            <a:r>
              <a:rPr lang="es-CL" dirty="0"/>
              <a:t>El ISC y las retenciones por honorarios </a:t>
            </a:r>
          </a:p>
          <a:p>
            <a:pPr lvl="1"/>
            <a:r>
              <a:rPr lang="es-CL" dirty="0">
                <a:solidFill>
                  <a:srgbClr val="FF0000"/>
                </a:solidFill>
              </a:rPr>
              <a:t>IPC pagado por sociedades correspondiente a ingresos percibidos por el </a:t>
            </a:r>
            <a:r>
              <a:rPr lang="es-CL" dirty="0" smtClean="0">
                <a:solidFill>
                  <a:srgbClr val="FF0000"/>
                </a:solidFill>
              </a:rPr>
              <a:t>contribuyente</a:t>
            </a:r>
            <a:endParaRPr lang="es-CL" dirty="0">
              <a:solidFill>
                <a:srgbClr val="FF0000"/>
              </a:solidFill>
            </a:endParaRP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937810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3200" dirty="0" smtClean="0"/>
              <a:t>Diferimiento del IGC</a:t>
            </a:r>
            <a:endParaRPr lang="es-CL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77500" lnSpcReduction="20000"/>
          </a:bodyPr>
          <a:lstStyle/>
          <a:p>
            <a:r>
              <a:rPr lang="es-CL" dirty="0" smtClean="0"/>
              <a:t>Utilidades no </a:t>
            </a:r>
            <a:r>
              <a:rPr lang="es-CL" dirty="0"/>
              <a:t>distribuidas de empresas </a:t>
            </a:r>
            <a:r>
              <a:rPr lang="es-CL" dirty="0" smtClean="0"/>
              <a:t>sólo pagan </a:t>
            </a:r>
            <a:r>
              <a:rPr lang="es-CL" dirty="0"/>
              <a:t>IPC (FUT</a:t>
            </a:r>
            <a:r>
              <a:rPr lang="es-CL" dirty="0" smtClean="0"/>
              <a:t>)</a:t>
            </a:r>
          </a:p>
          <a:p>
            <a:pPr lvl="1"/>
            <a:r>
              <a:rPr lang="es-CL" dirty="0" smtClean="0"/>
              <a:t>El contribuyente paga IGC al distribuirse dichas utilidades</a:t>
            </a:r>
            <a:endParaRPr lang="es-CL" dirty="0"/>
          </a:p>
          <a:p>
            <a:r>
              <a:rPr lang="es-CL" dirty="0"/>
              <a:t>El ahorro previsional con techo anual conjunto de 720 </a:t>
            </a:r>
            <a:r>
              <a:rPr lang="es-CL" dirty="0" smtClean="0"/>
              <a:t>UF</a:t>
            </a:r>
          </a:p>
          <a:p>
            <a:pPr lvl="1"/>
            <a:r>
              <a:rPr lang="es-CL" dirty="0" smtClean="0"/>
              <a:t>Paga impuesto </a:t>
            </a:r>
            <a:r>
              <a:rPr lang="es-CL" dirty="0"/>
              <a:t>al momento de financiar la jubilación del </a:t>
            </a:r>
            <a:r>
              <a:rPr lang="es-CL" dirty="0" smtClean="0"/>
              <a:t>contribuyente</a:t>
            </a:r>
            <a:endParaRPr lang="es-CL" dirty="0"/>
          </a:p>
          <a:p>
            <a:r>
              <a:rPr lang="es-CL" dirty="0"/>
              <a:t>Ahorros sujetos al 57 bis. </a:t>
            </a:r>
          </a:p>
          <a:p>
            <a:pPr lvl="1"/>
            <a:r>
              <a:rPr lang="es-CL" dirty="0" smtClean="0"/>
              <a:t>Personas </a:t>
            </a:r>
            <a:r>
              <a:rPr lang="es-CL" dirty="0"/>
              <a:t>naturales </a:t>
            </a:r>
            <a:r>
              <a:rPr lang="es-CL" dirty="0" smtClean="0"/>
              <a:t>pueden recibir crédito </a:t>
            </a:r>
            <a:r>
              <a:rPr lang="es-CL" dirty="0"/>
              <a:t>equivalente al 15% </a:t>
            </a:r>
            <a:r>
              <a:rPr lang="es-CL" dirty="0" smtClean="0"/>
              <a:t> del ahorro </a:t>
            </a:r>
            <a:r>
              <a:rPr lang="es-CL" dirty="0"/>
              <a:t>neto del año en el sistema financiero y/o la compra de acciones </a:t>
            </a:r>
            <a:r>
              <a:rPr lang="es-CL" dirty="0" smtClean="0"/>
              <a:t>para </a:t>
            </a:r>
            <a:r>
              <a:rPr lang="es-CL" dirty="0"/>
              <a:t>ser utilizado contra el IGC. </a:t>
            </a:r>
          </a:p>
          <a:p>
            <a:pPr lvl="1"/>
            <a:r>
              <a:rPr lang="es-CL" dirty="0" smtClean="0"/>
              <a:t>El </a:t>
            </a:r>
            <a:r>
              <a:rPr lang="es-CL" dirty="0"/>
              <a:t>ahorro total sujeto este beneficio no puede </a:t>
            </a:r>
            <a:r>
              <a:rPr lang="es-CL" dirty="0" smtClean="0"/>
              <a:t>exceder </a:t>
            </a:r>
            <a:r>
              <a:rPr lang="es-CL" dirty="0"/>
              <a:t>de 65 UTA o del 30% del ingreso </a:t>
            </a:r>
            <a:r>
              <a:rPr lang="es-CL" dirty="0" smtClean="0"/>
              <a:t>imponible, </a:t>
            </a:r>
            <a:r>
              <a:rPr lang="es-CL" dirty="0"/>
              <a:t>pero el exceso se arrastra a los años </a:t>
            </a:r>
            <a:r>
              <a:rPr lang="es-CL" dirty="0" smtClean="0"/>
              <a:t>siguientes </a:t>
            </a:r>
          </a:p>
        </p:txBody>
      </p:sp>
    </p:spTree>
    <p:extLst>
      <p:ext uri="{BB962C8B-B14F-4D97-AF65-F5344CB8AC3E}">
        <p14:creationId xmlns:p14="http://schemas.microsoft.com/office/powerpoint/2010/main" val="76078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Observaciones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CL" dirty="0" smtClean="0"/>
              <a:t>Diferimientos del IGC y depreciación acelerada son </a:t>
            </a:r>
            <a:r>
              <a:rPr lang="es-CL" dirty="0"/>
              <a:t>franquicias que </a:t>
            </a:r>
            <a:r>
              <a:rPr lang="es-CL" dirty="0" smtClean="0"/>
              <a:t>buscan acercar </a:t>
            </a:r>
            <a:r>
              <a:rPr lang="es-CL" dirty="0"/>
              <a:t>el sistema tributario al impuesto al </a:t>
            </a:r>
            <a:r>
              <a:rPr lang="es-CL" dirty="0" smtClean="0"/>
              <a:t>consumo</a:t>
            </a:r>
          </a:p>
          <a:p>
            <a:pPr lvl="1"/>
            <a:r>
              <a:rPr lang="es-CL" dirty="0" smtClean="0"/>
              <a:t>Existen estudios que indican que sobre-incentivan la inversión</a:t>
            </a:r>
          </a:p>
          <a:p>
            <a:pPr lvl="1"/>
            <a:r>
              <a:rPr lang="es-CL" dirty="0" smtClean="0"/>
              <a:t>Facilitan la evasión</a:t>
            </a:r>
          </a:p>
          <a:p>
            <a:pPr lvl="1"/>
            <a:r>
              <a:rPr lang="es-CL" dirty="0" smtClean="0"/>
              <a:t>Cuando el límite aplica franquicia no elimina la distorsión</a:t>
            </a:r>
          </a:p>
          <a:p>
            <a:r>
              <a:rPr lang="es-CL" dirty="0" smtClean="0"/>
              <a:t>Es posible diseñar en un impuesto al consumo que no tenga los problemas anteriores</a:t>
            </a:r>
          </a:p>
          <a:p>
            <a:r>
              <a:rPr lang="es-CL" dirty="0" smtClean="0"/>
              <a:t>La exención a las ganancias de capital no tiene fundamento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3629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2400" dirty="0"/>
              <a:t>GASTO TRIBUTARIO 2008 ORDENADO POR SECTOR U OBJETIVO BENEFICIADO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0818767"/>
              </p:ext>
            </p:extLst>
          </p:nvPr>
        </p:nvGraphicFramePr>
        <p:xfrm>
          <a:off x="1475656" y="1412078"/>
          <a:ext cx="6120000" cy="45639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52000"/>
                <a:gridCol w="2052000"/>
                <a:gridCol w="2016000"/>
              </a:tblGrid>
              <a:tr h="313067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CL" sz="2000" u="none" strike="noStrike" dirty="0">
                          <a:effectLst/>
                        </a:rPr>
                        <a:t>Sector / Objetivo </a:t>
                      </a:r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2000" u="none" strike="noStrike" dirty="0">
                          <a:effectLst/>
                        </a:rPr>
                        <a:t>% PIB</a:t>
                      </a:r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3067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CL" sz="2000" u="none" strike="noStrike" dirty="0">
                          <a:effectLst/>
                        </a:rPr>
                        <a:t>Ahorro-Inversión </a:t>
                      </a:r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2000" u="none" strike="noStrike" smtClean="0">
                          <a:effectLst/>
                        </a:rPr>
                        <a:t>3,23</a:t>
                      </a:r>
                      <a:r>
                        <a:rPr lang="es-CL" sz="2000" u="none" strike="noStrike" dirty="0">
                          <a:effectLst/>
                        </a:rPr>
                        <a:t>% </a:t>
                      </a:r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3067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CL" sz="2000" u="none" strike="noStrike" dirty="0">
                          <a:effectLst/>
                        </a:rPr>
                        <a:t>Inmobiliario </a:t>
                      </a:r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2000" u="none" strike="noStrike" smtClean="0">
                          <a:effectLst/>
                        </a:rPr>
                        <a:t>0,62</a:t>
                      </a:r>
                      <a:r>
                        <a:rPr lang="es-CL" sz="2000" u="none" strike="noStrike" dirty="0">
                          <a:effectLst/>
                        </a:rPr>
                        <a:t>% </a:t>
                      </a:r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3067"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u="none" strike="noStrike" dirty="0">
                          <a:effectLst/>
                        </a:rPr>
                        <a:t>Educación</a:t>
                      </a:r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2000" u="none" strike="noStrike" smtClean="0">
                          <a:effectLst/>
                        </a:rPr>
                        <a:t>0,24</a:t>
                      </a:r>
                      <a:r>
                        <a:rPr lang="es-CL" sz="2000" u="none" strike="noStrike" dirty="0">
                          <a:effectLst/>
                        </a:rPr>
                        <a:t>%</a:t>
                      </a:r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3067"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u="none" strike="noStrike" dirty="0">
                          <a:effectLst/>
                        </a:rPr>
                        <a:t>Salud</a:t>
                      </a:r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2000" u="none" strike="noStrike" smtClean="0">
                          <a:effectLst/>
                        </a:rPr>
                        <a:t>0,26</a:t>
                      </a:r>
                      <a:r>
                        <a:rPr lang="es-CL" sz="2000" u="none" strike="noStrike" dirty="0">
                          <a:effectLst/>
                        </a:rPr>
                        <a:t>%</a:t>
                      </a:r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3067"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u="none" strike="noStrike" dirty="0">
                          <a:effectLst/>
                        </a:rPr>
                        <a:t>Regional</a:t>
                      </a:r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2000" u="none" strike="noStrike" smtClean="0">
                          <a:effectLst/>
                        </a:rPr>
                        <a:t>0,10</a:t>
                      </a:r>
                      <a:r>
                        <a:rPr lang="es-CL" sz="2000" u="none" strike="noStrike" dirty="0">
                          <a:effectLst/>
                        </a:rPr>
                        <a:t>%</a:t>
                      </a:r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3067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CL" sz="2000" u="none" strike="noStrike" dirty="0">
                          <a:effectLst/>
                        </a:rPr>
                        <a:t>Fomento MYPE</a:t>
                      </a:r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2000" u="none" strike="noStrike" smtClean="0">
                          <a:effectLst/>
                        </a:rPr>
                        <a:t>0,07</a:t>
                      </a:r>
                      <a:r>
                        <a:rPr lang="es-CL" sz="2000" u="none" strike="noStrike" dirty="0">
                          <a:effectLst/>
                        </a:rPr>
                        <a:t>%</a:t>
                      </a:r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3067"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u="none" strike="noStrike" dirty="0">
                          <a:effectLst/>
                        </a:rPr>
                        <a:t>Transporte</a:t>
                      </a:r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2000" u="none" strike="noStrike" smtClean="0">
                          <a:effectLst/>
                        </a:rPr>
                        <a:t>0,05</a:t>
                      </a:r>
                      <a:r>
                        <a:rPr lang="es-CL" sz="2000" u="none" strike="noStrike" dirty="0">
                          <a:effectLst/>
                        </a:rPr>
                        <a:t>% </a:t>
                      </a:r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3067"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u="none" strike="noStrike" dirty="0">
                          <a:effectLst/>
                        </a:rPr>
                        <a:t>Seguros</a:t>
                      </a:r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2000" u="none" strike="noStrike" smtClean="0">
                          <a:effectLst/>
                        </a:rPr>
                        <a:t>0,02</a:t>
                      </a:r>
                      <a:r>
                        <a:rPr lang="es-CL" sz="2000" u="none" strike="noStrike" dirty="0">
                          <a:effectLst/>
                        </a:rPr>
                        <a:t>%</a:t>
                      </a:r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3067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CL" sz="2000" u="none" strike="noStrike" dirty="0">
                          <a:effectLst/>
                        </a:rPr>
                        <a:t>Exportadores</a:t>
                      </a:r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2000" u="none" strike="noStrike" smtClean="0">
                          <a:effectLst/>
                        </a:rPr>
                        <a:t>0,00</a:t>
                      </a:r>
                      <a:r>
                        <a:rPr lang="es-CL" sz="2000" u="none" strike="noStrike" dirty="0">
                          <a:effectLst/>
                        </a:rPr>
                        <a:t>%</a:t>
                      </a:r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3067"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u="none" strike="noStrike" dirty="0">
                          <a:effectLst/>
                        </a:rPr>
                        <a:t>Resto </a:t>
                      </a:r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2000" u="none" strike="noStrike" smtClean="0">
                          <a:effectLst/>
                        </a:rPr>
                        <a:t>0,13</a:t>
                      </a:r>
                      <a:r>
                        <a:rPr lang="es-CL" sz="2000" u="none" strike="noStrike" dirty="0">
                          <a:effectLst/>
                        </a:rPr>
                        <a:t>%</a:t>
                      </a:r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6804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CL" sz="2000" u="none" strike="noStrike" dirty="0">
                          <a:effectLst/>
                        </a:rPr>
                        <a:t>Efectos conjuntos no asignados</a:t>
                      </a:r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2000" u="none" strike="noStrike" dirty="0">
                          <a:effectLst/>
                        </a:rPr>
                        <a:t>-</a:t>
                      </a:r>
                      <a:r>
                        <a:rPr lang="es-CL" sz="2000" u="none" strike="noStrike" dirty="0" smtClean="0">
                          <a:effectLst/>
                        </a:rPr>
                        <a:t>0.1%</a:t>
                      </a:r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3067"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u="none" strike="noStrike" dirty="0">
                          <a:effectLst/>
                        </a:rPr>
                        <a:t>TOTAL</a:t>
                      </a:r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2000" u="none" strike="noStrike" smtClean="0">
                          <a:effectLst/>
                        </a:rPr>
                        <a:t>4,60</a:t>
                      </a:r>
                      <a:r>
                        <a:rPr lang="es-CL" sz="2000" u="none" strike="noStrike" dirty="0">
                          <a:effectLst/>
                        </a:rPr>
                        <a:t>%</a:t>
                      </a:r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40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 dirty="0">
                          <a:effectLst/>
                        </a:rPr>
                        <a:t>Fuente: Informe de Finanzas </a:t>
                      </a:r>
                      <a:r>
                        <a:rPr lang="es-CL" sz="1100" u="none" strike="noStrike">
                          <a:effectLst/>
                        </a:rPr>
                        <a:t>Públicas </a:t>
                      </a:r>
                      <a:r>
                        <a:rPr lang="es-CL" sz="1100" u="none" strike="noStrike" smtClean="0">
                          <a:effectLst/>
                        </a:rPr>
                        <a:t>2008, </a:t>
                      </a:r>
                      <a:r>
                        <a:rPr lang="es-CL" sz="1100" u="none" strike="noStrike" dirty="0">
                          <a:effectLst/>
                        </a:rPr>
                        <a:t>Dirección de Presupuestos. 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574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2800" dirty="0"/>
              <a:t>GASTO TRIBUTARIO </a:t>
            </a:r>
            <a:r>
              <a:rPr lang="es-CL" sz="2800" dirty="0" smtClean="0"/>
              <a:t>AHORRO-INVERSIÓN 2008</a:t>
            </a:r>
            <a:r>
              <a:rPr lang="es-CL" sz="2800" dirty="0"/>
              <a:t>. PARTIDAS MÁS RELEVANTES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4500349"/>
              </p:ext>
            </p:extLst>
          </p:nvPr>
        </p:nvGraphicFramePr>
        <p:xfrm>
          <a:off x="755576" y="1484785"/>
          <a:ext cx="7704857" cy="44644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16449"/>
                <a:gridCol w="1572102"/>
                <a:gridCol w="1572102"/>
                <a:gridCol w="1572102"/>
                <a:gridCol w="1572102"/>
              </a:tblGrid>
              <a:tr h="637785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CL" sz="2400" u="none" strike="noStrike" dirty="0">
                          <a:effectLst/>
                        </a:rPr>
                        <a:t>Rentas empresariales retenidas</a:t>
                      </a:r>
                      <a:endParaRPr lang="es-C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C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u="none" strike="noStrike" dirty="0">
                          <a:effectLst/>
                        </a:rPr>
                        <a:t>1.62%</a:t>
                      </a:r>
                      <a:endParaRPr lang="es-C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63778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CL" sz="2400" u="none" strike="noStrike" dirty="0">
                          <a:effectLst/>
                        </a:rPr>
                        <a:t>Aporte a pensiones </a:t>
                      </a:r>
                      <a:endParaRPr lang="es-C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C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u="none" strike="noStrike" dirty="0">
                          <a:effectLst/>
                        </a:rPr>
                        <a:t>0.58%</a:t>
                      </a:r>
                      <a:endParaRPr lang="es-C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637785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CL" sz="2400" u="none" strike="noStrike" dirty="0">
                          <a:effectLst/>
                        </a:rPr>
                        <a:t>Retiros reinvertidos antes de 20 días</a:t>
                      </a:r>
                      <a:endParaRPr lang="es-C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C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u="none" strike="noStrike" dirty="0">
                          <a:effectLst/>
                        </a:rPr>
                        <a:t>0.29%</a:t>
                      </a:r>
                      <a:endParaRPr lang="es-C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637785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CL" sz="2400" u="none" strike="noStrike" dirty="0">
                          <a:effectLst/>
                        </a:rPr>
                        <a:t>Otras diferencias </a:t>
                      </a:r>
                      <a:r>
                        <a:rPr lang="es-CL" sz="2400" u="none" strike="noStrike" dirty="0" smtClean="0">
                          <a:effectLst/>
                        </a:rPr>
                        <a:t>temporarias</a:t>
                      </a:r>
                      <a:endParaRPr lang="es-C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u="none" strike="noStrike" dirty="0">
                          <a:effectLst/>
                        </a:rPr>
                        <a:t>0.22%</a:t>
                      </a:r>
                      <a:endParaRPr lang="es-C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63778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CL" sz="2400" u="none" strike="noStrike" dirty="0">
                          <a:effectLst/>
                        </a:rPr>
                        <a:t>Depreciación acelerada</a:t>
                      </a:r>
                      <a:endParaRPr lang="es-C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C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u="none" strike="noStrike" dirty="0">
                          <a:effectLst/>
                        </a:rPr>
                        <a:t>0.16%</a:t>
                      </a:r>
                      <a:endParaRPr lang="es-C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63778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CL" sz="2400" u="none" strike="noStrike" dirty="0">
                          <a:effectLst/>
                        </a:rPr>
                        <a:t>Cuotas de leasing</a:t>
                      </a:r>
                      <a:endParaRPr lang="es-C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C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u="none" strike="noStrike" dirty="0">
                          <a:effectLst/>
                        </a:rPr>
                        <a:t>0.11%</a:t>
                      </a:r>
                      <a:endParaRPr lang="es-C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637785">
                <a:tc>
                  <a:txBody>
                    <a:bodyPr/>
                    <a:lstStyle/>
                    <a:p>
                      <a:pPr algn="l" fontAlgn="b"/>
                      <a:endParaRPr lang="es-C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u="none" strike="noStrike" dirty="0">
                          <a:effectLst/>
                        </a:rPr>
                        <a:t>2.98%</a:t>
                      </a:r>
                      <a:endParaRPr lang="es-C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3410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CL" sz="3000" dirty="0" smtClean="0"/>
              <a:t/>
            </a:r>
            <a:br>
              <a:rPr lang="es-CL" sz="3000" dirty="0" smtClean="0"/>
            </a:br>
            <a:r>
              <a:rPr lang="es-CL" sz="3000" dirty="0" smtClean="0"/>
              <a:t>Carga tributaria en Chile, AL y </a:t>
            </a:r>
            <a:r>
              <a:rPr lang="es-CL" sz="3000" dirty="0"/>
              <a:t>la </a:t>
            </a:r>
            <a:r>
              <a:rPr lang="es-CL" sz="3000" dirty="0" smtClean="0"/>
              <a:t>OCDE, </a:t>
            </a:r>
            <a:r>
              <a:rPr lang="es-CL" sz="3000" dirty="0"/>
              <a:t>1990-2010 </a:t>
            </a:r>
            <a:r>
              <a:rPr lang="es-CL" sz="2800" dirty="0"/>
              <a:t>(como porcentaje de PIB )</a:t>
            </a:r>
            <a:r>
              <a:rPr lang="es-CL" sz="3200" dirty="0"/>
              <a:t/>
            </a:r>
            <a:br>
              <a:rPr lang="es-CL" sz="3200" dirty="0"/>
            </a:br>
            <a:endParaRPr lang="es-CL" sz="3200" dirty="0"/>
          </a:p>
        </p:txBody>
      </p:sp>
      <p:graphicFrame>
        <p:nvGraphicFramePr>
          <p:cNvPr id="4" name="Chart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0627836"/>
              </p:ext>
            </p:extLst>
          </p:nvPr>
        </p:nvGraphicFramePr>
        <p:xfrm>
          <a:off x="457200" y="1196752"/>
          <a:ext cx="8229600" cy="4929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400822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3600" dirty="0" smtClean="0"/>
              <a:t>Formulario 22</a:t>
            </a:r>
            <a:endParaRPr lang="es-CL" sz="36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1058962"/>
              </p:ext>
            </p:extLst>
          </p:nvPr>
        </p:nvGraphicFramePr>
        <p:xfrm>
          <a:off x="467544" y="1340769"/>
          <a:ext cx="8136000" cy="4644004"/>
        </p:xfrm>
        <a:graphic>
          <a:graphicData uri="http://schemas.openxmlformats.org/drawingml/2006/table">
            <a:tbl>
              <a:tblPr/>
              <a:tblGrid>
                <a:gridCol w="3991602"/>
                <a:gridCol w="1283015"/>
                <a:gridCol w="1494135"/>
                <a:gridCol w="1367248"/>
              </a:tblGrid>
              <a:tr h="333761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089" marR="8089" marT="80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2008</a:t>
                      </a:r>
                    </a:p>
                  </a:txBody>
                  <a:tcPr marL="8089" marR="8089" marT="80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2009</a:t>
                      </a:r>
                    </a:p>
                  </a:txBody>
                  <a:tcPr marL="8089" marR="8089" marT="80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2010</a:t>
                      </a:r>
                    </a:p>
                  </a:txBody>
                  <a:tcPr marL="8089" marR="8089" marT="80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333761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IPC sobre </a:t>
                      </a:r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Rentas Efectivas [Cód. 20]</a:t>
                      </a:r>
                    </a:p>
                  </a:txBody>
                  <a:tcPr marL="8089" marR="8089" marT="80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3,705,444.0</a:t>
                      </a:r>
                    </a:p>
                  </a:txBody>
                  <a:tcPr marL="8089" marR="8089" marT="80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3,055,328.5</a:t>
                      </a:r>
                    </a:p>
                  </a:txBody>
                  <a:tcPr marL="8089" marR="8089" marT="80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4,159,301.9</a:t>
                      </a:r>
                    </a:p>
                  </a:txBody>
                  <a:tcPr marL="8089" marR="8089" marT="8089" marB="0" anchor="b">
                    <a:lnL>
                      <a:noFill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333761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Impuesto Específico a la Actividad Minera </a:t>
                      </a:r>
                    </a:p>
                  </a:txBody>
                  <a:tcPr marL="8089" marR="8089" marT="80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297,900.4</a:t>
                      </a:r>
                    </a:p>
                  </a:txBody>
                  <a:tcPr marL="8089" marR="8089" marT="80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165,087.9</a:t>
                      </a:r>
                    </a:p>
                  </a:txBody>
                  <a:tcPr marL="8089" marR="8089" marT="80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418,767.5</a:t>
                      </a:r>
                    </a:p>
                  </a:txBody>
                  <a:tcPr marL="8089" marR="8089" marT="8089" marB="0" anchor="b">
                    <a:lnL>
                      <a:noFill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333761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IPC Rentas </a:t>
                      </a:r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Presuntas [Cód. 189]</a:t>
                      </a:r>
                    </a:p>
                  </a:txBody>
                  <a:tcPr marL="8089" marR="8089" marT="80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33,686.4</a:t>
                      </a:r>
                    </a:p>
                  </a:txBody>
                  <a:tcPr marL="8089" marR="8089" marT="80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33,764.6</a:t>
                      </a:r>
                    </a:p>
                  </a:txBody>
                  <a:tcPr marL="8089" marR="8089" marT="80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36,062.9</a:t>
                      </a:r>
                    </a:p>
                  </a:txBody>
                  <a:tcPr marL="8089" marR="8089" marT="8089" marB="0" anchor="b">
                    <a:lnL>
                      <a:noFill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333761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Impuesto Único primera </a:t>
                      </a:r>
                      <a:r>
                        <a:rPr lang="es-C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Categoría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89" marR="8089" marT="80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80,947.4</a:t>
                      </a:r>
                    </a:p>
                  </a:txBody>
                  <a:tcPr marL="8089" marR="8089" marT="80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117,682.1</a:t>
                      </a:r>
                    </a:p>
                  </a:txBody>
                  <a:tcPr marL="8089" marR="8089" marT="80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85,856.4</a:t>
                      </a:r>
                    </a:p>
                  </a:txBody>
                  <a:tcPr marL="8089" marR="8089" marT="8089" marB="0" anchor="b">
                    <a:lnL>
                      <a:noFill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333761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Impuesto Art. 2o D. L. 2398/78 </a:t>
                      </a:r>
                      <a:r>
                        <a:rPr lang="es-C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Tasa 40%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89" marR="8089" marT="80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41,999.3</a:t>
                      </a:r>
                    </a:p>
                  </a:txBody>
                  <a:tcPr marL="8089" marR="8089" marT="80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194,278.3</a:t>
                      </a:r>
                    </a:p>
                  </a:txBody>
                  <a:tcPr marL="8089" marR="8089" marT="80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116,764.2</a:t>
                      </a:r>
                    </a:p>
                  </a:txBody>
                  <a:tcPr marL="8089" marR="8089" marT="8089" marB="0" anchor="b">
                    <a:lnL>
                      <a:noFill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657972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Impuesto Único Inc. 3o Art. 21 Ley de la Renta [Cód. 114]</a:t>
                      </a:r>
                    </a:p>
                  </a:txBody>
                  <a:tcPr marL="8089" marR="8089" marT="80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30,705.1</a:t>
                      </a:r>
                    </a:p>
                  </a:txBody>
                  <a:tcPr marL="8089" marR="8089" marT="80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30,131.0</a:t>
                      </a:r>
                    </a:p>
                  </a:txBody>
                  <a:tcPr marL="8089" marR="8089" marT="80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38,357.8</a:t>
                      </a:r>
                    </a:p>
                  </a:txBody>
                  <a:tcPr marL="8089" marR="8089" marT="8089" marB="0" anchor="b">
                    <a:lnL>
                      <a:noFill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333761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Impuesto Adicional Ley de la </a:t>
                      </a:r>
                      <a:r>
                        <a:rPr lang="es-C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Renta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89" marR="8089" marT="80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891,184.5</a:t>
                      </a:r>
                    </a:p>
                  </a:txBody>
                  <a:tcPr marL="8089" marR="8089" marT="80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404,470.7</a:t>
                      </a:r>
                    </a:p>
                  </a:txBody>
                  <a:tcPr marL="8089" marR="8089" marT="80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628,596.1</a:t>
                      </a:r>
                    </a:p>
                  </a:txBody>
                  <a:tcPr marL="8089" marR="8089" marT="8089" marB="0" anchor="b">
                    <a:lnL>
                      <a:noFill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333761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Reliquidación Impuesto </a:t>
                      </a:r>
                      <a:r>
                        <a:rPr lang="es-C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Único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89" marR="8089" marT="80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38,312.1</a:t>
                      </a:r>
                    </a:p>
                  </a:txBody>
                  <a:tcPr marL="8089" marR="8089" marT="80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40,543.9</a:t>
                      </a:r>
                    </a:p>
                  </a:txBody>
                  <a:tcPr marL="8089" marR="8089" marT="80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44,432.9</a:t>
                      </a:r>
                    </a:p>
                  </a:txBody>
                  <a:tcPr marL="8089" marR="8089" marT="8089" marB="0" anchor="b">
                    <a:lnL>
                      <a:noFill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657972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Impuesto Único Talleres </a:t>
                      </a:r>
                      <a:r>
                        <a:rPr lang="es-C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 Pescadores </a:t>
                      </a:r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Artesanales [Cód. 756]</a:t>
                      </a:r>
                    </a:p>
                  </a:txBody>
                  <a:tcPr marL="8089" marR="8089" marT="80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1,503.0</a:t>
                      </a:r>
                    </a:p>
                  </a:txBody>
                  <a:tcPr marL="8089" marR="8089" marT="80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1,388.1</a:t>
                      </a:r>
                    </a:p>
                  </a:txBody>
                  <a:tcPr marL="8089" marR="8089" marT="80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1,362.4</a:t>
                      </a:r>
                    </a:p>
                  </a:txBody>
                  <a:tcPr marL="8089" marR="8089" marT="8089" marB="0" anchor="b">
                    <a:lnL>
                      <a:noFill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657972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Impuesto Único por Retiros de Ahorro Previsional Voluntario </a:t>
                      </a:r>
                    </a:p>
                  </a:txBody>
                  <a:tcPr marL="8089" marR="8089" marT="80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9,480.5</a:t>
                      </a:r>
                    </a:p>
                  </a:txBody>
                  <a:tcPr marL="8089" marR="8089" marT="80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7,795.2</a:t>
                      </a:r>
                    </a:p>
                  </a:txBody>
                  <a:tcPr marL="8089" marR="8089" marT="80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6,884.3</a:t>
                      </a:r>
                    </a:p>
                  </a:txBody>
                  <a:tcPr marL="8089" marR="8089" marT="8089" marB="0" anchor="b">
                    <a:lnL>
                      <a:noFill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5670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3600" dirty="0" smtClean="0">
                <a:solidFill>
                  <a:srgbClr val="FF0000"/>
                </a:solidFill>
              </a:rPr>
              <a:t>Impuestos de beneficio municipal </a:t>
            </a:r>
            <a:endParaRPr lang="es-CL" sz="36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62500" lnSpcReduction="20000"/>
          </a:bodyPr>
          <a:lstStyle/>
          <a:p>
            <a:r>
              <a:rPr lang="es-CL" sz="3800" dirty="0" smtClean="0">
                <a:solidFill>
                  <a:schemeClr val="tx2"/>
                </a:solidFill>
              </a:rPr>
              <a:t>Impuesto territorial</a:t>
            </a:r>
          </a:p>
          <a:p>
            <a:pPr lvl="1"/>
            <a:r>
              <a:rPr lang="es-CL" dirty="0" smtClean="0"/>
              <a:t>Lo recauda el SII, pero es de beneficio municipal</a:t>
            </a:r>
          </a:p>
          <a:p>
            <a:pPr lvl="1"/>
            <a:r>
              <a:rPr lang="es-CL" dirty="0"/>
              <a:t>S</a:t>
            </a:r>
            <a:r>
              <a:rPr lang="es-CL" dirty="0" smtClean="0"/>
              <a:t>e </a:t>
            </a:r>
            <a:r>
              <a:rPr lang="es-CL" dirty="0"/>
              <a:t>aplica sobre el avalúo fiscal </a:t>
            </a:r>
            <a:r>
              <a:rPr lang="es-CL" dirty="0" smtClean="0"/>
              <a:t>de </a:t>
            </a:r>
            <a:r>
              <a:rPr lang="es-CL" dirty="0"/>
              <a:t>los </a:t>
            </a:r>
            <a:r>
              <a:rPr lang="es-CL" dirty="0" smtClean="0"/>
              <a:t>bienes raíces</a:t>
            </a:r>
          </a:p>
          <a:p>
            <a:pPr lvl="1"/>
            <a:r>
              <a:rPr lang="es-CL" dirty="0" smtClean="0"/>
              <a:t>Representa </a:t>
            </a:r>
            <a:r>
              <a:rPr lang="es-CL" dirty="0"/>
              <a:t>el </a:t>
            </a:r>
            <a:r>
              <a:rPr lang="es-CL" dirty="0" smtClean="0"/>
              <a:t>0,6</a:t>
            </a:r>
            <a:r>
              <a:rPr lang="es-CL" dirty="0"/>
              <a:t>% del PIB. </a:t>
            </a:r>
          </a:p>
          <a:p>
            <a:pPr lvl="1"/>
            <a:r>
              <a:rPr lang="es-CL" dirty="0" smtClean="0"/>
              <a:t>La </a:t>
            </a:r>
            <a:r>
              <a:rPr lang="es-CL" dirty="0"/>
              <a:t>tasa anual del Impuesto Territorial de los bienes raíces no agrícolas es de </a:t>
            </a:r>
            <a:r>
              <a:rPr lang="es-CL" dirty="0" smtClean="0"/>
              <a:t>1,2%, </a:t>
            </a:r>
            <a:r>
              <a:rPr lang="es-CL" dirty="0"/>
              <a:t>y de los bienes raíces agrícolas es de 1</a:t>
            </a:r>
            <a:r>
              <a:rPr lang="es-CL" dirty="0" smtClean="0"/>
              <a:t>%.</a:t>
            </a:r>
            <a:endParaRPr lang="es-CL" dirty="0"/>
          </a:p>
          <a:p>
            <a:pPr lvl="1"/>
            <a:r>
              <a:rPr lang="es-CL" dirty="0"/>
              <a:t>Existen rebajas </a:t>
            </a:r>
            <a:r>
              <a:rPr lang="es-CL" dirty="0" smtClean="0"/>
              <a:t> </a:t>
            </a:r>
            <a:r>
              <a:rPr lang="es-CL" dirty="0"/>
              <a:t>el destino del bien raíz es </a:t>
            </a:r>
            <a:r>
              <a:rPr lang="es-CL" dirty="0" smtClean="0"/>
              <a:t>habitacional</a:t>
            </a:r>
          </a:p>
          <a:p>
            <a:r>
              <a:rPr lang="es-CL" sz="3800" dirty="0" smtClean="0">
                <a:solidFill>
                  <a:schemeClr val="tx2"/>
                </a:solidFill>
              </a:rPr>
              <a:t>Impuestos Municipales (</a:t>
            </a:r>
            <a:r>
              <a:rPr lang="es-CL" sz="3800" dirty="0">
                <a:solidFill>
                  <a:schemeClr val="tx2"/>
                </a:solidFill>
              </a:rPr>
              <a:t>Patente Comercial)</a:t>
            </a:r>
          </a:p>
          <a:p>
            <a:pPr lvl="1"/>
            <a:r>
              <a:rPr lang="es-CL" dirty="0" smtClean="0"/>
              <a:t>Personas </a:t>
            </a:r>
            <a:r>
              <a:rPr lang="es-CL" dirty="0"/>
              <a:t>que desempeñan una </a:t>
            </a:r>
            <a:r>
              <a:rPr lang="es-CL" dirty="0" smtClean="0"/>
              <a:t>profesión, </a:t>
            </a:r>
            <a:r>
              <a:rPr lang="es-CL" dirty="0"/>
              <a:t>actividades comerciales o industriales deben pagar un impuesto anual a la municipalidad en cuyo territorio se realiza dicha actividad</a:t>
            </a:r>
            <a:r>
              <a:rPr lang="es-CL" dirty="0" smtClean="0"/>
              <a:t>.</a:t>
            </a:r>
            <a:endParaRPr lang="es-CL" dirty="0"/>
          </a:p>
          <a:p>
            <a:pPr lvl="1"/>
            <a:r>
              <a:rPr lang="es-CL" dirty="0"/>
              <a:t>En el caso de las personas que ejercen actividades </a:t>
            </a:r>
            <a:r>
              <a:rPr lang="es-CL" dirty="0" smtClean="0"/>
              <a:t>profesionales, </a:t>
            </a:r>
            <a:r>
              <a:rPr lang="es-CL" dirty="0"/>
              <a:t>el impuesto es un monto fijo</a:t>
            </a:r>
            <a:r>
              <a:rPr lang="es-CL" dirty="0" smtClean="0"/>
              <a:t>.</a:t>
            </a:r>
            <a:endParaRPr lang="es-CL" dirty="0"/>
          </a:p>
          <a:p>
            <a:pPr lvl="1"/>
            <a:r>
              <a:rPr lang="es-CL" dirty="0"/>
              <a:t>En el caso de las actividades comerciales o </a:t>
            </a:r>
            <a:r>
              <a:rPr lang="es-CL" dirty="0" smtClean="0"/>
              <a:t>industriales, </a:t>
            </a:r>
            <a:r>
              <a:rPr lang="es-CL" dirty="0"/>
              <a:t>el impuesto </a:t>
            </a:r>
            <a:r>
              <a:rPr lang="es-CL" dirty="0" smtClean="0"/>
              <a:t>se determina </a:t>
            </a:r>
            <a:r>
              <a:rPr lang="es-CL" dirty="0"/>
              <a:t>aplicándose la tasa sobre el capital propio de la empresa que ejercerá dicha actividad.  La tasa es fijada por cada municipalidad con un mínimo del </a:t>
            </a:r>
            <a:r>
              <a:rPr lang="es-CL" dirty="0" smtClean="0"/>
              <a:t>0,25 </a:t>
            </a:r>
            <a:r>
              <a:rPr lang="es-CL" dirty="0"/>
              <a:t>% hasta el </a:t>
            </a:r>
            <a:r>
              <a:rPr lang="es-CL" dirty="0" smtClean="0"/>
              <a:t>0,5</a:t>
            </a:r>
            <a:r>
              <a:rPr lang="es-CL" dirty="0"/>
              <a:t>% con un máximo a pagar de 8.000 UTM.</a:t>
            </a:r>
          </a:p>
        </p:txBody>
      </p:sp>
    </p:spTree>
    <p:extLst>
      <p:ext uri="{BB962C8B-B14F-4D97-AF65-F5344CB8AC3E}">
        <p14:creationId xmlns:p14="http://schemas.microsoft.com/office/powerpoint/2010/main" val="161329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3200" dirty="0" smtClean="0"/>
              <a:t>Principales Impuestos</a:t>
            </a:r>
            <a:endParaRPr lang="es-CL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77500" lnSpcReduction="20000"/>
          </a:bodyPr>
          <a:lstStyle/>
          <a:p>
            <a:r>
              <a:rPr lang="es-CL" dirty="0"/>
              <a:t>Impuestos </a:t>
            </a:r>
            <a:r>
              <a:rPr lang="es-CL" dirty="0" smtClean="0"/>
              <a:t>indirectos </a:t>
            </a:r>
          </a:p>
          <a:p>
            <a:pPr lvl="1"/>
            <a:r>
              <a:rPr lang="es-CL" dirty="0">
                <a:latin typeface="Times New Roman"/>
                <a:ea typeface="Times New Roman"/>
              </a:rPr>
              <a:t>Impuesto al valor agregado</a:t>
            </a:r>
          </a:p>
          <a:p>
            <a:pPr lvl="1"/>
            <a:r>
              <a:rPr lang="es-ES_tradnl" dirty="0">
                <a:latin typeface="Times New Roman"/>
                <a:ea typeface="Times New Roman"/>
              </a:rPr>
              <a:t>Impuesto  a productos </a:t>
            </a:r>
            <a:r>
              <a:rPr lang="es-ES_tradnl" dirty="0" smtClean="0">
                <a:latin typeface="Times New Roman"/>
                <a:ea typeface="Times New Roman"/>
              </a:rPr>
              <a:t>específicos</a:t>
            </a:r>
          </a:p>
          <a:p>
            <a:pPr lvl="1"/>
            <a:r>
              <a:rPr lang="es-CL" dirty="0">
                <a:latin typeface="Times New Roman"/>
                <a:ea typeface="Times New Roman"/>
              </a:rPr>
              <a:t>Impuesto a los actos </a:t>
            </a:r>
            <a:r>
              <a:rPr lang="es-CL" dirty="0" smtClean="0">
                <a:latin typeface="Times New Roman"/>
                <a:ea typeface="Times New Roman"/>
              </a:rPr>
              <a:t>jurídicos</a:t>
            </a:r>
          </a:p>
          <a:p>
            <a:pPr lvl="1"/>
            <a:r>
              <a:rPr lang="es-CL" dirty="0">
                <a:latin typeface="Times New Roman"/>
                <a:ea typeface="Times New Roman"/>
              </a:rPr>
              <a:t>Impuestos al comercio </a:t>
            </a:r>
            <a:r>
              <a:rPr lang="es-CL" dirty="0" smtClean="0">
                <a:latin typeface="Times New Roman"/>
                <a:ea typeface="Times New Roman"/>
              </a:rPr>
              <a:t>exterior</a:t>
            </a:r>
          </a:p>
          <a:p>
            <a:r>
              <a:rPr lang="es-CL" dirty="0" smtClean="0">
                <a:latin typeface="Times New Roman"/>
                <a:ea typeface="Times New Roman"/>
              </a:rPr>
              <a:t>Impuesto a la Renta</a:t>
            </a:r>
          </a:p>
          <a:p>
            <a:pPr lvl="1"/>
            <a:r>
              <a:rPr lang="es-CL" dirty="0" smtClean="0">
                <a:latin typeface="Times New Roman"/>
                <a:ea typeface="Times New Roman"/>
              </a:rPr>
              <a:t>Impuesto </a:t>
            </a:r>
            <a:r>
              <a:rPr lang="es-CL" dirty="0">
                <a:latin typeface="Times New Roman"/>
                <a:ea typeface="Times New Roman"/>
              </a:rPr>
              <a:t>de Primera Categoría </a:t>
            </a:r>
            <a:r>
              <a:rPr lang="es-CL" dirty="0" smtClean="0">
                <a:latin typeface="Times New Roman"/>
                <a:ea typeface="Times New Roman"/>
              </a:rPr>
              <a:t>(a </a:t>
            </a:r>
            <a:r>
              <a:rPr lang="es-CL" dirty="0">
                <a:latin typeface="Times New Roman"/>
                <a:ea typeface="Times New Roman"/>
              </a:rPr>
              <a:t>las </a:t>
            </a:r>
            <a:r>
              <a:rPr lang="es-CL" dirty="0" smtClean="0">
                <a:latin typeface="Times New Roman"/>
                <a:ea typeface="Times New Roman"/>
              </a:rPr>
              <a:t>utilidades de empresas)</a:t>
            </a:r>
            <a:endParaRPr lang="es-CL" dirty="0">
              <a:latin typeface="Times New Roman"/>
              <a:ea typeface="Times New Roman"/>
            </a:endParaRPr>
          </a:p>
          <a:p>
            <a:pPr lvl="1"/>
            <a:r>
              <a:rPr lang="es-CL" dirty="0" smtClean="0">
                <a:latin typeface="Times New Roman"/>
                <a:ea typeface="Times New Roman"/>
              </a:rPr>
              <a:t>Impuesto </a:t>
            </a:r>
            <a:r>
              <a:rPr lang="es-CL" dirty="0">
                <a:latin typeface="Times New Roman"/>
                <a:ea typeface="Times New Roman"/>
              </a:rPr>
              <a:t>Específico a la Actividad </a:t>
            </a:r>
            <a:r>
              <a:rPr lang="es-CL" dirty="0" smtClean="0">
                <a:latin typeface="Times New Roman"/>
                <a:ea typeface="Times New Roman"/>
              </a:rPr>
              <a:t>Minera (royalty).</a:t>
            </a:r>
            <a:endParaRPr lang="es-CL" dirty="0">
              <a:latin typeface="Times New Roman"/>
              <a:ea typeface="Times New Roman"/>
            </a:endParaRPr>
          </a:p>
          <a:p>
            <a:pPr lvl="1"/>
            <a:r>
              <a:rPr lang="es-CL" dirty="0" smtClean="0">
                <a:latin typeface="Times New Roman"/>
                <a:ea typeface="Times New Roman"/>
              </a:rPr>
              <a:t>Impuesto </a:t>
            </a:r>
            <a:r>
              <a:rPr lang="es-CL" dirty="0">
                <a:latin typeface="Times New Roman"/>
                <a:ea typeface="Times New Roman"/>
              </a:rPr>
              <a:t>Único de Segunda Categoría </a:t>
            </a:r>
            <a:r>
              <a:rPr lang="es-CL" dirty="0" smtClean="0">
                <a:latin typeface="Times New Roman"/>
                <a:ea typeface="Times New Roman"/>
              </a:rPr>
              <a:t>(rentas </a:t>
            </a:r>
            <a:r>
              <a:rPr lang="es-CL" dirty="0">
                <a:latin typeface="Times New Roman"/>
                <a:ea typeface="Times New Roman"/>
              </a:rPr>
              <a:t>del trabajo).</a:t>
            </a:r>
          </a:p>
          <a:p>
            <a:pPr lvl="1"/>
            <a:r>
              <a:rPr lang="es-CL" dirty="0" smtClean="0">
                <a:latin typeface="Times New Roman"/>
                <a:ea typeface="Times New Roman"/>
              </a:rPr>
              <a:t>Impuesto </a:t>
            </a:r>
            <a:r>
              <a:rPr lang="es-CL" dirty="0">
                <a:latin typeface="Times New Roman"/>
                <a:ea typeface="Times New Roman"/>
              </a:rPr>
              <a:t>Global Complementario </a:t>
            </a:r>
            <a:r>
              <a:rPr lang="es-CL" dirty="0" smtClean="0">
                <a:latin typeface="Times New Roman"/>
                <a:ea typeface="Times New Roman"/>
              </a:rPr>
              <a:t>(grava personas </a:t>
            </a:r>
            <a:r>
              <a:rPr lang="es-CL" dirty="0">
                <a:latin typeface="Times New Roman"/>
                <a:ea typeface="Times New Roman"/>
              </a:rPr>
              <a:t>sobre </a:t>
            </a:r>
            <a:r>
              <a:rPr lang="es-CL" dirty="0" smtClean="0">
                <a:latin typeface="Times New Roman"/>
                <a:ea typeface="Times New Roman"/>
              </a:rPr>
              <a:t>rentas consolidadas).</a:t>
            </a:r>
            <a:endParaRPr lang="es-CL" dirty="0">
              <a:latin typeface="Times New Roman"/>
              <a:ea typeface="Times New Roman"/>
            </a:endParaRPr>
          </a:p>
          <a:p>
            <a:pPr lvl="1"/>
            <a:r>
              <a:rPr lang="es-CL" dirty="0" smtClean="0">
                <a:latin typeface="Times New Roman"/>
                <a:ea typeface="Times New Roman"/>
              </a:rPr>
              <a:t>Impuesto </a:t>
            </a:r>
            <a:r>
              <a:rPr lang="es-CL" dirty="0">
                <a:latin typeface="Times New Roman"/>
                <a:ea typeface="Times New Roman"/>
              </a:rPr>
              <a:t>Adicional </a:t>
            </a:r>
            <a:r>
              <a:rPr lang="es-CL" dirty="0" smtClean="0">
                <a:latin typeface="Times New Roman"/>
                <a:ea typeface="Times New Roman"/>
              </a:rPr>
              <a:t>(grava remesas al extranjero).</a:t>
            </a:r>
          </a:p>
          <a:p>
            <a:r>
              <a:rPr lang="es-CL" dirty="0">
                <a:latin typeface="Times New Roman"/>
                <a:ea typeface="Times New Roman"/>
              </a:rPr>
              <a:t>Impuesto </a:t>
            </a:r>
            <a:r>
              <a:rPr lang="es-CL" dirty="0" smtClean="0">
                <a:latin typeface="Times New Roman"/>
                <a:ea typeface="Times New Roman"/>
              </a:rPr>
              <a:t>Territorial e Impuestos </a:t>
            </a:r>
            <a:r>
              <a:rPr lang="es-CL" dirty="0">
                <a:latin typeface="Times New Roman"/>
                <a:ea typeface="Times New Roman"/>
              </a:rPr>
              <a:t>Municipales.</a:t>
            </a:r>
          </a:p>
          <a:p>
            <a:endParaRPr lang="es-CL" dirty="0">
              <a:latin typeface="Times New Roman"/>
              <a:ea typeface="Times New Roman"/>
            </a:endParaRPr>
          </a:p>
          <a:p>
            <a:pPr lvl="1"/>
            <a:endParaRPr lang="es-CL" dirty="0">
              <a:latin typeface="Times New Roman"/>
              <a:ea typeface="Times New Roman"/>
            </a:endParaRPr>
          </a:p>
          <a:p>
            <a:pPr lvl="1"/>
            <a:endParaRPr lang="es-CL" dirty="0">
              <a:latin typeface="Times New Roman"/>
              <a:ea typeface="Times New Roman"/>
            </a:endParaRPr>
          </a:p>
          <a:p>
            <a:pPr lvl="1"/>
            <a:endParaRPr lang="es-CL" dirty="0" smtClean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543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3200" dirty="0" smtClean="0">
                <a:solidFill>
                  <a:srgbClr val="C00000"/>
                </a:solidFill>
              </a:rPr>
              <a:t>Estructura tributaria (% del PIB)</a:t>
            </a:r>
            <a:endParaRPr lang="es-CL" sz="3200" dirty="0">
              <a:solidFill>
                <a:srgbClr val="C00000"/>
              </a:solidFill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5682524"/>
              </p:ext>
            </p:extLst>
          </p:nvPr>
        </p:nvGraphicFramePr>
        <p:xfrm>
          <a:off x="539552" y="1196755"/>
          <a:ext cx="8424938" cy="60739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19419"/>
                <a:gridCol w="967457"/>
                <a:gridCol w="967457"/>
                <a:gridCol w="967457"/>
                <a:gridCol w="100777"/>
                <a:gridCol w="967457"/>
                <a:gridCol w="967457"/>
                <a:gridCol w="967457"/>
              </a:tblGrid>
              <a:tr h="252760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u="none" strike="noStrike" dirty="0">
                          <a:effectLst/>
                        </a:rPr>
                        <a:t> </a:t>
                      </a:r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CL" sz="1800" u="none" strike="noStrike" dirty="0">
                          <a:effectLst/>
                        </a:rPr>
                        <a:t>1990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u="none" strike="noStrike" dirty="0">
                          <a:effectLst/>
                        </a:rPr>
                        <a:t> </a:t>
                      </a:r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CL" sz="1800" u="none" strike="noStrike" dirty="0">
                          <a:effectLst/>
                        </a:rPr>
                        <a:t>2010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252760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u="none" strike="noStrike" dirty="0">
                          <a:effectLst/>
                        </a:rPr>
                        <a:t> </a:t>
                      </a:r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u="none" strike="noStrike" dirty="0">
                          <a:effectLst/>
                        </a:rPr>
                        <a:t>Chile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u="none" strike="noStrike" dirty="0">
                          <a:effectLst/>
                        </a:rPr>
                        <a:t>ALC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u="none" strike="noStrike" dirty="0">
                          <a:effectLst/>
                        </a:rPr>
                        <a:t>OCDE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u="none" strike="noStrike" dirty="0">
                          <a:effectLst/>
                        </a:rPr>
                        <a:t> 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u="none" strike="noStrike" dirty="0">
                          <a:effectLst/>
                        </a:rPr>
                        <a:t>Chile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u="none" strike="noStrike" dirty="0">
                          <a:effectLst/>
                        </a:rPr>
                        <a:t>ALC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u="none" strike="noStrike" dirty="0">
                          <a:effectLst/>
                        </a:rPr>
                        <a:t>OCDE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/>
                </a:tc>
              </a:tr>
              <a:tr h="252760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u="none" strike="noStrike" dirty="0">
                          <a:effectLst/>
                        </a:rPr>
                        <a:t>Recaudación total 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u="none" strike="noStrike" dirty="0">
                          <a:effectLst/>
                        </a:rPr>
                        <a:t>17.0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u="none" strike="noStrike" dirty="0">
                          <a:effectLst/>
                        </a:rPr>
                        <a:t>13.9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u="none" strike="noStrike" dirty="0">
                          <a:effectLst/>
                        </a:rPr>
                        <a:t>33.0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u="none" strike="noStrike" dirty="0">
                          <a:effectLst/>
                        </a:rPr>
                        <a:t> 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u="none" strike="noStrike" dirty="0">
                          <a:effectLst/>
                        </a:rPr>
                        <a:t>19.6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u="none" strike="noStrike" dirty="0">
                          <a:effectLst/>
                        </a:rPr>
                        <a:t>19.4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u="none" strike="noStrike" dirty="0">
                          <a:effectLst/>
                        </a:rPr>
                        <a:t>33.8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/>
                </a:tc>
              </a:tr>
              <a:tr h="252760">
                <a:tc>
                  <a:txBody>
                    <a:bodyPr/>
                    <a:lstStyle/>
                    <a:p>
                      <a:pPr algn="l" fontAlgn="ctr"/>
                      <a:r>
                        <a:rPr lang="es-CL" sz="1800" u="none" strike="noStrike" dirty="0">
                          <a:effectLst/>
                        </a:rPr>
                        <a:t> 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u="none" strike="noStrike" dirty="0">
                          <a:effectLst/>
                        </a:rPr>
                        <a:t> 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u="none" strike="noStrike" dirty="0">
                          <a:effectLst/>
                        </a:rPr>
                        <a:t> 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u="none" strike="noStrike" dirty="0">
                          <a:effectLst/>
                        </a:rPr>
                        <a:t> 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u="none" strike="noStrike" dirty="0">
                          <a:effectLst/>
                        </a:rPr>
                        <a:t> 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u="none" strike="noStrike" dirty="0">
                          <a:effectLst/>
                        </a:rPr>
                        <a:t> 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u="none" strike="noStrike" dirty="0">
                          <a:effectLst/>
                        </a:rPr>
                        <a:t> 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u="none" strike="noStrike" dirty="0">
                          <a:effectLst/>
                        </a:rPr>
                        <a:t> 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/>
                </a:tc>
              </a:tr>
              <a:tr h="613231">
                <a:tc>
                  <a:txBody>
                    <a:bodyPr/>
                    <a:lstStyle/>
                    <a:p>
                      <a:pPr algn="l" fontAlgn="ctr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effectLst/>
                        </a:rPr>
                        <a:t>Imp. s/ bienes y servicios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effectLst/>
                        </a:rPr>
                        <a:t>10.7</a:t>
                      </a:r>
                      <a:br>
                        <a:rPr lang="es-CL" sz="1800" u="none" strike="noStrike" dirty="0">
                          <a:effectLst/>
                        </a:rPr>
                      </a:br>
                      <a:r>
                        <a:rPr lang="es-CL" sz="1800" u="none" strike="noStrike" dirty="0">
                          <a:effectLst/>
                        </a:rPr>
                        <a:t>(62.9)</a:t>
                      </a:r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effectLst/>
                        </a:rPr>
                        <a:t>7.1</a:t>
                      </a:r>
                      <a:br>
                        <a:rPr lang="es-CL" sz="1800" u="none" strike="noStrike" dirty="0">
                          <a:effectLst/>
                        </a:rPr>
                      </a:br>
                      <a:r>
                        <a:rPr lang="es-CL" sz="1800" u="none" strike="noStrike" dirty="0">
                          <a:effectLst/>
                        </a:rPr>
                        <a:t>(53.0)</a:t>
                      </a:r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effectLst/>
                        </a:rPr>
                        <a:t>10.4</a:t>
                      </a:r>
                      <a:br>
                        <a:rPr lang="es-CL" sz="1800" u="none" strike="noStrike" dirty="0">
                          <a:effectLst/>
                        </a:rPr>
                      </a:br>
                      <a:r>
                        <a:rPr lang="es-CL" sz="1800" u="none" strike="noStrike" dirty="0">
                          <a:effectLst/>
                        </a:rPr>
                        <a:t>(33.0)</a:t>
                      </a:r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effectLst/>
                        </a:rPr>
                        <a:t> </a:t>
                      </a:r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effectLst/>
                        </a:rPr>
                        <a:t>10.1</a:t>
                      </a:r>
                      <a:br>
                        <a:rPr lang="es-CL" sz="1800" u="none" strike="noStrike" dirty="0">
                          <a:effectLst/>
                        </a:rPr>
                      </a:br>
                      <a:r>
                        <a:rPr lang="es-CL" sz="1800" u="none" strike="noStrike" dirty="0">
                          <a:effectLst/>
                        </a:rPr>
                        <a:t>(51.3)</a:t>
                      </a:r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effectLst/>
                        </a:rPr>
                        <a:t>9.9</a:t>
                      </a:r>
                      <a:br>
                        <a:rPr lang="es-CL" sz="1800" u="none" strike="noStrike" dirty="0">
                          <a:effectLst/>
                        </a:rPr>
                      </a:br>
                      <a:r>
                        <a:rPr lang="es-CL" sz="1800" u="none" strike="noStrike" dirty="0">
                          <a:effectLst/>
                        </a:rPr>
                        <a:t>(52.1)</a:t>
                      </a:r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effectLst/>
                        </a:rPr>
                        <a:t>11.0</a:t>
                      </a:r>
                      <a:br>
                        <a:rPr lang="es-CL" sz="1800" u="none" strike="noStrike" dirty="0">
                          <a:effectLst/>
                        </a:rPr>
                      </a:br>
                      <a:r>
                        <a:rPr lang="es-CL" sz="1800" u="none" strike="noStrike" dirty="0">
                          <a:effectLst/>
                        </a:rPr>
                        <a:t>(33.1)</a:t>
                      </a:r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</a:tr>
              <a:tr h="613231">
                <a:tc>
                  <a:txBody>
                    <a:bodyPr/>
                    <a:lstStyle/>
                    <a:p>
                      <a:pPr algn="r" fontAlgn="ctr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   - Impuestos generales</a:t>
                      </a:r>
                      <a:br>
                        <a:rPr lang="es-C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</a:br>
                      <a:r>
                        <a:rPr lang="es-C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(IVA e imp. s/ las ventas)</a:t>
                      </a:r>
                      <a:endParaRPr lang="es-CL" sz="1800" b="0" i="1" u="none" strike="noStrike" dirty="0">
                        <a:solidFill>
                          <a:schemeClr val="tx2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6.4</a:t>
                      </a:r>
                      <a:br>
                        <a:rPr lang="es-C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</a:br>
                      <a:r>
                        <a:rPr lang="es-C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(37.4)</a:t>
                      </a:r>
                      <a:endParaRPr lang="es-CL" sz="1800" b="0" i="1" u="none" strike="noStrike" dirty="0">
                        <a:solidFill>
                          <a:schemeClr val="tx2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3.3</a:t>
                      </a:r>
                      <a:br>
                        <a:rPr lang="es-C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</a:br>
                      <a:r>
                        <a:rPr lang="es-C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(21.6)</a:t>
                      </a:r>
                      <a:endParaRPr lang="es-CL" sz="1800" b="0" i="1" u="none" strike="noStrike" dirty="0">
                        <a:solidFill>
                          <a:schemeClr val="tx2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5.9</a:t>
                      </a:r>
                      <a:br>
                        <a:rPr lang="es-C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</a:br>
                      <a:r>
                        <a:rPr lang="es-C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(18.1)</a:t>
                      </a:r>
                      <a:endParaRPr lang="es-CL" sz="1800" b="0" i="1" u="none" strike="noStrike" dirty="0">
                        <a:solidFill>
                          <a:schemeClr val="tx2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es-CL" sz="1800" b="0" i="1" u="none" strike="noStrike" dirty="0">
                        <a:solidFill>
                          <a:schemeClr val="tx2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7.6</a:t>
                      </a:r>
                      <a:br>
                        <a:rPr lang="es-C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</a:br>
                      <a:r>
                        <a:rPr lang="es-C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(38.7)</a:t>
                      </a:r>
                      <a:endParaRPr lang="es-CL" sz="1800" b="0" i="1" u="none" strike="noStrike" dirty="0">
                        <a:solidFill>
                          <a:schemeClr val="tx2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6.7</a:t>
                      </a:r>
                      <a:br>
                        <a:rPr lang="es-C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</a:br>
                      <a:r>
                        <a:rPr lang="es-C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(34.7)</a:t>
                      </a:r>
                      <a:endParaRPr lang="es-CL" sz="1800" b="0" i="1" u="none" strike="noStrike" dirty="0">
                        <a:solidFill>
                          <a:schemeClr val="tx2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6.9</a:t>
                      </a:r>
                      <a:br>
                        <a:rPr lang="es-C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</a:br>
                      <a:r>
                        <a:rPr lang="es-C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(20.5)</a:t>
                      </a:r>
                      <a:endParaRPr lang="es-CL" sz="1800" b="0" i="1" u="none" strike="noStrike" dirty="0">
                        <a:solidFill>
                          <a:schemeClr val="tx2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</a:tr>
              <a:tr h="613231">
                <a:tc>
                  <a:txBody>
                    <a:bodyPr/>
                    <a:lstStyle/>
                    <a:p>
                      <a:pPr algn="r" fontAlgn="ctr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   - Imp. Específicos</a:t>
                      </a:r>
                      <a:endParaRPr lang="es-CL" sz="1800" b="0" i="1" u="none" strike="noStrike" dirty="0">
                        <a:solidFill>
                          <a:schemeClr val="tx2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3.9</a:t>
                      </a:r>
                      <a:br>
                        <a:rPr lang="es-C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</a:br>
                      <a:r>
                        <a:rPr lang="es-C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(23.0)</a:t>
                      </a:r>
                      <a:endParaRPr lang="es-CL" sz="1800" b="0" i="1" u="none" strike="noStrike" dirty="0">
                        <a:solidFill>
                          <a:schemeClr val="tx2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3.5</a:t>
                      </a:r>
                      <a:br>
                        <a:rPr lang="es-C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</a:br>
                      <a:r>
                        <a:rPr lang="es-C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(29.9)</a:t>
                      </a:r>
                      <a:endParaRPr lang="es-CL" sz="1800" b="0" i="1" u="none" strike="noStrike" dirty="0">
                        <a:solidFill>
                          <a:schemeClr val="tx2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4.1</a:t>
                      </a:r>
                      <a:br>
                        <a:rPr lang="es-C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</a:br>
                      <a:r>
                        <a:rPr lang="es-C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(13.2)</a:t>
                      </a:r>
                      <a:endParaRPr lang="es-CL" sz="1800" b="0" i="1" u="none" strike="noStrike" dirty="0">
                        <a:solidFill>
                          <a:schemeClr val="tx2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es-CL" sz="1800" b="0" i="1" u="none" strike="noStrike" dirty="0">
                        <a:solidFill>
                          <a:schemeClr val="tx2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1.9</a:t>
                      </a:r>
                      <a:br>
                        <a:rPr lang="es-C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</a:br>
                      <a:r>
                        <a:rPr lang="es-C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(9.8)</a:t>
                      </a:r>
                      <a:endParaRPr lang="es-CL" sz="1800" b="0" i="1" u="none" strike="noStrike" dirty="0">
                        <a:solidFill>
                          <a:schemeClr val="tx2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3.0</a:t>
                      </a:r>
                      <a:br>
                        <a:rPr lang="es-C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</a:br>
                      <a:r>
                        <a:rPr lang="es-C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(16.5)</a:t>
                      </a:r>
                      <a:endParaRPr lang="es-CL" sz="1800" b="0" i="1" u="none" strike="noStrike" dirty="0">
                        <a:solidFill>
                          <a:schemeClr val="tx2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3.5</a:t>
                      </a:r>
                      <a:br>
                        <a:rPr lang="es-C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</a:br>
                      <a:r>
                        <a:rPr lang="es-CL" sz="1800" u="none" strike="noStrike" dirty="0">
                          <a:solidFill>
                            <a:schemeClr val="tx2"/>
                          </a:solidFill>
                          <a:effectLst/>
                        </a:rPr>
                        <a:t>(10.8)</a:t>
                      </a:r>
                      <a:endParaRPr lang="es-CL" sz="1800" b="0" i="1" u="none" strike="noStrike" dirty="0">
                        <a:solidFill>
                          <a:schemeClr val="tx2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</a:tr>
              <a:tr h="613231">
                <a:tc>
                  <a:txBody>
                    <a:bodyPr/>
                    <a:lstStyle/>
                    <a:p>
                      <a:pPr algn="l" fontAlgn="ctr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effectLst/>
                        </a:rPr>
                        <a:t>Imp. s/ rentas y utilidades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effectLst/>
                        </a:rPr>
                        <a:t>4.0</a:t>
                      </a:r>
                      <a:br>
                        <a:rPr lang="es-CL" sz="1800" u="none" strike="noStrike" dirty="0">
                          <a:effectLst/>
                        </a:rPr>
                      </a:br>
                      <a:r>
                        <a:rPr lang="es-CL" sz="1800" u="none" strike="noStrike" dirty="0">
                          <a:effectLst/>
                        </a:rPr>
                        <a:t>(23.2)</a:t>
                      </a:r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effectLst/>
                        </a:rPr>
                        <a:t>3.2</a:t>
                      </a:r>
                      <a:br>
                        <a:rPr lang="es-CL" sz="1800" u="none" strike="noStrike" dirty="0">
                          <a:effectLst/>
                        </a:rPr>
                      </a:br>
                      <a:r>
                        <a:rPr lang="es-CL" sz="1800" u="none" strike="noStrike" dirty="0">
                          <a:effectLst/>
                        </a:rPr>
                        <a:t>(21.9)</a:t>
                      </a:r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effectLst/>
                        </a:rPr>
                        <a:t>12.5</a:t>
                      </a:r>
                      <a:br>
                        <a:rPr lang="es-CL" sz="1800" u="none" strike="noStrike" dirty="0">
                          <a:effectLst/>
                        </a:rPr>
                      </a:br>
                      <a:r>
                        <a:rPr lang="es-CL" sz="1800" u="none" strike="noStrike" dirty="0">
                          <a:effectLst/>
                        </a:rPr>
                        <a:t>(37.1)</a:t>
                      </a:r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effectLst/>
                        </a:rPr>
                        <a:t> </a:t>
                      </a:r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effectLst/>
                        </a:rPr>
                        <a:t>7.5</a:t>
                      </a:r>
                      <a:br>
                        <a:rPr lang="es-CL" sz="1800" u="none" strike="noStrike" dirty="0">
                          <a:effectLst/>
                        </a:rPr>
                      </a:br>
                      <a:r>
                        <a:rPr lang="es-CL" sz="1800" u="none" strike="noStrike" dirty="0">
                          <a:effectLst/>
                        </a:rPr>
                        <a:t>(38.4)</a:t>
                      </a:r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effectLst/>
                        </a:rPr>
                        <a:t>4.8</a:t>
                      </a:r>
                      <a:br>
                        <a:rPr lang="es-CL" sz="1800" u="none" strike="noStrike" dirty="0">
                          <a:effectLst/>
                        </a:rPr>
                      </a:br>
                      <a:r>
                        <a:rPr lang="es-CL" sz="1800" u="none" strike="noStrike" dirty="0">
                          <a:effectLst/>
                        </a:rPr>
                        <a:t>(25.5)</a:t>
                      </a:r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effectLst/>
                        </a:rPr>
                        <a:t>11.3</a:t>
                      </a:r>
                      <a:br>
                        <a:rPr lang="es-CL" sz="1800" u="none" strike="noStrike" dirty="0">
                          <a:effectLst/>
                        </a:rPr>
                      </a:br>
                      <a:r>
                        <a:rPr lang="es-CL" sz="1800" u="none" strike="noStrike" dirty="0">
                          <a:effectLst/>
                        </a:rPr>
                        <a:t>(33.2)</a:t>
                      </a:r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</a:tr>
              <a:tr h="613231">
                <a:tc>
                  <a:txBody>
                    <a:bodyPr/>
                    <a:lstStyle/>
                    <a:p>
                      <a:pPr algn="l" fontAlgn="ctr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effectLst/>
                        </a:rPr>
                        <a:t>Contribuciones de la Seguridad Social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effectLst/>
                        </a:rPr>
                        <a:t>1.5</a:t>
                      </a:r>
                      <a:br>
                        <a:rPr lang="es-CL" sz="1800" u="none" strike="noStrike" dirty="0">
                          <a:effectLst/>
                        </a:rPr>
                      </a:br>
                      <a:r>
                        <a:rPr lang="es-CL" sz="1800" u="none" strike="noStrike" dirty="0">
                          <a:effectLst/>
                        </a:rPr>
                        <a:t>(9.0)</a:t>
                      </a:r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effectLst/>
                        </a:rPr>
                        <a:t>2.5</a:t>
                      </a:r>
                      <a:br>
                        <a:rPr lang="es-CL" sz="1800" u="none" strike="noStrike" dirty="0">
                          <a:effectLst/>
                        </a:rPr>
                      </a:br>
                      <a:r>
                        <a:rPr lang="es-CL" sz="1800" u="none" strike="noStrike" dirty="0">
                          <a:effectLst/>
                        </a:rPr>
                        <a:t>(16.2)</a:t>
                      </a:r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effectLst/>
                        </a:rPr>
                        <a:t>7.6</a:t>
                      </a:r>
                      <a:br>
                        <a:rPr lang="es-CL" sz="1800" u="none" strike="noStrike" dirty="0">
                          <a:effectLst/>
                        </a:rPr>
                      </a:br>
                      <a:r>
                        <a:rPr lang="es-CL" sz="1800" u="none" strike="noStrike" dirty="0">
                          <a:effectLst/>
                        </a:rPr>
                        <a:t>(22)</a:t>
                      </a:r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effectLst/>
                        </a:rPr>
                        <a:t> </a:t>
                      </a:r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effectLst/>
                        </a:rPr>
                        <a:t>1.4</a:t>
                      </a:r>
                      <a:br>
                        <a:rPr lang="es-CL" sz="1800" u="none" strike="noStrike" dirty="0">
                          <a:effectLst/>
                        </a:rPr>
                      </a:br>
                      <a:r>
                        <a:rPr lang="es-CL" sz="1800" u="none" strike="noStrike" dirty="0">
                          <a:effectLst/>
                        </a:rPr>
                        <a:t>(6.9)</a:t>
                      </a:r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effectLst/>
                        </a:rPr>
                        <a:t>3.6</a:t>
                      </a:r>
                      <a:br>
                        <a:rPr lang="es-CL" sz="1800" u="none" strike="noStrike" dirty="0">
                          <a:effectLst/>
                        </a:rPr>
                      </a:br>
                      <a:r>
                        <a:rPr lang="es-CL" sz="1800" u="none" strike="noStrike" dirty="0">
                          <a:effectLst/>
                        </a:rPr>
                        <a:t>(17.2)</a:t>
                      </a:r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effectLst/>
                        </a:rPr>
                        <a:t>9.1</a:t>
                      </a:r>
                      <a:br>
                        <a:rPr lang="es-CL" sz="1800" u="none" strike="noStrike" dirty="0">
                          <a:effectLst/>
                        </a:rPr>
                      </a:br>
                      <a:r>
                        <a:rPr lang="es-CL" sz="1800" u="none" strike="noStrike" dirty="0">
                          <a:effectLst/>
                        </a:rPr>
                        <a:t>(26.4)</a:t>
                      </a:r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</a:tr>
              <a:tr h="613231">
                <a:tc>
                  <a:txBody>
                    <a:bodyPr/>
                    <a:lstStyle/>
                    <a:p>
                      <a:pPr algn="l" fontAlgn="ctr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effectLst/>
                        </a:rPr>
                        <a:t>Imp. s/ la propiedad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effectLst/>
                        </a:rPr>
                        <a:t>1.0</a:t>
                      </a:r>
                      <a:br>
                        <a:rPr lang="es-CL" sz="1800" u="none" strike="noStrike" dirty="0">
                          <a:effectLst/>
                        </a:rPr>
                      </a:br>
                      <a:r>
                        <a:rPr lang="es-CL" sz="1800" u="none" strike="noStrike" dirty="0">
                          <a:effectLst/>
                        </a:rPr>
                        <a:t>(6.2)</a:t>
                      </a:r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effectLst/>
                        </a:rPr>
                        <a:t>0.7</a:t>
                      </a:r>
                      <a:br>
                        <a:rPr lang="es-CL" sz="1800" u="none" strike="noStrike" dirty="0">
                          <a:effectLst/>
                        </a:rPr>
                      </a:br>
                      <a:r>
                        <a:rPr lang="es-CL" sz="1800" u="none" strike="noStrike" dirty="0">
                          <a:effectLst/>
                        </a:rPr>
                        <a:t>(4.5)</a:t>
                      </a:r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effectLst/>
                        </a:rPr>
                        <a:t>1.8</a:t>
                      </a:r>
                      <a:br>
                        <a:rPr lang="es-CL" sz="1800" u="none" strike="noStrike" dirty="0">
                          <a:effectLst/>
                        </a:rPr>
                      </a:br>
                      <a:r>
                        <a:rPr lang="es-CL" sz="1800" u="none" strike="noStrike" dirty="0">
                          <a:effectLst/>
                        </a:rPr>
                        <a:t>(5.7)</a:t>
                      </a:r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effectLst/>
                        </a:rPr>
                        <a:t> </a:t>
                      </a:r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effectLst/>
                        </a:rPr>
                        <a:t>0.7</a:t>
                      </a:r>
                      <a:br>
                        <a:rPr lang="es-CL" sz="1800" u="none" strike="noStrike" dirty="0">
                          <a:effectLst/>
                        </a:rPr>
                      </a:br>
                      <a:r>
                        <a:rPr lang="es-CL" sz="1800" u="none" strike="noStrike" dirty="0">
                          <a:effectLst/>
                        </a:rPr>
                        <a:t>(3.6)</a:t>
                      </a:r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effectLst/>
                        </a:rPr>
                        <a:t>0.8</a:t>
                      </a:r>
                      <a:br>
                        <a:rPr lang="es-CL" sz="1800" u="none" strike="noStrike" dirty="0">
                          <a:effectLst/>
                        </a:rPr>
                      </a:br>
                      <a:r>
                        <a:rPr lang="es-CL" sz="1800" u="none" strike="noStrike" dirty="0">
                          <a:effectLst/>
                        </a:rPr>
                        <a:t>(3.5)</a:t>
                      </a:r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1200"/>
                        </a:spcAft>
                      </a:pPr>
                      <a:r>
                        <a:rPr lang="es-CL" sz="1800" u="none" strike="noStrike" dirty="0">
                          <a:effectLst/>
                        </a:rPr>
                        <a:t>1.8</a:t>
                      </a:r>
                      <a:br>
                        <a:rPr lang="es-CL" sz="1800" u="none" strike="noStrike" dirty="0">
                          <a:effectLst/>
                        </a:rPr>
                      </a:br>
                      <a:r>
                        <a:rPr lang="es-CL" sz="1800" u="none" strike="noStrike" dirty="0">
                          <a:effectLst/>
                        </a:rPr>
                        <a:t>(5.4)</a:t>
                      </a:r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</a:tr>
              <a:tr h="313574">
                <a:tc gridSpan="6">
                  <a:txBody>
                    <a:bodyPr/>
                    <a:lstStyle/>
                    <a:p>
                      <a:pPr algn="l" fontAlgn="b"/>
                      <a:r>
                        <a:rPr lang="es-CL" sz="1400" u="none" strike="noStrike" dirty="0">
                          <a:effectLst/>
                        </a:rPr>
                        <a:t>Datos entre paréntesis en % de recaudación </a:t>
                      </a:r>
                      <a:r>
                        <a:rPr lang="es-CL" sz="1400" u="none" strike="noStrike" dirty="0" smtClean="0">
                          <a:effectLst/>
                        </a:rPr>
                        <a:t>total</a:t>
                      </a:r>
                    </a:p>
                    <a:p>
                      <a:pPr algn="l" fontAlgn="b"/>
                      <a:r>
                        <a:rPr lang="es-C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Elaborado por la OCDE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  <a:p>
                      <a:pPr algn="l" fontAlgn="b"/>
                      <a:r>
                        <a:rPr lang="es-CL" sz="1800" u="none" strike="noStrike" dirty="0">
                          <a:effectLst/>
                        </a:rPr>
                        <a:t> </a:t>
                      </a:r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  <a:p>
                      <a:pPr algn="l" fontAlgn="b"/>
                      <a:r>
                        <a:rPr lang="es-CL" sz="1800" u="none" strike="noStrike" dirty="0">
                          <a:effectLst/>
                        </a:rPr>
                        <a:t> </a:t>
                      </a:r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  <a:p>
                      <a:pPr algn="l" fontAlgn="b"/>
                      <a:r>
                        <a:rPr lang="es-CL" sz="1800" u="none" strike="noStrike" dirty="0">
                          <a:effectLst/>
                        </a:rPr>
                        <a:t> </a:t>
                      </a:r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u="none" strike="noStrike" dirty="0">
                          <a:effectLst/>
                        </a:rPr>
                        <a:t> </a:t>
                      </a:r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u="none" strike="noStrike" dirty="0">
                          <a:effectLst/>
                        </a:rPr>
                        <a:t> </a:t>
                      </a:r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2991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354162"/>
          </a:xfrm>
        </p:spPr>
        <p:txBody>
          <a:bodyPr>
            <a:normAutofit fontScale="90000"/>
          </a:bodyPr>
          <a:lstStyle/>
          <a:p>
            <a:r>
              <a:rPr lang="es-CL" sz="3600" dirty="0" smtClean="0"/>
              <a:t/>
            </a:r>
            <a:br>
              <a:rPr lang="es-CL" sz="3600" dirty="0" smtClean="0"/>
            </a:br>
            <a:r>
              <a:rPr lang="es-CL" sz="3600" dirty="0"/>
              <a:t/>
            </a:r>
            <a:br>
              <a:rPr lang="es-CL" sz="3600" dirty="0"/>
            </a:br>
            <a:r>
              <a:rPr lang="es-CL" sz="3600" dirty="0" smtClean="0"/>
              <a:t>Serie Ingresos Tributarios Consolidados</a:t>
            </a:r>
            <a:r>
              <a:rPr lang="es-CL" sz="3600" dirty="0"/>
              <a:t/>
            </a:r>
            <a:br>
              <a:rPr lang="es-CL" sz="3600" dirty="0"/>
            </a:br>
            <a:r>
              <a:rPr lang="es-CL" sz="2000" dirty="0" smtClean="0"/>
              <a:t>(millones </a:t>
            </a:r>
            <a:r>
              <a:rPr lang="es-CL" sz="2000" dirty="0"/>
              <a:t>de pesos nominales)</a:t>
            </a:r>
            <a:r>
              <a:rPr lang="es-CL" sz="3600" dirty="0"/>
              <a:t/>
            </a:r>
            <a:br>
              <a:rPr lang="es-CL" sz="3600" dirty="0"/>
            </a:br>
            <a:r>
              <a:rPr lang="es-CL" sz="3600" dirty="0"/>
              <a:t/>
            </a:r>
            <a:br>
              <a:rPr lang="es-CL" sz="3600" dirty="0"/>
            </a:br>
            <a:r>
              <a:rPr lang="es-CL" sz="2000" dirty="0" smtClean="0"/>
              <a:t>Cifras </a:t>
            </a:r>
            <a:r>
              <a:rPr lang="es-CL" sz="2000" dirty="0"/>
              <a:t>en millones de pesos nominales</a:t>
            </a:r>
            <a:r>
              <a:rPr lang="es-CL" sz="2000" dirty="0" smtClean="0"/>
              <a:t>)</a:t>
            </a:r>
            <a:r>
              <a:rPr lang="es-CL" dirty="0"/>
              <a:t>		</a:t>
            </a:r>
            <a:br>
              <a:rPr lang="es-CL" dirty="0"/>
            </a:br>
            <a:endParaRPr lang="es-CL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4105900"/>
              </p:ext>
            </p:extLst>
          </p:nvPr>
        </p:nvGraphicFramePr>
        <p:xfrm>
          <a:off x="1115615" y="1052736"/>
          <a:ext cx="7240446" cy="52200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37396"/>
                <a:gridCol w="1230642"/>
                <a:gridCol w="1440160"/>
                <a:gridCol w="1224136"/>
                <a:gridCol w="1008112"/>
              </a:tblGrid>
              <a:tr h="300064">
                <a:tc>
                  <a:txBody>
                    <a:bodyPr/>
                    <a:lstStyle/>
                    <a:p>
                      <a:pPr algn="l" fontAlgn="b">
                        <a:spcAft>
                          <a:spcPts val="1200"/>
                        </a:spcAft>
                      </a:pPr>
                      <a:r>
                        <a:rPr lang="es-CL" sz="1600" b="1" u="none" strike="noStrike" dirty="0" smtClean="0">
                          <a:effectLst/>
                          <a:latin typeface="+mj-lt"/>
                        </a:rPr>
                        <a:t>Concepto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1200"/>
                        </a:spcAft>
                      </a:pPr>
                      <a:r>
                        <a:rPr lang="es-CL" sz="1600" b="1" u="none" strike="noStrike" dirty="0" smtClean="0">
                          <a:effectLst/>
                          <a:latin typeface="+mj-lt"/>
                        </a:rPr>
                        <a:t>2009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1200"/>
                        </a:spcAft>
                      </a:pPr>
                      <a:r>
                        <a:rPr lang="es-CL" sz="1600" b="1" u="none" strike="noStrike" dirty="0" smtClean="0">
                          <a:effectLst/>
                          <a:latin typeface="+mj-lt"/>
                        </a:rPr>
                        <a:t>2010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1200"/>
                        </a:spcAft>
                      </a:pPr>
                      <a:r>
                        <a:rPr lang="es-CL" sz="1600" b="1" u="none" strike="noStrike" dirty="0" smtClean="0">
                          <a:effectLst/>
                          <a:latin typeface="+mj-lt"/>
                        </a:rPr>
                        <a:t>2011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1200"/>
                        </a:spcAft>
                      </a:pPr>
                      <a:r>
                        <a:rPr lang="es-CL" sz="1600" b="1" u="none" strike="noStrike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s-CL" sz="1600" b="1" u="none" strike="noStrike" dirty="0">
                          <a:effectLst/>
                          <a:latin typeface="+mj-lt"/>
                        </a:rPr>
                        <a:t>2011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378457">
                <a:tc>
                  <a:txBody>
                    <a:bodyPr/>
                    <a:lstStyle/>
                    <a:p>
                      <a:pPr algn="l" fontAlgn="b">
                        <a:spcAft>
                          <a:spcPts val="1200"/>
                        </a:spcAft>
                      </a:pPr>
                      <a:r>
                        <a:rPr lang="es-CL" sz="1600" u="none" strike="noStrike" dirty="0" smtClean="0">
                          <a:effectLst/>
                          <a:latin typeface="+mj-lt"/>
                        </a:rPr>
                        <a:t>Impuestos a la renta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600" u="none" strike="noStrike" dirty="0" smtClean="0">
                          <a:effectLst/>
                          <a:latin typeface="+mj-lt"/>
                        </a:rPr>
                        <a:t>4,567,961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600" u="none" strike="noStrike" smtClean="0">
                          <a:effectLst/>
                          <a:latin typeface="+mj-lt"/>
                        </a:rPr>
                        <a:t>7,085,706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600" u="none" strike="noStrike" smtClean="0">
                          <a:effectLst/>
                          <a:latin typeface="+mj-lt"/>
                        </a:rPr>
                        <a:t>9,008,442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600" u="none" strike="noStrike" dirty="0">
                          <a:effectLst/>
                          <a:latin typeface="+mj-lt"/>
                        </a:rPr>
                        <a:t>42.8%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378457">
                <a:tc>
                  <a:txBody>
                    <a:bodyPr/>
                    <a:lstStyle/>
                    <a:p>
                      <a:pPr algn="l" fontAlgn="b">
                        <a:spcAft>
                          <a:spcPts val="1200"/>
                        </a:spcAft>
                      </a:pPr>
                      <a:r>
                        <a:rPr lang="es-CL" sz="1600" b="0" i="0" u="none" strike="noStrike" dirty="0" smtClean="0">
                          <a:effectLst/>
                          <a:latin typeface="+mj-lt"/>
                        </a:rPr>
                        <a:t>Imp.</a:t>
                      </a:r>
                      <a:r>
                        <a:rPr lang="es-CL" sz="1600" b="0" i="0" u="none" strike="noStrike" baseline="0" dirty="0" smtClean="0">
                          <a:effectLst/>
                          <a:latin typeface="+mj-lt"/>
                        </a:rPr>
                        <a:t> valor agregado</a:t>
                      </a:r>
                      <a:endParaRPr lang="es-CL" sz="16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600" u="none" strike="noStrike" dirty="0" smtClean="0">
                          <a:effectLst/>
                          <a:latin typeface="+mj-lt"/>
                        </a:rPr>
                        <a:t>7,063,842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600" u="none" strike="noStrike" smtClean="0">
                          <a:effectLst/>
                          <a:latin typeface="+mj-lt"/>
                        </a:rPr>
                        <a:t>8,351,695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600" u="none" strike="noStrike" smtClean="0">
                          <a:effectLst/>
                          <a:latin typeface="+mj-lt"/>
                        </a:rPr>
                        <a:t>9,525,995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600" u="none" strike="noStrike" dirty="0">
                          <a:effectLst/>
                          <a:latin typeface="+mj-lt"/>
                        </a:rPr>
                        <a:t>45.2%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378457">
                <a:tc>
                  <a:txBody>
                    <a:bodyPr/>
                    <a:lstStyle/>
                    <a:p>
                      <a:pPr algn="l" fontAlgn="b">
                        <a:spcAft>
                          <a:spcPts val="1200"/>
                        </a:spcAft>
                      </a:pPr>
                      <a:r>
                        <a:rPr lang="es-CL" sz="1600" u="none" strike="noStrike" dirty="0" smtClean="0">
                          <a:effectLst/>
                          <a:latin typeface="+mj-lt"/>
                        </a:rPr>
                        <a:t>Impuestos específicos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600" u="none" strike="noStrike" dirty="0" smtClean="0">
                          <a:effectLst/>
                          <a:latin typeface="+mj-lt"/>
                        </a:rPr>
                        <a:t>1,241,355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600" u="none" strike="noStrike" smtClean="0">
                          <a:effectLst/>
                          <a:latin typeface="+mj-lt"/>
                        </a:rPr>
                        <a:t>1,561,206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600" u="none" strike="noStrike" smtClean="0">
                          <a:effectLst/>
                          <a:latin typeface="+mj-lt"/>
                        </a:rPr>
                        <a:t>1,742,794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600" u="none" strike="noStrike" dirty="0">
                          <a:effectLst/>
                          <a:latin typeface="+mj-lt"/>
                        </a:rPr>
                        <a:t>8.3%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378457">
                <a:tc>
                  <a:txBody>
                    <a:bodyPr/>
                    <a:lstStyle/>
                    <a:p>
                      <a:pPr algn="l" fontAlgn="b">
                        <a:spcAft>
                          <a:spcPts val="1200"/>
                        </a:spcAft>
                      </a:pPr>
                      <a:r>
                        <a:rPr lang="es-CL" sz="1600" u="none" strike="noStrike" dirty="0" smtClean="0">
                          <a:effectLst/>
                          <a:latin typeface="+mj-lt"/>
                        </a:rPr>
                        <a:t>Impuesto actos jurídicos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600" u="none" strike="noStrike" dirty="0" smtClean="0">
                          <a:effectLst/>
                          <a:latin typeface="+mj-lt"/>
                        </a:rPr>
                        <a:t>63,236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600" u="none" strike="noStrike" dirty="0" smtClean="0">
                          <a:effectLst/>
                          <a:latin typeface="+mj-lt"/>
                        </a:rPr>
                        <a:t>204,352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600" u="none" strike="noStrike" smtClean="0">
                          <a:effectLst/>
                          <a:latin typeface="+mj-lt"/>
                        </a:rPr>
                        <a:t>265,509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600" u="none" strike="noStrike" dirty="0">
                          <a:effectLst/>
                          <a:latin typeface="+mj-lt"/>
                        </a:rPr>
                        <a:t>1.3%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378457">
                <a:tc>
                  <a:txBody>
                    <a:bodyPr/>
                    <a:lstStyle/>
                    <a:p>
                      <a:pPr algn="l" fontAlgn="b">
                        <a:spcAft>
                          <a:spcPts val="1200"/>
                        </a:spcAft>
                      </a:pPr>
                      <a:r>
                        <a:rPr lang="es-CL" sz="1600" u="none" strike="noStrike" dirty="0" smtClean="0">
                          <a:effectLst/>
                          <a:latin typeface="+mj-lt"/>
                        </a:rPr>
                        <a:t>Imp. al comercio exterior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600" u="none" strike="noStrike" smtClean="0">
                          <a:effectLst/>
                          <a:latin typeface="+mj-lt"/>
                        </a:rPr>
                        <a:t>164,555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600" u="none" strike="noStrike" dirty="0" smtClean="0">
                          <a:effectLst/>
                          <a:latin typeface="+mj-lt"/>
                        </a:rPr>
                        <a:t>259,768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600" u="none" strike="noStrike" smtClean="0">
                          <a:effectLst/>
                          <a:latin typeface="+mj-lt"/>
                        </a:rPr>
                        <a:t>303,168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600" u="none" strike="noStrike" dirty="0">
                          <a:effectLst/>
                          <a:latin typeface="+mj-lt"/>
                        </a:rPr>
                        <a:t>1.4%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378457">
                <a:tc>
                  <a:txBody>
                    <a:bodyPr/>
                    <a:lstStyle/>
                    <a:p>
                      <a:pPr algn="l" fontAlgn="b">
                        <a:spcAft>
                          <a:spcPts val="1200"/>
                        </a:spcAft>
                      </a:pPr>
                      <a:r>
                        <a:rPr lang="es-CL" sz="1600" u="none" strike="noStrike" dirty="0" smtClean="0">
                          <a:effectLst/>
                          <a:latin typeface="+mj-lt"/>
                        </a:rPr>
                        <a:t>Impuestos varios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600" u="none" strike="noStrike" smtClean="0">
                          <a:effectLst/>
                          <a:latin typeface="+mj-lt"/>
                        </a:rPr>
                        <a:t>355,561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600" u="none" strike="noStrike" dirty="0" smtClean="0">
                          <a:effectLst/>
                          <a:latin typeface="+mj-lt"/>
                        </a:rPr>
                        <a:t>203,471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600" u="none" strike="noStrike" smtClean="0">
                          <a:effectLst/>
                          <a:latin typeface="+mj-lt"/>
                        </a:rPr>
                        <a:t>336,953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600" u="none" strike="noStrike" dirty="0">
                          <a:effectLst/>
                          <a:latin typeface="+mj-lt"/>
                        </a:rPr>
                        <a:t>1.6%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378457">
                <a:tc>
                  <a:txBody>
                    <a:bodyPr/>
                    <a:lstStyle/>
                    <a:p>
                      <a:pPr algn="l" fontAlgn="b">
                        <a:spcAft>
                          <a:spcPts val="1200"/>
                        </a:spcAft>
                      </a:pPr>
                      <a:r>
                        <a:rPr lang="es-CL" sz="1600" u="none" strike="noStrike" dirty="0" smtClean="0">
                          <a:effectLst/>
                          <a:latin typeface="+mj-lt"/>
                        </a:rPr>
                        <a:t>Deudores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600" u="none" strike="noStrike">
                          <a:effectLst/>
                          <a:latin typeface="+mj-lt"/>
                        </a:rPr>
                        <a:t>(</a:t>
                      </a:r>
                      <a:r>
                        <a:rPr lang="es-CL" sz="1600" u="none" strike="noStrike" smtClean="0">
                          <a:effectLst/>
                          <a:latin typeface="+mj-lt"/>
                        </a:rPr>
                        <a:t>92,279</a:t>
                      </a:r>
                      <a:r>
                        <a:rPr lang="es-CL" sz="1600" u="none" strike="noStrike" dirty="0">
                          <a:effectLst/>
                          <a:latin typeface="+mj-lt"/>
                        </a:rPr>
                        <a:t>)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600" u="none" strike="noStrike" dirty="0">
                          <a:effectLst/>
                          <a:latin typeface="+mj-lt"/>
                        </a:rPr>
                        <a:t>(</a:t>
                      </a:r>
                      <a:r>
                        <a:rPr lang="es-CL" sz="1600" u="none" strike="noStrike" dirty="0" smtClean="0">
                          <a:effectLst/>
                          <a:latin typeface="+mj-lt"/>
                        </a:rPr>
                        <a:t>81,066</a:t>
                      </a:r>
                      <a:r>
                        <a:rPr lang="es-CL" sz="1600" u="none" strike="noStrike" dirty="0">
                          <a:effectLst/>
                          <a:latin typeface="+mj-lt"/>
                        </a:rPr>
                        <a:t>)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600" u="none" strike="noStrike">
                          <a:effectLst/>
                          <a:latin typeface="+mj-lt"/>
                        </a:rPr>
                        <a:t>(</a:t>
                      </a:r>
                      <a:r>
                        <a:rPr lang="es-CL" sz="1600" u="none" strike="noStrike" smtClean="0">
                          <a:effectLst/>
                          <a:latin typeface="+mj-lt"/>
                        </a:rPr>
                        <a:t>113,347</a:t>
                      </a:r>
                      <a:r>
                        <a:rPr lang="es-CL" sz="1600" u="none" strike="noStrike" dirty="0">
                          <a:effectLst/>
                          <a:latin typeface="+mj-lt"/>
                        </a:rPr>
                        <a:t>)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600" u="none" strike="noStrike" dirty="0">
                          <a:effectLst/>
                          <a:latin typeface="+mj-lt"/>
                        </a:rPr>
                        <a:t>-0.5%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378457">
                <a:tc>
                  <a:txBody>
                    <a:bodyPr/>
                    <a:lstStyle/>
                    <a:p>
                      <a:pPr algn="l" fontAlgn="b">
                        <a:spcAft>
                          <a:spcPts val="1200"/>
                        </a:spcAft>
                      </a:pPr>
                      <a:r>
                        <a:rPr lang="es-CL" sz="1600" u="none" strike="noStrike" dirty="0" smtClean="0">
                          <a:effectLst/>
                          <a:latin typeface="+mj-lt"/>
                        </a:rPr>
                        <a:t>Ingresos tributarios netos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600" u="none" strike="noStrike" smtClean="0">
                          <a:effectLst/>
                          <a:latin typeface="+mj-lt"/>
                        </a:rPr>
                        <a:t>13,364,231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600" u="none" strike="noStrike" dirty="0" smtClean="0">
                          <a:effectLst/>
                          <a:latin typeface="+mj-lt"/>
                        </a:rPr>
                        <a:t>17,585,131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600" u="none" strike="noStrike" smtClean="0">
                          <a:effectLst/>
                          <a:latin typeface="+mj-lt"/>
                        </a:rPr>
                        <a:t>21,069,513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r>
                        <a:rPr lang="es-CL" sz="1600" u="none" strike="noStrike" dirty="0">
                          <a:effectLst/>
                          <a:latin typeface="+mj-lt"/>
                        </a:rPr>
                        <a:t>100.0%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378457">
                <a:tc>
                  <a:txBody>
                    <a:bodyPr/>
                    <a:lstStyle/>
                    <a:p>
                      <a:pPr algn="l" fontAlgn="b">
                        <a:spcAft>
                          <a:spcPts val="1200"/>
                        </a:spcAft>
                      </a:pPr>
                      <a:r>
                        <a:rPr lang="es-CL" sz="1600" b="0" i="0" u="none" strike="noStrike" dirty="0" smtClean="0">
                          <a:effectLst/>
                          <a:latin typeface="+mj-lt"/>
                        </a:rPr>
                        <a:t>PIB</a:t>
                      </a:r>
                      <a:endParaRPr lang="es-CL" sz="16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96,443,761</a:t>
                      </a:r>
                      <a:endParaRPr lang="es-C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111,007,886</a:t>
                      </a:r>
                      <a:endParaRPr lang="es-C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121,492,697</a:t>
                      </a:r>
                      <a:endParaRPr lang="es-C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endParaRPr lang="es-CL" sz="16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378457">
                <a:tc>
                  <a:txBody>
                    <a:bodyPr/>
                    <a:lstStyle/>
                    <a:p>
                      <a:pPr algn="l" fontAlgn="b">
                        <a:spcAft>
                          <a:spcPts val="1200"/>
                        </a:spcAft>
                      </a:pPr>
                      <a:r>
                        <a:rPr lang="es-CL" sz="1600" b="1" i="0" u="none" strike="noStrike" dirty="0" smtClean="0">
                          <a:effectLst/>
                          <a:latin typeface="+mj-lt"/>
                        </a:rPr>
                        <a:t>Tributos/PIB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378457">
                <a:tc>
                  <a:txBody>
                    <a:bodyPr/>
                    <a:lstStyle/>
                    <a:p>
                      <a:pPr algn="l" fontAlgn="b">
                        <a:spcAft>
                          <a:spcPts val="1200"/>
                        </a:spcAft>
                      </a:pPr>
                      <a:r>
                        <a:rPr lang="es-CL" sz="1600" b="0" i="0" u="none" strike="noStrike" dirty="0" smtClean="0">
                          <a:effectLst/>
                          <a:latin typeface="+mj-lt"/>
                        </a:rPr>
                        <a:t>Cobre bruto</a:t>
                      </a:r>
                      <a:endParaRPr lang="es-CL" sz="16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1,593,047</a:t>
                      </a:r>
                      <a:endParaRPr lang="es-C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3,042,010</a:t>
                      </a:r>
                      <a:endParaRPr lang="es-C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2,765,411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378457">
                <a:tc>
                  <a:txBody>
                    <a:bodyPr/>
                    <a:lstStyle/>
                    <a:p>
                      <a:pPr algn="l" fontAlgn="b">
                        <a:spcAft>
                          <a:spcPts val="1200"/>
                        </a:spcAft>
                      </a:pPr>
                      <a:r>
                        <a:rPr lang="es-CL" sz="1600" b="0" i="0" u="none" strike="noStrike" dirty="0" smtClean="0">
                          <a:effectLst/>
                          <a:latin typeface="+mj-lt"/>
                        </a:rPr>
                        <a:t>Imposiciones previsionales</a:t>
                      </a:r>
                      <a:endParaRPr lang="es-CL" sz="16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1,371,750</a:t>
                      </a:r>
                      <a:endParaRPr lang="es-C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1,493,987</a:t>
                      </a:r>
                      <a:endParaRPr lang="es-C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1,623,817</a:t>
                      </a:r>
                      <a:endParaRPr lang="es-C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378457">
                <a:tc>
                  <a:txBody>
                    <a:bodyPr/>
                    <a:lstStyle/>
                    <a:p>
                      <a:pPr algn="l" fontAlgn="b">
                        <a:spcAft>
                          <a:spcPts val="1200"/>
                        </a:spcAft>
                      </a:pPr>
                      <a:r>
                        <a:rPr lang="es-CL" sz="1600" b="1" i="0" u="none" strike="noStrike" dirty="0" smtClean="0">
                          <a:effectLst/>
                          <a:latin typeface="+mj-lt"/>
                        </a:rPr>
                        <a:t>Ingresos/PIB</a:t>
                      </a: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6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6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200"/>
                        </a:spcAft>
                      </a:pPr>
                      <a:endParaRPr lang="es-CL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561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sz="3600" dirty="0" smtClean="0"/>
              <a:t>Evolución composición ingresos tributarios en Chile</a:t>
            </a:r>
            <a:endParaRPr lang="es-CL" sz="36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7696406"/>
              </p:ext>
            </p:extLst>
          </p:nvPr>
        </p:nvGraphicFramePr>
        <p:xfrm>
          <a:off x="755577" y="1484787"/>
          <a:ext cx="7776862" cy="4196548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3672407"/>
                <a:gridCol w="1224136"/>
                <a:gridCol w="1440160"/>
                <a:gridCol w="1440159"/>
              </a:tblGrid>
              <a:tr h="6789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endParaRPr lang="es-CL" sz="2400" b="1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90" marR="8890" marT="889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 dirty="0"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1993</a:t>
                      </a:r>
                      <a:endParaRPr lang="es-CL" sz="2400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 dirty="0"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2003</a:t>
                      </a:r>
                      <a:endParaRPr lang="es-CL" sz="2400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 dirty="0"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2011</a:t>
                      </a:r>
                      <a:endParaRPr lang="es-CL" sz="2400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789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</a:rPr>
                        <a:t>Impuestos a la Renta</a:t>
                      </a:r>
                      <a:endParaRPr lang="es-CL" sz="2400" b="1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90" marR="8890" marT="88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 smtClean="0"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23,5</a:t>
                      </a:r>
                      <a:r>
                        <a:rPr lang="es-ES_tradnl" sz="2400" dirty="0"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%</a:t>
                      </a:r>
                      <a:endParaRPr lang="es-CL" sz="2400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 smtClean="0"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27,5</a:t>
                      </a:r>
                      <a:r>
                        <a:rPr lang="es-ES_tradnl" sz="2400" dirty="0"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%</a:t>
                      </a:r>
                      <a:endParaRPr lang="es-CL" sz="2400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 smtClean="0"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42,8</a:t>
                      </a:r>
                      <a:r>
                        <a:rPr lang="es-ES_tradnl" sz="2400" dirty="0"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%</a:t>
                      </a:r>
                      <a:endParaRPr lang="es-CL" sz="2400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789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2400" dirty="0"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Impuesto al Valor Agregado</a:t>
                      </a:r>
                      <a:endParaRPr lang="es-CL" sz="2400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 smtClean="0"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46,3</a:t>
                      </a:r>
                      <a:r>
                        <a:rPr lang="es-ES_tradnl" sz="2400" dirty="0"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%</a:t>
                      </a:r>
                      <a:endParaRPr lang="es-CL" sz="2400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 smtClean="0"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50,0</a:t>
                      </a:r>
                      <a:r>
                        <a:rPr lang="es-ES_tradnl" sz="2400" dirty="0"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%</a:t>
                      </a:r>
                      <a:endParaRPr lang="es-CL" sz="2400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 smtClean="0"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45,2</a:t>
                      </a:r>
                      <a:r>
                        <a:rPr lang="es-ES_tradnl" sz="2400" dirty="0"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%</a:t>
                      </a:r>
                      <a:endParaRPr lang="es-CL" sz="2400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789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2400" dirty="0"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Impuesto  a productos específicos</a:t>
                      </a:r>
                      <a:endParaRPr lang="es-CL" sz="2400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 smtClean="0"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12,4</a:t>
                      </a:r>
                      <a:r>
                        <a:rPr lang="es-ES_tradnl" sz="2400" dirty="0"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%</a:t>
                      </a:r>
                      <a:endParaRPr lang="es-CL" sz="2400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 smtClean="0"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13,8</a:t>
                      </a:r>
                      <a:r>
                        <a:rPr lang="es-ES_tradnl" sz="2400" dirty="0"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%</a:t>
                      </a:r>
                      <a:endParaRPr lang="es-CL" sz="2400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 smtClean="0"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8,3</a:t>
                      </a:r>
                      <a:r>
                        <a:rPr lang="es-ES_tradnl" sz="2400" dirty="0"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%</a:t>
                      </a:r>
                      <a:endParaRPr lang="es-CL" sz="2400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789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2400" dirty="0"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Impuestos al comercio exterior</a:t>
                      </a:r>
                      <a:endParaRPr lang="es-CL" sz="2400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 smtClean="0"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12,7</a:t>
                      </a:r>
                      <a:r>
                        <a:rPr lang="es-ES_tradnl" sz="2400" dirty="0"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%</a:t>
                      </a:r>
                      <a:endParaRPr lang="es-CL" sz="2400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 smtClean="0"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4,6</a:t>
                      </a:r>
                      <a:r>
                        <a:rPr lang="es-ES_tradnl" sz="2400" dirty="0"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%</a:t>
                      </a:r>
                      <a:endParaRPr lang="es-CL" sz="2400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 smtClean="0"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1,4</a:t>
                      </a:r>
                      <a:r>
                        <a:rPr lang="es-ES_tradnl" sz="2400" dirty="0"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%</a:t>
                      </a:r>
                      <a:endParaRPr lang="es-CL" sz="2400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789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2400" dirty="0"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Impuesto a los actos jurídicos</a:t>
                      </a:r>
                      <a:endParaRPr lang="es-CL" sz="2400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 smtClean="0"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3,4</a:t>
                      </a:r>
                      <a:r>
                        <a:rPr lang="es-ES_tradnl" sz="2400" dirty="0"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%</a:t>
                      </a:r>
                      <a:endParaRPr lang="es-CL" sz="2400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 smtClean="0"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4,5</a:t>
                      </a:r>
                      <a:r>
                        <a:rPr lang="es-ES_tradnl" sz="2400" dirty="0"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%</a:t>
                      </a:r>
                      <a:endParaRPr lang="es-CL" sz="2400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 smtClean="0"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1,3</a:t>
                      </a:r>
                      <a:r>
                        <a:rPr lang="es-ES_tradnl" sz="2400" dirty="0"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%</a:t>
                      </a:r>
                      <a:endParaRPr lang="es-CL" sz="2400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569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Observaciones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62500" lnSpcReduction="20000"/>
          </a:bodyPr>
          <a:lstStyle/>
          <a:p>
            <a:r>
              <a:rPr lang="es-CL" sz="3800" dirty="0" smtClean="0"/>
              <a:t>La recaudación del IPC ha </a:t>
            </a:r>
            <a:r>
              <a:rPr lang="es-CL" sz="3800" dirty="0"/>
              <a:t>aumentado </a:t>
            </a:r>
            <a:r>
              <a:rPr lang="es-CL" sz="3800" dirty="0" smtClean="0"/>
              <a:t>fuertemente en %</a:t>
            </a:r>
          </a:p>
          <a:p>
            <a:pPr lvl="1"/>
            <a:r>
              <a:rPr lang="es-CL" sz="3200" dirty="0" smtClean="0"/>
              <a:t>Tasa a las utilidades no distribuidas pasó de 0 a 17%, hoy está en 20%</a:t>
            </a:r>
          </a:p>
          <a:p>
            <a:pPr lvl="1"/>
            <a:r>
              <a:rPr lang="es-CL" sz="3200" dirty="0" smtClean="0"/>
              <a:t>Utilidades minería del cobre crecieron  fuertemente en últimos años</a:t>
            </a:r>
          </a:p>
          <a:p>
            <a:r>
              <a:rPr lang="es-CL" sz="3800" dirty="0" smtClean="0"/>
              <a:t>Recaudación total en porcentaje ha crecido menos </a:t>
            </a:r>
          </a:p>
          <a:p>
            <a:pPr lvl="1"/>
            <a:r>
              <a:rPr lang="es-CL" sz="3200" dirty="0"/>
              <a:t>Salvo entre 2009 y </a:t>
            </a:r>
            <a:r>
              <a:rPr lang="es-CL" sz="3200" dirty="0" smtClean="0"/>
              <a:t>2011</a:t>
            </a:r>
          </a:p>
          <a:p>
            <a:pPr lvl="1"/>
            <a:r>
              <a:rPr lang="es-CL" sz="3200" dirty="0" smtClean="0"/>
              <a:t>Caída en aranceles a las importaciones e impuestos específicos</a:t>
            </a:r>
          </a:p>
          <a:p>
            <a:r>
              <a:rPr lang="es-CL" sz="3800" dirty="0" smtClean="0"/>
              <a:t>Mayor diferencia entre Chile y promedio de países de la OCDE </a:t>
            </a:r>
            <a:r>
              <a:rPr lang="es-CL" sz="3800" dirty="0"/>
              <a:t>está  en </a:t>
            </a:r>
            <a:r>
              <a:rPr lang="es-CL" sz="3800" dirty="0" smtClean="0"/>
              <a:t>Contribuciones </a:t>
            </a:r>
            <a:r>
              <a:rPr lang="es-CL" sz="3800" dirty="0"/>
              <a:t>de la Seguridad </a:t>
            </a:r>
            <a:r>
              <a:rPr lang="es-CL" sz="3800" dirty="0" smtClean="0"/>
              <a:t>Social</a:t>
            </a:r>
          </a:p>
          <a:p>
            <a:pPr lvl="1"/>
            <a:r>
              <a:rPr lang="es-CL" sz="3200" dirty="0" smtClean="0"/>
              <a:t>En Chile aportes de la mayoría de los trabajadores a las AFP e </a:t>
            </a:r>
            <a:r>
              <a:rPr lang="es-CL" sz="3200" dirty="0" err="1" smtClean="0"/>
              <a:t>Isapres</a:t>
            </a:r>
            <a:r>
              <a:rPr lang="es-CL" sz="3200" dirty="0" smtClean="0"/>
              <a:t> van en su directo beneficio y no se consideran tributos</a:t>
            </a:r>
          </a:p>
          <a:p>
            <a:pPr lvl="1"/>
            <a:r>
              <a:rPr lang="es-CL" sz="3200" dirty="0" smtClean="0"/>
              <a:t>Si se sumaran los aportes privados a la seguridad social, la recaudación </a:t>
            </a:r>
            <a:r>
              <a:rPr lang="es-CL" sz="3200" b="1" dirty="0" smtClean="0"/>
              <a:t>porcentual en Chile </a:t>
            </a:r>
            <a:r>
              <a:rPr lang="es-CL" sz="3200" dirty="0" smtClean="0"/>
              <a:t>no sería tan distinta al resto de la OCDE</a:t>
            </a:r>
          </a:p>
          <a:p>
            <a:pPr lvl="1"/>
            <a:r>
              <a:rPr lang="es-CL" sz="3200" dirty="0"/>
              <a:t>En los demás países van a un fondo común que se distribuye entre todos con criterio </a:t>
            </a:r>
            <a:r>
              <a:rPr lang="es-CL" sz="3200" dirty="0" smtClean="0"/>
              <a:t>solidario</a:t>
            </a:r>
            <a:endParaRPr lang="es-CL" sz="3200" dirty="0"/>
          </a:p>
          <a:p>
            <a:endParaRPr lang="es-CL" dirty="0" smtClean="0"/>
          </a:p>
        </p:txBody>
      </p:sp>
    </p:spTree>
    <p:extLst>
      <p:ext uri="{BB962C8B-B14F-4D97-AF65-F5344CB8AC3E}">
        <p14:creationId xmlns:p14="http://schemas.microsoft.com/office/powerpoint/2010/main" val="685299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>
                <a:solidFill>
                  <a:srgbClr val="FF0000"/>
                </a:solidFill>
              </a:rPr>
              <a:t>Impuestos Indirectos</a:t>
            </a:r>
            <a:endParaRPr lang="es-CL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CL" b="1" dirty="0" smtClean="0"/>
              <a:t>IVA</a:t>
            </a:r>
            <a:r>
              <a:rPr lang="es-CL" dirty="0" smtClean="0"/>
              <a:t>: </a:t>
            </a:r>
            <a:r>
              <a:rPr lang="es-CL" dirty="0"/>
              <a:t>grava con tasa única de 19% </a:t>
            </a:r>
            <a:r>
              <a:rPr lang="es-CL" dirty="0" smtClean="0"/>
              <a:t>las transacciones</a:t>
            </a:r>
          </a:p>
          <a:p>
            <a:pPr lvl="1"/>
            <a:r>
              <a:rPr lang="es-CL" dirty="0"/>
              <a:t>Están afectas a una tasa </a:t>
            </a:r>
            <a:r>
              <a:rPr lang="es-CL" dirty="0" smtClean="0"/>
              <a:t>cero: las </a:t>
            </a:r>
            <a:r>
              <a:rPr lang="es-CL" dirty="0"/>
              <a:t>exportaciones y la construcción de </a:t>
            </a:r>
            <a:r>
              <a:rPr lang="es-CL" dirty="0" smtClean="0"/>
              <a:t>viviendas de menos de 5.000 UF </a:t>
            </a:r>
          </a:p>
          <a:p>
            <a:pPr lvl="1"/>
            <a:r>
              <a:rPr lang="es-CL" dirty="0" smtClean="0"/>
              <a:t>Están exentos: </a:t>
            </a:r>
            <a:r>
              <a:rPr lang="es-CL" dirty="0"/>
              <a:t>el transporte de </a:t>
            </a:r>
            <a:r>
              <a:rPr lang="es-CL" dirty="0" smtClean="0"/>
              <a:t>pasajeros, </a:t>
            </a:r>
            <a:r>
              <a:rPr lang="es-CL" dirty="0"/>
              <a:t>los seguros de </a:t>
            </a:r>
            <a:r>
              <a:rPr lang="es-CL" dirty="0" smtClean="0"/>
              <a:t>vida, </a:t>
            </a:r>
            <a:r>
              <a:rPr lang="es-CL" dirty="0"/>
              <a:t>la </a:t>
            </a:r>
            <a:r>
              <a:rPr lang="es-CL" dirty="0" smtClean="0"/>
              <a:t>educación, </a:t>
            </a:r>
            <a:r>
              <a:rPr lang="es-CL" dirty="0"/>
              <a:t>parcialmente la </a:t>
            </a:r>
            <a:r>
              <a:rPr lang="es-CL" dirty="0" smtClean="0"/>
              <a:t>salud, </a:t>
            </a:r>
            <a:r>
              <a:rPr lang="es-CL" dirty="0"/>
              <a:t>los intereses </a:t>
            </a:r>
            <a:r>
              <a:rPr lang="es-CL" dirty="0" smtClean="0"/>
              <a:t>y </a:t>
            </a:r>
            <a:r>
              <a:rPr lang="es-CL" dirty="0"/>
              <a:t>las </a:t>
            </a:r>
            <a:r>
              <a:rPr lang="es-CL" dirty="0" smtClean="0"/>
              <a:t>inmobiliarias</a:t>
            </a:r>
          </a:p>
          <a:p>
            <a:r>
              <a:rPr lang="es-CL" b="1" dirty="0" smtClean="0">
                <a:solidFill>
                  <a:srgbClr val="00B050"/>
                </a:solidFill>
              </a:rPr>
              <a:t>Impuestos específicos</a:t>
            </a:r>
            <a:r>
              <a:rPr lang="es-CL" b="1" dirty="0" smtClean="0"/>
              <a:t>: </a:t>
            </a:r>
          </a:p>
          <a:p>
            <a:pPr lvl="1"/>
            <a:r>
              <a:rPr lang="es-CL" dirty="0" smtClean="0"/>
              <a:t>Grava primera </a:t>
            </a:r>
            <a:r>
              <a:rPr lang="es-CL" dirty="0"/>
              <a:t>venta o importación de combustibles para vehículos (6 UTM/m3 para la gasolina y </a:t>
            </a:r>
            <a:r>
              <a:rPr lang="es-CL" dirty="0" smtClean="0"/>
              <a:t>1,5 </a:t>
            </a:r>
            <a:r>
              <a:rPr lang="es-CL" dirty="0"/>
              <a:t>UTM/m3 para el petróleo </a:t>
            </a:r>
            <a:r>
              <a:rPr lang="es-CL" dirty="0" smtClean="0"/>
              <a:t>diésel). </a:t>
            </a:r>
          </a:p>
          <a:p>
            <a:pPr lvl="2"/>
            <a:r>
              <a:rPr lang="es-CL" dirty="0"/>
              <a:t>F</a:t>
            </a:r>
            <a:r>
              <a:rPr lang="es-CL" dirty="0" smtClean="0"/>
              <a:t>uerte </a:t>
            </a:r>
            <a:r>
              <a:rPr lang="es-CL" dirty="0"/>
              <a:t>diferencia </a:t>
            </a:r>
            <a:r>
              <a:rPr lang="es-CL" dirty="0" smtClean="0"/>
              <a:t>de tasas  </a:t>
            </a:r>
            <a:r>
              <a:rPr lang="es-CL" dirty="0"/>
              <a:t>incentiva </a:t>
            </a:r>
            <a:r>
              <a:rPr lang="es-CL" dirty="0" smtClean="0"/>
              <a:t>compra </a:t>
            </a:r>
            <a:r>
              <a:rPr lang="es-CL" dirty="0"/>
              <a:t>de vehículos con motor </a:t>
            </a:r>
            <a:r>
              <a:rPr lang="es-CL" dirty="0" smtClean="0"/>
              <a:t>diésel </a:t>
            </a:r>
            <a:r>
              <a:rPr lang="es-CL" dirty="0"/>
              <a:t>que contaminan más. </a:t>
            </a:r>
          </a:p>
          <a:p>
            <a:pPr lvl="1"/>
            <a:r>
              <a:rPr lang="es-CL" dirty="0" smtClean="0"/>
              <a:t>Cigarrillos están afectos </a:t>
            </a:r>
            <a:r>
              <a:rPr lang="es-CL" dirty="0"/>
              <a:t>a una tasa de </a:t>
            </a:r>
            <a:r>
              <a:rPr lang="es-CL" dirty="0" smtClean="0"/>
              <a:t>60,5% </a:t>
            </a:r>
            <a:r>
              <a:rPr lang="es-CL" b="1" dirty="0"/>
              <a:t>sobre </a:t>
            </a:r>
            <a:r>
              <a:rPr lang="es-CL" b="1" dirty="0" smtClean="0"/>
              <a:t>precio final </a:t>
            </a:r>
            <a:r>
              <a:rPr lang="es-CL" dirty="0" smtClean="0"/>
              <a:t>y a </a:t>
            </a:r>
            <a:r>
              <a:rPr lang="es-CL" dirty="0"/>
              <a:t>un impuesto específico equivalente a </a:t>
            </a:r>
            <a:r>
              <a:rPr lang="es-CL" dirty="0" smtClean="0"/>
              <a:t>0,000128803 </a:t>
            </a:r>
            <a:r>
              <a:rPr lang="es-CL" dirty="0"/>
              <a:t>UTM </a:t>
            </a:r>
            <a:r>
              <a:rPr lang="es-CL" dirty="0" smtClean="0"/>
              <a:t>(a puros </a:t>
            </a:r>
            <a:r>
              <a:rPr lang="es-CL" dirty="0"/>
              <a:t>se les aplica </a:t>
            </a:r>
            <a:r>
              <a:rPr lang="es-CL" dirty="0" smtClean="0"/>
              <a:t>tasa </a:t>
            </a:r>
            <a:r>
              <a:rPr lang="es-CL" dirty="0"/>
              <a:t>del </a:t>
            </a:r>
            <a:r>
              <a:rPr lang="es-CL" dirty="0" smtClean="0"/>
              <a:t>52,6% y </a:t>
            </a:r>
            <a:r>
              <a:rPr lang="es-CL" dirty="0"/>
              <a:t>al tabaco elaborado una </a:t>
            </a:r>
            <a:r>
              <a:rPr lang="es-CL" dirty="0" smtClean="0"/>
              <a:t>de 59,7%).</a:t>
            </a:r>
          </a:p>
          <a:p>
            <a:pPr lvl="1"/>
            <a:r>
              <a:rPr lang="es-CL" dirty="0" smtClean="0"/>
              <a:t>Bebidas </a:t>
            </a:r>
            <a:r>
              <a:rPr lang="es-CL" dirty="0"/>
              <a:t>alcohólicas están gravadas con tasas que fluctúan entre 15 y </a:t>
            </a:r>
            <a:r>
              <a:rPr lang="es-CL" dirty="0" smtClean="0"/>
              <a:t>27% según graduación alcohólica </a:t>
            </a:r>
            <a:r>
              <a:rPr lang="es-CL" dirty="0"/>
              <a:t>y las no-alcohólicas con tasa de 13%. </a:t>
            </a:r>
          </a:p>
        </p:txBody>
      </p:sp>
    </p:spTree>
    <p:extLst>
      <p:ext uri="{BB962C8B-B14F-4D97-AF65-F5344CB8AC3E}">
        <p14:creationId xmlns:p14="http://schemas.microsoft.com/office/powerpoint/2010/main" val="483731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>
                <a:solidFill>
                  <a:srgbClr val="FF0000"/>
                </a:solidFill>
              </a:rPr>
              <a:t>Impuestos Indirectos</a:t>
            </a:r>
            <a:endParaRPr lang="es-CL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77500" lnSpcReduction="20000"/>
          </a:bodyPr>
          <a:lstStyle/>
          <a:p>
            <a:r>
              <a:rPr lang="es-CL" b="1" dirty="0" smtClean="0">
                <a:solidFill>
                  <a:schemeClr val="tx2"/>
                </a:solidFill>
              </a:rPr>
              <a:t>Impuestos </a:t>
            </a:r>
            <a:r>
              <a:rPr lang="es-CL" b="1" dirty="0">
                <a:solidFill>
                  <a:schemeClr val="tx2"/>
                </a:solidFill>
              </a:rPr>
              <a:t>al Comercio </a:t>
            </a:r>
            <a:r>
              <a:rPr lang="es-CL" b="1" dirty="0" smtClean="0">
                <a:solidFill>
                  <a:schemeClr val="tx2"/>
                </a:solidFill>
              </a:rPr>
              <a:t>Exterior</a:t>
            </a:r>
          </a:p>
          <a:p>
            <a:pPr lvl="1"/>
            <a:r>
              <a:rPr lang="es-CL" dirty="0" smtClean="0"/>
              <a:t>Un </a:t>
            </a:r>
            <a:r>
              <a:rPr lang="es-CL" dirty="0"/>
              <a:t>arancel de tasa de 6% grava la importación de </a:t>
            </a:r>
            <a:r>
              <a:rPr lang="es-CL" dirty="0" smtClean="0"/>
              <a:t>bienes, </a:t>
            </a:r>
            <a:r>
              <a:rPr lang="es-CL" dirty="0"/>
              <a:t>pero la tasa media efectiva </a:t>
            </a:r>
            <a:r>
              <a:rPr lang="es-CL" dirty="0" smtClean="0"/>
              <a:t>es menor al 1,5% </a:t>
            </a:r>
            <a:r>
              <a:rPr lang="es-CL" dirty="0"/>
              <a:t>como resultado de los </a:t>
            </a:r>
            <a:r>
              <a:rPr lang="es-CL" dirty="0" smtClean="0"/>
              <a:t>acuerdos </a:t>
            </a:r>
            <a:r>
              <a:rPr lang="es-CL" dirty="0"/>
              <a:t>comerciales </a:t>
            </a:r>
            <a:endParaRPr lang="es-CL" dirty="0" smtClean="0"/>
          </a:p>
          <a:p>
            <a:pPr lvl="1"/>
            <a:r>
              <a:rPr lang="es-CL" dirty="0" smtClean="0"/>
              <a:t>Se aplican </a:t>
            </a:r>
            <a:r>
              <a:rPr lang="es-CL" dirty="0"/>
              <a:t>derechos específicos </a:t>
            </a:r>
            <a:r>
              <a:rPr lang="es-CL" dirty="0" smtClean="0"/>
              <a:t>a ciertos </a:t>
            </a:r>
            <a:r>
              <a:rPr lang="es-CL" dirty="0"/>
              <a:t>productos </a:t>
            </a:r>
            <a:r>
              <a:rPr lang="es-CL" dirty="0" smtClean="0"/>
              <a:t>agrícolas.</a:t>
            </a:r>
          </a:p>
          <a:p>
            <a:pPr lvl="2"/>
            <a:r>
              <a:rPr lang="es-CL" dirty="0" smtClean="0"/>
              <a:t>Por ejemplo pollo trozado.</a:t>
            </a:r>
          </a:p>
          <a:p>
            <a:r>
              <a:rPr lang="es-CL" b="1" dirty="0" smtClean="0">
                <a:solidFill>
                  <a:schemeClr val="tx2"/>
                </a:solidFill>
              </a:rPr>
              <a:t>Impuestos </a:t>
            </a:r>
            <a:r>
              <a:rPr lang="es-CL" b="1" dirty="0">
                <a:solidFill>
                  <a:schemeClr val="tx2"/>
                </a:solidFill>
              </a:rPr>
              <a:t>a los actos </a:t>
            </a:r>
            <a:r>
              <a:rPr lang="es-CL" b="1" dirty="0" smtClean="0">
                <a:solidFill>
                  <a:schemeClr val="tx2"/>
                </a:solidFill>
              </a:rPr>
              <a:t>jurídicos </a:t>
            </a:r>
          </a:p>
          <a:p>
            <a:pPr lvl="1"/>
            <a:r>
              <a:rPr lang="es-CL" dirty="0"/>
              <a:t>El impuesto de timbres y estampillas se aplica a los documentos o actos que involucran una operación de crédito de </a:t>
            </a:r>
            <a:r>
              <a:rPr lang="es-CL" dirty="0" smtClean="0"/>
              <a:t>dinero</a:t>
            </a:r>
          </a:p>
          <a:p>
            <a:pPr lvl="1"/>
            <a:r>
              <a:rPr lang="es-CL" dirty="0" smtClean="0"/>
              <a:t>La </a:t>
            </a:r>
            <a:r>
              <a:rPr lang="es-CL" dirty="0"/>
              <a:t>base imponible es el monto del capital especificado en </a:t>
            </a:r>
            <a:r>
              <a:rPr lang="es-CL" dirty="0" smtClean="0"/>
              <a:t>el </a:t>
            </a:r>
            <a:r>
              <a:rPr lang="es-CL" dirty="0"/>
              <a:t>documento. </a:t>
            </a:r>
            <a:endParaRPr lang="es-CL" dirty="0" smtClean="0"/>
          </a:p>
          <a:p>
            <a:pPr lvl="1"/>
            <a:r>
              <a:rPr lang="es-CL" dirty="0" smtClean="0"/>
              <a:t>La </a:t>
            </a:r>
            <a:r>
              <a:rPr lang="es-CL" dirty="0"/>
              <a:t>tasa </a:t>
            </a:r>
            <a:r>
              <a:rPr lang="es-CL" dirty="0" smtClean="0"/>
              <a:t>es de 0,033 </a:t>
            </a:r>
            <a:r>
              <a:rPr lang="es-CL" dirty="0"/>
              <a:t>% por el valor del documento por cada mes o </a:t>
            </a:r>
            <a:r>
              <a:rPr lang="es-CL" dirty="0" smtClean="0"/>
              <a:t>fracción, </a:t>
            </a:r>
            <a:r>
              <a:rPr lang="es-CL" dirty="0"/>
              <a:t>con un tope máximo de </a:t>
            </a:r>
            <a:r>
              <a:rPr lang="es-CL" dirty="0" smtClean="0"/>
              <a:t>0,4 %.</a:t>
            </a:r>
          </a:p>
          <a:p>
            <a:pPr lvl="1"/>
            <a:r>
              <a:rPr lang="es-CL" dirty="0" smtClean="0"/>
              <a:t>Gobierno acaba de mandar proyecto de Ley para reducirlo a la mitad.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722972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2977</TotalTime>
  <Words>1839</Words>
  <Application>Microsoft Office PowerPoint</Application>
  <PresentationFormat>Presentación en pantalla (4:3)</PresentationFormat>
  <Paragraphs>377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Tema de Office</vt:lpstr>
      <vt:lpstr>CLASE 2: Estructura Tributaria en Chile </vt:lpstr>
      <vt:lpstr> Carga tributaria en Chile, AL y la OCDE, 1990-2010 (como porcentaje de PIB ) </vt:lpstr>
      <vt:lpstr>Principales Impuestos</vt:lpstr>
      <vt:lpstr>Estructura tributaria (% del PIB)</vt:lpstr>
      <vt:lpstr>  Serie Ingresos Tributarios Consolidados (millones de pesos nominales)  Cifras en millones de pesos nominales)   </vt:lpstr>
      <vt:lpstr>Evolución composición ingresos tributarios en Chile</vt:lpstr>
      <vt:lpstr>Observaciones</vt:lpstr>
      <vt:lpstr>Impuestos Indirectos</vt:lpstr>
      <vt:lpstr>Impuestos Indirectos</vt:lpstr>
      <vt:lpstr>Impuesto de Primera Categoría</vt:lpstr>
      <vt:lpstr>Impuesto adicional</vt:lpstr>
      <vt:lpstr>Impuesto Específico a la Actividad Minera (Royalty)</vt:lpstr>
      <vt:lpstr>Impuesto al trabajo</vt:lpstr>
      <vt:lpstr>Impuesto Global Complementaria (IGC)</vt:lpstr>
      <vt:lpstr>Impuesto Global Complementaria (IGC)</vt:lpstr>
      <vt:lpstr>Diferimiento del IGC</vt:lpstr>
      <vt:lpstr>Observaciones</vt:lpstr>
      <vt:lpstr>GASTO TRIBUTARIO 2008 ORDENADO POR SECTOR U OBJETIVO BENEFICIADO</vt:lpstr>
      <vt:lpstr>GASTO TRIBUTARIO AHORRO-INVERSIÓN 2008. PARTIDAS MÁS RELEVANTES</vt:lpstr>
      <vt:lpstr>Formulario 22</vt:lpstr>
      <vt:lpstr>Impuestos de beneficio municipal 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Camila</cp:lastModifiedBy>
  <cp:revision>134</cp:revision>
  <dcterms:created xsi:type="dcterms:W3CDTF">2011-10-02T20:08:01Z</dcterms:created>
  <dcterms:modified xsi:type="dcterms:W3CDTF">2013-09-26T21:28:59Z</dcterms:modified>
</cp:coreProperties>
</file>