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6" r:id="rId2"/>
  </p:sldMasterIdLst>
  <p:notesMasterIdLst>
    <p:notesMasterId r:id="rId7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</p:sldIdLst>
  <p:sldSz cx="12192000" cy="6858000"/>
  <p:notesSz cx="6888163" cy="10020300"/>
  <p:embeddedFontLst>
    <p:embeddedFont>
      <p:font typeface="Arial Narrow" panose="020B0606020202030204" pitchFamily="34" charset="0"/>
      <p:regular r:id="rId74"/>
      <p:bold r:id="rId75"/>
      <p:italic r:id="rId76"/>
      <p:boldItalic r:id="rId77"/>
    </p:embeddedFont>
    <p:embeddedFont>
      <p:font typeface="Calibri" panose="020F0502020204030204" pitchFamily="34" charset="0"/>
      <p:regular r:id="rId78"/>
      <p:bold r:id="rId79"/>
      <p:italic r:id="rId80"/>
      <p:boldItalic r:id="rId8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93" roundtripDataSignature="AMtx7mh6Uq6cMMqD6ZWPaF+48bH856u6/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iplomado OPI 2023" initials="" lastIdx="1" clrIdx="0"/>
  <p:cmAuthor id="1" name="Edwin Sosa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55832F3-755C-43B9-995B-F8AD7BBCFB0F}">
  <a:tblStyle styleId="{955832F3-755C-43B9-995B-F8AD7BBCFB0F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F2EF"/>
          </a:solidFill>
        </a:fill>
      </a:tcStyle>
    </a:wholeTbl>
    <a:band1H>
      <a:tcTxStyle/>
      <a:tcStyle>
        <a:tcBdr/>
        <a:fill>
          <a:solidFill>
            <a:srgbClr val="CEE4DD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EE4DD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3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3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26" autoAdjust="0"/>
  </p:normalViewPr>
  <p:slideViewPr>
    <p:cSldViewPr snapToGrid="0">
      <p:cViewPr varScale="1">
        <p:scale>
          <a:sx n="82" d="100"/>
          <a:sy n="82" d="100"/>
        </p:scale>
        <p:origin x="37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font" Target="fonts/font1.fntdata"/><Relationship Id="rId79" Type="http://schemas.openxmlformats.org/officeDocument/2006/relationships/font" Target="fonts/font6.fntdata"/><Relationship Id="rId5" Type="http://schemas.openxmlformats.org/officeDocument/2006/relationships/slide" Target="slides/slide3.xml"/><Relationship Id="rId95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font" Target="fonts/font4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font" Target="fonts/font7.fntdata"/><Relationship Id="rId93" Type="http://customschemas.google.com/relationships/presentationmetadata" Target="metadata"/><Relationship Id="rId98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font" Target="fonts/font2.fntdata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notesMaster" Target="notesMasters/notesMaster1.xml"/><Relationship Id="rId78" Type="http://schemas.openxmlformats.org/officeDocument/2006/relationships/font" Target="fonts/font5.fntdata"/><Relationship Id="rId81" Type="http://schemas.openxmlformats.org/officeDocument/2006/relationships/font" Target="fonts/font8.fntdata"/><Relationship Id="rId94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font" Target="fonts/font3.fntdata"/><Relationship Id="rId97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61" Type="http://schemas.openxmlformats.org/officeDocument/2006/relationships/slide" Target="slides/slide59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3-11-27T17:19:25.194" idx="1">
    <p:pos x="6000" y="0"/>
    <p:text>transversal agregar asimetrias intermaxilares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ALdFRpI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1"/>
            <a:ext cx="2984871" cy="502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01698" y="1"/>
            <a:ext cx="2984871" cy="502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1" name="Google Shape;221;p1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1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0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1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2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3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4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5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6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7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8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9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0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41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1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22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3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4" name="Google Shape;454;p24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Borde inferior de la regla que se apoya en la mejilla pasa sobre el hélix</a:t>
            </a:r>
            <a:endParaRPr/>
          </a:p>
        </p:txBody>
      </p:sp>
      <p:sp>
        <p:nvSpPr>
          <p:cNvPr id="455" name="Google Shape;455;p24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4" name="Google Shape;464;p25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Anterior cuando el punto subnasal coincide con el plano de dreyfus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Recto cuando entre un trazo que se extiende desde subnasal  a pogonion blando y el plano de dreyfus, se forma un ángulo que mide  10°</a:t>
            </a:r>
            <a:endParaRPr/>
          </a:p>
        </p:txBody>
      </p:sp>
      <p:sp>
        <p:nvSpPr>
          <p:cNvPr id="465" name="Google Shape;465;p25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3" name="Google Shape;483;p26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Posterior ya que glabela está delante de la vertical</a:t>
            </a:r>
            <a:endParaRPr/>
          </a:p>
        </p:txBody>
      </p:sp>
      <p:sp>
        <p:nvSpPr>
          <p:cNvPr id="484" name="Google Shape;484;p26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27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" name="Google Shape;50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28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" name="Google Shape;507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6" name="Google Shape;516;p29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Biotipo periodontal grueso</a:t>
            </a:r>
            <a:endParaRPr/>
          </a:p>
        </p:txBody>
      </p:sp>
      <p:sp>
        <p:nvSpPr>
          <p:cNvPr id="517" name="Google Shape;517;p29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5" name="Google Shape;525;p30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Biotipo periodontal grueso</a:t>
            </a:r>
            <a:endParaRPr/>
          </a:p>
        </p:txBody>
      </p:sp>
      <p:sp>
        <p:nvSpPr>
          <p:cNvPr id="526" name="Google Shape;526;p30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6" name="Google Shape;536;p31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Girar foto</a:t>
            </a:r>
            <a:endParaRPr/>
          </a:p>
        </p:txBody>
      </p:sp>
      <p:sp>
        <p:nvSpPr>
          <p:cNvPr id="537" name="Google Shape;537;p31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7" name="Google Shape;547;p32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Girar foto</a:t>
            </a:r>
            <a:endParaRPr/>
          </a:p>
        </p:txBody>
      </p:sp>
      <p:sp>
        <p:nvSpPr>
          <p:cNvPr id="548" name="Google Shape;548;p32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33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8" name="Google Shape;55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34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5" name="Google Shape;565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35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36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37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0" name="Google Shape;590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38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6" name="Google Shape;596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39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40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0" name="Google Shape;610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41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0" name="Google Shape;620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9" name="Google Shape;639;p42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Curva de spee : línea imaginaria que va por los caninos </a:t>
            </a:r>
            <a:endParaRPr/>
          </a:p>
        </p:txBody>
      </p:sp>
      <p:sp>
        <p:nvSpPr>
          <p:cNvPr id="640" name="Google Shape;640;p42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43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44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2" name="Google Shape;662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45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1" name="Google Shape;681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46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9" name="Google Shape;689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47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2" name="Google Shape;712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3" name="Google Shape;723;p48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Fotos de análisis vertical inferior</a:t>
            </a:r>
            <a:endParaRPr/>
          </a:p>
        </p:txBody>
      </p:sp>
      <p:sp>
        <p:nvSpPr>
          <p:cNvPr id="724" name="Google Shape;724;p48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48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3" name="Google Shape;743;p49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Fotos de análisis vertical inferior</a:t>
            </a:r>
            <a:endParaRPr/>
          </a:p>
        </p:txBody>
      </p:sp>
      <p:sp>
        <p:nvSpPr>
          <p:cNvPr id="744" name="Google Shape;744;p49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p5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Como lo trataron vino o no vino, termino tto, no lo llevo a cabo porque no lo traían </a:t>
            </a:r>
            <a:endParaRPr/>
          </a:p>
        </p:txBody>
      </p:sp>
      <p:sp>
        <p:nvSpPr>
          <p:cNvPr id="252" name="Google Shape;252;p5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3" name="Google Shape;753;p50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Fotos de análisis vertical inferior</a:t>
            </a:r>
            <a:endParaRPr/>
          </a:p>
        </p:txBody>
      </p:sp>
      <p:sp>
        <p:nvSpPr>
          <p:cNvPr id="754" name="Google Shape;754;p50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50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2" name="Google Shape;762;p51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Fotos de análisis vertical inferior</a:t>
            </a:r>
            <a:endParaRPr/>
          </a:p>
        </p:txBody>
      </p:sp>
      <p:sp>
        <p:nvSpPr>
          <p:cNvPr id="763" name="Google Shape;763;p51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51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5" name="Google Shape;785;p52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Repetir foto frente en oclusión</a:t>
            </a:r>
            <a:endParaRPr/>
          </a:p>
        </p:txBody>
      </p:sp>
      <p:sp>
        <p:nvSpPr>
          <p:cNvPr id="786" name="Google Shape;786;p52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52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4" name="Google Shape;794;p53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Repetir fotosssss lateral</a:t>
            </a:r>
            <a:endParaRPr/>
          </a:p>
        </p:txBody>
      </p:sp>
      <p:sp>
        <p:nvSpPr>
          <p:cNvPr id="795" name="Google Shape;795;p53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53</a:t>
            </a:fld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5" name="Google Shape;805;p54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6" name="Google Shape;806;p54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p55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6" name="Google Shape;816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56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9" name="Google Shape;829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57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5" name="Google Shape;835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58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7" name="Google Shape;867;p59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Ar- Go – N: Aumentado crecimiento rama mandibular. Disminuido crecimiento en rama de mandibular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N- Go- Me : Aumentado ocasiona MA . Disminuido ocasiona mordida profunda esqueletica</a:t>
            </a:r>
            <a:endParaRPr/>
          </a:p>
        </p:txBody>
      </p:sp>
      <p:sp>
        <p:nvSpPr>
          <p:cNvPr id="868" name="Google Shape;868;p59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59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1" name="Google Shape;261;p6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Como lo trataron vino o no vino, termino tto, no lo llevo a cabo porque no lo traían</a:t>
            </a:r>
            <a:endParaRPr/>
          </a:p>
        </p:txBody>
      </p:sp>
      <p:sp>
        <p:nvSpPr>
          <p:cNvPr id="262" name="Google Shape;262;p6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6</a:t>
            </a:fld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2" name="Google Shape;892;p60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tendencia </a:t>
            </a:r>
            <a:endParaRPr/>
          </a:p>
        </p:txBody>
      </p:sp>
      <p:sp>
        <p:nvSpPr>
          <p:cNvPr id="893" name="Google Shape;893;p60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60</a:t>
            </a:fld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61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8" name="Google Shape;908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62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3" name="Google Shape;923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p63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7" name="Google Shape;937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64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4" name="Google Shape;954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p65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9" name="Google Shape;969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2" name="Google Shape;982;p66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Valor disminuido protrusión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Valor aumentado retrusión</a:t>
            </a:r>
            <a:endParaRPr/>
          </a:p>
        </p:txBody>
      </p:sp>
      <p:sp>
        <p:nvSpPr>
          <p:cNvPr id="983" name="Google Shape;983;p66:notes"/>
          <p:cNvSpPr txBox="1">
            <a:spLocks noGrp="1"/>
          </p:cNvSpPr>
          <p:nvPr>
            <p:ph type="sldNum" idx="12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00" tIns="48300" rIns="96600" bIns="483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66</a:t>
            </a:fld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67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5" name="Google Shape;99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68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1" name="Google Shape;1011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69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7" name="Google Shape;1027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7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p70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" name="Google Shape;1035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8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9:notes"/>
          <p:cNvSpPr txBox="1">
            <a:spLocks noGrp="1"/>
          </p:cNvSpPr>
          <p:nvPr>
            <p:ph type="body" idx="1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spcFirstLastPara="1" wrap="square" lIns="96600" tIns="48300" rIns="96600" bIns="48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82" descr="Celestia-R1---OverlayTitle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82"/>
          <p:cNvSpPr txBox="1">
            <a:spLocks noGrp="1"/>
          </p:cNvSpPr>
          <p:nvPr>
            <p:ph type="ctrTitle"/>
          </p:nvPr>
        </p:nvSpPr>
        <p:spPr>
          <a:xfrm>
            <a:off x="3962399" y="1964267"/>
            <a:ext cx="7197727" cy="2421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Calibri"/>
              <a:buNone/>
              <a:defRPr sz="4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82"/>
          <p:cNvSpPr txBox="1">
            <a:spLocks noGrp="1"/>
          </p:cNvSpPr>
          <p:nvPr>
            <p:ph type="subTitle" idx="1"/>
          </p:nvPr>
        </p:nvSpPr>
        <p:spPr>
          <a:xfrm>
            <a:off x="3962399" y="4385734"/>
            <a:ext cx="7197727" cy="140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lt1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1000"/>
              </a:spcBef>
              <a:spcAft>
                <a:spcPts val="1000"/>
              </a:spcAft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82"/>
          <p:cNvSpPr txBox="1">
            <a:spLocks noGrp="1"/>
          </p:cNvSpPr>
          <p:nvPr>
            <p:ph type="dt" idx="10"/>
          </p:nvPr>
        </p:nvSpPr>
        <p:spPr>
          <a:xfrm>
            <a:off x="8932559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2"/>
          <p:cNvSpPr txBox="1">
            <a:spLocks noGrp="1"/>
          </p:cNvSpPr>
          <p:nvPr>
            <p:ph type="ftr" idx="11"/>
          </p:nvPr>
        </p:nvSpPr>
        <p:spPr>
          <a:xfrm>
            <a:off x="3962399" y="5870577"/>
            <a:ext cx="48939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82"/>
          <p:cNvSpPr txBox="1">
            <a:spLocks noGrp="1"/>
          </p:cNvSpPr>
          <p:nvPr>
            <p:ph type="sldNum" idx="12"/>
          </p:nvPr>
        </p:nvSpPr>
        <p:spPr>
          <a:xfrm>
            <a:off x="10608959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panorámica con descripción">
  <p:cSld name="Imagen panorámica con descripció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94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94"/>
          <p:cNvSpPr txBox="1">
            <a:spLocks noGrp="1"/>
          </p:cNvSpPr>
          <p:nvPr>
            <p:ph type="title"/>
          </p:nvPr>
        </p:nvSpPr>
        <p:spPr>
          <a:xfrm>
            <a:off x="685801" y="4732865"/>
            <a:ext cx="10131427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94"/>
          <p:cNvSpPr>
            <a:spLocks noGrp="1"/>
          </p:cNvSpPr>
          <p:nvPr>
            <p:ph type="pic" idx="2"/>
          </p:nvPr>
        </p:nvSpPr>
        <p:spPr>
          <a:xfrm>
            <a:off x="1371601" y="932112"/>
            <a:ext cx="8759827" cy="3164976"/>
          </a:xfrm>
          <a:prstGeom prst="roundRect">
            <a:avLst>
              <a:gd name="adj" fmla="val 4380"/>
            </a:avLst>
          </a:prstGeom>
          <a:noFill/>
          <a:ln w="50800" cap="sq" cmpd="dbl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2745"/>
              </a:srgbClr>
            </a:outerShdw>
          </a:effectLst>
        </p:spPr>
      </p:sp>
      <p:sp>
        <p:nvSpPr>
          <p:cNvPr id="84" name="Google Shape;84;p94"/>
          <p:cNvSpPr txBox="1">
            <a:spLocks noGrp="1"/>
          </p:cNvSpPr>
          <p:nvPr>
            <p:ph type="body" idx="1"/>
          </p:nvPr>
        </p:nvSpPr>
        <p:spPr>
          <a:xfrm>
            <a:off x="685801" y="5299603"/>
            <a:ext cx="10131427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85" name="Google Shape;85;p94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94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94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descripción">
  <p:cSld name="Título y descripción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95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95"/>
          <p:cNvSpPr txBox="1">
            <a:spLocks noGrp="1"/>
          </p:cNvSpPr>
          <p:nvPr>
            <p:ph type="title"/>
          </p:nvPr>
        </p:nvSpPr>
        <p:spPr>
          <a:xfrm>
            <a:off x="685801" y="609603"/>
            <a:ext cx="10131427" cy="3124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95"/>
          <p:cNvSpPr txBox="1">
            <a:spLocks noGrp="1"/>
          </p:cNvSpPr>
          <p:nvPr>
            <p:ph type="body" idx="1"/>
          </p:nvPr>
        </p:nvSpPr>
        <p:spPr>
          <a:xfrm>
            <a:off x="685801" y="4343400"/>
            <a:ext cx="10131428" cy="14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2" name="Google Shape;92;p95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95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95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 con descripción">
  <p:cSld name="Cita con descripción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96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96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alibri"/>
              <a:buNone/>
            </a:pPr>
            <a:r>
              <a:rPr lang="es-CL" sz="80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  <a:endParaRPr/>
          </a:p>
        </p:txBody>
      </p:sp>
      <p:sp>
        <p:nvSpPr>
          <p:cNvPr id="98" name="Google Shape;98;p96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alibri"/>
              <a:buNone/>
            </a:pPr>
            <a:r>
              <a:rPr lang="es-CL" sz="80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endParaRPr/>
          </a:p>
        </p:txBody>
      </p:sp>
      <p:sp>
        <p:nvSpPr>
          <p:cNvPr id="99" name="Google Shape;99;p96"/>
          <p:cNvSpPr txBox="1">
            <a:spLocks noGrp="1"/>
          </p:cNvSpPr>
          <p:nvPr>
            <p:ph type="title"/>
          </p:nvPr>
        </p:nvSpPr>
        <p:spPr>
          <a:xfrm>
            <a:off x="992269" y="609603"/>
            <a:ext cx="9550399" cy="2743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0" cap="none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96"/>
          <p:cNvSpPr txBox="1">
            <a:spLocks noGrp="1"/>
          </p:cNvSpPr>
          <p:nvPr>
            <p:ph type="body" idx="1"/>
          </p:nvPr>
        </p:nvSpPr>
        <p:spPr>
          <a:xfrm>
            <a:off x="1097875" y="3352800"/>
            <a:ext cx="9339184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Font typeface="Calibri"/>
              <a:buNone/>
              <a:defRPr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00"/>
              <a:buFont typeface="Calibri"/>
              <a:buNone/>
              <a:defRPr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00"/>
              <a:buFont typeface="Calibri"/>
              <a:buNone/>
              <a:defRPr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00"/>
              <a:buFont typeface="Calibri"/>
              <a:buNone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96"/>
          <p:cNvSpPr txBox="1">
            <a:spLocks noGrp="1"/>
          </p:cNvSpPr>
          <p:nvPr>
            <p:ph type="body" idx="2"/>
          </p:nvPr>
        </p:nvSpPr>
        <p:spPr>
          <a:xfrm>
            <a:off x="687466" y="4343400"/>
            <a:ext cx="10152367" cy="14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2" name="Google Shape;102;p96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96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96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rjeta de nombre">
  <p:cSld name="Tarjeta de nombre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97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97"/>
          <p:cNvSpPr txBox="1">
            <a:spLocks noGrp="1"/>
          </p:cNvSpPr>
          <p:nvPr>
            <p:ph type="title"/>
          </p:nvPr>
        </p:nvSpPr>
        <p:spPr>
          <a:xfrm>
            <a:off x="685804" y="3308581"/>
            <a:ext cx="10131425" cy="1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97"/>
          <p:cNvSpPr txBox="1">
            <a:spLocks noGrp="1"/>
          </p:cNvSpPr>
          <p:nvPr>
            <p:ph type="body" idx="1"/>
          </p:nvPr>
        </p:nvSpPr>
        <p:spPr>
          <a:xfrm>
            <a:off x="685801" y="4777381"/>
            <a:ext cx="10131427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9" name="Google Shape;109;p97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97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97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r la tarjeta de nombre">
  <p:cSld name="Citar la tarjeta de nombre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98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98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alibri"/>
              <a:buNone/>
            </a:pPr>
            <a:r>
              <a:rPr lang="es-CL" sz="80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  <a:endParaRPr/>
          </a:p>
        </p:txBody>
      </p:sp>
      <p:sp>
        <p:nvSpPr>
          <p:cNvPr id="115" name="Google Shape;115;p98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alibri"/>
              <a:buNone/>
            </a:pPr>
            <a:r>
              <a:rPr lang="es-CL" sz="80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endParaRPr/>
          </a:p>
        </p:txBody>
      </p:sp>
      <p:sp>
        <p:nvSpPr>
          <p:cNvPr id="116" name="Google Shape;116;p98"/>
          <p:cNvSpPr txBox="1">
            <a:spLocks noGrp="1"/>
          </p:cNvSpPr>
          <p:nvPr>
            <p:ph type="title"/>
          </p:nvPr>
        </p:nvSpPr>
        <p:spPr>
          <a:xfrm>
            <a:off x="992269" y="609603"/>
            <a:ext cx="9550399" cy="2743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0" cap="none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98"/>
          <p:cNvSpPr txBox="1">
            <a:spLocks noGrp="1"/>
          </p:cNvSpPr>
          <p:nvPr>
            <p:ph type="body" idx="1"/>
          </p:nvPr>
        </p:nvSpPr>
        <p:spPr>
          <a:xfrm>
            <a:off x="685801" y="3886200"/>
            <a:ext cx="10135436" cy="8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 cap="none">
                <a:solidFill>
                  <a:schemeClr val="lt1"/>
                </a:solidFill>
              </a:defRPr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98"/>
          <p:cNvSpPr txBox="1">
            <a:spLocks noGrp="1"/>
          </p:cNvSpPr>
          <p:nvPr>
            <p:ph type="body" idx="2"/>
          </p:nvPr>
        </p:nvSpPr>
        <p:spPr>
          <a:xfrm>
            <a:off x="685799" y="4775200"/>
            <a:ext cx="10135436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98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98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98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dadero o falso">
  <p:cSld name="Verdadero o falso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99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99"/>
          <p:cNvSpPr txBox="1">
            <a:spLocks noGrp="1"/>
          </p:cNvSpPr>
          <p:nvPr>
            <p:ph type="title"/>
          </p:nvPr>
        </p:nvSpPr>
        <p:spPr>
          <a:xfrm>
            <a:off x="685801" y="609603"/>
            <a:ext cx="10131427" cy="2743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99"/>
          <p:cNvSpPr txBox="1">
            <a:spLocks noGrp="1"/>
          </p:cNvSpPr>
          <p:nvPr>
            <p:ph type="body" idx="1"/>
          </p:nvPr>
        </p:nvSpPr>
        <p:spPr>
          <a:xfrm>
            <a:off x="685802" y="3505200"/>
            <a:ext cx="10131428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2800"/>
              <a:buNone/>
              <a:defRPr sz="2800" b="0" cap="none">
                <a:solidFill>
                  <a:schemeClr val="lt1"/>
                </a:solidFill>
              </a:defRPr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99"/>
          <p:cNvSpPr txBox="1">
            <a:spLocks noGrp="1"/>
          </p:cNvSpPr>
          <p:nvPr>
            <p:ph type="body" idx="2"/>
          </p:nvPr>
        </p:nvSpPr>
        <p:spPr>
          <a:xfrm>
            <a:off x="685801" y="4343400"/>
            <a:ext cx="10131428" cy="14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99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99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99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00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00"/>
          <p:cNvSpPr txBox="1">
            <a:spLocks noGrp="1"/>
          </p:cNvSpPr>
          <p:nvPr>
            <p:ph type="body" idx="1"/>
          </p:nvPr>
        </p:nvSpPr>
        <p:spPr>
          <a:xfrm rot="5400000">
            <a:off x="3926948" y="-1099077"/>
            <a:ext cx="3649133" cy="10131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" name="Google Shape;133;p100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00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00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  <p:sp>
        <p:nvSpPr>
          <p:cNvPr id="136" name="Google Shape;136;p100"/>
          <p:cNvSpPr txBox="1">
            <a:spLocks noGrp="1"/>
          </p:cNvSpPr>
          <p:nvPr>
            <p:ph type="title"/>
          </p:nvPr>
        </p:nvSpPr>
        <p:spPr>
          <a:xfrm>
            <a:off x="685802" y="609602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01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01"/>
          <p:cNvSpPr txBox="1">
            <a:spLocks noGrp="1"/>
          </p:cNvSpPr>
          <p:nvPr>
            <p:ph type="title"/>
          </p:nvPr>
        </p:nvSpPr>
        <p:spPr>
          <a:xfrm rot="5400000">
            <a:off x="7147151" y="2121125"/>
            <a:ext cx="5181601" cy="2158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101"/>
          <p:cNvSpPr txBox="1">
            <a:spLocks noGrp="1"/>
          </p:cNvSpPr>
          <p:nvPr>
            <p:ph type="body" idx="1"/>
          </p:nvPr>
        </p:nvSpPr>
        <p:spPr>
          <a:xfrm rot="5400000">
            <a:off x="2011059" y="-715658"/>
            <a:ext cx="5181600" cy="7832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101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101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101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8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3" name="Google Shape;153;p8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8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8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0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10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65" name="Google Shape;165;p10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10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10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83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83"/>
          <p:cNvSpPr txBox="1"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 sz="2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3"/>
          <p:cNvSpPr>
            <a:spLocks noGrp="1"/>
          </p:cNvSpPr>
          <p:nvPr>
            <p:ph type="pic" idx="2"/>
          </p:nvPr>
        </p:nvSpPr>
        <p:spPr>
          <a:xfrm>
            <a:off x="7536254" y="914400"/>
            <a:ext cx="3280975" cy="4572000"/>
          </a:xfrm>
          <a:prstGeom prst="roundRect">
            <a:avLst>
              <a:gd name="adj" fmla="val 4280"/>
            </a:avLst>
          </a:prstGeom>
          <a:noFill/>
          <a:ln w="50800" cap="sq" cmpd="dbl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2745"/>
              </a:srgbClr>
            </a:outerShdw>
          </a:effectLst>
        </p:spPr>
      </p:sp>
      <p:sp>
        <p:nvSpPr>
          <p:cNvPr id="26" name="Google Shape;26;p83"/>
          <p:cNvSpPr txBox="1">
            <a:spLocks noGrp="1"/>
          </p:cNvSpPr>
          <p:nvPr>
            <p:ph type="body" idx="1"/>
          </p:nvPr>
        </p:nvSpPr>
        <p:spPr>
          <a:xfrm>
            <a:off x="685800" y="2971800"/>
            <a:ext cx="6164653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7" name="Google Shape;27;p83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83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83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0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10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10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10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10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10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0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0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78" name="Google Shape;178;p10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10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80" name="Google Shape;180;p10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1" name="Google Shape;181;p10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10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10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0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10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0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10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0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10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10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0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10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96" name="Google Shape;196;p10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97" name="Google Shape;197;p10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10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10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0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10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03" name="Google Shape;203;p10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04" name="Google Shape;204;p10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10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10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0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10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0" name="Google Shape;210;p10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10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10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1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11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6" name="Google Shape;216;p1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1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84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84"/>
          <p:cNvSpPr txBox="1">
            <a:spLocks noGrp="1"/>
          </p:cNvSpPr>
          <p:nvPr>
            <p:ph type="title"/>
          </p:nvPr>
        </p:nvSpPr>
        <p:spPr>
          <a:xfrm>
            <a:off x="685801" y="3308581"/>
            <a:ext cx="10131427" cy="1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  <a:defRPr sz="40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84"/>
          <p:cNvSpPr txBox="1"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2000"/>
              <a:buNone/>
              <a:defRPr sz="2000" cap="none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84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4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84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85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85"/>
          <p:cNvSpPr txBox="1">
            <a:spLocks noGrp="1"/>
          </p:cNvSpPr>
          <p:nvPr>
            <p:ph type="title"/>
          </p:nvPr>
        </p:nvSpPr>
        <p:spPr>
          <a:xfrm>
            <a:off x="685802" y="609602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85"/>
          <p:cNvSpPr txBox="1">
            <a:spLocks noGrp="1"/>
          </p:cNvSpPr>
          <p:nvPr>
            <p:ph type="body" idx="1"/>
          </p:nvPr>
        </p:nvSpPr>
        <p:spPr>
          <a:xfrm>
            <a:off x="685802" y="2142069"/>
            <a:ext cx="10131425" cy="3649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85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85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5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86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86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6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6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90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90"/>
          <p:cNvSpPr txBox="1">
            <a:spLocks noGrp="1"/>
          </p:cNvSpPr>
          <p:nvPr>
            <p:ph type="title"/>
          </p:nvPr>
        </p:nvSpPr>
        <p:spPr>
          <a:xfrm>
            <a:off x="685802" y="609602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0"/>
          <p:cNvSpPr txBox="1">
            <a:spLocks noGrp="1"/>
          </p:cNvSpPr>
          <p:nvPr>
            <p:ph type="body" idx="1"/>
          </p:nvPr>
        </p:nvSpPr>
        <p:spPr>
          <a:xfrm>
            <a:off x="685802" y="2142067"/>
            <a:ext cx="4995335" cy="3649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90"/>
          <p:cNvSpPr txBox="1">
            <a:spLocks noGrp="1"/>
          </p:cNvSpPr>
          <p:nvPr>
            <p:ph type="body" idx="2"/>
          </p:nvPr>
        </p:nvSpPr>
        <p:spPr>
          <a:xfrm>
            <a:off x="5821895" y="2142069"/>
            <a:ext cx="4995332" cy="3649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90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0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0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1"/>
          <p:cNvSpPr txBox="1">
            <a:spLocks noGrp="1"/>
          </p:cNvSpPr>
          <p:nvPr>
            <p:ph type="title"/>
          </p:nvPr>
        </p:nvSpPr>
        <p:spPr>
          <a:xfrm>
            <a:off x="685802" y="609602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1"/>
          <p:cNvSpPr txBox="1">
            <a:spLocks noGrp="1"/>
          </p:cNvSpPr>
          <p:nvPr>
            <p:ph type="body" idx="1"/>
          </p:nvPr>
        </p:nvSpPr>
        <p:spPr>
          <a:xfrm>
            <a:off x="973670" y="2218267"/>
            <a:ext cx="4709055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2800"/>
              <a:buNone/>
              <a:defRPr sz="2800" b="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91"/>
          <p:cNvSpPr txBox="1">
            <a:spLocks noGrp="1"/>
          </p:cNvSpPr>
          <p:nvPr>
            <p:ph type="body" idx="2"/>
          </p:nvPr>
        </p:nvSpPr>
        <p:spPr>
          <a:xfrm>
            <a:off x="685801" y="2870201"/>
            <a:ext cx="4996923" cy="2920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91"/>
          <p:cNvSpPr txBox="1">
            <a:spLocks noGrp="1"/>
          </p:cNvSpPr>
          <p:nvPr>
            <p:ph type="body" idx="3"/>
          </p:nvPr>
        </p:nvSpPr>
        <p:spPr>
          <a:xfrm>
            <a:off x="6096004" y="2226734"/>
            <a:ext cx="4722813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2800"/>
              <a:buNone/>
              <a:defRPr sz="2800" b="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2" name="Google Shape;62;p91"/>
          <p:cNvSpPr txBox="1">
            <a:spLocks noGrp="1"/>
          </p:cNvSpPr>
          <p:nvPr>
            <p:ph type="body" idx="4"/>
          </p:nvPr>
        </p:nvSpPr>
        <p:spPr>
          <a:xfrm>
            <a:off x="5823483" y="2870201"/>
            <a:ext cx="4995335" cy="2920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91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1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91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92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92"/>
          <p:cNvSpPr txBox="1">
            <a:spLocks noGrp="1"/>
          </p:cNvSpPr>
          <p:nvPr>
            <p:ph type="title"/>
          </p:nvPr>
        </p:nvSpPr>
        <p:spPr>
          <a:xfrm>
            <a:off x="685802" y="609602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92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92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92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93" descr="Celestia-R1---OverlayContentH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93"/>
          <p:cNvSpPr txBox="1"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93"/>
          <p:cNvSpPr txBox="1">
            <a:spLocks noGrp="1"/>
          </p:cNvSpPr>
          <p:nvPr>
            <p:ph type="body" idx="1"/>
          </p:nvPr>
        </p:nvSpPr>
        <p:spPr>
          <a:xfrm>
            <a:off x="4648201" y="609601"/>
            <a:ext cx="6169027" cy="51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93"/>
          <p:cNvSpPr txBox="1">
            <a:spLocks noGrp="1"/>
          </p:cNvSpPr>
          <p:nvPr>
            <p:ph type="body" idx="2"/>
          </p:nvPr>
        </p:nvSpPr>
        <p:spPr>
          <a:xfrm>
            <a:off x="685800" y="3445933"/>
            <a:ext cx="3680885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7" name="Google Shape;77;p93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93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93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1"/>
          <p:cNvSpPr txBox="1">
            <a:spLocks noGrp="1"/>
          </p:cNvSpPr>
          <p:nvPr>
            <p:ph type="title"/>
          </p:nvPr>
        </p:nvSpPr>
        <p:spPr>
          <a:xfrm>
            <a:off x="685802" y="609602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81"/>
          <p:cNvSpPr txBox="1">
            <a:spLocks noGrp="1"/>
          </p:cNvSpPr>
          <p:nvPr>
            <p:ph type="body" idx="1"/>
          </p:nvPr>
        </p:nvSpPr>
        <p:spPr>
          <a:xfrm>
            <a:off x="685802" y="2142069"/>
            <a:ext cx="10131425" cy="3649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302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175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48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48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48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48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48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4800" algn="l" rtl="0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81"/>
          <p:cNvSpPr txBox="1">
            <a:spLocks noGrp="1"/>
          </p:cNvSpPr>
          <p:nvPr>
            <p:ph type="dt" idx="10"/>
          </p:nvPr>
        </p:nvSpPr>
        <p:spPr>
          <a:xfrm>
            <a:off x="8589660" y="5870577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81"/>
          <p:cNvSpPr txBox="1">
            <a:spLocks noGrp="1"/>
          </p:cNvSpPr>
          <p:nvPr>
            <p:ph type="ftr" idx="11"/>
          </p:nvPr>
        </p:nvSpPr>
        <p:spPr>
          <a:xfrm>
            <a:off x="685801" y="5870577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81"/>
          <p:cNvSpPr txBox="1">
            <a:spLocks noGrp="1"/>
          </p:cNvSpPr>
          <p:nvPr>
            <p:ph type="sldNum" idx="12"/>
          </p:nvPr>
        </p:nvSpPr>
        <p:spPr>
          <a:xfrm>
            <a:off x="10266062" y="5870577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8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6" name="Google Shape;146;p8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Google Shape;147;p8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8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Google Shape;149;p8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g"/><Relationship Id="rId4" Type="http://schemas.openxmlformats.org/officeDocument/2006/relationships/image" Target="../media/image23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jpg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6" Type="http://schemas.openxmlformats.org/officeDocument/2006/relationships/comments" Target="../comments/comment1.xml"/><Relationship Id="rId5" Type="http://schemas.openxmlformats.org/officeDocument/2006/relationships/image" Target="../media/image42.png"/><Relationship Id="rId4" Type="http://schemas.openxmlformats.org/officeDocument/2006/relationships/image" Target="../media/image4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"/>
          <p:cNvSpPr txBox="1">
            <a:spLocks noGrp="1"/>
          </p:cNvSpPr>
          <p:nvPr>
            <p:ph type="ctrTitle"/>
          </p:nvPr>
        </p:nvSpPr>
        <p:spPr>
          <a:xfrm>
            <a:off x="2706482" y="2767280"/>
            <a:ext cx="5978526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s-CL" sz="4000" b="1" dirty="0">
                <a:latin typeface="Arial Narrow"/>
                <a:ea typeface="Arial Narrow"/>
                <a:cs typeface="Arial Narrow"/>
                <a:sym typeface="Arial Narrow"/>
              </a:rPr>
              <a:t>CASO CLÍNICO N°3</a:t>
            </a:r>
            <a:br>
              <a:rPr lang="es-CL" sz="4000" b="1" dirty="0"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s-CL" sz="4000" b="1" i="1" dirty="0">
                <a:latin typeface="Arial Narrow"/>
                <a:ea typeface="Arial Narrow"/>
                <a:cs typeface="Arial Narrow"/>
                <a:sym typeface="Arial Narrow"/>
              </a:rPr>
              <a:t>B.A.G</a:t>
            </a:r>
            <a:endParaRPr sz="4000" b="1" i="1" dirty="0"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AB5E7F3-C1BF-BC0C-71C5-24F760A1E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004" y="276550"/>
            <a:ext cx="3164098" cy="16582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0"/>
          <p:cNvSpPr txBox="1"/>
          <p:nvPr/>
        </p:nvSpPr>
        <p:spPr>
          <a:xfrm>
            <a:off x="2459601" y="184284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GENERAL</a:t>
            </a:r>
            <a:endParaRPr/>
          </a:p>
        </p:txBody>
      </p:sp>
      <p:sp>
        <p:nvSpPr>
          <p:cNvPr id="299" name="Google Shape;299;p10"/>
          <p:cNvSpPr txBox="1"/>
          <p:nvPr/>
        </p:nvSpPr>
        <p:spPr>
          <a:xfrm>
            <a:off x="1548790" y="1192058"/>
            <a:ext cx="6652477" cy="4104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14308" marR="0" lvl="0" indent="-214308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Relación Peso / Edad: 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Levemente bajo la mediana</a:t>
            </a: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4308" marR="0" lvl="0" indent="-61907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4308" marR="0" lvl="0" indent="-61907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0" name="Google Shape;300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436989" y="897216"/>
            <a:ext cx="2235295" cy="596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73429" y="1672809"/>
            <a:ext cx="6853632" cy="4966536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0"/>
          <p:cNvSpPr txBox="1"/>
          <p:nvPr/>
        </p:nvSpPr>
        <p:spPr>
          <a:xfrm>
            <a:off x="4296203" y="4696170"/>
            <a:ext cx="160808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40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4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1"/>
          <p:cNvSpPr txBox="1"/>
          <p:nvPr/>
        </p:nvSpPr>
        <p:spPr>
          <a:xfrm>
            <a:off x="2459601" y="184284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GENERAL</a:t>
            </a:r>
            <a:endParaRPr/>
          </a:p>
        </p:txBody>
      </p:sp>
      <p:sp>
        <p:nvSpPr>
          <p:cNvPr id="309" name="Google Shape;309;p11"/>
          <p:cNvSpPr txBox="1"/>
          <p:nvPr/>
        </p:nvSpPr>
        <p:spPr>
          <a:xfrm>
            <a:off x="1673429" y="1144762"/>
            <a:ext cx="7107500" cy="4104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14308" marR="0" lvl="0" indent="-214308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Relación Estatura/ Edad: </a:t>
            </a:r>
            <a:r>
              <a:rPr lang="es-CL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Levemente bajo la mediana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4308" marR="0" lvl="0" indent="-61907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4308" marR="0" lvl="0" indent="-61907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0" name="Google Shape;31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52336" y="897213"/>
            <a:ext cx="2235295" cy="596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73429" y="1657043"/>
            <a:ext cx="6901419" cy="4951018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11"/>
          <p:cNvSpPr txBox="1"/>
          <p:nvPr/>
        </p:nvSpPr>
        <p:spPr>
          <a:xfrm>
            <a:off x="2805841" y="5021472"/>
            <a:ext cx="160808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4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4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2"/>
          <p:cNvSpPr txBox="1"/>
          <p:nvPr/>
        </p:nvSpPr>
        <p:spPr>
          <a:xfrm>
            <a:off x="2459601" y="184284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GENERAL</a:t>
            </a:r>
            <a:endParaRPr/>
          </a:p>
        </p:txBody>
      </p:sp>
      <p:sp>
        <p:nvSpPr>
          <p:cNvPr id="319" name="Google Shape;319;p12"/>
          <p:cNvSpPr txBox="1"/>
          <p:nvPr/>
        </p:nvSpPr>
        <p:spPr>
          <a:xfrm>
            <a:off x="1673429" y="1144762"/>
            <a:ext cx="6652477" cy="4104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14308" marR="0" lvl="0" indent="-214308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Relación IMC/ Edad: </a:t>
            </a:r>
            <a:r>
              <a:rPr lang="es-CL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Normal</a:t>
            </a:r>
            <a:endParaRPr/>
          </a:p>
          <a:p>
            <a:pPr marL="214308" marR="0" lvl="0" indent="-61907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4308" marR="0" lvl="0" indent="-61907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0" name="Google Shape;320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52336" y="897213"/>
            <a:ext cx="2235295" cy="596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73429" y="1625512"/>
            <a:ext cx="6844464" cy="4985474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12"/>
          <p:cNvSpPr txBox="1"/>
          <p:nvPr/>
        </p:nvSpPr>
        <p:spPr>
          <a:xfrm>
            <a:off x="2646697" y="5258870"/>
            <a:ext cx="160808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4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4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3"/>
          <p:cNvSpPr txBox="1"/>
          <p:nvPr/>
        </p:nvSpPr>
        <p:spPr>
          <a:xfrm>
            <a:off x="2423592" y="2132856"/>
            <a:ext cx="7416824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es-CL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extraoral y facial frontal</a:t>
            </a:r>
            <a:endParaRPr/>
          </a:p>
        </p:txBody>
      </p:sp>
      <p:pic>
        <p:nvPicPr>
          <p:cNvPr id="329" name="Google Shape;329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61113" y="1311683"/>
            <a:ext cx="5207565" cy="5207565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14"/>
          <p:cNvSpPr txBox="1"/>
          <p:nvPr/>
        </p:nvSpPr>
        <p:spPr>
          <a:xfrm>
            <a:off x="2835576" y="-126633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EXTRAORAL</a:t>
            </a:r>
            <a:endParaRPr/>
          </a:p>
        </p:txBody>
      </p:sp>
      <p:sp>
        <p:nvSpPr>
          <p:cNvPr id="336" name="Google Shape;336;p14"/>
          <p:cNvSpPr txBox="1"/>
          <p:nvPr/>
        </p:nvSpPr>
        <p:spPr>
          <a:xfrm>
            <a:off x="2135560" y="2420799"/>
            <a:ext cx="6048672" cy="3528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42891" marR="0" lvl="0" indent="-342891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Cráneo: </a:t>
            </a:r>
            <a:r>
              <a:rPr lang="es-CL" sz="2400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Braquicéfalo (87%)</a:t>
            </a:r>
            <a:endParaRPr/>
          </a:p>
          <a:p>
            <a:pPr marL="342891" marR="0" lvl="0" indent="-342891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Cara: </a:t>
            </a:r>
            <a:r>
              <a:rPr lang="es-CL" sz="2400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Leptoprósopo (116%)</a:t>
            </a:r>
            <a:endParaRPr/>
          </a:p>
          <a:p>
            <a:pPr marL="342891" marR="0" lvl="0" indent="-342891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Piel: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Normal </a:t>
            </a:r>
            <a:endParaRPr/>
          </a:p>
          <a:p>
            <a:pPr marL="342891" marR="0" lvl="0" indent="-342891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Cuello: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Normal</a:t>
            </a:r>
            <a:endParaRPr/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None/>
            </a:pPr>
            <a:r>
              <a:rPr lang="es-CL" sz="24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endParaRPr sz="1351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7" name="Google Shape;337;p14"/>
          <p:cNvCxnSpPr/>
          <p:nvPr/>
        </p:nvCxnSpPr>
        <p:spPr>
          <a:xfrm rot="10800000">
            <a:off x="9469708" y="3361907"/>
            <a:ext cx="0" cy="2124000"/>
          </a:xfrm>
          <a:prstGeom prst="straightConnector1">
            <a:avLst/>
          </a:prstGeom>
          <a:noFill/>
          <a:ln w="25400" cap="rnd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338" name="Google Shape;338;p14"/>
          <p:cNvCxnSpPr/>
          <p:nvPr/>
        </p:nvCxnSpPr>
        <p:spPr>
          <a:xfrm>
            <a:off x="8478322" y="4203866"/>
            <a:ext cx="1980000" cy="29687"/>
          </a:xfrm>
          <a:prstGeom prst="straightConnector1">
            <a:avLst/>
          </a:prstGeom>
          <a:noFill/>
          <a:ln w="25400" cap="rnd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339" name="Google Shape;339;p14"/>
          <p:cNvCxnSpPr/>
          <p:nvPr/>
        </p:nvCxnSpPr>
        <p:spPr>
          <a:xfrm rot="10800000">
            <a:off x="9469709" y="1957124"/>
            <a:ext cx="0" cy="1044861"/>
          </a:xfrm>
          <a:prstGeom prst="straightConnector1">
            <a:avLst/>
          </a:prstGeom>
          <a:noFill/>
          <a:ln w="25400" cap="rnd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340" name="Google Shape;340;p14"/>
          <p:cNvCxnSpPr/>
          <p:nvPr/>
        </p:nvCxnSpPr>
        <p:spPr>
          <a:xfrm rot="10800000">
            <a:off x="10816677" y="1957123"/>
            <a:ext cx="0" cy="1241283"/>
          </a:xfrm>
          <a:prstGeom prst="straightConnector1">
            <a:avLst/>
          </a:prstGeom>
          <a:noFill/>
          <a:ln w="25400" cap="rnd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341" name="Google Shape;341;p14"/>
          <p:cNvCxnSpPr/>
          <p:nvPr/>
        </p:nvCxnSpPr>
        <p:spPr>
          <a:xfrm rot="10800000">
            <a:off x="8190981" y="1957123"/>
            <a:ext cx="0" cy="1296147"/>
          </a:xfrm>
          <a:prstGeom prst="straightConnector1">
            <a:avLst/>
          </a:prstGeom>
          <a:noFill/>
          <a:ln w="25400" cap="rnd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342" name="Google Shape;342;p14"/>
          <p:cNvCxnSpPr/>
          <p:nvPr/>
        </p:nvCxnSpPr>
        <p:spPr>
          <a:xfrm rot="10800000" flipH="1">
            <a:off x="8177332" y="1957122"/>
            <a:ext cx="2643505" cy="5449"/>
          </a:xfrm>
          <a:prstGeom prst="straightConnector1">
            <a:avLst/>
          </a:prstGeom>
          <a:noFill/>
          <a:ln w="25400" cap="rnd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  <p:pic>
        <p:nvPicPr>
          <p:cNvPr id="343" name="Google Shape;34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90594" y="1275107"/>
            <a:ext cx="5207565" cy="5207565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15"/>
          <p:cNvSpPr txBox="1"/>
          <p:nvPr/>
        </p:nvSpPr>
        <p:spPr>
          <a:xfrm>
            <a:off x="2835576" y="-126633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EXTRAORAL</a:t>
            </a:r>
            <a:endParaRPr/>
          </a:p>
        </p:txBody>
      </p:sp>
      <p:sp>
        <p:nvSpPr>
          <p:cNvPr id="350" name="Google Shape;350;p15"/>
          <p:cNvSpPr txBox="1"/>
          <p:nvPr/>
        </p:nvSpPr>
        <p:spPr>
          <a:xfrm>
            <a:off x="1238314" y="2453816"/>
            <a:ext cx="6406670" cy="3528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Cierre labial :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Levemente forzado.</a:t>
            </a:r>
            <a:endParaRPr sz="24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None/>
            </a:pP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Comisuras levemente elevadas    </a:t>
            </a:r>
            <a:endParaRPr/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None/>
            </a:pP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Surco mentolabial marcado</a:t>
            </a:r>
            <a:endParaRPr sz="24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None/>
            </a:pP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endParaRPr sz="1351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1" name="Google Shape;35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15"/>
          <p:cNvPicPr preferRelativeResize="0"/>
          <p:nvPr/>
        </p:nvPicPr>
        <p:blipFill rotWithShape="1">
          <a:blip r:embed="rId5">
            <a:alphaModFix/>
          </a:blip>
          <a:srcRect l="29467" t="62675" r="28366" b="20679"/>
          <a:stretch/>
        </p:blipFill>
        <p:spPr>
          <a:xfrm>
            <a:off x="1111215" y="4647668"/>
            <a:ext cx="4560507" cy="1800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pic>
      <p:cxnSp>
        <p:nvCxnSpPr>
          <p:cNvPr id="353" name="Google Shape;353;p15"/>
          <p:cNvCxnSpPr/>
          <p:nvPr/>
        </p:nvCxnSpPr>
        <p:spPr>
          <a:xfrm rot="10800000">
            <a:off x="4465842" y="5517232"/>
            <a:ext cx="1205880" cy="0"/>
          </a:xfrm>
          <a:prstGeom prst="straightConnector1">
            <a:avLst/>
          </a:prstGeom>
          <a:noFill/>
          <a:ln w="57150" cap="flat" cmpd="sng">
            <a:solidFill>
              <a:srgbClr val="FFFF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54" name="Google Shape;354;p15"/>
          <p:cNvCxnSpPr/>
          <p:nvPr/>
        </p:nvCxnSpPr>
        <p:spPr>
          <a:xfrm rot="10800000">
            <a:off x="4465842" y="5013176"/>
            <a:ext cx="1205880" cy="0"/>
          </a:xfrm>
          <a:prstGeom prst="straightConnector1">
            <a:avLst/>
          </a:prstGeom>
          <a:noFill/>
          <a:ln w="57150" cap="flat" cmpd="sng">
            <a:solidFill>
              <a:srgbClr val="FFFF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6"/>
          <p:cNvSpPr txBox="1"/>
          <p:nvPr/>
        </p:nvSpPr>
        <p:spPr>
          <a:xfrm>
            <a:off x="2495601" y="188641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FACIAL FRONTAL</a:t>
            </a:r>
            <a:endParaRPr/>
          </a:p>
        </p:txBody>
      </p:sp>
      <p:sp>
        <p:nvSpPr>
          <p:cNvPr id="360" name="Google Shape;360;p16"/>
          <p:cNvSpPr txBox="1"/>
          <p:nvPr/>
        </p:nvSpPr>
        <p:spPr>
          <a:xfrm>
            <a:off x="1665457" y="2380482"/>
            <a:ext cx="5544616" cy="20989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Arial"/>
              <a:buChar char="•"/>
            </a:pPr>
            <a:r>
              <a:rPr lang="es-CL" sz="20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Proporciones de la cara: 1:1</a:t>
            </a:r>
            <a:endParaRPr sz="20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Arial"/>
              <a:buNone/>
            </a:pPr>
            <a:r>
              <a:rPr lang="es-CL" sz="20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Mitad superior de la cara: 55 mm</a:t>
            </a:r>
            <a:endParaRPr/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Arial"/>
              <a:buNone/>
            </a:pPr>
            <a:r>
              <a:rPr lang="es-CL" sz="20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Mitad inferior de la cara: 55 mm</a:t>
            </a:r>
            <a:endParaRPr sz="135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1" name="Google Shape;361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50618" y="1256819"/>
            <a:ext cx="5207565" cy="520756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3" name="Google Shape;363;p16"/>
          <p:cNvCxnSpPr/>
          <p:nvPr/>
        </p:nvCxnSpPr>
        <p:spPr>
          <a:xfrm rot="10800000" flipH="1">
            <a:off x="9083632" y="2702859"/>
            <a:ext cx="18559" cy="2731060"/>
          </a:xfrm>
          <a:prstGeom prst="straightConnector1">
            <a:avLst/>
          </a:prstGeom>
          <a:noFill/>
          <a:ln w="25400" cap="rnd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  <p:grpSp>
        <p:nvGrpSpPr>
          <p:cNvPr id="364" name="Google Shape;364;p16"/>
          <p:cNvGrpSpPr/>
          <p:nvPr/>
        </p:nvGrpSpPr>
        <p:grpSpPr>
          <a:xfrm>
            <a:off x="8249695" y="2702859"/>
            <a:ext cx="1704992" cy="0"/>
            <a:chOff x="8242736" y="3332139"/>
            <a:chExt cx="1704992" cy="0"/>
          </a:xfrm>
        </p:grpSpPr>
        <p:cxnSp>
          <p:nvCxnSpPr>
            <p:cNvPr id="365" name="Google Shape;365;p16"/>
            <p:cNvCxnSpPr/>
            <p:nvPr/>
          </p:nvCxnSpPr>
          <p:spPr>
            <a:xfrm>
              <a:off x="8242736" y="3332139"/>
              <a:ext cx="864096" cy="0"/>
            </a:xfrm>
            <a:prstGeom prst="straightConnector1">
              <a:avLst/>
            </a:prstGeom>
            <a:noFill/>
            <a:ln w="25400" cap="rnd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4901"/>
                </a:srgbClr>
              </a:outerShdw>
            </a:effectLst>
          </p:spPr>
        </p:cxnSp>
        <p:cxnSp>
          <p:nvCxnSpPr>
            <p:cNvPr id="366" name="Google Shape;366;p16"/>
            <p:cNvCxnSpPr/>
            <p:nvPr/>
          </p:nvCxnSpPr>
          <p:spPr>
            <a:xfrm>
              <a:off x="9083632" y="3332139"/>
              <a:ext cx="864096" cy="0"/>
            </a:xfrm>
            <a:prstGeom prst="straightConnector1">
              <a:avLst/>
            </a:prstGeom>
            <a:noFill/>
            <a:ln w="25400" cap="rnd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4901"/>
                </a:srgbClr>
              </a:outerShdw>
            </a:effectLst>
          </p:spPr>
        </p:cxnSp>
      </p:grpSp>
      <p:grpSp>
        <p:nvGrpSpPr>
          <p:cNvPr id="367" name="Google Shape;367;p16"/>
          <p:cNvGrpSpPr/>
          <p:nvPr/>
        </p:nvGrpSpPr>
        <p:grpSpPr>
          <a:xfrm>
            <a:off x="8231136" y="3420036"/>
            <a:ext cx="1704992" cy="0"/>
            <a:chOff x="8242736" y="3332139"/>
            <a:chExt cx="1704992" cy="0"/>
          </a:xfrm>
        </p:grpSpPr>
        <p:cxnSp>
          <p:nvCxnSpPr>
            <p:cNvPr id="368" name="Google Shape;368;p16"/>
            <p:cNvCxnSpPr/>
            <p:nvPr/>
          </p:nvCxnSpPr>
          <p:spPr>
            <a:xfrm>
              <a:off x="8242736" y="3332139"/>
              <a:ext cx="864096" cy="0"/>
            </a:xfrm>
            <a:prstGeom prst="straightConnector1">
              <a:avLst/>
            </a:prstGeom>
            <a:noFill/>
            <a:ln w="25400" cap="rnd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4901"/>
                </a:srgbClr>
              </a:outerShdw>
            </a:effectLst>
          </p:spPr>
        </p:cxnSp>
        <p:cxnSp>
          <p:nvCxnSpPr>
            <p:cNvPr id="369" name="Google Shape;369;p16"/>
            <p:cNvCxnSpPr/>
            <p:nvPr/>
          </p:nvCxnSpPr>
          <p:spPr>
            <a:xfrm>
              <a:off x="9083632" y="3332139"/>
              <a:ext cx="864096" cy="0"/>
            </a:xfrm>
            <a:prstGeom prst="straightConnector1">
              <a:avLst/>
            </a:prstGeom>
            <a:noFill/>
            <a:ln w="25400" cap="rnd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4901"/>
                </a:srgbClr>
              </a:outerShdw>
            </a:effectLst>
          </p:spPr>
        </p:cxnSp>
      </p:grpSp>
      <p:grpSp>
        <p:nvGrpSpPr>
          <p:cNvPr id="370" name="Google Shape;370;p16"/>
          <p:cNvGrpSpPr/>
          <p:nvPr/>
        </p:nvGrpSpPr>
        <p:grpSpPr>
          <a:xfrm>
            <a:off x="8219536" y="4546644"/>
            <a:ext cx="1704992" cy="0"/>
            <a:chOff x="8242736" y="3332139"/>
            <a:chExt cx="1704992" cy="0"/>
          </a:xfrm>
        </p:grpSpPr>
        <p:cxnSp>
          <p:nvCxnSpPr>
            <p:cNvPr id="371" name="Google Shape;371;p16"/>
            <p:cNvCxnSpPr/>
            <p:nvPr/>
          </p:nvCxnSpPr>
          <p:spPr>
            <a:xfrm>
              <a:off x="8242736" y="3332139"/>
              <a:ext cx="864096" cy="0"/>
            </a:xfrm>
            <a:prstGeom prst="straightConnector1">
              <a:avLst/>
            </a:prstGeom>
            <a:noFill/>
            <a:ln w="25400" cap="rnd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4901"/>
                </a:srgbClr>
              </a:outerShdw>
            </a:effectLst>
          </p:spPr>
        </p:cxnSp>
        <p:cxnSp>
          <p:nvCxnSpPr>
            <p:cNvPr id="372" name="Google Shape;372;p16"/>
            <p:cNvCxnSpPr/>
            <p:nvPr/>
          </p:nvCxnSpPr>
          <p:spPr>
            <a:xfrm>
              <a:off x="9083632" y="3332139"/>
              <a:ext cx="864096" cy="0"/>
            </a:xfrm>
            <a:prstGeom prst="straightConnector1">
              <a:avLst/>
            </a:prstGeom>
            <a:noFill/>
            <a:ln w="25400" cap="rnd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4901"/>
                </a:srgbClr>
              </a:outerShdw>
            </a:effectLst>
          </p:spPr>
        </p:cxnSp>
      </p:grpSp>
      <p:grpSp>
        <p:nvGrpSpPr>
          <p:cNvPr id="373" name="Google Shape;373;p16"/>
          <p:cNvGrpSpPr/>
          <p:nvPr/>
        </p:nvGrpSpPr>
        <p:grpSpPr>
          <a:xfrm>
            <a:off x="8207936" y="5433919"/>
            <a:ext cx="1704992" cy="0"/>
            <a:chOff x="8242736" y="3332139"/>
            <a:chExt cx="1704992" cy="0"/>
          </a:xfrm>
        </p:grpSpPr>
        <p:cxnSp>
          <p:nvCxnSpPr>
            <p:cNvPr id="374" name="Google Shape;374;p16"/>
            <p:cNvCxnSpPr/>
            <p:nvPr/>
          </p:nvCxnSpPr>
          <p:spPr>
            <a:xfrm>
              <a:off x="8242736" y="3332139"/>
              <a:ext cx="864096" cy="0"/>
            </a:xfrm>
            <a:prstGeom prst="straightConnector1">
              <a:avLst/>
            </a:prstGeom>
            <a:noFill/>
            <a:ln w="25400" cap="rnd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4901"/>
                </a:srgbClr>
              </a:outerShdw>
            </a:effectLst>
          </p:spPr>
        </p:cxnSp>
        <p:cxnSp>
          <p:nvCxnSpPr>
            <p:cNvPr id="375" name="Google Shape;375;p16"/>
            <p:cNvCxnSpPr/>
            <p:nvPr/>
          </p:nvCxnSpPr>
          <p:spPr>
            <a:xfrm>
              <a:off x="9083632" y="3332139"/>
              <a:ext cx="864096" cy="0"/>
            </a:xfrm>
            <a:prstGeom prst="straightConnector1">
              <a:avLst/>
            </a:prstGeom>
            <a:noFill/>
            <a:ln w="25400" cap="rnd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rotWithShape="0">
                <a:srgbClr val="000000">
                  <a:alpha val="34901"/>
                </a:srgbClr>
              </a:outerShdw>
            </a:effec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p17"/>
          <p:cNvPicPr preferRelativeResize="0"/>
          <p:nvPr/>
        </p:nvPicPr>
        <p:blipFill rotWithShape="1">
          <a:blip r:embed="rId3">
            <a:alphaModFix/>
          </a:blip>
          <a:srcRect l="7065" t="4905" b="12084"/>
          <a:stretch/>
        </p:blipFill>
        <p:spPr>
          <a:xfrm>
            <a:off x="5840793" y="836712"/>
            <a:ext cx="6735927" cy="6016463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17"/>
          <p:cNvSpPr txBox="1"/>
          <p:nvPr/>
        </p:nvSpPr>
        <p:spPr>
          <a:xfrm>
            <a:off x="983432" y="2132856"/>
            <a:ext cx="5904656" cy="1440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42891" marR="0" lvl="0" indent="-34289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Proporción </a:t>
            </a:r>
            <a:endParaRPr/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labio superior – labio inferior: 1:2</a:t>
            </a:r>
            <a:endParaRPr/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None/>
            </a:pPr>
            <a:endParaRPr sz="24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17"/>
          <p:cNvSpPr txBox="1"/>
          <p:nvPr/>
        </p:nvSpPr>
        <p:spPr>
          <a:xfrm>
            <a:off x="2514217" y="99800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s-CL" sz="4400" b="1" cap="small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</a:t>
            </a:r>
            <a:endParaRPr/>
          </a:p>
        </p:txBody>
      </p:sp>
      <p:cxnSp>
        <p:nvCxnSpPr>
          <p:cNvPr id="383" name="Google Shape;383;p17"/>
          <p:cNvCxnSpPr/>
          <p:nvPr/>
        </p:nvCxnSpPr>
        <p:spPr>
          <a:xfrm rot="10800000">
            <a:off x="7665609" y="5038576"/>
            <a:ext cx="0" cy="396000"/>
          </a:xfrm>
          <a:prstGeom prst="straightConnector1">
            <a:avLst/>
          </a:prstGeom>
          <a:noFill/>
          <a:ln w="25400" cap="rnd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384" name="Google Shape;384;p17"/>
          <p:cNvCxnSpPr/>
          <p:nvPr/>
        </p:nvCxnSpPr>
        <p:spPr>
          <a:xfrm rot="10800000">
            <a:off x="7665609" y="5462153"/>
            <a:ext cx="0" cy="828000"/>
          </a:xfrm>
          <a:prstGeom prst="straightConnector1">
            <a:avLst/>
          </a:prstGeom>
          <a:noFill/>
          <a:ln w="25400" cap="rnd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385" name="Google Shape;385;p17"/>
          <p:cNvCxnSpPr/>
          <p:nvPr/>
        </p:nvCxnSpPr>
        <p:spPr>
          <a:xfrm rot="10800000">
            <a:off x="7940678" y="5051276"/>
            <a:ext cx="2536156" cy="12828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86" name="Google Shape;386;p17"/>
          <p:cNvCxnSpPr/>
          <p:nvPr/>
        </p:nvCxnSpPr>
        <p:spPr>
          <a:xfrm rot="10800000">
            <a:off x="7939074" y="5449325"/>
            <a:ext cx="2536156" cy="12828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87" name="Google Shape;387;p17"/>
          <p:cNvCxnSpPr/>
          <p:nvPr/>
        </p:nvCxnSpPr>
        <p:spPr>
          <a:xfrm rot="10800000">
            <a:off x="7968208" y="6309320"/>
            <a:ext cx="2536156" cy="12828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8"/>
          <p:cNvSpPr txBox="1"/>
          <p:nvPr/>
        </p:nvSpPr>
        <p:spPr>
          <a:xfrm>
            <a:off x="931466" y="2086412"/>
            <a:ext cx="5544616" cy="1368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Ancho labial adecuado</a:t>
            </a:r>
            <a:endParaRPr sz="24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Arial"/>
              <a:buNone/>
            </a:pPr>
            <a:r>
              <a:rPr lang="es-CL" sz="20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</a:t>
            </a:r>
            <a:endParaRPr sz="135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8"/>
          <p:cNvSpPr txBox="1"/>
          <p:nvPr/>
        </p:nvSpPr>
        <p:spPr>
          <a:xfrm>
            <a:off x="2567608" y="139397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s-CL" sz="4400" b="1" cap="small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</a:t>
            </a:r>
            <a:endParaRPr/>
          </a:p>
        </p:txBody>
      </p:sp>
      <p:pic>
        <p:nvPicPr>
          <p:cNvPr id="394" name="Google Shape;394;p18"/>
          <p:cNvPicPr preferRelativeResize="0"/>
          <p:nvPr/>
        </p:nvPicPr>
        <p:blipFill rotWithShape="1">
          <a:blip r:embed="rId3">
            <a:alphaModFix/>
          </a:blip>
          <a:srcRect l="11711" t="4905" r="13941" b="12084"/>
          <a:stretch/>
        </p:blipFill>
        <p:spPr>
          <a:xfrm>
            <a:off x="6096000" y="35329"/>
            <a:ext cx="6125019" cy="683850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5" name="Google Shape;395;p18"/>
          <p:cNvCxnSpPr/>
          <p:nvPr/>
        </p:nvCxnSpPr>
        <p:spPr>
          <a:xfrm>
            <a:off x="10344472" y="3068960"/>
            <a:ext cx="0" cy="1476164"/>
          </a:xfrm>
          <a:prstGeom prst="straightConnector1">
            <a:avLst/>
          </a:prstGeom>
          <a:noFill/>
          <a:ln w="38100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96" name="Google Shape;396;p18"/>
          <p:cNvCxnSpPr/>
          <p:nvPr/>
        </p:nvCxnSpPr>
        <p:spPr>
          <a:xfrm>
            <a:off x="8616280" y="3068960"/>
            <a:ext cx="0" cy="1476164"/>
          </a:xfrm>
          <a:prstGeom prst="straightConnector1">
            <a:avLst/>
          </a:prstGeom>
          <a:noFill/>
          <a:ln w="38100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97" name="Google Shape;397;p18"/>
          <p:cNvCxnSpPr/>
          <p:nvPr/>
        </p:nvCxnSpPr>
        <p:spPr>
          <a:xfrm>
            <a:off x="8760296" y="4138291"/>
            <a:ext cx="0" cy="1476164"/>
          </a:xfrm>
          <a:prstGeom prst="straightConnector1">
            <a:avLst/>
          </a:prstGeom>
          <a:noFill/>
          <a:ln w="22225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98" name="Google Shape;398;p18"/>
          <p:cNvCxnSpPr/>
          <p:nvPr/>
        </p:nvCxnSpPr>
        <p:spPr>
          <a:xfrm>
            <a:off x="8901137" y="3742941"/>
            <a:ext cx="3175" cy="982203"/>
          </a:xfrm>
          <a:prstGeom prst="straightConnector1">
            <a:avLst/>
          </a:prstGeom>
          <a:noFill/>
          <a:ln w="22225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99" name="Google Shape;399;p18"/>
          <p:cNvCxnSpPr/>
          <p:nvPr/>
        </p:nvCxnSpPr>
        <p:spPr>
          <a:xfrm>
            <a:off x="10128448" y="4149080"/>
            <a:ext cx="0" cy="1476164"/>
          </a:xfrm>
          <a:prstGeom prst="straightConnector1">
            <a:avLst/>
          </a:prstGeom>
          <a:noFill/>
          <a:ln w="22225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00" name="Google Shape;400;p18"/>
          <p:cNvCxnSpPr/>
          <p:nvPr/>
        </p:nvCxnSpPr>
        <p:spPr>
          <a:xfrm>
            <a:off x="9981257" y="3789040"/>
            <a:ext cx="3175" cy="982203"/>
          </a:xfrm>
          <a:prstGeom prst="straightConnector1">
            <a:avLst/>
          </a:prstGeom>
          <a:noFill/>
          <a:ln w="22225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01" name="Google Shape;401;p18"/>
          <p:cNvCxnSpPr/>
          <p:nvPr/>
        </p:nvCxnSpPr>
        <p:spPr>
          <a:xfrm>
            <a:off x="8760296" y="3383086"/>
            <a:ext cx="3175" cy="982203"/>
          </a:xfrm>
          <a:prstGeom prst="straightConnector1">
            <a:avLst/>
          </a:prstGeom>
          <a:noFill/>
          <a:ln w="22225" cap="flat" cmpd="sng">
            <a:solidFill>
              <a:srgbClr val="FFFF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02" name="Google Shape;402;p18"/>
          <p:cNvCxnSpPr/>
          <p:nvPr/>
        </p:nvCxnSpPr>
        <p:spPr>
          <a:xfrm>
            <a:off x="10125272" y="3383087"/>
            <a:ext cx="3175" cy="982203"/>
          </a:xfrm>
          <a:prstGeom prst="straightConnector1">
            <a:avLst/>
          </a:prstGeom>
          <a:noFill/>
          <a:ln w="22225" cap="flat" cmpd="sng">
            <a:solidFill>
              <a:srgbClr val="FFFF00"/>
            </a:solidFill>
            <a:prstDash val="dot"/>
            <a:round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9"/>
          <p:cNvSpPr txBox="1"/>
          <p:nvPr/>
        </p:nvSpPr>
        <p:spPr>
          <a:xfrm>
            <a:off x="2495601" y="188641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FACIAL FRONTAL</a:t>
            </a:r>
            <a:endParaRPr/>
          </a:p>
        </p:txBody>
      </p:sp>
      <p:sp>
        <p:nvSpPr>
          <p:cNvPr id="408" name="Google Shape;408;p19"/>
          <p:cNvSpPr txBox="1"/>
          <p:nvPr/>
        </p:nvSpPr>
        <p:spPr>
          <a:xfrm>
            <a:off x="1921489" y="1978146"/>
            <a:ext cx="5544616" cy="20989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Arial"/>
              <a:buChar char="•"/>
            </a:pPr>
            <a:r>
              <a:rPr lang="es-CL" sz="20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Simetría transversal: </a:t>
            </a:r>
            <a:endParaRPr sz="20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Arial"/>
              <a:buNone/>
            </a:pPr>
            <a:r>
              <a:rPr lang="es-CL" sz="20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Leve desviación del mentón a la derecha</a:t>
            </a:r>
            <a:endParaRPr sz="20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Arial"/>
              <a:buNone/>
            </a:pPr>
            <a:r>
              <a:rPr lang="es-CL" sz="20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</a:t>
            </a:r>
            <a:endParaRPr sz="135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9" name="Google Shape;409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90594" y="1275107"/>
            <a:ext cx="5207565" cy="5207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1" name="Google Shape;411;p19"/>
          <p:cNvCxnSpPr/>
          <p:nvPr/>
        </p:nvCxnSpPr>
        <p:spPr>
          <a:xfrm rot="10800000">
            <a:off x="9424384" y="2923801"/>
            <a:ext cx="0" cy="2628000"/>
          </a:xfrm>
          <a:prstGeom prst="straightConnector1">
            <a:avLst/>
          </a:prstGeom>
          <a:noFill/>
          <a:ln w="25400" cap="rnd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"/>
          <p:cNvSpPr txBox="1">
            <a:spLocks noGrp="1"/>
          </p:cNvSpPr>
          <p:nvPr>
            <p:ph type="body" idx="1"/>
          </p:nvPr>
        </p:nvSpPr>
        <p:spPr>
          <a:xfrm>
            <a:off x="685800" y="3657600"/>
            <a:ext cx="6164653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CL"/>
              <a:t>Fecha de nacimiento: 31/ 03/2012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s-CL"/>
              <a:t>Edad : 7 años 2 meses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s-CL"/>
              <a:t>Motivo de consulta: Arreglar sus dientes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232" name="Google Shape;232;p2"/>
          <p:cNvSpPr txBox="1">
            <a:spLocks noGrp="1"/>
          </p:cNvSpPr>
          <p:nvPr>
            <p:ph type="title"/>
          </p:nvPr>
        </p:nvSpPr>
        <p:spPr>
          <a:xfrm>
            <a:off x="435024" y="1572905"/>
            <a:ext cx="6164653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EBC381"/>
              </a:buClr>
              <a:buSzPts val="4800"/>
              <a:buFont typeface="Arial"/>
              <a:buNone/>
            </a:pPr>
            <a:r>
              <a:rPr lang="es-CL" sz="4800">
                <a:solidFill>
                  <a:srgbClr val="EBC381"/>
                </a:solidFill>
                <a:latin typeface="Arial"/>
                <a:ea typeface="Arial"/>
                <a:cs typeface="Arial"/>
                <a:sym typeface="Arial"/>
              </a:rPr>
              <a:t>B.A.G</a:t>
            </a:r>
            <a:endParaRPr sz="4800">
              <a:solidFill>
                <a:srgbClr val="EBC38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3" name="Google Shape;23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756" y="52365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"/>
          <p:cNvPicPr preferRelativeResize="0">
            <a:picLocks noGrp="1"/>
          </p:cNvPicPr>
          <p:nvPr>
            <p:ph type="pic" idx="2"/>
          </p:nvPr>
        </p:nvPicPr>
        <p:blipFill rotWithShape="1">
          <a:blip r:embed="rId4">
            <a:alphaModFix/>
          </a:blip>
          <a:srcRect t="6459" b="6458"/>
          <a:stretch/>
        </p:blipFill>
        <p:spPr>
          <a:xfrm>
            <a:off x="6850457" y="886798"/>
            <a:ext cx="3773343" cy="5258111"/>
          </a:xfrm>
          <a:prstGeom prst="roundRect">
            <a:avLst>
              <a:gd name="adj" fmla="val 4280"/>
            </a:avLst>
          </a:prstGeom>
          <a:noFill/>
          <a:ln w="50800" cap="sq" cmpd="dbl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2745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" name="Google Shape;416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30426" y="1214939"/>
            <a:ext cx="5327900" cy="5327900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20"/>
          <p:cNvSpPr txBox="1"/>
          <p:nvPr/>
        </p:nvSpPr>
        <p:spPr>
          <a:xfrm>
            <a:off x="2495601" y="188641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FACIAL FRONTAL</a:t>
            </a:r>
            <a:endParaRPr/>
          </a:p>
        </p:txBody>
      </p:sp>
      <p:sp>
        <p:nvSpPr>
          <p:cNvPr id="418" name="Google Shape;418;p20"/>
          <p:cNvSpPr txBox="1"/>
          <p:nvPr/>
        </p:nvSpPr>
        <p:spPr>
          <a:xfrm>
            <a:off x="1921490" y="1978146"/>
            <a:ext cx="5110615" cy="20989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Arial"/>
              <a:buChar char="•"/>
            </a:pPr>
            <a:r>
              <a:rPr lang="es-CL" sz="20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Simetría vertical: </a:t>
            </a:r>
            <a:endParaRPr sz="20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Arial"/>
              <a:buNone/>
            </a:pPr>
            <a:r>
              <a:rPr lang="es-CL" sz="20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Línea media facial coincidente </a:t>
            </a:r>
            <a:endParaRPr/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Arial"/>
              <a:buNone/>
            </a:pPr>
            <a:r>
              <a:rPr lang="es-CL" sz="20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con línea media dentaria superior.</a:t>
            </a:r>
            <a:endParaRPr/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Arial"/>
              <a:buNone/>
            </a:pPr>
            <a:r>
              <a:rPr lang="es-CL" sz="20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</a:t>
            </a:r>
            <a:endParaRPr sz="135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19" name="Google Shape;419;p20"/>
          <p:cNvCxnSpPr/>
          <p:nvPr/>
        </p:nvCxnSpPr>
        <p:spPr>
          <a:xfrm rot="10800000">
            <a:off x="9497536" y="2996953"/>
            <a:ext cx="0" cy="2160240"/>
          </a:xfrm>
          <a:prstGeom prst="straightConnector1">
            <a:avLst/>
          </a:prstGeom>
          <a:noFill/>
          <a:ln w="25400" cap="rnd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  <p:pic>
        <p:nvPicPr>
          <p:cNvPr id="420" name="Google Shape;420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Google Shape;42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35090" y="842255"/>
            <a:ext cx="5484394" cy="5484394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21"/>
          <p:cNvSpPr txBox="1"/>
          <p:nvPr/>
        </p:nvSpPr>
        <p:spPr>
          <a:xfrm>
            <a:off x="2495601" y="188641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FACIAL FRONTAL</a:t>
            </a:r>
            <a:endParaRPr/>
          </a:p>
        </p:txBody>
      </p:sp>
      <p:sp>
        <p:nvSpPr>
          <p:cNvPr id="427" name="Google Shape;427;p21"/>
          <p:cNvSpPr txBox="1"/>
          <p:nvPr/>
        </p:nvSpPr>
        <p:spPr>
          <a:xfrm>
            <a:off x="1397936" y="1998902"/>
            <a:ext cx="5110615" cy="3221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Arial"/>
              <a:buChar char="•"/>
            </a:pPr>
            <a:r>
              <a:rPr lang="es-CL" sz="20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Simetría horizontal: </a:t>
            </a:r>
            <a:endParaRPr sz="20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Arial"/>
              <a:buNone/>
            </a:pPr>
            <a:r>
              <a:rPr lang="es-CL" sz="18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Regla de los quintos: Quintos externos disminuidos</a:t>
            </a:r>
            <a:endParaRPr sz="18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8" name="Google Shape;428;p21"/>
          <p:cNvCxnSpPr/>
          <p:nvPr/>
        </p:nvCxnSpPr>
        <p:spPr>
          <a:xfrm rot="10800000" flipH="1">
            <a:off x="8799729" y="2899082"/>
            <a:ext cx="1" cy="2311146"/>
          </a:xfrm>
          <a:prstGeom prst="straightConnector1">
            <a:avLst/>
          </a:prstGeom>
          <a:noFill/>
          <a:ln w="25400" cap="rnd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429" name="Google Shape;429;p21"/>
          <p:cNvCxnSpPr/>
          <p:nvPr/>
        </p:nvCxnSpPr>
        <p:spPr>
          <a:xfrm rot="10800000">
            <a:off x="8206970" y="2852937"/>
            <a:ext cx="695" cy="2391053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0" name="Google Shape;430;p21"/>
          <p:cNvCxnSpPr/>
          <p:nvPr/>
        </p:nvCxnSpPr>
        <p:spPr>
          <a:xfrm rot="10800000" flipH="1">
            <a:off x="9408369" y="2840840"/>
            <a:ext cx="1" cy="2311146"/>
          </a:xfrm>
          <a:prstGeom prst="straightConnector1">
            <a:avLst/>
          </a:prstGeom>
          <a:noFill/>
          <a:ln w="25400" cap="rnd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431" name="Google Shape;431;p21"/>
          <p:cNvCxnSpPr/>
          <p:nvPr/>
        </p:nvCxnSpPr>
        <p:spPr>
          <a:xfrm rot="10800000" flipH="1">
            <a:off x="7587593" y="2880794"/>
            <a:ext cx="1" cy="2311146"/>
          </a:xfrm>
          <a:prstGeom prst="straightConnector1">
            <a:avLst/>
          </a:prstGeom>
          <a:noFill/>
          <a:ln w="25400" cap="rnd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rotWithShape="0">
              <a:srgbClr val="000000">
                <a:alpha val="34901"/>
              </a:srgbClr>
            </a:outerShdw>
          </a:effectLst>
        </p:spPr>
      </p:cxnSp>
      <p:sp>
        <p:nvSpPr>
          <p:cNvPr id="432" name="Google Shape;432;p21"/>
          <p:cNvSpPr/>
          <p:nvPr/>
        </p:nvSpPr>
        <p:spPr>
          <a:xfrm>
            <a:off x="7585433" y="3284984"/>
            <a:ext cx="605657" cy="299468"/>
          </a:xfrm>
          <a:prstGeom prst="rect">
            <a:avLst/>
          </a:prstGeom>
          <a:noFill/>
          <a:ln w="25400" cap="flat" cmpd="sng">
            <a:solidFill>
              <a:srgbClr val="00F9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00">
              <a:solidFill>
                <a:srgbClr val="FFFFFF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pic>
        <p:nvPicPr>
          <p:cNvPr id="433" name="Google Shape;433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21"/>
          <p:cNvSpPr/>
          <p:nvPr/>
        </p:nvSpPr>
        <p:spPr>
          <a:xfrm>
            <a:off x="8196772" y="3806772"/>
            <a:ext cx="605657" cy="299468"/>
          </a:xfrm>
          <a:prstGeom prst="rect">
            <a:avLst/>
          </a:prstGeom>
          <a:noFill/>
          <a:ln w="25400" cap="flat" cmpd="sng">
            <a:solidFill>
              <a:srgbClr val="00F9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00">
              <a:solidFill>
                <a:srgbClr val="FFFFFF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435" name="Google Shape;435;p21"/>
          <p:cNvSpPr/>
          <p:nvPr/>
        </p:nvSpPr>
        <p:spPr>
          <a:xfrm>
            <a:off x="8808306" y="3284984"/>
            <a:ext cx="605657" cy="299468"/>
          </a:xfrm>
          <a:prstGeom prst="rect">
            <a:avLst/>
          </a:prstGeom>
          <a:noFill/>
          <a:ln w="25400" cap="flat" cmpd="sng">
            <a:solidFill>
              <a:srgbClr val="00F9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00">
              <a:solidFill>
                <a:srgbClr val="FFFFFF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436" name="Google Shape;436;p21"/>
          <p:cNvSpPr/>
          <p:nvPr/>
        </p:nvSpPr>
        <p:spPr>
          <a:xfrm>
            <a:off x="9411352" y="3696945"/>
            <a:ext cx="605657" cy="299468"/>
          </a:xfrm>
          <a:prstGeom prst="rect">
            <a:avLst/>
          </a:prstGeom>
          <a:noFill/>
          <a:ln w="25400" cap="flat" cmpd="sng">
            <a:solidFill>
              <a:srgbClr val="00F9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00">
              <a:solidFill>
                <a:srgbClr val="FFFFFF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437" name="Google Shape;437;p21"/>
          <p:cNvSpPr/>
          <p:nvPr/>
        </p:nvSpPr>
        <p:spPr>
          <a:xfrm>
            <a:off x="6968217" y="3696945"/>
            <a:ext cx="605657" cy="299468"/>
          </a:xfrm>
          <a:prstGeom prst="rect">
            <a:avLst/>
          </a:prstGeom>
          <a:noFill/>
          <a:ln w="25400" cap="flat" cmpd="sng">
            <a:solidFill>
              <a:srgbClr val="00F9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00">
              <a:solidFill>
                <a:srgbClr val="FFFFFF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2"/>
          <p:cNvSpPr txBox="1"/>
          <p:nvPr/>
        </p:nvSpPr>
        <p:spPr>
          <a:xfrm>
            <a:off x="3520735" y="2242039"/>
            <a:ext cx="5112568" cy="1872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es-CL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facial de perfil</a:t>
            </a:r>
            <a:endParaRPr/>
          </a:p>
        </p:txBody>
      </p:sp>
      <p:pic>
        <p:nvPicPr>
          <p:cNvPr id="443" name="Google Shape;443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23"/>
          <p:cNvSpPr txBox="1"/>
          <p:nvPr/>
        </p:nvSpPr>
        <p:spPr>
          <a:xfrm>
            <a:off x="2495601" y="188641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FACIAL DE PERFIL</a:t>
            </a:r>
            <a:endParaRPr/>
          </a:p>
        </p:txBody>
      </p:sp>
      <p:sp>
        <p:nvSpPr>
          <p:cNvPr id="449" name="Google Shape;449;p23"/>
          <p:cNvSpPr txBox="1"/>
          <p:nvPr/>
        </p:nvSpPr>
        <p:spPr>
          <a:xfrm>
            <a:off x="6023992" y="2204864"/>
            <a:ext cx="6145452" cy="3240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 fontScale="92500" lnSpcReduction="20000"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Frente: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Recta</a:t>
            </a:r>
            <a:endParaRPr sz="24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Nariz :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Recta</a:t>
            </a:r>
            <a:endParaRPr/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Labio superior: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Corto funcional</a:t>
            </a:r>
            <a:endParaRPr sz="24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Labio inferior: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Normal</a:t>
            </a:r>
            <a:endParaRPr/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Cierre labial: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Normal*</a:t>
            </a:r>
            <a:endParaRPr sz="24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Surco mentoniano: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Marcado</a:t>
            </a:r>
            <a:endParaRPr/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Mentón: 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normal</a:t>
            </a:r>
            <a:endParaRPr/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Angulo goniaco: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Poco marcado </a:t>
            </a:r>
            <a:endParaRPr/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endParaRPr sz="135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0" name="Google Shape;450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23"/>
          <p:cNvPicPr preferRelativeResize="0"/>
          <p:nvPr/>
        </p:nvPicPr>
        <p:blipFill rotWithShape="1">
          <a:blip r:embed="rId4">
            <a:alphaModFix/>
          </a:blip>
          <a:srcRect l="15728" t="12004" r="-803" b="536"/>
          <a:stretch/>
        </p:blipFill>
        <p:spPr>
          <a:xfrm>
            <a:off x="105543" y="1387927"/>
            <a:ext cx="5257941" cy="54052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7" name="Google Shape;457;p24"/>
          <p:cNvPicPr preferRelativeResize="0"/>
          <p:nvPr/>
        </p:nvPicPr>
        <p:blipFill rotWithShape="1">
          <a:blip r:embed="rId3">
            <a:alphaModFix/>
          </a:blip>
          <a:srcRect b="-39"/>
          <a:stretch/>
        </p:blipFill>
        <p:spPr>
          <a:xfrm rot="209285">
            <a:off x="-236652" y="1640029"/>
            <a:ext cx="4437548" cy="5327136"/>
          </a:xfrm>
          <a:prstGeom prst="flowChartProcess">
            <a:avLst/>
          </a:prstGeom>
          <a:noFill/>
          <a:ln>
            <a:noFill/>
          </a:ln>
        </p:spPr>
      </p:pic>
      <p:sp>
        <p:nvSpPr>
          <p:cNvPr id="458" name="Google Shape;458;p24"/>
          <p:cNvSpPr txBox="1"/>
          <p:nvPr/>
        </p:nvSpPr>
        <p:spPr>
          <a:xfrm>
            <a:off x="2495601" y="188641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FACIAL DE PERFIL</a:t>
            </a:r>
            <a:endParaRPr/>
          </a:p>
        </p:txBody>
      </p:sp>
      <p:sp>
        <p:nvSpPr>
          <p:cNvPr id="459" name="Google Shape;459;p24"/>
          <p:cNvSpPr txBox="1"/>
          <p:nvPr/>
        </p:nvSpPr>
        <p:spPr>
          <a:xfrm>
            <a:off x="5912695" y="3284984"/>
            <a:ext cx="6145452" cy="3240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Rotación mandibular:</a:t>
            </a:r>
            <a:r>
              <a:rPr lang="es-CL" sz="24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Posterior</a:t>
            </a:r>
            <a:endParaRPr/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None/>
            </a:pPr>
            <a:endParaRPr sz="135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60" name="Google Shape;460;p24"/>
          <p:cNvCxnSpPr/>
          <p:nvPr/>
        </p:nvCxnSpPr>
        <p:spPr>
          <a:xfrm>
            <a:off x="2202941" y="4579114"/>
            <a:ext cx="1618432" cy="730505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1" name="Google Shape;461;p24"/>
          <p:cNvCxnSpPr/>
          <p:nvPr/>
        </p:nvCxnSpPr>
        <p:spPr>
          <a:xfrm>
            <a:off x="2298476" y="3522556"/>
            <a:ext cx="1618432" cy="730505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Google Shape;467;p25"/>
          <p:cNvPicPr preferRelativeResize="0"/>
          <p:nvPr/>
        </p:nvPicPr>
        <p:blipFill rotWithShape="1">
          <a:blip r:embed="rId3">
            <a:alphaModFix/>
          </a:blip>
          <a:srcRect b="-39"/>
          <a:stretch/>
        </p:blipFill>
        <p:spPr>
          <a:xfrm rot="774425">
            <a:off x="-218952" y="1382604"/>
            <a:ext cx="4888054" cy="5867954"/>
          </a:xfrm>
          <a:prstGeom prst="flowChartProcess">
            <a:avLst/>
          </a:prstGeom>
          <a:noFill/>
          <a:ln>
            <a:noFill/>
          </a:ln>
        </p:spPr>
      </p:pic>
      <p:sp>
        <p:nvSpPr>
          <p:cNvPr id="468" name="Google Shape;468;p25"/>
          <p:cNvSpPr txBox="1"/>
          <p:nvPr/>
        </p:nvSpPr>
        <p:spPr>
          <a:xfrm>
            <a:off x="2495601" y="188641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FACIAL DE PERFIL</a:t>
            </a:r>
            <a:endParaRPr/>
          </a:p>
        </p:txBody>
      </p:sp>
      <p:sp>
        <p:nvSpPr>
          <p:cNvPr id="469" name="Google Shape;469;p25"/>
          <p:cNvSpPr txBox="1"/>
          <p:nvPr/>
        </p:nvSpPr>
        <p:spPr>
          <a:xfrm>
            <a:off x="6093438" y="2668563"/>
            <a:ext cx="6145452" cy="17497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Método de Schwartz:</a:t>
            </a:r>
            <a:endParaRPr/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None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Maxilar: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Posterior</a:t>
            </a:r>
            <a:endParaRPr sz="24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None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Mandíbula: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Retroinclinado</a:t>
            </a:r>
            <a:endParaRPr sz="135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0" name="Google Shape;47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66406"/>
            <a:ext cx="1551557" cy="84445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1" name="Google Shape;471;p25"/>
          <p:cNvCxnSpPr/>
          <p:nvPr/>
        </p:nvCxnSpPr>
        <p:spPr>
          <a:xfrm rot="10800000" flipH="1">
            <a:off x="2796595" y="4113933"/>
            <a:ext cx="1620000" cy="18016"/>
          </a:xfrm>
          <a:prstGeom prst="straightConnector1">
            <a:avLst/>
          </a:prstGeom>
          <a:noFill/>
          <a:ln w="22225" cap="flat" cmpd="sng">
            <a:solidFill>
              <a:srgbClr val="C0291E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2" name="Google Shape;472;p25"/>
          <p:cNvCxnSpPr/>
          <p:nvPr/>
        </p:nvCxnSpPr>
        <p:spPr>
          <a:xfrm flipH="1">
            <a:off x="4438563" y="2913055"/>
            <a:ext cx="3473" cy="2705311"/>
          </a:xfrm>
          <a:prstGeom prst="straightConnector1">
            <a:avLst/>
          </a:prstGeom>
          <a:noFill/>
          <a:ln w="222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3" name="Google Shape;473;p25"/>
          <p:cNvSpPr txBox="1"/>
          <p:nvPr/>
        </p:nvSpPr>
        <p:spPr>
          <a:xfrm>
            <a:off x="3860679" y="4221753"/>
            <a:ext cx="358278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200">
                <a:solidFill>
                  <a:srgbClr val="FF0000"/>
                </a:solidFill>
                <a:latin typeface="Palatino"/>
                <a:ea typeface="Palatino"/>
                <a:cs typeface="Palatino"/>
                <a:sym typeface="Palatino"/>
              </a:rPr>
              <a:t>Sn</a:t>
            </a:r>
            <a:endParaRPr/>
          </a:p>
        </p:txBody>
      </p:sp>
      <p:sp>
        <p:nvSpPr>
          <p:cNvPr id="474" name="Google Shape;474;p25"/>
          <p:cNvSpPr txBox="1"/>
          <p:nvPr/>
        </p:nvSpPr>
        <p:spPr>
          <a:xfrm>
            <a:off x="3728843" y="5241304"/>
            <a:ext cx="373793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200">
                <a:solidFill>
                  <a:srgbClr val="FF0000"/>
                </a:solidFill>
                <a:latin typeface="Palatino"/>
                <a:ea typeface="Palatino"/>
                <a:cs typeface="Palatino"/>
                <a:sym typeface="Palatino"/>
              </a:rPr>
              <a:t>Pg</a:t>
            </a:r>
            <a:endParaRPr sz="1200">
              <a:solidFill>
                <a:srgbClr val="FF0000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475" name="Google Shape;475;p25"/>
          <p:cNvSpPr txBox="1"/>
          <p:nvPr/>
        </p:nvSpPr>
        <p:spPr>
          <a:xfrm>
            <a:off x="3268313" y="5618366"/>
            <a:ext cx="1260416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Plano de </a:t>
            </a:r>
            <a:r>
              <a:rPr lang="es-CL" sz="1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Dreyfus</a:t>
            </a:r>
            <a:endParaRPr sz="1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25"/>
          <p:cNvSpPr txBox="1"/>
          <p:nvPr/>
        </p:nvSpPr>
        <p:spPr>
          <a:xfrm>
            <a:off x="4054848" y="4093513"/>
            <a:ext cx="276455" cy="271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050">
                <a:solidFill>
                  <a:srgbClr val="C0291E"/>
                </a:solidFill>
                <a:latin typeface="Palatino"/>
                <a:ea typeface="Palatino"/>
                <a:cs typeface="Palatino"/>
                <a:sym typeface="Palatino"/>
              </a:rPr>
              <a:t>Or</a:t>
            </a:r>
            <a:endParaRPr sz="1050">
              <a:solidFill>
                <a:srgbClr val="C0291E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477" name="Google Shape;477;p25"/>
          <p:cNvSpPr txBox="1"/>
          <p:nvPr/>
        </p:nvSpPr>
        <p:spPr>
          <a:xfrm>
            <a:off x="4417467" y="3322943"/>
            <a:ext cx="219769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200">
                <a:solidFill>
                  <a:srgbClr val="FF0000"/>
                </a:solidFill>
                <a:latin typeface="Palatino"/>
                <a:ea typeface="Palatino"/>
                <a:cs typeface="Palatino"/>
                <a:sym typeface="Palatino"/>
              </a:rPr>
              <a:t>N</a:t>
            </a:r>
            <a:endParaRPr/>
          </a:p>
        </p:txBody>
      </p:sp>
      <p:sp>
        <p:nvSpPr>
          <p:cNvPr id="478" name="Google Shape;478;p25"/>
          <p:cNvSpPr txBox="1"/>
          <p:nvPr/>
        </p:nvSpPr>
        <p:spPr>
          <a:xfrm>
            <a:off x="2763573" y="4130869"/>
            <a:ext cx="276455" cy="271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050">
                <a:solidFill>
                  <a:srgbClr val="C0291E"/>
                </a:solidFill>
                <a:latin typeface="Palatino"/>
                <a:ea typeface="Palatino"/>
                <a:cs typeface="Palatino"/>
                <a:sym typeface="Palatino"/>
              </a:rPr>
              <a:t>Tr</a:t>
            </a:r>
            <a:endParaRPr sz="1050">
              <a:solidFill>
                <a:srgbClr val="C0291E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cxnSp>
        <p:nvCxnSpPr>
          <p:cNvPr id="479" name="Google Shape;479;p25"/>
          <p:cNvCxnSpPr/>
          <p:nvPr/>
        </p:nvCxnSpPr>
        <p:spPr>
          <a:xfrm flipH="1">
            <a:off x="4159280" y="4116129"/>
            <a:ext cx="16327" cy="1475979"/>
          </a:xfrm>
          <a:prstGeom prst="straightConnector1">
            <a:avLst/>
          </a:prstGeom>
          <a:noFill/>
          <a:ln w="222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0" name="Google Shape;480;p25"/>
          <p:cNvCxnSpPr/>
          <p:nvPr/>
        </p:nvCxnSpPr>
        <p:spPr>
          <a:xfrm flipH="1">
            <a:off x="4045609" y="4585686"/>
            <a:ext cx="346696" cy="1019551"/>
          </a:xfrm>
          <a:prstGeom prst="straightConnector1">
            <a:avLst/>
          </a:prstGeom>
          <a:noFill/>
          <a:ln w="222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6" name="Google Shape;486;p26"/>
          <p:cNvPicPr preferRelativeResize="0"/>
          <p:nvPr/>
        </p:nvPicPr>
        <p:blipFill rotWithShape="1">
          <a:blip r:embed="rId3">
            <a:alphaModFix/>
          </a:blip>
          <a:srcRect b="-39"/>
          <a:stretch/>
        </p:blipFill>
        <p:spPr>
          <a:xfrm rot="774425">
            <a:off x="-218952" y="1382604"/>
            <a:ext cx="4888054" cy="5867954"/>
          </a:xfrm>
          <a:prstGeom prst="flowChartProcess">
            <a:avLst/>
          </a:prstGeom>
          <a:noFill/>
          <a:ln>
            <a:noFill/>
          </a:ln>
        </p:spPr>
      </p:pic>
      <p:sp>
        <p:nvSpPr>
          <p:cNvPr id="487" name="Google Shape;487;p26"/>
          <p:cNvSpPr txBox="1"/>
          <p:nvPr/>
        </p:nvSpPr>
        <p:spPr>
          <a:xfrm>
            <a:off x="2495601" y="188641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FACIAL DE PERFIL</a:t>
            </a:r>
            <a:endParaRPr/>
          </a:p>
        </p:txBody>
      </p:sp>
      <p:sp>
        <p:nvSpPr>
          <p:cNvPr id="488" name="Google Shape;488;p26"/>
          <p:cNvSpPr txBox="1"/>
          <p:nvPr/>
        </p:nvSpPr>
        <p:spPr>
          <a:xfrm>
            <a:off x="6093438" y="2668563"/>
            <a:ext cx="6145452" cy="17497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Método de la escuadra (Madsen):</a:t>
            </a:r>
            <a:endParaRPr sz="2400" cap="none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None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Maxilar: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Posterior</a:t>
            </a:r>
            <a:endParaRPr sz="24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None/>
            </a:pPr>
            <a:r>
              <a:rPr lang="es-CL" sz="2400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Mandíbula: </a:t>
            </a:r>
            <a:r>
              <a:rPr lang="es-CL" sz="24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Retroinclinado</a:t>
            </a:r>
            <a:endParaRPr sz="135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9" name="Google Shape;489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66406"/>
            <a:ext cx="1551557" cy="84445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0" name="Google Shape;490;p26"/>
          <p:cNvCxnSpPr/>
          <p:nvPr/>
        </p:nvCxnSpPr>
        <p:spPr>
          <a:xfrm rot="10800000" flipH="1">
            <a:off x="2796595" y="4113933"/>
            <a:ext cx="1584000" cy="36000"/>
          </a:xfrm>
          <a:prstGeom prst="straightConnector1">
            <a:avLst/>
          </a:prstGeom>
          <a:noFill/>
          <a:ln w="22225" cap="flat" cmpd="sng">
            <a:solidFill>
              <a:srgbClr val="C0291E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1" name="Google Shape;491;p26"/>
          <p:cNvCxnSpPr/>
          <p:nvPr/>
        </p:nvCxnSpPr>
        <p:spPr>
          <a:xfrm flipH="1">
            <a:off x="4374730" y="2914147"/>
            <a:ext cx="3473" cy="2520000"/>
          </a:xfrm>
          <a:prstGeom prst="straightConnector1">
            <a:avLst/>
          </a:prstGeom>
          <a:noFill/>
          <a:ln w="222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2" name="Google Shape;492;p26"/>
          <p:cNvCxnSpPr/>
          <p:nvPr/>
        </p:nvCxnSpPr>
        <p:spPr>
          <a:xfrm>
            <a:off x="2796100" y="4144292"/>
            <a:ext cx="1578630" cy="1289855"/>
          </a:xfrm>
          <a:prstGeom prst="straightConnector1">
            <a:avLst/>
          </a:prstGeom>
          <a:noFill/>
          <a:ln w="22225" cap="flat" cmpd="sng">
            <a:solidFill>
              <a:srgbClr val="C0291E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3" name="Google Shape;493;p26"/>
          <p:cNvCxnSpPr/>
          <p:nvPr/>
        </p:nvCxnSpPr>
        <p:spPr>
          <a:xfrm>
            <a:off x="4374730" y="3265714"/>
            <a:ext cx="110184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94" name="Google Shape;494;p26"/>
          <p:cNvCxnSpPr/>
          <p:nvPr/>
        </p:nvCxnSpPr>
        <p:spPr>
          <a:xfrm>
            <a:off x="2790730" y="4153661"/>
            <a:ext cx="1580527" cy="431479"/>
          </a:xfrm>
          <a:prstGeom prst="straightConnector1">
            <a:avLst/>
          </a:prstGeom>
          <a:noFill/>
          <a:ln w="22225" cap="flat" cmpd="sng">
            <a:solidFill>
              <a:srgbClr val="C0291E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5" name="Google Shape;495;p26"/>
          <p:cNvCxnSpPr/>
          <p:nvPr/>
        </p:nvCxnSpPr>
        <p:spPr>
          <a:xfrm flipH="1">
            <a:off x="4130672" y="4585083"/>
            <a:ext cx="247530" cy="913998"/>
          </a:xfrm>
          <a:prstGeom prst="straightConnector1">
            <a:avLst/>
          </a:prstGeom>
          <a:noFill/>
          <a:ln w="22225" cap="flat" cmpd="sng">
            <a:solidFill>
              <a:srgbClr val="C0291E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6" name="Google Shape;496;p26"/>
          <p:cNvCxnSpPr/>
          <p:nvPr/>
        </p:nvCxnSpPr>
        <p:spPr>
          <a:xfrm>
            <a:off x="2802547" y="4175897"/>
            <a:ext cx="1324652" cy="1323184"/>
          </a:xfrm>
          <a:prstGeom prst="straightConnector1">
            <a:avLst/>
          </a:prstGeom>
          <a:noFill/>
          <a:ln w="22225" cap="flat" cmpd="sng">
            <a:solidFill>
              <a:srgbClr val="C0291E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7" name="Google Shape;497;p26"/>
          <p:cNvSpPr txBox="1"/>
          <p:nvPr/>
        </p:nvSpPr>
        <p:spPr>
          <a:xfrm>
            <a:off x="4018577" y="4892236"/>
            <a:ext cx="64589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s-CL" sz="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Mentón</a:t>
            </a:r>
            <a:endParaRPr sz="7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26"/>
          <p:cNvSpPr txBox="1"/>
          <p:nvPr/>
        </p:nvSpPr>
        <p:spPr>
          <a:xfrm>
            <a:off x="4367969" y="3022159"/>
            <a:ext cx="58562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s-CL" sz="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Glabela</a:t>
            </a:r>
            <a:endParaRPr sz="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27"/>
          <p:cNvSpPr txBox="1"/>
          <p:nvPr/>
        </p:nvSpPr>
        <p:spPr>
          <a:xfrm>
            <a:off x="3520735" y="2242039"/>
            <a:ext cx="5112568" cy="1872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es-CL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intraoral</a:t>
            </a:r>
            <a:endParaRPr/>
          </a:p>
        </p:txBody>
      </p:sp>
      <p:pic>
        <p:nvPicPr>
          <p:cNvPr id="504" name="Google Shape;504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9" name="Google Shape;509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09351" y="2304916"/>
            <a:ext cx="3400865" cy="2125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p28"/>
          <p:cNvPicPr preferRelativeResize="0"/>
          <p:nvPr/>
        </p:nvPicPr>
        <p:blipFill rotWithShape="1">
          <a:blip r:embed="rId4">
            <a:alphaModFix/>
          </a:blip>
          <a:srcRect b="4251"/>
          <a:stretch/>
        </p:blipFill>
        <p:spPr>
          <a:xfrm>
            <a:off x="4304371" y="4523090"/>
            <a:ext cx="3010824" cy="2162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Google Shape;511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50029" y="184601"/>
            <a:ext cx="3119508" cy="2027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66498" y="2304916"/>
            <a:ext cx="3400865" cy="2125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2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52204" y="2304916"/>
            <a:ext cx="3400866" cy="21255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29"/>
          <p:cNvSpPr txBox="1">
            <a:spLocks noGrp="1"/>
          </p:cNvSpPr>
          <p:nvPr>
            <p:ph type="title"/>
          </p:nvPr>
        </p:nvSpPr>
        <p:spPr>
          <a:xfrm>
            <a:off x="685802" y="609602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s-CL"/>
              <a:t>EXAMEN INTRAORAL</a:t>
            </a:r>
            <a:br>
              <a:rPr lang="es-CL"/>
            </a:br>
            <a:endParaRPr/>
          </a:p>
        </p:txBody>
      </p:sp>
      <p:sp>
        <p:nvSpPr>
          <p:cNvPr id="520" name="Google Shape;520;p29"/>
          <p:cNvSpPr txBox="1">
            <a:spLocks noGrp="1"/>
          </p:cNvSpPr>
          <p:nvPr>
            <p:ph type="body" idx="1"/>
          </p:nvPr>
        </p:nvSpPr>
        <p:spPr>
          <a:xfrm>
            <a:off x="685802" y="1454057"/>
            <a:ext cx="4733691" cy="4969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</a:rPr>
              <a:t>Tejidos blandos</a:t>
            </a:r>
            <a:endParaRPr/>
          </a:p>
          <a:p>
            <a:pPr marL="342900" lvl="1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1680"/>
              <a:buFont typeface="Arial"/>
              <a:buChar char="•"/>
            </a:pPr>
            <a:r>
              <a:rPr lang="es-CL" sz="2400"/>
              <a:t>Vestíbulo desocupado.</a:t>
            </a:r>
            <a:endParaRPr/>
          </a:p>
          <a:p>
            <a:pPr marL="342900" lvl="1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1680"/>
              <a:buFont typeface="Arial"/>
              <a:buChar char="•"/>
            </a:pPr>
            <a:r>
              <a:rPr lang="es-CL" sz="2400"/>
              <a:t>Mucosas: Normales, con pigmentación melánica.</a:t>
            </a:r>
            <a:endParaRPr sz="2400"/>
          </a:p>
          <a:p>
            <a:pPr marL="342900" lvl="1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1680"/>
              <a:buFont typeface="Arial"/>
              <a:buChar char="•"/>
            </a:pPr>
            <a:r>
              <a:rPr lang="es-CL" sz="2400"/>
              <a:t>Margen Gingival: Asimétrico.</a:t>
            </a:r>
            <a:endParaRPr sz="2400"/>
          </a:p>
          <a:p>
            <a:pPr marL="342900" lvl="1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FFFF00"/>
              </a:buClr>
              <a:buSzPts val="1680"/>
              <a:buFont typeface="Arial"/>
              <a:buChar char="•"/>
            </a:pPr>
            <a:r>
              <a:rPr lang="es-CL" sz="2400"/>
              <a:t>Frenillos:</a:t>
            </a:r>
            <a:endParaRPr/>
          </a:p>
          <a:p>
            <a:pPr marL="1200121" lvl="2" indent="-285744" algn="l" rtl="0"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s-CL" sz="2400"/>
              <a:t>Medio labial sup. e inf, lateral inferior derecho e izquierdo:  Sin alteraciones</a:t>
            </a:r>
            <a:endParaRPr/>
          </a:p>
          <a:p>
            <a:pPr marL="285744" lvl="0" indent="-171444" algn="l" rtl="0"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pic>
        <p:nvPicPr>
          <p:cNvPr id="521" name="Google Shape;521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60256" y="2065869"/>
            <a:ext cx="6355080" cy="397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"/>
          <p:cNvSpPr txBox="1">
            <a:spLocks noGrp="1"/>
          </p:cNvSpPr>
          <p:nvPr>
            <p:ph type="title"/>
          </p:nvPr>
        </p:nvSpPr>
        <p:spPr>
          <a:xfrm>
            <a:off x="650632" y="2517275"/>
            <a:ext cx="10131427" cy="1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es-CL" sz="5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ANAMNESIS</a:t>
            </a:r>
            <a:endParaRPr/>
          </a:p>
        </p:txBody>
      </p:sp>
      <p:pic>
        <p:nvPicPr>
          <p:cNvPr id="240" name="Google Shape;240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" name="Google Shape;528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337624"/>
            <a:ext cx="12192000" cy="76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30"/>
          <p:cNvSpPr txBox="1"/>
          <p:nvPr/>
        </p:nvSpPr>
        <p:spPr>
          <a:xfrm>
            <a:off x="263392" y="5094215"/>
            <a:ext cx="6719455" cy="1877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Dentición mixta primera fase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Susceptibilidad a caries media                                        </a:t>
            </a:r>
            <a:r>
              <a:rPr lang="es-CL" sz="1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               NO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Desgastes Fisiológicos                 Incisivo                       (   )              ( X 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                 Canino derecho         (   )              ( X 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                 Canino Izquierdo       (   )              ( X 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                 Molar derecho           (   )              ( X 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                 Molar izquierdo         (   )              ( X 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p30"/>
          <p:cNvSpPr txBox="1"/>
          <p:nvPr/>
        </p:nvSpPr>
        <p:spPr>
          <a:xfrm>
            <a:off x="6724357" y="5094215"/>
            <a:ext cx="4819943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s-CL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Línea media dentaria inferior desviada 1 mm hacia la derecha,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s-CL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Ejes dentarios superior e inferior convergente a la línea media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31" name="Google Shape;531;p30"/>
          <p:cNvCxnSpPr/>
          <p:nvPr/>
        </p:nvCxnSpPr>
        <p:spPr>
          <a:xfrm>
            <a:off x="6288259" y="1659988"/>
            <a:ext cx="14067" cy="3348110"/>
          </a:xfrm>
          <a:prstGeom prst="straightConnector1">
            <a:avLst/>
          </a:prstGeom>
          <a:noFill/>
          <a:ln w="28575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32" name="Google Shape;532;p30"/>
          <p:cNvCxnSpPr/>
          <p:nvPr/>
        </p:nvCxnSpPr>
        <p:spPr>
          <a:xfrm>
            <a:off x="6096000" y="3424098"/>
            <a:ext cx="14067" cy="1584000"/>
          </a:xfrm>
          <a:prstGeom prst="straightConnector1">
            <a:avLst/>
          </a:prstGeom>
          <a:noFill/>
          <a:ln w="28575" cap="flat" cmpd="sng">
            <a:solidFill>
              <a:srgbClr val="FFFF00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533" name="Google Shape;533;p30"/>
          <p:cNvCxnSpPr/>
          <p:nvPr/>
        </p:nvCxnSpPr>
        <p:spPr>
          <a:xfrm>
            <a:off x="6096000" y="4543864"/>
            <a:ext cx="192259" cy="0"/>
          </a:xfrm>
          <a:prstGeom prst="straightConnector1">
            <a:avLst/>
          </a:prstGeom>
          <a:noFill/>
          <a:ln w="28575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9" name="Google Shape;539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37913" y="2157775"/>
            <a:ext cx="6820911" cy="443359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40" name="Google Shape;540;p31"/>
          <p:cNvCxnSpPr/>
          <p:nvPr/>
        </p:nvCxnSpPr>
        <p:spPr>
          <a:xfrm rot="10800000" flipH="1">
            <a:off x="8688288" y="2348880"/>
            <a:ext cx="39918" cy="4051382"/>
          </a:xfrm>
          <a:prstGeom prst="straightConnector1">
            <a:avLst/>
          </a:prstGeom>
          <a:noFill/>
          <a:ln w="28575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41" name="Google Shape;541;p31"/>
          <p:cNvSpPr txBox="1"/>
          <p:nvPr/>
        </p:nvSpPr>
        <p:spPr>
          <a:xfrm>
            <a:off x="2495600" y="137503"/>
            <a:ext cx="6152769" cy="1405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85000" lnSpcReduction="1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400" b="1" cap="small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intraoral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400" b="1" cap="small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arcadas por separado</a:t>
            </a:r>
            <a:endParaRPr/>
          </a:p>
        </p:txBody>
      </p:sp>
      <p:sp>
        <p:nvSpPr>
          <p:cNvPr id="542" name="Google Shape;542;p31"/>
          <p:cNvSpPr/>
          <p:nvPr/>
        </p:nvSpPr>
        <p:spPr>
          <a:xfrm>
            <a:off x="5583382" y="2602523"/>
            <a:ext cx="6137563" cy="3632022"/>
          </a:xfrm>
          <a:custGeom>
            <a:avLst/>
            <a:gdLst/>
            <a:ahLst/>
            <a:cxnLst/>
            <a:rect l="l" t="t" r="r" b="b"/>
            <a:pathLst>
              <a:path w="6137563" h="3755150" extrusionOk="0">
                <a:moveTo>
                  <a:pt x="0" y="3658169"/>
                </a:moveTo>
                <a:cubicBezTo>
                  <a:pt x="266700" y="3123614"/>
                  <a:pt x="533400" y="2589059"/>
                  <a:pt x="734291" y="2203441"/>
                </a:cubicBezTo>
                <a:cubicBezTo>
                  <a:pt x="935182" y="1817823"/>
                  <a:pt x="1076036" y="1566133"/>
                  <a:pt x="1205345" y="1344460"/>
                </a:cubicBezTo>
                <a:cubicBezTo>
                  <a:pt x="1334654" y="1122787"/>
                  <a:pt x="1355436" y="1071987"/>
                  <a:pt x="1510145" y="873405"/>
                </a:cubicBezTo>
                <a:cubicBezTo>
                  <a:pt x="1664854" y="674823"/>
                  <a:pt x="1805709" y="291514"/>
                  <a:pt x="2133600" y="152969"/>
                </a:cubicBezTo>
                <a:cubicBezTo>
                  <a:pt x="2461491" y="14424"/>
                  <a:pt x="3066473" y="-47922"/>
                  <a:pt x="3477491" y="42132"/>
                </a:cubicBezTo>
                <a:cubicBezTo>
                  <a:pt x="3888509" y="132186"/>
                  <a:pt x="4264891" y="303060"/>
                  <a:pt x="4599709" y="693296"/>
                </a:cubicBezTo>
                <a:cubicBezTo>
                  <a:pt x="4934527" y="1083532"/>
                  <a:pt x="5230091" y="1873241"/>
                  <a:pt x="5486400" y="2383550"/>
                </a:cubicBezTo>
                <a:cubicBezTo>
                  <a:pt x="5742709" y="2893859"/>
                  <a:pt x="5940136" y="3324504"/>
                  <a:pt x="6137563" y="375515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3" name="Google Shape;543;p31"/>
          <p:cNvSpPr txBox="1"/>
          <p:nvPr/>
        </p:nvSpPr>
        <p:spPr>
          <a:xfrm>
            <a:off x="556779" y="2157774"/>
            <a:ext cx="4874203" cy="3521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285744" marR="0" lvl="0" indent="-285744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s-CL" sz="18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Bóveda palatina: Alta</a:t>
            </a:r>
            <a:endParaRPr/>
          </a:p>
          <a:p>
            <a:pPr marL="285744" marR="0" lvl="0" indent="-28574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s-CL" sz="18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Forma de la arcada: Hiperbólica</a:t>
            </a:r>
            <a:endParaRPr sz="1800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44" marR="0" lvl="0" indent="-28574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s-CL" sz="18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Falta de desgastes fisiológicos</a:t>
            </a:r>
            <a:endParaRPr/>
          </a:p>
          <a:p>
            <a:pPr marL="285744" marR="0" lvl="0" indent="-28574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s-CL" sz="1800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Anomalías individuales:</a:t>
            </a:r>
            <a:endParaRPr/>
          </a:p>
          <a:p>
            <a:pPr marL="742932" marR="0" lvl="1" indent="-28574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-"/>
            </a:pPr>
            <a:r>
              <a:rPr lang="es-CL"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Diastema entre diente 1.1 y 2.1</a:t>
            </a:r>
            <a:endParaRPr/>
          </a:p>
          <a:p>
            <a:pPr marL="742932" marR="0" lvl="1" indent="-28574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-"/>
            </a:pPr>
            <a:r>
              <a:rPr lang="es-CL"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Ausencia de diente 2.2</a:t>
            </a:r>
            <a:endParaRPr/>
          </a:p>
          <a:p>
            <a:pPr marL="742932" marR="0" lvl="1" indent="-28574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-"/>
            </a:pPr>
            <a:r>
              <a:rPr lang="es-CL"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Palatoversión: Diente 1.1 y 2.1</a:t>
            </a:r>
            <a:endParaRPr/>
          </a:p>
          <a:p>
            <a:pPr marL="742932" marR="0" lvl="1" indent="-28574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-"/>
            </a:pPr>
            <a:r>
              <a:rPr lang="es-CL"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Mesioversión: Diente 1.2, 1.6 y 2.6</a:t>
            </a:r>
            <a:endParaRPr/>
          </a:p>
        </p:txBody>
      </p:sp>
      <p:sp>
        <p:nvSpPr>
          <p:cNvPr id="544" name="Google Shape;544;p31"/>
          <p:cNvSpPr/>
          <p:nvPr/>
        </p:nvSpPr>
        <p:spPr>
          <a:xfrm>
            <a:off x="556779" y="1855760"/>
            <a:ext cx="3942578" cy="604029"/>
          </a:xfrm>
          <a:prstGeom prst="roundRect">
            <a:avLst>
              <a:gd name="adj" fmla="val 16667"/>
            </a:avLst>
          </a:prstGeom>
          <a:solidFill>
            <a:srgbClr val="D0D0D0">
              <a:alpha val="819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Maxilar superior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32"/>
          <p:cNvSpPr txBox="1"/>
          <p:nvPr/>
        </p:nvSpPr>
        <p:spPr>
          <a:xfrm>
            <a:off x="2495600" y="137503"/>
            <a:ext cx="6152769" cy="1405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85000" lnSpcReduction="1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400" b="1" cap="small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intraoral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400" b="1" cap="small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arcadas por separado</a:t>
            </a:r>
            <a:endParaRPr/>
          </a:p>
        </p:txBody>
      </p:sp>
      <p:pic>
        <p:nvPicPr>
          <p:cNvPr id="551" name="Google Shape;551;p32"/>
          <p:cNvPicPr preferRelativeResize="0"/>
          <p:nvPr/>
        </p:nvPicPr>
        <p:blipFill rotWithShape="1">
          <a:blip r:embed="rId3">
            <a:alphaModFix/>
          </a:blip>
          <a:srcRect b="4251"/>
          <a:stretch/>
        </p:blipFill>
        <p:spPr>
          <a:xfrm>
            <a:off x="5226961" y="1856679"/>
            <a:ext cx="6943691" cy="498633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52" name="Google Shape;552;p32"/>
          <p:cNvCxnSpPr/>
          <p:nvPr/>
        </p:nvCxnSpPr>
        <p:spPr>
          <a:xfrm>
            <a:off x="8818059" y="1856679"/>
            <a:ext cx="14245" cy="4912611"/>
          </a:xfrm>
          <a:prstGeom prst="straightConnector1">
            <a:avLst/>
          </a:prstGeom>
          <a:noFill/>
          <a:ln w="34925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53" name="Google Shape;553;p32"/>
          <p:cNvSpPr/>
          <p:nvPr/>
        </p:nvSpPr>
        <p:spPr>
          <a:xfrm>
            <a:off x="5591944" y="2060848"/>
            <a:ext cx="6100763" cy="4072224"/>
          </a:xfrm>
          <a:custGeom>
            <a:avLst/>
            <a:gdLst/>
            <a:ahLst/>
            <a:cxnLst/>
            <a:rect l="l" t="t" r="r" b="b"/>
            <a:pathLst>
              <a:path w="6100763" h="4072224" extrusionOk="0">
                <a:moveTo>
                  <a:pt x="0" y="642938"/>
                </a:moveTo>
                <a:cubicBezTo>
                  <a:pt x="339328" y="1176338"/>
                  <a:pt x="678656" y="1709738"/>
                  <a:pt x="1028700" y="2228850"/>
                </a:cubicBezTo>
                <a:cubicBezTo>
                  <a:pt x="1378744" y="2747963"/>
                  <a:pt x="1690688" y="3452813"/>
                  <a:pt x="2100263" y="3757613"/>
                </a:cubicBezTo>
                <a:cubicBezTo>
                  <a:pt x="2509838" y="4062413"/>
                  <a:pt x="3107531" y="4100512"/>
                  <a:pt x="3486150" y="4057650"/>
                </a:cubicBezTo>
                <a:cubicBezTo>
                  <a:pt x="3864769" y="4014788"/>
                  <a:pt x="4057650" y="3893344"/>
                  <a:pt x="4371975" y="3500438"/>
                </a:cubicBezTo>
                <a:cubicBezTo>
                  <a:pt x="4686300" y="3107532"/>
                  <a:pt x="5083969" y="2283619"/>
                  <a:pt x="5372100" y="1700213"/>
                </a:cubicBezTo>
                <a:cubicBezTo>
                  <a:pt x="5660231" y="1116807"/>
                  <a:pt x="5880497" y="558403"/>
                  <a:pt x="6100763" y="0"/>
                </a:cubicBezTo>
              </a:path>
            </a:pathLst>
          </a:custGeom>
          <a:noFill/>
          <a:ln w="31750" cap="flat" cmpd="sng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32"/>
          <p:cNvSpPr/>
          <p:nvPr/>
        </p:nvSpPr>
        <p:spPr>
          <a:xfrm>
            <a:off x="542264" y="1825022"/>
            <a:ext cx="3942578" cy="604029"/>
          </a:xfrm>
          <a:prstGeom prst="roundRect">
            <a:avLst>
              <a:gd name="adj" fmla="val 16667"/>
            </a:avLst>
          </a:prstGeom>
          <a:solidFill>
            <a:srgbClr val="D0D0D0">
              <a:alpha val="819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Mandíbula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32"/>
          <p:cNvSpPr txBox="1">
            <a:spLocks noGrp="1"/>
          </p:cNvSpPr>
          <p:nvPr>
            <p:ph type="body" idx="1"/>
          </p:nvPr>
        </p:nvSpPr>
        <p:spPr>
          <a:xfrm>
            <a:off x="542264" y="2336130"/>
            <a:ext cx="4874203" cy="3521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/>
          <a:p>
            <a:pPr marL="285744" lvl="0" indent="-285744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s-CL" sz="1800">
                <a:latin typeface="Calibri"/>
                <a:ea typeface="Calibri"/>
                <a:cs typeface="Calibri"/>
                <a:sym typeface="Calibri"/>
              </a:rPr>
              <a:t>Forma de la arcada: Triangular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285744" lvl="0" indent="-285744" algn="l" rtl="0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s-CL" sz="1800">
                <a:latin typeface="Calibri"/>
                <a:ea typeface="Calibri"/>
                <a:cs typeface="Calibri"/>
                <a:sym typeface="Calibri"/>
              </a:rPr>
              <a:t>Falta de desgastes fisiológicos</a:t>
            </a:r>
            <a:endParaRPr/>
          </a:p>
          <a:p>
            <a:pPr marL="285744" lvl="0" indent="-285744" algn="l" rtl="0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s-CL" sz="1800">
                <a:latin typeface="Calibri"/>
                <a:ea typeface="Calibri"/>
                <a:cs typeface="Calibri"/>
                <a:sym typeface="Calibri"/>
              </a:rPr>
              <a:t>Apiñamiento incisivo</a:t>
            </a:r>
            <a:endParaRPr/>
          </a:p>
          <a:p>
            <a:pPr marL="285744" lvl="0" indent="-285744" algn="l" rtl="0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s-CL" sz="1800">
                <a:latin typeface="Calibri"/>
                <a:ea typeface="Calibri"/>
                <a:cs typeface="Calibri"/>
                <a:sym typeface="Calibri"/>
              </a:rPr>
              <a:t>Anomalías individuales:</a:t>
            </a:r>
            <a:endParaRPr/>
          </a:p>
          <a:p>
            <a:pPr marL="742932" lvl="1" indent="-285744" algn="l" rtl="0">
              <a:spcBef>
                <a:spcPts val="1000"/>
              </a:spcBef>
              <a:spcAft>
                <a:spcPts val="0"/>
              </a:spcAft>
              <a:buSzPts val="1400"/>
              <a:buFont typeface="Calibri"/>
              <a:buChar char="-"/>
            </a:pPr>
            <a:r>
              <a:rPr lang="es-CL" sz="1400">
                <a:latin typeface="Calibri"/>
                <a:ea typeface="Calibri"/>
                <a:cs typeface="Calibri"/>
                <a:sym typeface="Calibri"/>
              </a:rPr>
              <a:t>Mesioversión: Diente 3.2 , 3.6 y 4.6</a:t>
            </a:r>
            <a:endParaRPr/>
          </a:p>
          <a:p>
            <a:pPr marL="742932" lvl="1" indent="-285744" algn="l" rtl="0">
              <a:spcBef>
                <a:spcPts val="1000"/>
              </a:spcBef>
              <a:spcAft>
                <a:spcPts val="0"/>
              </a:spcAft>
              <a:buSzPts val="1400"/>
              <a:buFont typeface="Calibri"/>
              <a:buChar char="-"/>
            </a:pPr>
            <a:r>
              <a:rPr lang="es-CL" sz="1400">
                <a:latin typeface="Calibri"/>
                <a:ea typeface="Calibri"/>
                <a:cs typeface="Calibri"/>
                <a:sym typeface="Calibri"/>
              </a:rPr>
              <a:t>Distoversión: Diente 3.1</a:t>
            </a:r>
            <a:endParaRPr/>
          </a:p>
          <a:p>
            <a:pPr marL="742932" lvl="1" indent="-285744" algn="l" rtl="0">
              <a:spcBef>
                <a:spcPts val="1000"/>
              </a:spcBef>
              <a:spcAft>
                <a:spcPts val="0"/>
              </a:spcAft>
              <a:buSzPts val="1400"/>
              <a:buFont typeface="Calibri"/>
              <a:buChar char="-"/>
            </a:pPr>
            <a:r>
              <a:rPr lang="es-CL" sz="1400">
                <a:latin typeface="Calibri"/>
                <a:ea typeface="Calibri"/>
                <a:cs typeface="Calibri"/>
                <a:sym typeface="Calibri"/>
              </a:rPr>
              <a:t>Mesioinclinación Diente 3.1</a:t>
            </a:r>
            <a:endParaRPr/>
          </a:p>
          <a:p>
            <a:pPr marL="742932" lvl="1" indent="-285744" algn="l" rtl="0">
              <a:spcBef>
                <a:spcPts val="1000"/>
              </a:spcBef>
              <a:spcAft>
                <a:spcPts val="0"/>
              </a:spcAft>
              <a:buSzPts val="1400"/>
              <a:buFont typeface="Calibri"/>
              <a:buChar char="-"/>
            </a:pPr>
            <a:r>
              <a:rPr lang="es-CL" sz="1400">
                <a:latin typeface="Calibri"/>
                <a:ea typeface="Calibri"/>
                <a:cs typeface="Calibri"/>
                <a:sym typeface="Calibri"/>
              </a:rPr>
              <a:t>Distoinclinación Diente 4.1</a:t>
            </a:r>
            <a:endParaRPr/>
          </a:p>
          <a:p>
            <a:pPr marL="742932" lvl="1" indent="-285744" algn="l" rtl="0">
              <a:spcBef>
                <a:spcPts val="1000"/>
              </a:spcBef>
              <a:spcAft>
                <a:spcPts val="0"/>
              </a:spcAft>
              <a:buSzPts val="1400"/>
              <a:buFont typeface="Calibri"/>
              <a:buChar char="-"/>
            </a:pPr>
            <a:r>
              <a:rPr lang="es-CL" sz="1400">
                <a:latin typeface="Calibri"/>
                <a:ea typeface="Calibri"/>
                <a:cs typeface="Calibri"/>
                <a:sym typeface="Calibri"/>
              </a:rPr>
              <a:t>Linguoversión: 3.2</a:t>
            </a:r>
            <a:endParaRPr/>
          </a:p>
          <a:p>
            <a:pPr marL="742932" lvl="1" indent="-285744" algn="l" rtl="0">
              <a:spcBef>
                <a:spcPts val="1000"/>
              </a:spcBef>
              <a:spcAft>
                <a:spcPts val="0"/>
              </a:spcAft>
              <a:buSzPts val="1400"/>
              <a:buFont typeface="Calibri"/>
              <a:buChar char="-"/>
            </a:pPr>
            <a:r>
              <a:rPr lang="es-CL" sz="1400">
                <a:latin typeface="Calibri"/>
                <a:ea typeface="Calibri"/>
                <a:cs typeface="Calibri"/>
                <a:sym typeface="Calibri"/>
              </a:rPr>
              <a:t>Vestibuloversión: Diente 4.6 y 3.6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33"/>
          <p:cNvSpPr txBox="1">
            <a:spLocks noGrp="1"/>
          </p:cNvSpPr>
          <p:nvPr>
            <p:ph type="title"/>
          </p:nvPr>
        </p:nvSpPr>
        <p:spPr>
          <a:xfrm>
            <a:off x="1854202" y="0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s-CL"/>
              <a:t>EXAMEN INTRAORAL: ARCADAS EN OCLUSIÓN</a:t>
            </a:r>
            <a:br>
              <a:rPr lang="es-CL"/>
            </a:br>
            <a:endParaRPr/>
          </a:p>
        </p:txBody>
      </p:sp>
      <p:pic>
        <p:nvPicPr>
          <p:cNvPr id="561" name="Google Shape;56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2715" y="961430"/>
            <a:ext cx="9434512" cy="5896570"/>
          </a:xfrm>
          <a:prstGeom prst="rect">
            <a:avLst/>
          </a:prstGeom>
          <a:noFill/>
          <a:ln>
            <a:noFill/>
          </a:ln>
        </p:spPr>
      </p:pic>
      <p:sp>
        <p:nvSpPr>
          <p:cNvPr id="562" name="Google Shape;562;p33"/>
          <p:cNvSpPr txBox="1"/>
          <p:nvPr/>
        </p:nvSpPr>
        <p:spPr>
          <a:xfrm>
            <a:off x="6274287" y="5534641"/>
            <a:ext cx="10254281" cy="1579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 b="1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Zona lateral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Relación Molar: Distoclusión</a:t>
            </a:r>
            <a:endParaRPr sz="24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Relación Caninos: Neutroclusión</a:t>
            </a:r>
            <a:endParaRPr sz="24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rgbClr val="324863"/>
              </a:buClr>
              <a:buSzPts val="2400"/>
              <a:buFont typeface="Arial"/>
              <a:buNone/>
            </a:pPr>
            <a:endParaRPr sz="2400" b="1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Google Shape;567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01033" y="766434"/>
            <a:ext cx="9746507" cy="6091566"/>
          </a:xfrm>
          <a:prstGeom prst="rect">
            <a:avLst/>
          </a:prstGeom>
          <a:noFill/>
          <a:ln>
            <a:noFill/>
          </a:ln>
        </p:spPr>
      </p:pic>
      <p:sp>
        <p:nvSpPr>
          <p:cNvPr id="568" name="Google Shape;568;p34"/>
          <p:cNvSpPr txBox="1">
            <a:spLocks noGrp="1"/>
          </p:cNvSpPr>
          <p:nvPr>
            <p:ph type="title"/>
          </p:nvPr>
        </p:nvSpPr>
        <p:spPr>
          <a:xfrm>
            <a:off x="1854202" y="0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s-CL"/>
              <a:t>EXAMEN INTRAORAL: ARCADAS EN OCLUSIÓN</a:t>
            </a:r>
            <a:br>
              <a:rPr lang="es-CL"/>
            </a:br>
            <a:endParaRPr/>
          </a:p>
        </p:txBody>
      </p:sp>
      <p:sp>
        <p:nvSpPr>
          <p:cNvPr id="569" name="Google Shape;569;p34"/>
          <p:cNvSpPr txBox="1"/>
          <p:nvPr/>
        </p:nvSpPr>
        <p:spPr>
          <a:xfrm>
            <a:off x="6274287" y="5534641"/>
            <a:ext cx="10254281" cy="1579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 b="1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Zona lateral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Relación Molar: Distoclusión</a:t>
            </a:r>
            <a:endParaRPr sz="24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Relación Caninos: Neutroclusión</a:t>
            </a:r>
            <a:endParaRPr sz="24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rgbClr val="324863"/>
              </a:buClr>
              <a:buSzPts val="2400"/>
              <a:buFont typeface="Arial"/>
              <a:buNone/>
            </a:pPr>
            <a:endParaRPr sz="2400" b="1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35"/>
          <p:cNvSpPr txBox="1">
            <a:spLocks noGrp="1"/>
          </p:cNvSpPr>
          <p:nvPr>
            <p:ph type="title"/>
          </p:nvPr>
        </p:nvSpPr>
        <p:spPr>
          <a:xfrm>
            <a:off x="736603" y="0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s-CL"/>
              <a:t>EXAMEN INTRAORAL: ARCADAS EN OCLUSIÓN</a:t>
            </a:r>
            <a:br>
              <a:rPr lang="es-CL"/>
            </a:br>
            <a:endParaRPr/>
          </a:p>
        </p:txBody>
      </p:sp>
      <p:sp>
        <p:nvSpPr>
          <p:cNvPr id="575" name="Google Shape;575;p35"/>
          <p:cNvSpPr txBox="1">
            <a:spLocks noGrp="1"/>
          </p:cNvSpPr>
          <p:nvPr>
            <p:ph type="body" idx="1"/>
          </p:nvPr>
        </p:nvSpPr>
        <p:spPr>
          <a:xfrm>
            <a:off x="4954802" y="1067694"/>
            <a:ext cx="3733797" cy="1964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Vertical </a:t>
            </a:r>
            <a:endParaRPr sz="24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44" marR="0" lvl="0" indent="-28574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Sobremordida </a:t>
            </a:r>
            <a:endParaRPr/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Sagital </a:t>
            </a:r>
            <a:endParaRPr sz="24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44" marR="0" lvl="0" indent="-28574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Overjet disminuido </a:t>
            </a:r>
            <a:endParaRPr sz="24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Google Shape;576;p35"/>
          <p:cNvSpPr txBox="1"/>
          <p:nvPr/>
        </p:nvSpPr>
        <p:spPr>
          <a:xfrm>
            <a:off x="8963029" y="1083548"/>
            <a:ext cx="4521197" cy="1964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cap="none">
                <a:solidFill>
                  <a:srgbClr val="FFFF00"/>
                </a:solidFill>
                <a:latin typeface="Palatino"/>
                <a:ea typeface="Palatino"/>
                <a:cs typeface="Palatino"/>
                <a:sym typeface="Palatino"/>
              </a:rPr>
              <a:t>Vertical </a:t>
            </a:r>
            <a:endParaRPr sz="2400" b="1" cap="none">
              <a:solidFill>
                <a:schemeClr val="lt1"/>
              </a:solidFill>
              <a:latin typeface="Palatino"/>
              <a:ea typeface="Palatino"/>
              <a:cs typeface="Palatino"/>
              <a:sym typeface="Palatino"/>
            </a:endParaRPr>
          </a:p>
          <a:p>
            <a:pPr marL="285744" marR="0" lvl="0" indent="-28574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cap="none">
                <a:solidFill>
                  <a:schemeClr val="lt1"/>
                </a:solidFill>
                <a:latin typeface="Palatino"/>
                <a:ea typeface="Palatino"/>
                <a:cs typeface="Palatino"/>
                <a:sym typeface="Palatino"/>
              </a:rPr>
              <a:t>     Overbite 4 mm</a:t>
            </a:r>
            <a:endParaRPr/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cap="none">
                <a:solidFill>
                  <a:srgbClr val="FFFF00"/>
                </a:solidFill>
                <a:latin typeface="Palatino"/>
                <a:ea typeface="Palatino"/>
                <a:cs typeface="Palatino"/>
                <a:sym typeface="Palatino"/>
              </a:rPr>
              <a:t>Sagital </a:t>
            </a:r>
            <a:endParaRPr sz="2400" b="1" cap="none">
              <a:solidFill>
                <a:schemeClr val="lt1"/>
              </a:solidFill>
              <a:latin typeface="Palatino"/>
              <a:ea typeface="Palatino"/>
              <a:cs typeface="Palatino"/>
              <a:sym typeface="Palatino"/>
            </a:endParaRPr>
          </a:p>
          <a:p>
            <a:pPr marL="285744" marR="0" lvl="0" indent="-28574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cap="none">
                <a:solidFill>
                  <a:schemeClr val="lt1"/>
                </a:solidFill>
                <a:latin typeface="Palatino"/>
                <a:ea typeface="Palatino"/>
                <a:cs typeface="Palatino"/>
                <a:sym typeface="Palatino"/>
              </a:rPr>
              <a:t>     Overjet 0.5 mm</a:t>
            </a:r>
            <a:endParaRPr/>
          </a:p>
        </p:txBody>
      </p:sp>
      <p:pic>
        <p:nvPicPr>
          <p:cNvPr id="577" name="Google Shape;577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30603" y="3195579"/>
            <a:ext cx="5859874" cy="3662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Google Shape;578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023" y="1456267"/>
            <a:ext cx="4726517" cy="5401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" name="Google Shape;583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4898" y="4337969"/>
            <a:ext cx="4011811" cy="2507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1986" y="4353145"/>
            <a:ext cx="4030014" cy="2518759"/>
          </a:xfrm>
          <a:prstGeom prst="rect">
            <a:avLst/>
          </a:prstGeom>
          <a:noFill/>
          <a:ln>
            <a:noFill/>
          </a:ln>
        </p:spPr>
      </p:pic>
      <p:sp>
        <p:nvSpPr>
          <p:cNvPr id="585" name="Google Shape;585;p36"/>
          <p:cNvSpPr txBox="1"/>
          <p:nvPr/>
        </p:nvSpPr>
        <p:spPr>
          <a:xfrm>
            <a:off x="2711624" y="0"/>
            <a:ext cx="6152769" cy="1405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s-CL" sz="3200" b="1" cap="small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intraoral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s-CL" sz="3200" b="1" cap="small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arcadas en oclusión</a:t>
            </a:r>
            <a:endParaRPr/>
          </a:p>
        </p:txBody>
      </p:sp>
      <p:pic>
        <p:nvPicPr>
          <p:cNvPr id="586" name="Google Shape;586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16575" y="4337969"/>
            <a:ext cx="4245411" cy="2653382"/>
          </a:xfrm>
          <a:prstGeom prst="rect">
            <a:avLst/>
          </a:prstGeom>
          <a:noFill/>
          <a:ln>
            <a:noFill/>
          </a:ln>
        </p:spPr>
      </p:pic>
      <p:sp>
        <p:nvSpPr>
          <p:cNvPr id="587" name="Google Shape;587;p36"/>
          <p:cNvSpPr txBox="1"/>
          <p:nvPr/>
        </p:nvSpPr>
        <p:spPr>
          <a:xfrm>
            <a:off x="191215" y="1514805"/>
            <a:ext cx="12184655" cy="3011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Transversal:</a:t>
            </a:r>
            <a:r>
              <a:rPr lang="es-CL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Líneas medias NO coincidentes, bases apicales convergentes a la línea media.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125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</a:pPr>
            <a:r>
              <a:rPr lang="es-CL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Sagital: </a:t>
            </a: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Anterior:  Resalte: 0.5 mm disminuido	      </a:t>
            </a:r>
            <a:endParaRPr/>
          </a:p>
          <a:p>
            <a:pPr marL="0" marR="0" lvl="0" indent="0" algn="l" rtl="0">
              <a:spcBef>
                <a:spcPts val="1250"/>
              </a:spcBef>
              <a:spcAft>
                <a:spcPts val="0"/>
              </a:spcAft>
              <a:buNone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                        Posterior: Relación molar:  Distoclusión izquierda y derecha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		            Relación canina: Neutroclusión. Izquierda y derecha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Vertical:</a:t>
            </a:r>
            <a:r>
              <a:rPr lang="es-CL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	Anterior: 	Escalón:  4 mm aumentado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				Posterior: Sin alteraciones.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37"/>
          <p:cNvSpPr txBox="1">
            <a:spLocks noGrp="1"/>
          </p:cNvSpPr>
          <p:nvPr>
            <p:ph type="title"/>
          </p:nvPr>
        </p:nvSpPr>
        <p:spPr>
          <a:xfrm>
            <a:off x="711201" y="2546581"/>
            <a:ext cx="10131427" cy="1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es-CL"/>
              <a:t>EXAMEN FUNCIONAL</a:t>
            </a:r>
            <a:br>
              <a:rPr lang="es-CL"/>
            </a:br>
            <a:endParaRPr/>
          </a:p>
        </p:txBody>
      </p:sp>
      <p:pic>
        <p:nvPicPr>
          <p:cNvPr id="593" name="Google Shape;593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38"/>
          <p:cNvSpPr txBox="1">
            <a:spLocks noGrp="1"/>
          </p:cNvSpPr>
          <p:nvPr>
            <p:ph type="title"/>
          </p:nvPr>
        </p:nvSpPr>
        <p:spPr>
          <a:xfrm>
            <a:off x="685802" y="609602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s-CL"/>
              <a:t>EXAMEN FUNCIONAL</a:t>
            </a:r>
            <a:br>
              <a:rPr lang="es-CL"/>
            </a:br>
            <a:endParaRPr/>
          </a:p>
        </p:txBody>
      </p:sp>
      <p:sp>
        <p:nvSpPr>
          <p:cNvPr id="599" name="Google Shape;599;p38"/>
          <p:cNvSpPr txBox="1">
            <a:spLocks noGrp="1"/>
          </p:cNvSpPr>
          <p:nvPr>
            <p:ph type="body" idx="1"/>
          </p:nvPr>
        </p:nvSpPr>
        <p:spPr>
          <a:xfrm>
            <a:off x="685803" y="2142069"/>
            <a:ext cx="6995157" cy="3649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</a:rPr>
              <a:t>Tipo respiratorio: </a:t>
            </a:r>
            <a:r>
              <a:rPr lang="es-CL" sz="2400"/>
              <a:t>oral.</a:t>
            </a:r>
            <a:endParaRPr/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</a:rPr>
              <a:t>Función lingual: </a:t>
            </a:r>
            <a:r>
              <a:rPr lang="es-CL" sz="2400"/>
              <a:t>Interposición lingual en reposo</a:t>
            </a:r>
            <a:endParaRPr/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</a:rPr>
              <a:t>Labios</a:t>
            </a:r>
            <a:r>
              <a:rPr lang="es-CL" sz="2400"/>
              <a:t>: Cierre levemente forzado, labio superior corto funcional</a:t>
            </a:r>
            <a:endParaRPr/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</a:rPr>
              <a:t>Hábito Disfuncional</a:t>
            </a:r>
            <a:r>
              <a:rPr lang="es-CL" sz="2400"/>
              <a:t>: Onicofagia</a:t>
            </a:r>
            <a:endParaRPr sz="2400"/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</a:rPr>
              <a:t>ATM: </a:t>
            </a:r>
            <a:r>
              <a:rPr lang="es-CL" sz="2400"/>
              <a:t>Apertura y cierre sin alteraciones.</a:t>
            </a:r>
            <a:endParaRPr/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</a:rPr>
              <a:t>Manipulación</a:t>
            </a:r>
            <a:r>
              <a:rPr lang="es-CL" sz="2400"/>
              <a:t>: Paciente mantiene desviación de la línea media dentaria inferior.</a:t>
            </a:r>
            <a:endParaRPr sz="2400"/>
          </a:p>
          <a:p>
            <a:pPr marL="285744" lvl="0" indent="-171444" algn="l" rtl="0"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pic>
        <p:nvPicPr>
          <p:cNvPr id="600" name="Google Shape;600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Google Shape;601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84435" y="1650435"/>
            <a:ext cx="5207565" cy="52075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39"/>
          <p:cNvSpPr txBox="1"/>
          <p:nvPr/>
        </p:nvSpPr>
        <p:spPr>
          <a:xfrm>
            <a:off x="3279122" y="2445133"/>
            <a:ext cx="5112568" cy="1872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es-CL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Exámenes complementarios</a:t>
            </a:r>
            <a:endParaRPr/>
          </a:p>
        </p:txBody>
      </p:sp>
      <p:pic>
        <p:nvPicPr>
          <p:cNvPr id="607" name="Google Shape;607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"/>
          <p:cNvSpPr txBox="1"/>
          <p:nvPr/>
        </p:nvSpPr>
        <p:spPr>
          <a:xfrm>
            <a:off x="897650" y="2024959"/>
            <a:ext cx="5614662" cy="4643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342900" marR="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s-CL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Anamnesis Próxima: </a:t>
            </a:r>
            <a:endParaRPr/>
          </a:p>
          <a:p>
            <a:pPr marL="342900" marR="0" lvl="0" indent="-342900" algn="l" rtl="0">
              <a:lnSpc>
                <a:spcPct val="120000"/>
              </a:lnSpc>
              <a:spcBef>
                <a:spcPts val="448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s-CL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Motivo de consulta: “</a:t>
            </a:r>
            <a:r>
              <a:rPr lang="es-CL"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Arreglar sus dientes”</a:t>
            </a:r>
            <a:endParaRPr/>
          </a:p>
          <a:p>
            <a:pPr marL="342900" marR="0" lvl="0" indent="-342900" algn="l" rtl="0">
              <a:lnSpc>
                <a:spcPct val="120000"/>
              </a:lnSpc>
              <a:spcBef>
                <a:spcPts val="448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s-CL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Anamnesis Próxima: </a:t>
            </a:r>
            <a:endParaRPr/>
          </a:p>
          <a:p>
            <a:pPr marL="457200" marR="0" lvl="0" indent="-457200" algn="l" rtl="0">
              <a:lnSpc>
                <a:spcPct val="120000"/>
              </a:lnSpc>
              <a:spcBef>
                <a:spcPts val="448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s-CL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Antecedentes hereditarios: </a:t>
            </a:r>
            <a:r>
              <a:rPr lang="es-CL"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No presenta</a:t>
            </a:r>
            <a:endParaRPr/>
          </a:p>
          <a:p>
            <a:pPr marL="457200" marR="0" lvl="0" indent="-457200" algn="l" rtl="0">
              <a:lnSpc>
                <a:spcPct val="120000"/>
              </a:lnSpc>
              <a:spcBef>
                <a:spcPts val="448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s-CL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Antecedentes congénitos:  </a:t>
            </a:r>
            <a:r>
              <a:rPr lang="es-CL"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No presenta</a:t>
            </a:r>
            <a:endParaRPr/>
          </a:p>
          <a:p>
            <a:pPr marL="457200" marR="0" lvl="0" indent="-457200" algn="l" rtl="0">
              <a:lnSpc>
                <a:spcPct val="120000"/>
              </a:lnSpc>
              <a:spcBef>
                <a:spcPts val="448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s-CL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Antecedentes personales:</a:t>
            </a:r>
            <a:endParaRPr/>
          </a:p>
          <a:p>
            <a:pPr marL="342900" marR="0" lvl="0" indent="-342900" algn="l" rtl="0">
              <a:lnSpc>
                <a:spcPct val="120000"/>
              </a:lnSpc>
              <a:spcBef>
                <a:spcPts val="448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s-CL"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Embarazo:  7m ½  (32 semanas) . posición podálica. </a:t>
            </a:r>
            <a:endParaRPr/>
          </a:p>
          <a:p>
            <a:pPr marL="342900" marR="0" lvl="0" indent="-342900" algn="l" rtl="0">
              <a:lnSpc>
                <a:spcPct val="120000"/>
              </a:lnSpc>
              <a:spcBef>
                <a:spcPts val="448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s-CL"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Incubadora 5 días. </a:t>
            </a:r>
            <a:r>
              <a:rPr lang="es-CL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Parto: </a:t>
            </a:r>
            <a:r>
              <a:rPr lang="es-CL"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Cesárea. </a:t>
            </a:r>
            <a:endParaRPr/>
          </a:p>
        </p:txBody>
      </p:sp>
      <p:sp>
        <p:nvSpPr>
          <p:cNvPr id="246" name="Google Shape;246;p4"/>
          <p:cNvSpPr txBox="1"/>
          <p:nvPr/>
        </p:nvSpPr>
        <p:spPr>
          <a:xfrm>
            <a:off x="2495605" y="188645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ANAMNESIS</a:t>
            </a:r>
            <a:endParaRPr sz="2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7" name="Google Shape;247;p4"/>
          <p:cNvPicPr preferRelativeResize="0"/>
          <p:nvPr/>
        </p:nvPicPr>
        <p:blipFill rotWithShape="1">
          <a:blip r:embed="rId3">
            <a:alphaModFix/>
          </a:blip>
          <a:srcRect l="3083" r="898"/>
          <a:stretch/>
        </p:blipFill>
        <p:spPr>
          <a:xfrm>
            <a:off x="7601027" y="1692326"/>
            <a:ext cx="4171712" cy="4223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" name="Google Shape;612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34798" y="2690147"/>
            <a:ext cx="3001362" cy="2251021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40"/>
          <p:cNvSpPr txBox="1"/>
          <p:nvPr/>
        </p:nvSpPr>
        <p:spPr>
          <a:xfrm>
            <a:off x="2999656" y="53752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s-CL" sz="4400" b="1" cap="small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Análisis de Modelos</a:t>
            </a:r>
            <a:endParaRPr/>
          </a:p>
        </p:txBody>
      </p:sp>
      <p:pic>
        <p:nvPicPr>
          <p:cNvPr id="614" name="Google Shape;614;p40"/>
          <p:cNvPicPr preferRelativeResize="0"/>
          <p:nvPr/>
        </p:nvPicPr>
        <p:blipFill rotWithShape="1">
          <a:blip r:embed="rId4">
            <a:alphaModFix/>
          </a:blip>
          <a:srcRect t="13444" b="8573"/>
          <a:stretch/>
        </p:blipFill>
        <p:spPr>
          <a:xfrm>
            <a:off x="1775520" y="2503353"/>
            <a:ext cx="2614635" cy="229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" name="Google Shape;615;p40"/>
          <p:cNvPicPr preferRelativeResize="0"/>
          <p:nvPr/>
        </p:nvPicPr>
        <p:blipFill rotWithShape="1">
          <a:blip r:embed="rId5">
            <a:alphaModFix/>
          </a:blip>
          <a:srcRect t="15183" b="8901"/>
          <a:stretch/>
        </p:blipFill>
        <p:spPr>
          <a:xfrm>
            <a:off x="7694499" y="2636913"/>
            <a:ext cx="2529417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" name="Google Shape;616;p4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10800000">
            <a:off x="4775684" y="4869160"/>
            <a:ext cx="2616460" cy="2288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" name="Google Shape;617;p40"/>
          <p:cNvPicPr preferRelativeResize="0"/>
          <p:nvPr/>
        </p:nvPicPr>
        <p:blipFill rotWithShape="1">
          <a:blip r:embed="rId7">
            <a:alphaModFix/>
          </a:blip>
          <a:srcRect l="-1" r="985" b="2758"/>
          <a:stretch/>
        </p:blipFill>
        <p:spPr>
          <a:xfrm>
            <a:off x="4775683" y="968493"/>
            <a:ext cx="2629530" cy="17216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2" name="Google Shape;622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04660" y="1472754"/>
            <a:ext cx="5712693" cy="4444945"/>
          </a:xfrm>
          <a:prstGeom prst="rect">
            <a:avLst/>
          </a:prstGeom>
          <a:noFill/>
          <a:ln>
            <a:noFill/>
          </a:ln>
        </p:spPr>
      </p:pic>
      <p:sp>
        <p:nvSpPr>
          <p:cNvPr id="623" name="Google Shape;623;p41"/>
          <p:cNvSpPr txBox="1"/>
          <p:nvPr/>
        </p:nvSpPr>
        <p:spPr>
          <a:xfrm>
            <a:off x="4151784" y="354254"/>
            <a:ext cx="40324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Modelo</a:t>
            </a:r>
            <a:r>
              <a:rPr lang="es-CL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superior</a:t>
            </a:r>
            <a:endParaRPr sz="5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4" name="Google Shape;624;p41"/>
          <p:cNvSpPr txBox="1"/>
          <p:nvPr/>
        </p:nvSpPr>
        <p:spPr>
          <a:xfrm>
            <a:off x="589693" y="1369080"/>
            <a:ext cx="5357905" cy="3458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Dentición mixta 1º fase.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Forma hiperbólica. 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Ausencia de 2.2 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Diente 1.2 en evolución extraósea con mesiorotación 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Diente 2.2 con evolución intraósea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25" name="Google Shape;625;p41"/>
          <p:cNvCxnSpPr/>
          <p:nvPr/>
        </p:nvCxnSpPr>
        <p:spPr>
          <a:xfrm flipH="1">
            <a:off x="9322057" y="2645259"/>
            <a:ext cx="514457" cy="211398"/>
          </a:xfrm>
          <a:prstGeom prst="straightConnector1">
            <a:avLst/>
          </a:prstGeom>
          <a:noFill/>
          <a:ln w="603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6" name="Google Shape;626;p41"/>
          <p:cNvCxnSpPr/>
          <p:nvPr/>
        </p:nvCxnSpPr>
        <p:spPr>
          <a:xfrm>
            <a:off x="9549128" y="2529019"/>
            <a:ext cx="60317" cy="443878"/>
          </a:xfrm>
          <a:prstGeom prst="straightConnector1">
            <a:avLst/>
          </a:prstGeom>
          <a:noFill/>
          <a:ln w="603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7" name="Google Shape;627;p41"/>
          <p:cNvCxnSpPr/>
          <p:nvPr/>
        </p:nvCxnSpPr>
        <p:spPr>
          <a:xfrm rot="10800000" flipH="1">
            <a:off x="6640271" y="3999341"/>
            <a:ext cx="3989145" cy="792088"/>
          </a:xfrm>
          <a:prstGeom prst="straightConnector1">
            <a:avLst/>
          </a:prstGeom>
          <a:noFill/>
          <a:ln w="38100" cap="flat" cmpd="sng">
            <a:solidFill>
              <a:srgbClr val="A53234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628" name="Google Shape;628;p41"/>
          <p:cNvCxnSpPr/>
          <p:nvPr/>
        </p:nvCxnSpPr>
        <p:spPr>
          <a:xfrm>
            <a:off x="7144086" y="3978755"/>
            <a:ext cx="3918521" cy="584556"/>
          </a:xfrm>
          <a:prstGeom prst="straightConnector1">
            <a:avLst/>
          </a:prstGeom>
          <a:noFill/>
          <a:ln w="38100" cap="flat" cmpd="sng">
            <a:solidFill>
              <a:srgbClr val="A53234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629" name="Google Shape;629;p41"/>
          <p:cNvCxnSpPr/>
          <p:nvPr/>
        </p:nvCxnSpPr>
        <p:spPr>
          <a:xfrm rot="10800000">
            <a:off x="8796074" y="2098320"/>
            <a:ext cx="59292" cy="3322150"/>
          </a:xfrm>
          <a:prstGeom prst="straightConnector1">
            <a:avLst/>
          </a:prstGeom>
          <a:noFill/>
          <a:ln w="50800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630" name="Google Shape;630;p41"/>
          <p:cNvSpPr txBox="1"/>
          <p:nvPr/>
        </p:nvSpPr>
        <p:spPr>
          <a:xfrm>
            <a:off x="930018" y="3978755"/>
            <a:ext cx="4122437" cy="3458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Anomalías de posición:</a:t>
            </a:r>
            <a:endParaRPr/>
          </a:p>
          <a:p>
            <a:pPr marL="342900" marR="0" lvl="1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CL" sz="2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Palatoinclinación de diente 1.1 y 2.1</a:t>
            </a:r>
            <a:endParaRPr/>
          </a:p>
          <a:p>
            <a:pPr marL="342900" marR="0" lvl="1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CL" sz="2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Mesiorotación y Vestíbulo oclusión diente 1.6 – 2.6</a:t>
            </a: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1" name="Google Shape;631;p41"/>
          <p:cNvSpPr/>
          <p:nvPr/>
        </p:nvSpPr>
        <p:spPr>
          <a:xfrm rot="7999647" flipH="1">
            <a:off x="6213687" y="4181452"/>
            <a:ext cx="640098" cy="395176"/>
          </a:xfrm>
          <a:prstGeom prst="curvedUp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32" name="Google Shape;632;p41"/>
          <p:cNvCxnSpPr/>
          <p:nvPr/>
        </p:nvCxnSpPr>
        <p:spPr>
          <a:xfrm>
            <a:off x="8542104" y="2632231"/>
            <a:ext cx="0" cy="658698"/>
          </a:xfrm>
          <a:prstGeom prst="straightConnector1">
            <a:avLst/>
          </a:prstGeom>
          <a:noFill/>
          <a:ln w="76200" cap="flat" cmpd="sng">
            <a:solidFill>
              <a:srgbClr val="0096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33" name="Google Shape;633;p41"/>
          <p:cNvCxnSpPr/>
          <p:nvPr/>
        </p:nvCxnSpPr>
        <p:spPr>
          <a:xfrm>
            <a:off x="9103346" y="2690283"/>
            <a:ext cx="0" cy="658698"/>
          </a:xfrm>
          <a:prstGeom prst="straightConnector1">
            <a:avLst/>
          </a:prstGeom>
          <a:noFill/>
          <a:ln w="76200" cap="flat" cmpd="sng">
            <a:solidFill>
              <a:srgbClr val="0096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34" name="Google Shape;634;p41"/>
          <p:cNvSpPr/>
          <p:nvPr/>
        </p:nvSpPr>
        <p:spPr>
          <a:xfrm rot="7999647" flipH="1">
            <a:off x="7343139" y="2200535"/>
            <a:ext cx="640098" cy="395176"/>
          </a:xfrm>
          <a:prstGeom prst="curvedUp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5" name="Google Shape;635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636" name="Google Shape;636;p41"/>
          <p:cNvSpPr/>
          <p:nvPr/>
        </p:nvSpPr>
        <p:spPr>
          <a:xfrm rot="-6856133">
            <a:off x="10769466" y="4243363"/>
            <a:ext cx="647722" cy="304043"/>
          </a:xfrm>
          <a:prstGeom prst="curvedUp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0B0F0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42"/>
          <p:cNvSpPr txBox="1"/>
          <p:nvPr/>
        </p:nvSpPr>
        <p:spPr>
          <a:xfrm>
            <a:off x="3935760" y="548680"/>
            <a:ext cx="40324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625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Análisis de modelos</a:t>
            </a:r>
            <a:endParaRPr/>
          </a:p>
        </p:txBody>
      </p:sp>
      <p:sp>
        <p:nvSpPr>
          <p:cNvPr id="643" name="Google Shape;643;p42"/>
          <p:cNvSpPr txBox="1"/>
          <p:nvPr/>
        </p:nvSpPr>
        <p:spPr>
          <a:xfrm>
            <a:off x="1524001" y="1844824"/>
            <a:ext cx="7807325" cy="51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71500" marR="0" lvl="0" indent="-571500" algn="ctr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Arial"/>
              <a:buNone/>
            </a:pPr>
            <a:r>
              <a:rPr lang="es-CL" sz="28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Análisis Vertical</a:t>
            </a:r>
            <a:r>
              <a:rPr lang="es-CL" sz="2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: 1.6 – 1.2- 2.6 en proceso de erupción</a:t>
            </a:r>
            <a:endParaRPr sz="2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71500" marR="0" lvl="0" indent="-571500" algn="ctr" rtl="0">
              <a:spcBef>
                <a:spcPts val="53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endParaRPr sz="2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4" name="Google Shape;644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86811" y="4183774"/>
            <a:ext cx="4281397" cy="2674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" name="Google Shape;645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68208" y="3231695"/>
            <a:ext cx="3853642" cy="2407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" name="Google Shape;646;p4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231279" y="3379946"/>
            <a:ext cx="4167039" cy="3646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" name="Google Shape;647;p4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" name="Google Shape;652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39536" y="1973147"/>
            <a:ext cx="5807331" cy="4518581"/>
          </a:xfrm>
          <a:prstGeom prst="rect">
            <a:avLst/>
          </a:prstGeom>
          <a:noFill/>
          <a:ln>
            <a:noFill/>
          </a:ln>
        </p:spPr>
      </p:pic>
      <p:sp>
        <p:nvSpPr>
          <p:cNvPr id="653" name="Google Shape;653;p43"/>
          <p:cNvSpPr txBox="1"/>
          <p:nvPr/>
        </p:nvSpPr>
        <p:spPr>
          <a:xfrm>
            <a:off x="4152482" y="443150"/>
            <a:ext cx="40324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Modelo</a:t>
            </a:r>
            <a:r>
              <a:rPr lang="es-CL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superior</a:t>
            </a:r>
            <a:endParaRPr sz="5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4" name="Google Shape;654;p43"/>
          <p:cNvSpPr txBox="1"/>
          <p:nvPr/>
        </p:nvSpPr>
        <p:spPr>
          <a:xfrm>
            <a:off x="1132741" y="1554848"/>
            <a:ext cx="4043357" cy="3458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Análisis sagital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Migración de segmento lateral izquierdo en 2 mm</a:t>
            </a:r>
            <a:endParaRPr/>
          </a:p>
        </p:txBody>
      </p:sp>
      <p:cxnSp>
        <p:nvCxnSpPr>
          <p:cNvPr id="655" name="Google Shape;655;p43"/>
          <p:cNvCxnSpPr/>
          <p:nvPr/>
        </p:nvCxnSpPr>
        <p:spPr>
          <a:xfrm rot="10800000" flipH="1">
            <a:off x="7936305" y="3320715"/>
            <a:ext cx="6896" cy="2507247"/>
          </a:xfrm>
          <a:prstGeom prst="straightConnector1">
            <a:avLst/>
          </a:prstGeom>
          <a:noFill/>
          <a:ln w="50800" cap="flat" cmpd="sng">
            <a:solidFill>
              <a:srgbClr val="FFFF00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656" name="Google Shape;656;p43"/>
          <p:cNvCxnSpPr/>
          <p:nvPr/>
        </p:nvCxnSpPr>
        <p:spPr>
          <a:xfrm flipH="1">
            <a:off x="6023992" y="5245243"/>
            <a:ext cx="1919210" cy="45543"/>
          </a:xfrm>
          <a:prstGeom prst="straightConnector1">
            <a:avLst/>
          </a:prstGeom>
          <a:noFill/>
          <a:ln w="50800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657" name="Google Shape;657;p43"/>
          <p:cNvCxnSpPr/>
          <p:nvPr/>
        </p:nvCxnSpPr>
        <p:spPr>
          <a:xfrm rot="10800000">
            <a:off x="7968206" y="5061302"/>
            <a:ext cx="1778174" cy="1"/>
          </a:xfrm>
          <a:prstGeom prst="straightConnector1">
            <a:avLst/>
          </a:prstGeom>
          <a:noFill/>
          <a:ln w="50800" cap="flat" cmpd="sng">
            <a:solidFill>
              <a:srgbClr val="00B0F0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658" name="Google Shape;658;p43"/>
          <p:cNvCxnSpPr/>
          <p:nvPr/>
        </p:nvCxnSpPr>
        <p:spPr>
          <a:xfrm rot="10800000">
            <a:off x="10248582" y="4409411"/>
            <a:ext cx="0" cy="651891"/>
          </a:xfrm>
          <a:prstGeom prst="straightConnector1">
            <a:avLst/>
          </a:prstGeom>
          <a:noFill/>
          <a:ln w="76200" cap="flat" cmpd="sng">
            <a:solidFill>
              <a:srgbClr val="0096FF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659" name="Google Shape;659;p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4" name="Google Shape;664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41242" y="2087183"/>
            <a:ext cx="5807331" cy="4518581"/>
          </a:xfrm>
          <a:prstGeom prst="rect">
            <a:avLst/>
          </a:prstGeom>
          <a:noFill/>
          <a:ln>
            <a:noFill/>
          </a:ln>
        </p:spPr>
      </p:pic>
      <p:sp>
        <p:nvSpPr>
          <p:cNvPr id="665" name="Google Shape;665;p44"/>
          <p:cNvSpPr txBox="1"/>
          <p:nvPr/>
        </p:nvSpPr>
        <p:spPr>
          <a:xfrm>
            <a:off x="4152482" y="507318"/>
            <a:ext cx="40324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Modelo</a:t>
            </a:r>
            <a:r>
              <a:rPr lang="es-C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superior</a:t>
            </a:r>
            <a:endParaRPr sz="5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Google Shape;666;p44"/>
          <p:cNvSpPr txBox="1"/>
          <p:nvPr/>
        </p:nvSpPr>
        <p:spPr>
          <a:xfrm>
            <a:off x="2349858" y="856075"/>
            <a:ext cx="8689367" cy="3458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endParaRPr sz="2000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Análisis  transversal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s-CL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Asimetría ancho transversal de 1 mm en sector anterior derecho y de 2 mm en sector posterior izquierdo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67" name="Google Shape;667;p44"/>
          <p:cNvCxnSpPr/>
          <p:nvPr/>
        </p:nvCxnSpPr>
        <p:spPr>
          <a:xfrm rot="10800000">
            <a:off x="4543525" y="5366202"/>
            <a:ext cx="1836000" cy="0"/>
          </a:xfrm>
          <a:prstGeom prst="straightConnector1">
            <a:avLst/>
          </a:prstGeom>
          <a:noFill/>
          <a:ln w="50800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668" name="Google Shape;668;p44"/>
          <p:cNvCxnSpPr/>
          <p:nvPr/>
        </p:nvCxnSpPr>
        <p:spPr>
          <a:xfrm flipH="1">
            <a:off x="6454872" y="5229200"/>
            <a:ext cx="1728000" cy="7220"/>
          </a:xfrm>
          <a:prstGeom prst="straightConnector1">
            <a:avLst/>
          </a:prstGeom>
          <a:noFill/>
          <a:ln w="50800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669" name="Google Shape;669;p44"/>
          <p:cNvCxnSpPr/>
          <p:nvPr/>
        </p:nvCxnSpPr>
        <p:spPr>
          <a:xfrm flipH="1">
            <a:off x="6444751" y="3551962"/>
            <a:ext cx="1044000" cy="21055"/>
          </a:xfrm>
          <a:prstGeom prst="straightConnector1">
            <a:avLst/>
          </a:prstGeom>
          <a:noFill/>
          <a:ln w="50800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670" name="Google Shape;670;p44"/>
          <p:cNvCxnSpPr/>
          <p:nvPr/>
        </p:nvCxnSpPr>
        <p:spPr>
          <a:xfrm rot="10800000">
            <a:off x="5350167" y="3717031"/>
            <a:ext cx="1008000" cy="1"/>
          </a:xfrm>
          <a:prstGeom prst="straightConnector1">
            <a:avLst/>
          </a:prstGeom>
          <a:noFill/>
          <a:ln w="50800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671" name="Google Shape;671;p44"/>
          <p:cNvCxnSpPr/>
          <p:nvPr/>
        </p:nvCxnSpPr>
        <p:spPr>
          <a:xfrm rot="10800000">
            <a:off x="6397394" y="2799646"/>
            <a:ext cx="30229" cy="3191049"/>
          </a:xfrm>
          <a:prstGeom prst="straightConnector1">
            <a:avLst/>
          </a:prstGeom>
          <a:noFill/>
          <a:ln w="50800" cap="flat" cmpd="sng">
            <a:solidFill>
              <a:srgbClr val="FFFF00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672" name="Google Shape;672;p44"/>
          <p:cNvSpPr txBox="1"/>
          <p:nvPr/>
        </p:nvSpPr>
        <p:spPr>
          <a:xfrm>
            <a:off x="5314544" y="3780911"/>
            <a:ext cx="854162" cy="533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14</a:t>
            </a:r>
            <a:endParaRPr/>
          </a:p>
        </p:txBody>
      </p:sp>
      <p:sp>
        <p:nvSpPr>
          <p:cNvPr id="673" name="Google Shape;673;p44"/>
          <p:cNvSpPr txBox="1"/>
          <p:nvPr/>
        </p:nvSpPr>
        <p:spPr>
          <a:xfrm>
            <a:off x="6618806" y="3717033"/>
            <a:ext cx="854162" cy="533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15</a:t>
            </a:r>
            <a:endParaRPr/>
          </a:p>
        </p:txBody>
      </p:sp>
      <p:sp>
        <p:nvSpPr>
          <p:cNvPr id="674" name="Google Shape;674;p44"/>
          <p:cNvSpPr txBox="1"/>
          <p:nvPr/>
        </p:nvSpPr>
        <p:spPr>
          <a:xfrm>
            <a:off x="4900999" y="5457216"/>
            <a:ext cx="854162" cy="533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26</a:t>
            </a:r>
            <a:endParaRPr sz="2800">
              <a:solidFill>
                <a:srgbClr val="002060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675" name="Google Shape;675;p44"/>
          <p:cNvSpPr txBox="1"/>
          <p:nvPr/>
        </p:nvSpPr>
        <p:spPr>
          <a:xfrm>
            <a:off x="6749567" y="5214880"/>
            <a:ext cx="854162" cy="533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24</a:t>
            </a:r>
            <a:endParaRPr sz="2800">
              <a:solidFill>
                <a:srgbClr val="002060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676" name="Google Shape;676;p44"/>
          <p:cNvSpPr txBox="1"/>
          <p:nvPr/>
        </p:nvSpPr>
        <p:spPr>
          <a:xfrm>
            <a:off x="5973408" y="2395512"/>
            <a:ext cx="854162" cy="533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29</a:t>
            </a:r>
            <a:endParaRPr/>
          </a:p>
        </p:txBody>
      </p:sp>
      <p:sp>
        <p:nvSpPr>
          <p:cNvPr id="677" name="Google Shape;677;p44"/>
          <p:cNvSpPr txBox="1"/>
          <p:nvPr/>
        </p:nvSpPr>
        <p:spPr>
          <a:xfrm>
            <a:off x="6061123" y="5962643"/>
            <a:ext cx="854162" cy="533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50</a:t>
            </a:r>
            <a:endParaRPr/>
          </a:p>
        </p:txBody>
      </p:sp>
      <p:pic>
        <p:nvPicPr>
          <p:cNvPr id="678" name="Google Shape;678;p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45"/>
          <p:cNvSpPr txBox="1"/>
          <p:nvPr/>
        </p:nvSpPr>
        <p:spPr>
          <a:xfrm>
            <a:off x="4152482" y="507318"/>
            <a:ext cx="40324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Modelo</a:t>
            </a:r>
            <a:r>
              <a:rPr lang="es-C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superior</a:t>
            </a:r>
            <a:endParaRPr sz="5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4" name="Google Shape;684;p45"/>
          <p:cNvSpPr txBox="1"/>
          <p:nvPr/>
        </p:nvSpPr>
        <p:spPr>
          <a:xfrm>
            <a:off x="1292820" y="1622393"/>
            <a:ext cx="4043357" cy="4072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endParaRPr sz="2000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Arial"/>
              <a:buChar char="•"/>
            </a:pPr>
            <a:r>
              <a:rPr lang="es-CL" sz="28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Discrepancia maxilar superior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651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Anterior: -5 mm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Derecha: -1 mm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Izquierda: -1 mm</a:t>
            </a:r>
            <a:endParaRPr/>
          </a:p>
          <a:p>
            <a:pPr marL="342900" marR="0" lvl="0" indent="-1651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Total: -7 mm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5" name="Google Shape;685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" name="Google Shape;686;p4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36904" y="1767206"/>
            <a:ext cx="5807331" cy="45185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1" name="Google Shape;691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5592276" y="1370906"/>
            <a:ext cx="6409591" cy="5605166"/>
          </a:xfrm>
          <a:prstGeom prst="rect">
            <a:avLst/>
          </a:prstGeom>
          <a:noFill/>
          <a:ln>
            <a:noFill/>
          </a:ln>
        </p:spPr>
      </p:pic>
      <p:sp>
        <p:nvSpPr>
          <p:cNvPr id="692" name="Google Shape;692;p46"/>
          <p:cNvSpPr txBox="1"/>
          <p:nvPr/>
        </p:nvSpPr>
        <p:spPr>
          <a:xfrm>
            <a:off x="3943265" y="188640"/>
            <a:ext cx="40324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Modelo</a:t>
            </a:r>
            <a:r>
              <a:rPr lang="es-C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inferior</a:t>
            </a:r>
            <a:endParaRPr sz="5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p46"/>
          <p:cNvSpPr txBox="1"/>
          <p:nvPr/>
        </p:nvSpPr>
        <p:spPr>
          <a:xfrm>
            <a:off x="640097" y="1640001"/>
            <a:ext cx="4947878" cy="4976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Dentición mixta 1º fase.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Forma triangular. 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Anomalías de posición:</a:t>
            </a:r>
            <a:endParaRPr/>
          </a:p>
          <a:p>
            <a:pPr marL="457200" marR="0" lvl="1" indent="-1143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-"/>
            </a:pPr>
            <a:r>
              <a:rPr lang="es-CL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Mesioversión: Diente 3.2 , 3.6 y 4.6</a:t>
            </a:r>
            <a:endParaRPr/>
          </a:p>
          <a:p>
            <a:pPr marL="457200" marR="0" lvl="1" indent="-1143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-"/>
            </a:pPr>
            <a:r>
              <a:rPr lang="es-CL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Distoversión: Diente 3.1</a:t>
            </a:r>
            <a:endParaRPr/>
          </a:p>
          <a:p>
            <a:pPr marL="457200" marR="0" lvl="1" indent="-1143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-"/>
            </a:pPr>
            <a:r>
              <a:rPr lang="es-CL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Mesioinclinación Diente 3.1</a:t>
            </a:r>
            <a:endParaRPr/>
          </a:p>
          <a:p>
            <a:pPr marL="457200" marR="0" lvl="1" indent="-1143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-"/>
            </a:pPr>
            <a:r>
              <a:rPr lang="es-CL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Distoinclinación Diente 4.1</a:t>
            </a:r>
            <a:endParaRPr/>
          </a:p>
          <a:p>
            <a:pPr marL="457200" marR="0" lvl="1" indent="-1143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-"/>
            </a:pPr>
            <a:r>
              <a:rPr lang="es-CL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Linguoversión: 3.2</a:t>
            </a:r>
            <a:endParaRPr/>
          </a:p>
          <a:p>
            <a:pPr marL="457200" marR="0" lvl="1" indent="-1143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-"/>
            </a:pPr>
            <a:r>
              <a:rPr lang="es-CL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Vestibuloversión: Diente 4.6 y 3.6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4" name="Google Shape;694;p46"/>
          <p:cNvSpPr/>
          <p:nvPr/>
        </p:nvSpPr>
        <p:spPr>
          <a:xfrm rot="-940421">
            <a:off x="7715242" y="5543164"/>
            <a:ext cx="567096" cy="269742"/>
          </a:xfrm>
          <a:prstGeom prst="curvedUp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95" name="Google Shape;695;p46"/>
          <p:cNvCxnSpPr/>
          <p:nvPr/>
        </p:nvCxnSpPr>
        <p:spPr>
          <a:xfrm>
            <a:off x="8733678" y="1587097"/>
            <a:ext cx="126789" cy="4323671"/>
          </a:xfrm>
          <a:prstGeom prst="straightConnector1">
            <a:avLst/>
          </a:prstGeom>
          <a:noFill/>
          <a:ln w="603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96" name="Google Shape;696;p46"/>
          <p:cNvSpPr/>
          <p:nvPr/>
        </p:nvSpPr>
        <p:spPr>
          <a:xfrm rot="-1401051">
            <a:off x="8297593" y="5792524"/>
            <a:ext cx="597362" cy="306990"/>
          </a:xfrm>
          <a:prstGeom prst="curvedUp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97" name="Google Shape;697;p46"/>
          <p:cNvCxnSpPr/>
          <p:nvPr/>
        </p:nvCxnSpPr>
        <p:spPr>
          <a:xfrm rot="10800000">
            <a:off x="9363958" y="6109232"/>
            <a:ext cx="283210" cy="507339"/>
          </a:xfrm>
          <a:prstGeom prst="straightConnector1">
            <a:avLst/>
          </a:prstGeom>
          <a:noFill/>
          <a:ln w="76200" cap="flat" cmpd="sng">
            <a:solidFill>
              <a:srgbClr val="0096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98" name="Google Shape;698;p46"/>
          <p:cNvCxnSpPr/>
          <p:nvPr/>
        </p:nvCxnSpPr>
        <p:spPr>
          <a:xfrm rot="10800000">
            <a:off x="8595477" y="6176525"/>
            <a:ext cx="276402" cy="577968"/>
          </a:xfrm>
          <a:prstGeom prst="straightConnector1">
            <a:avLst/>
          </a:prstGeom>
          <a:noFill/>
          <a:ln w="76200" cap="flat" cmpd="sng">
            <a:solidFill>
              <a:srgbClr val="0096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99" name="Google Shape;699;p46"/>
          <p:cNvCxnSpPr/>
          <p:nvPr/>
        </p:nvCxnSpPr>
        <p:spPr>
          <a:xfrm rot="10800000">
            <a:off x="7978007" y="5922915"/>
            <a:ext cx="283210" cy="507339"/>
          </a:xfrm>
          <a:prstGeom prst="straightConnector1">
            <a:avLst/>
          </a:prstGeom>
          <a:noFill/>
          <a:ln w="76200" cap="flat" cmpd="sng">
            <a:solidFill>
              <a:srgbClr val="0096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00" name="Google Shape;700;p46"/>
          <p:cNvSpPr/>
          <p:nvPr/>
        </p:nvSpPr>
        <p:spPr>
          <a:xfrm rot="2781115" flipH="1">
            <a:off x="7297342" y="5049769"/>
            <a:ext cx="632462" cy="305297"/>
          </a:xfrm>
          <a:prstGeom prst="curvedUp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01" name="Google Shape;701;p46"/>
          <p:cNvCxnSpPr/>
          <p:nvPr/>
        </p:nvCxnSpPr>
        <p:spPr>
          <a:xfrm rot="10800000" flipH="1">
            <a:off x="6880823" y="5341055"/>
            <a:ext cx="540515" cy="455999"/>
          </a:xfrm>
          <a:prstGeom prst="straightConnector1">
            <a:avLst/>
          </a:prstGeom>
          <a:noFill/>
          <a:ln w="76200" cap="flat" cmpd="sng">
            <a:solidFill>
              <a:srgbClr val="0096FF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702" name="Google Shape;702;p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703" name="Google Shape;703;p46"/>
          <p:cNvSpPr/>
          <p:nvPr/>
        </p:nvSpPr>
        <p:spPr>
          <a:xfrm rot="-1401051">
            <a:off x="8893539" y="5781222"/>
            <a:ext cx="597362" cy="306990"/>
          </a:xfrm>
          <a:prstGeom prst="curvedUp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04" name="Google Shape;704;p46"/>
          <p:cNvCxnSpPr/>
          <p:nvPr/>
        </p:nvCxnSpPr>
        <p:spPr>
          <a:xfrm rot="10800000">
            <a:off x="9943405" y="5433040"/>
            <a:ext cx="355820" cy="451454"/>
          </a:xfrm>
          <a:prstGeom prst="straightConnector1">
            <a:avLst/>
          </a:prstGeom>
          <a:noFill/>
          <a:ln w="76200" cap="flat" cmpd="sng">
            <a:solidFill>
              <a:srgbClr val="0096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05" name="Google Shape;705;p46"/>
          <p:cNvCxnSpPr/>
          <p:nvPr/>
        </p:nvCxnSpPr>
        <p:spPr>
          <a:xfrm rot="10800000">
            <a:off x="10299225" y="4857757"/>
            <a:ext cx="455995" cy="483297"/>
          </a:xfrm>
          <a:prstGeom prst="straightConnector1">
            <a:avLst/>
          </a:prstGeom>
          <a:noFill/>
          <a:ln w="76200" cap="flat" cmpd="sng">
            <a:solidFill>
              <a:srgbClr val="0096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06" name="Google Shape;706;p46"/>
          <p:cNvCxnSpPr/>
          <p:nvPr/>
        </p:nvCxnSpPr>
        <p:spPr>
          <a:xfrm rot="10800000">
            <a:off x="10755221" y="4341495"/>
            <a:ext cx="424055" cy="363240"/>
          </a:xfrm>
          <a:prstGeom prst="straightConnector1">
            <a:avLst/>
          </a:prstGeom>
          <a:noFill/>
          <a:ln w="76200" cap="flat" cmpd="sng">
            <a:solidFill>
              <a:srgbClr val="0096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07" name="Google Shape;707;p46"/>
          <p:cNvCxnSpPr/>
          <p:nvPr/>
        </p:nvCxnSpPr>
        <p:spPr>
          <a:xfrm rot="10800000" flipH="1">
            <a:off x="6493468" y="4704734"/>
            <a:ext cx="571009" cy="309717"/>
          </a:xfrm>
          <a:prstGeom prst="straightConnector1">
            <a:avLst/>
          </a:prstGeom>
          <a:noFill/>
          <a:ln w="76200" cap="flat" cmpd="sng">
            <a:solidFill>
              <a:srgbClr val="0096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08" name="Google Shape;708;p46"/>
          <p:cNvCxnSpPr/>
          <p:nvPr/>
        </p:nvCxnSpPr>
        <p:spPr>
          <a:xfrm rot="10800000" flipH="1">
            <a:off x="6223210" y="4108293"/>
            <a:ext cx="615714" cy="296833"/>
          </a:xfrm>
          <a:prstGeom prst="straightConnector1">
            <a:avLst/>
          </a:prstGeom>
          <a:noFill/>
          <a:ln w="76200" cap="flat" cmpd="sng">
            <a:solidFill>
              <a:srgbClr val="0096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09" name="Google Shape;709;p46"/>
          <p:cNvCxnSpPr/>
          <p:nvPr/>
        </p:nvCxnSpPr>
        <p:spPr>
          <a:xfrm rot="10800000">
            <a:off x="9621613" y="5675408"/>
            <a:ext cx="355820" cy="451454"/>
          </a:xfrm>
          <a:prstGeom prst="straightConnector1">
            <a:avLst/>
          </a:prstGeom>
          <a:noFill/>
          <a:ln w="76200" cap="flat" cmpd="sng">
            <a:solidFill>
              <a:srgbClr val="0096FF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47"/>
          <p:cNvSpPr txBox="1"/>
          <p:nvPr/>
        </p:nvSpPr>
        <p:spPr>
          <a:xfrm>
            <a:off x="3943265" y="188640"/>
            <a:ext cx="40324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Modelo</a:t>
            </a:r>
            <a:r>
              <a:rPr lang="es-C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inferior</a:t>
            </a:r>
            <a:endParaRPr sz="5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5" name="Google Shape;715;p47"/>
          <p:cNvSpPr txBox="1"/>
          <p:nvPr/>
        </p:nvSpPr>
        <p:spPr>
          <a:xfrm>
            <a:off x="737612" y="1611749"/>
            <a:ext cx="4422119" cy="3531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Análisis sagital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s-CL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Ausencia de migración de segmentos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6" name="Google Shape;716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168" y="48126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4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5319560" y="1691749"/>
            <a:ext cx="6409591" cy="560516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8" name="Google Shape;718;p47"/>
          <p:cNvCxnSpPr/>
          <p:nvPr/>
        </p:nvCxnSpPr>
        <p:spPr>
          <a:xfrm rot="10800000">
            <a:off x="8467854" y="2887579"/>
            <a:ext cx="29925" cy="2860376"/>
          </a:xfrm>
          <a:prstGeom prst="straightConnector1">
            <a:avLst/>
          </a:prstGeom>
          <a:noFill/>
          <a:ln w="50800" cap="flat" cmpd="sng">
            <a:solidFill>
              <a:srgbClr val="FFFF00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719" name="Google Shape;719;p47"/>
          <p:cNvCxnSpPr/>
          <p:nvPr/>
        </p:nvCxnSpPr>
        <p:spPr>
          <a:xfrm rot="10800000">
            <a:off x="6180044" y="3337118"/>
            <a:ext cx="2271768" cy="0"/>
          </a:xfrm>
          <a:prstGeom prst="straightConnector1">
            <a:avLst/>
          </a:prstGeom>
          <a:noFill/>
          <a:ln w="50800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720" name="Google Shape;720;p47"/>
          <p:cNvCxnSpPr/>
          <p:nvPr/>
        </p:nvCxnSpPr>
        <p:spPr>
          <a:xfrm rot="10800000">
            <a:off x="8508313" y="3340184"/>
            <a:ext cx="2382994" cy="0"/>
          </a:xfrm>
          <a:prstGeom prst="straightConnector1">
            <a:avLst/>
          </a:prstGeom>
          <a:noFill/>
          <a:ln w="50800" cap="flat" cmpd="sng">
            <a:solidFill>
              <a:srgbClr val="00B0F0"/>
            </a:solidFill>
            <a:prstDash val="dot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6" name="Google Shape;726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2860971" y="1731719"/>
            <a:ext cx="6409591" cy="5605166"/>
          </a:xfrm>
          <a:prstGeom prst="rect">
            <a:avLst/>
          </a:prstGeom>
          <a:noFill/>
          <a:ln>
            <a:noFill/>
          </a:ln>
        </p:spPr>
      </p:pic>
      <p:sp>
        <p:nvSpPr>
          <p:cNvPr id="727" name="Google Shape;727;p48"/>
          <p:cNvSpPr txBox="1"/>
          <p:nvPr/>
        </p:nvSpPr>
        <p:spPr>
          <a:xfrm>
            <a:off x="3943265" y="188640"/>
            <a:ext cx="40324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Modelo</a:t>
            </a:r>
            <a:r>
              <a:rPr lang="es-CL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inferior</a:t>
            </a:r>
            <a:endParaRPr sz="5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p48"/>
          <p:cNvSpPr txBox="1"/>
          <p:nvPr/>
        </p:nvSpPr>
        <p:spPr>
          <a:xfrm>
            <a:off x="1860549" y="675902"/>
            <a:ext cx="9181048" cy="3458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Análisis transversal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s-CL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Asimetría ancho transversal: - 1 mm en sector anterior derecho</a:t>
            </a:r>
            <a:endParaRPr sz="2400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29" name="Google Shape;729;p48"/>
          <p:cNvCxnSpPr/>
          <p:nvPr/>
        </p:nvCxnSpPr>
        <p:spPr>
          <a:xfrm flipH="1">
            <a:off x="4871864" y="5118734"/>
            <a:ext cx="1193907" cy="21055"/>
          </a:xfrm>
          <a:prstGeom prst="straightConnector1">
            <a:avLst/>
          </a:prstGeom>
          <a:noFill/>
          <a:ln w="50800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730" name="Google Shape;730;p48"/>
          <p:cNvCxnSpPr/>
          <p:nvPr/>
        </p:nvCxnSpPr>
        <p:spPr>
          <a:xfrm flipH="1">
            <a:off x="6161016" y="5118734"/>
            <a:ext cx="1224172" cy="21055"/>
          </a:xfrm>
          <a:prstGeom prst="straightConnector1">
            <a:avLst/>
          </a:prstGeom>
          <a:noFill/>
          <a:ln w="50800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731" name="Google Shape;731;p48"/>
          <p:cNvCxnSpPr/>
          <p:nvPr/>
        </p:nvCxnSpPr>
        <p:spPr>
          <a:xfrm flipH="1">
            <a:off x="3737992" y="3386305"/>
            <a:ext cx="2316230" cy="12172"/>
          </a:xfrm>
          <a:prstGeom prst="straightConnector1">
            <a:avLst/>
          </a:prstGeom>
          <a:noFill/>
          <a:ln w="50800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732" name="Google Shape;732;p48"/>
          <p:cNvCxnSpPr/>
          <p:nvPr/>
        </p:nvCxnSpPr>
        <p:spPr>
          <a:xfrm rot="10800000">
            <a:off x="6065772" y="2423959"/>
            <a:ext cx="30229" cy="3191049"/>
          </a:xfrm>
          <a:prstGeom prst="straightConnector1">
            <a:avLst/>
          </a:prstGeom>
          <a:noFill/>
          <a:ln w="50800" cap="flat" cmpd="sng">
            <a:solidFill>
              <a:srgbClr val="FFFF00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733" name="Google Shape;733;p48"/>
          <p:cNvSpPr txBox="1"/>
          <p:nvPr/>
        </p:nvSpPr>
        <p:spPr>
          <a:xfrm>
            <a:off x="6257830" y="3354251"/>
            <a:ext cx="854162" cy="533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26</a:t>
            </a:r>
            <a:endParaRPr/>
          </a:p>
        </p:txBody>
      </p:sp>
      <p:cxnSp>
        <p:nvCxnSpPr>
          <p:cNvPr id="734" name="Google Shape;734;p48"/>
          <p:cNvCxnSpPr/>
          <p:nvPr/>
        </p:nvCxnSpPr>
        <p:spPr>
          <a:xfrm flipH="1">
            <a:off x="6107550" y="3304909"/>
            <a:ext cx="2273388" cy="41235"/>
          </a:xfrm>
          <a:prstGeom prst="straightConnector1">
            <a:avLst/>
          </a:prstGeom>
          <a:noFill/>
          <a:ln w="50800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735" name="Google Shape;735;p48"/>
          <p:cNvSpPr txBox="1"/>
          <p:nvPr/>
        </p:nvSpPr>
        <p:spPr>
          <a:xfrm>
            <a:off x="4904641" y="3386305"/>
            <a:ext cx="854162" cy="533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26</a:t>
            </a:r>
            <a:endParaRPr/>
          </a:p>
        </p:txBody>
      </p:sp>
      <p:sp>
        <p:nvSpPr>
          <p:cNvPr id="736" name="Google Shape;736;p48"/>
          <p:cNvSpPr txBox="1"/>
          <p:nvPr/>
        </p:nvSpPr>
        <p:spPr>
          <a:xfrm>
            <a:off x="6023992" y="4534302"/>
            <a:ext cx="854162" cy="533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12</a:t>
            </a:r>
            <a:endParaRPr/>
          </a:p>
        </p:txBody>
      </p:sp>
      <p:sp>
        <p:nvSpPr>
          <p:cNvPr id="737" name="Google Shape;737;p48"/>
          <p:cNvSpPr txBox="1"/>
          <p:nvPr/>
        </p:nvSpPr>
        <p:spPr>
          <a:xfrm>
            <a:off x="5211605" y="4504716"/>
            <a:ext cx="854162" cy="533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11</a:t>
            </a:r>
            <a:endParaRPr/>
          </a:p>
        </p:txBody>
      </p:sp>
      <p:sp>
        <p:nvSpPr>
          <p:cNvPr id="738" name="Google Shape;738;p48"/>
          <p:cNvSpPr txBox="1"/>
          <p:nvPr/>
        </p:nvSpPr>
        <p:spPr>
          <a:xfrm>
            <a:off x="5638687" y="2386172"/>
            <a:ext cx="854162" cy="533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52</a:t>
            </a:r>
            <a:endParaRPr/>
          </a:p>
        </p:txBody>
      </p:sp>
      <p:sp>
        <p:nvSpPr>
          <p:cNvPr id="739" name="Google Shape;739;p48"/>
          <p:cNvSpPr txBox="1"/>
          <p:nvPr/>
        </p:nvSpPr>
        <p:spPr>
          <a:xfrm>
            <a:off x="5668882" y="5902454"/>
            <a:ext cx="854162" cy="533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23</a:t>
            </a:r>
            <a:endParaRPr/>
          </a:p>
        </p:txBody>
      </p:sp>
      <p:pic>
        <p:nvPicPr>
          <p:cNvPr id="740" name="Google Shape;740;p4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168" y="48126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49"/>
          <p:cNvSpPr txBox="1"/>
          <p:nvPr/>
        </p:nvSpPr>
        <p:spPr>
          <a:xfrm>
            <a:off x="3943265" y="188640"/>
            <a:ext cx="40324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Modelo</a:t>
            </a:r>
            <a:r>
              <a:rPr lang="es-C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inferior</a:t>
            </a:r>
            <a:endParaRPr sz="5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7" name="Google Shape;747;p49"/>
          <p:cNvSpPr txBox="1"/>
          <p:nvPr/>
        </p:nvSpPr>
        <p:spPr>
          <a:xfrm>
            <a:off x="1916133" y="1340768"/>
            <a:ext cx="5228239" cy="3458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lang="es-CL" sz="24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Análisis vertical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Curva de spee con concavidad superior</a:t>
            </a:r>
            <a:endParaRPr/>
          </a:p>
        </p:txBody>
      </p:sp>
      <p:pic>
        <p:nvPicPr>
          <p:cNvPr id="748" name="Google Shape;748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" name="Google Shape;749;p4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39244" y="3963065"/>
            <a:ext cx="3920245" cy="245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0" name="Google Shape;750;p4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40329" y="2126098"/>
            <a:ext cx="4977384" cy="4355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2551" y="315609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5"/>
          <p:cNvSpPr txBox="1"/>
          <p:nvPr/>
        </p:nvSpPr>
        <p:spPr>
          <a:xfrm>
            <a:off x="618894" y="1724963"/>
            <a:ext cx="5346289" cy="32740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Lactancia: 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Materna: 1 semana.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Artificial: hasta 3 años</a:t>
            </a:r>
            <a:endParaRPr/>
          </a:p>
          <a:p>
            <a:pPr marL="214308" marR="0" lvl="0" indent="-214308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Alimentación:  6 meses. Consistencia papilla</a:t>
            </a:r>
            <a:endParaRPr/>
          </a:p>
          <a:p>
            <a:pPr marL="214308" marR="0" lvl="0" indent="-61907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4308" marR="0" lvl="0" indent="-214308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Hábitos disfuncionales:</a:t>
            </a:r>
            <a:endParaRPr/>
          </a:p>
          <a:p>
            <a:pPr marL="214308" marR="0" lvl="0" indent="-214308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Tipo de Respiración: </a:t>
            </a:r>
            <a:r>
              <a:rPr lang="es-CL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Oronasal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con predominio nasal</a:t>
            </a:r>
            <a:endParaRPr/>
          </a:p>
          <a:p>
            <a:pPr marL="214308" marR="0" lvl="0" indent="-214308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Interposición: 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lingual en reposo.</a:t>
            </a:r>
            <a:endParaRPr/>
          </a:p>
          <a:p>
            <a:pPr marL="214308" marR="0" lvl="0" indent="-214308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Onicofagia: 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Si</a:t>
            </a:r>
            <a:endParaRPr/>
          </a:p>
        </p:txBody>
      </p:sp>
      <p:pic>
        <p:nvPicPr>
          <p:cNvPr id="256" name="Google Shape;256;p5"/>
          <p:cNvPicPr preferRelativeResize="0"/>
          <p:nvPr/>
        </p:nvPicPr>
        <p:blipFill rotWithShape="1">
          <a:blip r:embed="rId4">
            <a:alphaModFix/>
          </a:blip>
          <a:srcRect l="3083" r="898"/>
          <a:stretch/>
        </p:blipFill>
        <p:spPr>
          <a:xfrm>
            <a:off x="8591132" y="1442208"/>
            <a:ext cx="3600868" cy="3645986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5"/>
          <p:cNvSpPr txBox="1"/>
          <p:nvPr/>
        </p:nvSpPr>
        <p:spPr>
          <a:xfrm>
            <a:off x="2495605" y="188645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rPr lang="es-CL"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ANAMNESIS</a:t>
            </a:r>
            <a:endParaRPr sz="2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8" name="Google Shape;258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48632" y="4439219"/>
            <a:ext cx="2947160" cy="23577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50"/>
          <p:cNvSpPr txBox="1"/>
          <p:nvPr/>
        </p:nvSpPr>
        <p:spPr>
          <a:xfrm>
            <a:off x="3943265" y="188640"/>
            <a:ext cx="40324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Modelo</a:t>
            </a:r>
            <a:r>
              <a:rPr lang="es-CL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inferior</a:t>
            </a:r>
            <a:endParaRPr sz="5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p50"/>
          <p:cNvSpPr txBox="1"/>
          <p:nvPr/>
        </p:nvSpPr>
        <p:spPr>
          <a:xfrm>
            <a:off x="1386743" y="1516505"/>
            <a:ext cx="4043357" cy="4146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endParaRPr sz="2000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Arial"/>
              <a:buChar char="•"/>
            </a:pPr>
            <a:r>
              <a:rPr lang="es-CL" sz="28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Discrepancia maxilar inferior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651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Anterior: -9  mm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Derecha: +1,5 mm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Izquierda: +1,5 mm</a:t>
            </a:r>
            <a:endParaRPr/>
          </a:p>
          <a:p>
            <a:pPr marL="342900" marR="0" lvl="0" indent="-1651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Total: - 6 mm</a:t>
            </a:r>
            <a:endParaRPr/>
          </a:p>
        </p:txBody>
      </p:sp>
      <p:pic>
        <p:nvPicPr>
          <p:cNvPr id="758" name="Google Shape;758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9" name="Google Shape;759;p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5430100" y="1798875"/>
            <a:ext cx="5940966" cy="51953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5" name="Google Shape;765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21024" y="962280"/>
            <a:ext cx="4145009" cy="3225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66" name="Google Shape;766;p5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1801445" y="3737749"/>
            <a:ext cx="3948546" cy="3452990"/>
          </a:xfrm>
          <a:prstGeom prst="rect">
            <a:avLst/>
          </a:prstGeom>
          <a:noFill/>
          <a:ln>
            <a:noFill/>
          </a:ln>
        </p:spPr>
      </p:pic>
      <p:sp>
        <p:nvSpPr>
          <p:cNvPr id="767" name="Google Shape;767;p51"/>
          <p:cNvSpPr txBox="1"/>
          <p:nvPr/>
        </p:nvSpPr>
        <p:spPr>
          <a:xfrm>
            <a:off x="3943265" y="188640"/>
            <a:ext cx="40324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00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4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Simetría intermaxilar</a:t>
            </a:r>
            <a:endParaRPr sz="5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8" name="Google Shape;768;p51"/>
          <p:cNvSpPr txBox="1"/>
          <p:nvPr/>
        </p:nvSpPr>
        <p:spPr>
          <a:xfrm>
            <a:off x="5584441" y="2599780"/>
            <a:ext cx="6078555" cy="3263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69913" marR="0" lvl="0" indent="-56991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lang="es-CL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r>
              <a:rPr lang="es-CL" sz="32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 Asimetría </a:t>
            </a:r>
            <a:r>
              <a:rPr lang="es-CL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en ancho maxilar y mandibular a nivel anterior (6 mm) y posterior (2 mm)</a:t>
            </a:r>
            <a:endParaRPr sz="3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69" name="Google Shape;769;p51"/>
          <p:cNvCxnSpPr/>
          <p:nvPr/>
        </p:nvCxnSpPr>
        <p:spPr>
          <a:xfrm rot="10800000">
            <a:off x="2927647" y="2132856"/>
            <a:ext cx="94520" cy="3744416"/>
          </a:xfrm>
          <a:prstGeom prst="straightConnector1">
            <a:avLst/>
          </a:prstGeom>
          <a:noFill/>
          <a:ln w="50800" cap="flat" cmpd="sng">
            <a:solidFill>
              <a:srgbClr val="FF260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70" name="Google Shape;770;p51"/>
          <p:cNvCxnSpPr/>
          <p:nvPr/>
        </p:nvCxnSpPr>
        <p:spPr>
          <a:xfrm rot="10800000" flipH="1">
            <a:off x="4574330" y="2044807"/>
            <a:ext cx="49290" cy="3832465"/>
          </a:xfrm>
          <a:prstGeom prst="straightConnector1">
            <a:avLst/>
          </a:prstGeom>
          <a:noFill/>
          <a:ln w="50800" cap="flat" cmpd="sng">
            <a:solidFill>
              <a:srgbClr val="FF260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71" name="Google Shape;771;p51"/>
          <p:cNvCxnSpPr/>
          <p:nvPr/>
        </p:nvCxnSpPr>
        <p:spPr>
          <a:xfrm rot="10800000">
            <a:off x="3071662" y="5877272"/>
            <a:ext cx="1512171" cy="0"/>
          </a:xfrm>
          <a:prstGeom prst="straightConnector1">
            <a:avLst/>
          </a:prstGeom>
          <a:noFill/>
          <a:ln w="50800" cap="flat" cmpd="sng">
            <a:solidFill>
              <a:srgbClr val="FF260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72" name="Google Shape;772;p51"/>
          <p:cNvCxnSpPr/>
          <p:nvPr/>
        </p:nvCxnSpPr>
        <p:spPr>
          <a:xfrm rot="10800000">
            <a:off x="2382967" y="4781110"/>
            <a:ext cx="2656794" cy="0"/>
          </a:xfrm>
          <a:prstGeom prst="straightConnector1">
            <a:avLst/>
          </a:prstGeom>
          <a:noFill/>
          <a:ln w="50800" cap="flat" cmpd="sng">
            <a:solidFill>
              <a:srgbClr val="FF260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73" name="Google Shape;773;p51"/>
          <p:cNvCxnSpPr/>
          <p:nvPr/>
        </p:nvCxnSpPr>
        <p:spPr>
          <a:xfrm flipH="1">
            <a:off x="2567606" y="3140968"/>
            <a:ext cx="2520280" cy="204296"/>
          </a:xfrm>
          <a:prstGeom prst="straightConnector1">
            <a:avLst/>
          </a:prstGeom>
          <a:noFill/>
          <a:ln w="50800" cap="flat" cmpd="sng">
            <a:solidFill>
              <a:srgbClr val="FF260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74" name="Google Shape;774;p51"/>
          <p:cNvCxnSpPr/>
          <p:nvPr/>
        </p:nvCxnSpPr>
        <p:spPr>
          <a:xfrm rot="10800000">
            <a:off x="2324243" y="3329222"/>
            <a:ext cx="72007" cy="1451886"/>
          </a:xfrm>
          <a:prstGeom prst="straightConnector1">
            <a:avLst/>
          </a:prstGeom>
          <a:noFill/>
          <a:ln w="50800" cap="flat" cmpd="sng">
            <a:solidFill>
              <a:srgbClr val="FF260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75" name="Google Shape;775;p51"/>
          <p:cNvCxnSpPr/>
          <p:nvPr/>
        </p:nvCxnSpPr>
        <p:spPr>
          <a:xfrm rot="10800000" flipH="1">
            <a:off x="5193709" y="3140968"/>
            <a:ext cx="9501" cy="1698050"/>
          </a:xfrm>
          <a:prstGeom prst="straightConnector1">
            <a:avLst/>
          </a:prstGeom>
          <a:noFill/>
          <a:ln w="50800" cap="flat" cmpd="sng">
            <a:solidFill>
              <a:srgbClr val="FF260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76" name="Google Shape;776;p51"/>
          <p:cNvCxnSpPr/>
          <p:nvPr/>
        </p:nvCxnSpPr>
        <p:spPr>
          <a:xfrm flipH="1">
            <a:off x="2878355" y="2044807"/>
            <a:ext cx="1695973" cy="130578"/>
          </a:xfrm>
          <a:prstGeom prst="straightConnector1">
            <a:avLst/>
          </a:prstGeom>
          <a:noFill/>
          <a:ln w="50800" cap="flat" cmpd="sng">
            <a:solidFill>
              <a:srgbClr val="FF260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77" name="Google Shape;777;p51"/>
          <p:cNvCxnSpPr/>
          <p:nvPr/>
        </p:nvCxnSpPr>
        <p:spPr>
          <a:xfrm rot="10800000" flipH="1">
            <a:off x="3696061" y="1700808"/>
            <a:ext cx="67775" cy="4631209"/>
          </a:xfrm>
          <a:prstGeom prst="straightConnector1">
            <a:avLst/>
          </a:prstGeom>
          <a:noFill/>
          <a:ln w="50800" cap="flat" cmpd="sng">
            <a:solidFill>
              <a:srgbClr val="FFFF00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778" name="Google Shape;778;p51"/>
          <p:cNvSpPr txBox="1"/>
          <p:nvPr/>
        </p:nvSpPr>
        <p:spPr>
          <a:xfrm>
            <a:off x="3308475" y="4220199"/>
            <a:ext cx="85416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52</a:t>
            </a:r>
            <a:endParaRPr/>
          </a:p>
        </p:txBody>
      </p:sp>
      <p:sp>
        <p:nvSpPr>
          <p:cNvPr id="779" name="Google Shape;779;p51"/>
          <p:cNvSpPr txBox="1"/>
          <p:nvPr/>
        </p:nvSpPr>
        <p:spPr>
          <a:xfrm>
            <a:off x="3374634" y="6316696"/>
            <a:ext cx="85416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23</a:t>
            </a:r>
            <a:endParaRPr/>
          </a:p>
        </p:txBody>
      </p:sp>
      <p:sp>
        <p:nvSpPr>
          <p:cNvPr id="780" name="Google Shape;780;p51"/>
          <p:cNvSpPr txBox="1"/>
          <p:nvPr/>
        </p:nvSpPr>
        <p:spPr>
          <a:xfrm>
            <a:off x="3308475" y="3326688"/>
            <a:ext cx="85416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50</a:t>
            </a:r>
            <a:endParaRPr/>
          </a:p>
        </p:txBody>
      </p:sp>
      <p:sp>
        <p:nvSpPr>
          <p:cNvPr id="781" name="Google Shape;781;p51"/>
          <p:cNvSpPr txBox="1"/>
          <p:nvPr/>
        </p:nvSpPr>
        <p:spPr>
          <a:xfrm>
            <a:off x="3304413" y="1247713"/>
            <a:ext cx="85416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rgbClr val="002060"/>
                </a:solidFill>
                <a:latin typeface="Palatino"/>
                <a:ea typeface="Palatino"/>
                <a:cs typeface="Palatino"/>
                <a:sym typeface="Palatino"/>
              </a:rPr>
              <a:t>29</a:t>
            </a:r>
            <a:endParaRPr/>
          </a:p>
        </p:txBody>
      </p:sp>
      <p:pic>
        <p:nvPicPr>
          <p:cNvPr id="782" name="Google Shape;782;p5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p52"/>
          <p:cNvSpPr txBox="1"/>
          <p:nvPr/>
        </p:nvSpPr>
        <p:spPr>
          <a:xfrm>
            <a:off x="3935760" y="548680"/>
            <a:ext cx="40324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625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Modelos en oclusión</a:t>
            </a:r>
            <a:endParaRPr/>
          </a:p>
        </p:txBody>
      </p:sp>
      <p:sp>
        <p:nvSpPr>
          <p:cNvPr id="789" name="Google Shape;789;p52"/>
          <p:cNvSpPr txBox="1"/>
          <p:nvPr/>
        </p:nvSpPr>
        <p:spPr>
          <a:xfrm>
            <a:off x="1246131" y="2751915"/>
            <a:ext cx="4609238" cy="3303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-11557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820"/>
              <a:buFont typeface="Arial"/>
              <a:buChar char="•"/>
            </a:pPr>
            <a:r>
              <a:rPr lang="es-CL" sz="2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Vertical: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Escalón  4 mm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-11557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820"/>
              <a:buFont typeface="Arial"/>
              <a:buChar char="•"/>
            </a:pPr>
            <a:r>
              <a:rPr lang="es-CL" sz="26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Transversal</a:t>
            </a:r>
            <a:endParaRPr sz="26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6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Líneas medias dentarias no coincidentes: 1 mm desviado a la derecha.</a:t>
            </a:r>
            <a:endParaRPr/>
          </a:p>
          <a:p>
            <a:pPr marL="979488" marR="0" lvl="0" indent="-34163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820"/>
              <a:buFont typeface="Arial"/>
              <a:buNone/>
            </a:pPr>
            <a:endParaRPr sz="2600">
              <a:solidFill>
                <a:srgbClr val="FFFFFF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pic>
        <p:nvPicPr>
          <p:cNvPr id="790" name="Google Shape;790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72464" y="1951695"/>
            <a:ext cx="5478527" cy="4108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1" name="Google Shape;791;p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53"/>
          <p:cNvSpPr txBox="1"/>
          <p:nvPr/>
        </p:nvSpPr>
        <p:spPr>
          <a:xfrm>
            <a:off x="3935760" y="548680"/>
            <a:ext cx="40324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625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s-C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Modelos en oclusión</a:t>
            </a:r>
            <a:endParaRPr/>
          </a:p>
        </p:txBody>
      </p:sp>
      <p:sp>
        <p:nvSpPr>
          <p:cNvPr id="798" name="Google Shape;798;p53"/>
          <p:cNvSpPr txBox="1"/>
          <p:nvPr/>
        </p:nvSpPr>
        <p:spPr>
          <a:xfrm>
            <a:off x="1539281" y="946096"/>
            <a:ext cx="4751157" cy="2380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820"/>
              <a:buFont typeface="Arial"/>
              <a:buChar char="•"/>
            </a:pPr>
            <a:r>
              <a:rPr lang="es-CL" sz="26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Sagital:</a:t>
            </a:r>
            <a:endParaRPr/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68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Derecha </a:t>
            </a:r>
            <a:endParaRPr/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68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Relación canina: Neutroclusión </a:t>
            </a:r>
            <a:endParaRPr/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68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Relación molar: Plano postlacteo (Se proyecta distoclusión) 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820"/>
              <a:buFont typeface="Arial"/>
              <a:buChar char="•"/>
            </a:pPr>
            <a:r>
              <a:rPr lang="es-CL" sz="26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Resalte:</a:t>
            </a:r>
            <a:r>
              <a:rPr lang="es-CL" sz="2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0.5 mm</a:t>
            </a:r>
            <a:endParaRPr/>
          </a:p>
        </p:txBody>
      </p:sp>
      <p:sp>
        <p:nvSpPr>
          <p:cNvPr id="799" name="Google Shape;799;p53"/>
          <p:cNvSpPr txBox="1"/>
          <p:nvPr/>
        </p:nvSpPr>
        <p:spPr>
          <a:xfrm>
            <a:off x="6290439" y="1109561"/>
            <a:ext cx="5380862" cy="1579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68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Izquierda</a:t>
            </a:r>
            <a:endParaRPr/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68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Relación canina: Neutroclusión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680"/>
              <a:buFont typeface="Arial"/>
              <a:buChar char="•"/>
            </a:pPr>
            <a:r>
              <a:rPr lang="es-CL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Relación molar: Plano postlacteo (Se proyecta distoclusión) </a:t>
            </a:r>
            <a:endParaRPr/>
          </a:p>
        </p:txBody>
      </p:sp>
      <p:pic>
        <p:nvPicPr>
          <p:cNvPr id="800" name="Google Shape;800;p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1" name="Google Shape;801;p5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4108" y="3343034"/>
            <a:ext cx="3840529" cy="3360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2" name="Google Shape;802;p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90438" y="3423710"/>
            <a:ext cx="3751920" cy="3280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54"/>
          <p:cNvSpPr txBox="1"/>
          <p:nvPr/>
        </p:nvSpPr>
        <p:spPr>
          <a:xfrm>
            <a:off x="3935760" y="260648"/>
            <a:ext cx="4032448" cy="648072"/>
          </a:xfrm>
          <a:prstGeom prst="rect">
            <a:avLst/>
          </a:prstGeom>
          <a:gradFill>
            <a:gsLst>
              <a:gs pos="0">
                <a:srgbClr val="AD48C2"/>
              </a:gs>
              <a:gs pos="100000">
                <a:srgbClr val="8E33A0"/>
              </a:gs>
            </a:gsLst>
            <a:lin ang="5400000" scaled="0"/>
          </a:gradFill>
          <a:ln>
            <a:noFill/>
          </a:ln>
          <a:effectLst>
            <a:outerShdw blurRad="63500" dist="38100" dir="5400000" rotWithShape="0">
              <a:srgbClr val="000000">
                <a:alpha val="64705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 fontScale="550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s-CL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Diagnóstico de modelos</a:t>
            </a:r>
            <a:endParaRPr/>
          </a:p>
        </p:txBody>
      </p:sp>
      <p:pic>
        <p:nvPicPr>
          <p:cNvPr id="809" name="Google Shape;809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0" name="Google Shape;810;p5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35760" y="782111"/>
            <a:ext cx="4145009" cy="3225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11" name="Google Shape;811;p5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10800000">
            <a:off x="4116181" y="3656054"/>
            <a:ext cx="3948546" cy="3452990"/>
          </a:xfrm>
          <a:prstGeom prst="rect">
            <a:avLst/>
          </a:prstGeom>
          <a:noFill/>
          <a:ln>
            <a:noFill/>
          </a:ln>
        </p:spPr>
      </p:pic>
      <p:sp>
        <p:nvSpPr>
          <p:cNvPr id="812" name="Google Shape;812;p54"/>
          <p:cNvSpPr/>
          <p:nvPr/>
        </p:nvSpPr>
        <p:spPr>
          <a:xfrm>
            <a:off x="492731" y="1732114"/>
            <a:ext cx="3240258" cy="4524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s-CL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Forma Hiperbólica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s-CL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Ausencia de 2.2 ( evolución intraósea)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s-CL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Diente 1.2 en evolución extraósea con mesiorotación. 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s-CL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Palatinización de diente 1.1 y 2.1, Diente 1.6 mesiorotación y vestíbulo oclusión.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s-CL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Migración de segmento lateral izquierdo a mesial en 2 mm, asimetrías transversales en  zona anterior (1 mm) y posterior (2 mm)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Discrepancia negativa de - 7 mm. </a:t>
            </a:r>
            <a:endParaRPr/>
          </a:p>
        </p:txBody>
      </p:sp>
      <p:sp>
        <p:nvSpPr>
          <p:cNvPr id="813" name="Google Shape;813;p54"/>
          <p:cNvSpPr/>
          <p:nvPr/>
        </p:nvSpPr>
        <p:spPr>
          <a:xfrm>
            <a:off x="8245147" y="1587839"/>
            <a:ext cx="3855317" cy="3139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s-CL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Forma Triangular. 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-1143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Char char="-"/>
            </a:pPr>
            <a:r>
              <a:rPr lang="es-CL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Anomalías de posición: </a:t>
            </a:r>
            <a:r>
              <a:rPr lang="es-CL"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Mesioversión: Diente 3.2 , 3.6 y 4.6</a:t>
            </a:r>
            <a:endParaRPr>
              <a:solidFill>
                <a:schemeClr val="lt1"/>
              </a:solidFill>
            </a:endParaRPr>
          </a:p>
          <a:p>
            <a:pPr marL="457200" marR="0" lvl="1" indent="-88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Char char="-"/>
            </a:pPr>
            <a:r>
              <a:rPr lang="es-CL"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Distoversión: Diente 3.1</a:t>
            </a:r>
            <a:endParaRPr>
              <a:solidFill>
                <a:schemeClr val="lt1"/>
              </a:solidFill>
            </a:endParaRPr>
          </a:p>
          <a:p>
            <a:pPr marL="457200" marR="0" lvl="1" indent="-88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Char char="-"/>
            </a:pPr>
            <a:r>
              <a:rPr lang="es-CL"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Mesioinclinación Diente 3.1</a:t>
            </a:r>
            <a:endParaRPr>
              <a:solidFill>
                <a:schemeClr val="lt1"/>
              </a:solidFill>
            </a:endParaRPr>
          </a:p>
          <a:p>
            <a:pPr marL="457200" marR="0" lvl="1" indent="-88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Char char="-"/>
            </a:pPr>
            <a:r>
              <a:rPr lang="es-CL"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Distoinclinación Diente 4.1</a:t>
            </a:r>
            <a:endParaRPr>
              <a:solidFill>
                <a:schemeClr val="lt1"/>
              </a:solidFill>
            </a:endParaRPr>
          </a:p>
          <a:p>
            <a:pPr marL="457200" marR="0" lvl="1" indent="-88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Char char="-"/>
            </a:pPr>
            <a:r>
              <a:rPr lang="es-CL"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Linguoversión: 3.2</a:t>
            </a:r>
            <a:endParaRPr>
              <a:solidFill>
                <a:schemeClr val="lt1"/>
              </a:solidFill>
            </a:endParaRPr>
          </a:p>
          <a:p>
            <a:pPr marL="457200" marR="0" lvl="1" indent="-88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Char char="-"/>
            </a:pPr>
            <a:r>
              <a:rPr lang="es-CL"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Vestibuloversión: Diente 4.6 y 3.6</a:t>
            </a:r>
            <a:endParaRPr>
              <a:solidFill>
                <a:schemeClr val="lt1"/>
              </a:solidFill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s-CL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Asimetría ancho transversal: - 1 mm en sector anterior derecho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Discrepancia negativa de -6 mm.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8" name="Google Shape;818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2249" y="1380360"/>
            <a:ext cx="3840529" cy="3360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" name="Google Shape;819;p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6357" y="1380360"/>
            <a:ext cx="3751920" cy="3280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0" name="Google Shape;820;p5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72466" y="1199789"/>
            <a:ext cx="4614203" cy="3460652"/>
          </a:xfrm>
          <a:prstGeom prst="rect">
            <a:avLst/>
          </a:prstGeom>
          <a:noFill/>
          <a:ln>
            <a:noFill/>
          </a:ln>
        </p:spPr>
      </p:pic>
      <p:sp>
        <p:nvSpPr>
          <p:cNvPr id="821" name="Google Shape;821;p55"/>
          <p:cNvSpPr txBox="1"/>
          <p:nvPr/>
        </p:nvSpPr>
        <p:spPr>
          <a:xfrm>
            <a:off x="716621" y="5173888"/>
            <a:ext cx="3506157" cy="1432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Relación canina: Neutroclusión derecha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Neutroclusión izquierda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Relación molar:  Plano postlacteo bilateral (Se proyecta distoclusión bilateral)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Overjet de 0,5 mm 🡪 Disminuido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2" name="Google Shape;822;p55"/>
          <p:cNvSpPr txBox="1"/>
          <p:nvPr/>
        </p:nvSpPr>
        <p:spPr>
          <a:xfrm>
            <a:off x="4175247" y="5161204"/>
            <a:ext cx="3756515" cy="1445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Char char="•"/>
            </a:pPr>
            <a:r>
              <a:rPr lang="es-CL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Línea media dentaria inferior desviada 1 mm hacia la derecha </a:t>
            </a:r>
            <a:endParaRPr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/>
              <a:buChar char="•"/>
            </a:pPr>
            <a:r>
              <a:rPr lang="es-CL" sz="1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Bases apicales convergentes a la línea media</a:t>
            </a:r>
            <a:endParaRPr/>
          </a:p>
        </p:txBody>
      </p:sp>
      <p:sp>
        <p:nvSpPr>
          <p:cNvPr id="823" name="Google Shape;823;p55"/>
          <p:cNvSpPr txBox="1"/>
          <p:nvPr/>
        </p:nvSpPr>
        <p:spPr>
          <a:xfrm>
            <a:off x="7931762" y="5161204"/>
            <a:ext cx="3756515" cy="1445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/>
              <a:buChar char="•"/>
            </a:pPr>
            <a:r>
              <a:rPr lang="es-CL" sz="1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Overbite de 4 mm 🡪 Aumentado</a:t>
            </a:r>
            <a:endParaRPr sz="13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4" name="Google Shape;824;p55"/>
          <p:cNvSpPr/>
          <p:nvPr/>
        </p:nvSpPr>
        <p:spPr>
          <a:xfrm>
            <a:off x="669090" y="699026"/>
            <a:ext cx="3345107" cy="450952"/>
          </a:xfrm>
          <a:prstGeom prst="roundRect">
            <a:avLst>
              <a:gd name="adj" fmla="val 16667"/>
            </a:avLst>
          </a:prstGeom>
          <a:solidFill>
            <a:srgbClr val="D0D0D0">
              <a:alpha val="819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Sagital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5" name="Google Shape;825;p55"/>
          <p:cNvSpPr/>
          <p:nvPr/>
        </p:nvSpPr>
        <p:spPr>
          <a:xfrm>
            <a:off x="4175247" y="699026"/>
            <a:ext cx="3756515" cy="450952"/>
          </a:xfrm>
          <a:prstGeom prst="roundRect">
            <a:avLst>
              <a:gd name="adj" fmla="val 16667"/>
            </a:avLst>
          </a:prstGeom>
          <a:solidFill>
            <a:srgbClr val="D0D0D0">
              <a:alpha val="819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Transversal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6" name="Google Shape;826;p55"/>
          <p:cNvSpPr/>
          <p:nvPr/>
        </p:nvSpPr>
        <p:spPr>
          <a:xfrm>
            <a:off x="8092812" y="699026"/>
            <a:ext cx="3560773" cy="450952"/>
          </a:xfrm>
          <a:prstGeom prst="roundRect">
            <a:avLst>
              <a:gd name="adj" fmla="val 16667"/>
            </a:avLst>
          </a:prstGeom>
          <a:solidFill>
            <a:srgbClr val="D0D0D0">
              <a:alpha val="819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Vertical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56"/>
          <p:cNvSpPr txBox="1"/>
          <p:nvPr/>
        </p:nvSpPr>
        <p:spPr>
          <a:xfrm>
            <a:off x="3359696" y="2348880"/>
            <a:ext cx="6048672" cy="1872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es-CL" sz="5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Ortopantomografía</a:t>
            </a:r>
            <a:endParaRPr sz="5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32" name="Google Shape;832;p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7" name="Google Shape;837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32076" y="1533678"/>
            <a:ext cx="9524849" cy="5138052"/>
          </a:xfrm>
          <a:prstGeom prst="rect">
            <a:avLst/>
          </a:prstGeom>
          <a:noFill/>
          <a:ln>
            <a:noFill/>
          </a:ln>
        </p:spPr>
      </p:pic>
      <p:sp>
        <p:nvSpPr>
          <p:cNvPr id="838" name="Google Shape;838;p57"/>
          <p:cNvSpPr txBox="1"/>
          <p:nvPr/>
        </p:nvSpPr>
        <p:spPr>
          <a:xfrm>
            <a:off x="1815211" y="328573"/>
            <a:ext cx="8748464" cy="1795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-7112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120"/>
              <a:buFont typeface="Arial"/>
              <a:buChar char="•"/>
            </a:pPr>
            <a:r>
              <a:rPr lang="es-CL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Dientes permanentes en evolución extraósea </a:t>
            </a:r>
            <a:endParaRPr/>
          </a:p>
          <a:p>
            <a:pPr marL="0" marR="0" lvl="0" indent="-7112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120"/>
              <a:buFont typeface="Arial"/>
              <a:buChar char="•"/>
            </a:pPr>
            <a:r>
              <a:rPr lang="es-CL" sz="16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L" sz="16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Dientes permanentes en evolución intraósea. </a:t>
            </a:r>
            <a:endParaRPr/>
          </a:p>
          <a:p>
            <a:pPr marL="0" marR="0" lvl="0" indent="-7112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120"/>
              <a:buFont typeface="Arial"/>
              <a:buChar char="•"/>
            </a:pPr>
            <a:r>
              <a:rPr lang="es-CL" sz="16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Rizálisis fisiológica en dientes temporales </a:t>
            </a:r>
            <a:endParaRPr/>
          </a:p>
          <a:p>
            <a:pPr marL="0" marR="0" lvl="0" indent="-7112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120"/>
              <a:buFont typeface="Arial"/>
              <a:buChar char="•"/>
            </a:pPr>
            <a:r>
              <a:rPr lang="es-CL" sz="1600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Germen dentario de segundos molares inferiores </a:t>
            </a:r>
            <a:endParaRPr/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79488" marR="0" lvl="0" indent="-341630" algn="l" rtl="0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820"/>
              <a:buFont typeface="Arial"/>
              <a:buNone/>
            </a:pPr>
            <a:endParaRPr sz="2600">
              <a:solidFill>
                <a:srgbClr val="FFFFFF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839" name="Google Shape;839;p57"/>
          <p:cNvSpPr/>
          <p:nvPr/>
        </p:nvSpPr>
        <p:spPr>
          <a:xfrm>
            <a:off x="3414201" y="4606127"/>
            <a:ext cx="551677" cy="544306"/>
          </a:xfrm>
          <a:prstGeom prst="ellipse">
            <a:avLst/>
          </a:prstGeom>
          <a:noFill/>
          <a:ln w="19050" cap="rnd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0" name="Google Shape;840;p57"/>
          <p:cNvSpPr/>
          <p:nvPr/>
        </p:nvSpPr>
        <p:spPr>
          <a:xfrm>
            <a:off x="8030996" y="4635192"/>
            <a:ext cx="551677" cy="515241"/>
          </a:xfrm>
          <a:prstGeom prst="ellipse">
            <a:avLst/>
          </a:prstGeom>
          <a:noFill/>
          <a:ln w="19050" cap="rnd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41" name="Google Shape;841;p57"/>
          <p:cNvCxnSpPr/>
          <p:nvPr/>
        </p:nvCxnSpPr>
        <p:spPr>
          <a:xfrm rot="10800000" flipH="1">
            <a:off x="3827960" y="3868402"/>
            <a:ext cx="275836" cy="406814"/>
          </a:xfrm>
          <a:prstGeom prst="straightConnector1">
            <a:avLst/>
          </a:prstGeom>
          <a:noFill/>
          <a:ln w="317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842" name="Google Shape;842;p57"/>
          <p:cNvCxnSpPr/>
          <p:nvPr/>
        </p:nvCxnSpPr>
        <p:spPr>
          <a:xfrm rot="10800000" flipH="1">
            <a:off x="5540079" y="4492946"/>
            <a:ext cx="60115" cy="425433"/>
          </a:xfrm>
          <a:prstGeom prst="straightConnector1">
            <a:avLst/>
          </a:prstGeom>
          <a:noFill/>
          <a:ln w="317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843" name="Google Shape;843;p57"/>
          <p:cNvCxnSpPr/>
          <p:nvPr/>
        </p:nvCxnSpPr>
        <p:spPr>
          <a:xfrm rot="10800000">
            <a:off x="5837547" y="5345775"/>
            <a:ext cx="0" cy="509814"/>
          </a:xfrm>
          <a:prstGeom prst="straightConnector1">
            <a:avLst/>
          </a:prstGeom>
          <a:noFill/>
          <a:ln w="317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844" name="Google Shape;844;p57"/>
          <p:cNvCxnSpPr/>
          <p:nvPr/>
        </p:nvCxnSpPr>
        <p:spPr>
          <a:xfrm rot="10800000" flipH="1">
            <a:off x="5857266" y="5332307"/>
            <a:ext cx="220660" cy="536751"/>
          </a:xfrm>
          <a:prstGeom prst="straightConnector1">
            <a:avLst/>
          </a:prstGeom>
          <a:noFill/>
          <a:ln w="317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845" name="Google Shape;845;p57"/>
          <p:cNvSpPr/>
          <p:nvPr/>
        </p:nvSpPr>
        <p:spPr>
          <a:xfrm rot="10800000" flipH="1">
            <a:off x="5145309" y="5138145"/>
            <a:ext cx="304798" cy="481604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6" name="Google Shape;846;p57"/>
          <p:cNvSpPr/>
          <p:nvPr/>
        </p:nvSpPr>
        <p:spPr>
          <a:xfrm rot="10800000" flipH="1">
            <a:off x="6578708" y="5223766"/>
            <a:ext cx="169260" cy="481604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7" name="Google Shape;847;p57"/>
          <p:cNvSpPr/>
          <p:nvPr/>
        </p:nvSpPr>
        <p:spPr>
          <a:xfrm>
            <a:off x="6087609" y="3361471"/>
            <a:ext cx="338519" cy="55159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8" name="Google Shape;848;p57"/>
          <p:cNvSpPr/>
          <p:nvPr/>
        </p:nvSpPr>
        <p:spPr>
          <a:xfrm>
            <a:off x="6747968" y="3796012"/>
            <a:ext cx="239053" cy="551594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9" name="Google Shape;849;p57"/>
          <p:cNvSpPr/>
          <p:nvPr/>
        </p:nvSpPr>
        <p:spPr>
          <a:xfrm>
            <a:off x="4966753" y="3743373"/>
            <a:ext cx="169259" cy="551594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0" name="Google Shape;850;p57"/>
          <p:cNvSpPr txBox="1"/>
          <p:nvPr/>
        </p:nvSpPr>
        <p:spPr>
          <a:xfrm>
            <a:off x="9145582" y="6219776"/>
            <a:ext cx="1931550" cy="6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850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s-CL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2019</a:t>
            </a:r>
            <a:endParaRPr/>
          </a:p>
        </p:txBody>
      </p:sp>
      <p:sp>
        <p:nvSpPr>
          <p:cNvPr id="851" name="Google Shape;851;p57"/>
          <p:cNvSpPr/>
          <p:nvPr/>
        </p:nvSpPr>
        <p:spPr>
          <a:xfrm rot="10800000" flipH="1">
            <a:off x="5994501" y="5869059"/>
            <a:ext cx="389884" cy="58767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2" name="Google Shape;852;p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84842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853" name="Google Shape;853;p57"/>
          <p:cNvSpPr/>
          <p:nvPr/>
        </p:nvSpPr>
        <p:spPr>
          <a:xfrm rot="10800000" flipH="1">
            <a:off x="4851122" y="5858144"/>
            <a:ext cx="231263" cy="48160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4" name="Google Shape;854;p57"/>
          <p:cNvSpPr/>
          <p:nvPr/>
        </p:nvSpPr>
        <p:spPr>
          <a:xfrm rot="10800000" flipH="1">
            <a:off x="7119613" y="5855589"/>
            <a:ext cx="231263" cy="48160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5" name="Google Shape;855;p57"/>
          <p:cNvSpPr/>
          <p:nvPr/>
        </p:nvSpPr>
        <p:spPr>
          <a:xfrm>
            <a:off x="7017406" y="3136837"/>
            <a:ext cx="204414" cy="50043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6" name="Google Shape;856;p57"/>
          <p:cNvSpPr/>
          <p:nvPr/>
        </p:nvSpPr>
        <p:spPr>
          <a:xfrm>
            <a:off x="5203611" y="3350801"/>
            <a:ext cx="204414" cy="50043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7" name="Google Shape;857;p57"/>
          <p:cNvSpPr/>
          <p:nvPr/>
        </p:nvSpPr>
        <p:spPr>
          <a:xfrm>
            <a:off x="7578299" y="3290266"/>
            <a:ext cx="551677" cy="515241"/>
          </a:xfrm>
          <a:prstGeom prst="ellipse">
            <a:avLst/>
          </a:prstGeom>
          <a:noFill/>
          <a:ln w="19050" cap="rnd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8" name="Google Shape;858;p57"/>
          <p:cNvSpPr/>
          <p:nvPr/>
        </p:nvSpPr>
        <p:spPr>
          <a:xfrm>
            <a:off x="3939277" y="3331012"/>
            <a:ext cx="551677" cy="470399"/>
          </a:xfrm>
          <a:prstGeom prst="ellipse">
            <a:avLst/>
          </a:prstGeom>
          <a:noFill/>
          <a:ln w="19050" cap="rnd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58"/>
          <p:cNvSpPr txBox="1"/>
          <p:nvPr/>
        </p:nvSpPr>
        <p:spPr>
          <a:xfrm>
            <a:off x="3287688" y="2348880"/>
            <a:ext cx="6264696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6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Teleradiografía</a:t>
            </a:r>
            <a:endParaRPr sz="66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4" name="Google Shape;864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" name="Google Shape;870;p59"/>
          <p:cNvPicPr preferRelativeResize="0"/>
          <p:nvPr/>
        </p:nvPicPr>
        <p:blipFill rotWithShape="1">
          <a:blip r:embed="rId3">
            <a:alphaModFix/>
          </a:blip>
          <a:srcRect l="1747" r="19931"/>
          <a:stretch/>
        </p:blipFill>
        <p:spPr>
          <a:xfrm>
            <a:off x="22195" y="1008745"/>
            <a:ext cx="4190046" cy="5880648"/>
          </a:xfrm>
          <a:prstGeom prst="rect">
            <a:avLst/>
          </a:prstGeom>
          <a:noFill/>
          <a:ln>
            <a:noFill/>
          </a:ln>
        </p:spPr>
      </p:pic>
      <p:sp>
        <p:nvSpPr>
          <p:cNvPr id="871" name="Google Shape;871;p59"/>
          <p:cNvSpPr txBox="1"/>
          <p:nvPr/>
        </p:nvSpPr>
        <p:spPr>
          <a:xfrm>
            <a:off x="3874775" y="295021"/>
            <a:ext cx="4032448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Björk-Jarabak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872" name="Google Shape;872;p59"/>
          <p:cNvGraphicFramePr/>
          <p:nvPr/>
        </p:nvGraphicFramePr>
        <p:xfrm>
          <a:off x="4977250" y="1546801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{955832F3-755C-43B9-995B-F8AD7BBCFB0F}</a:tableStyleId>
              </a:tblPr>
              <a:tblGrid>
                <a:gridCol w="1003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2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8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0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236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72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b="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050"/>
                        <a:t>Factor cefalométrico</a:t>
                      </a:r>
                      <a:endParaRPr sz="105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050"/>
                        <a:t>Norma</a:t>
                      </a:r>
                      <a:endParaRPr sz="105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050"/>
                        <a:t>Valor</a:t>
                      </a:r>
                      <a:endParaRPr sz="105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050"/>
                        <a:t>Dif.</a:t>
                      </a:r>
                      <a:endParaRPr sz="105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050"/>
                        <a:t>Interpretación</a:t>
                      </a:r>
                      <a:endParaRPr sz="105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7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Ángulo de la silla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Ar-S-N</a:t>
                      </a:r>
                      <a:endParaRPr sz="1200" u="none" strike="noStrike" cap="none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 u="none" strike="noStrike" cap="none"/>
                        <a:t>120,5º +-5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/>
                        <a:t>129°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/>
                        <a:t>+8,5°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/>
                        <a:t>Dolicofacial. 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4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/>
                        <a:t>Ángulo articular 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S-Ar-Go</a:t>
                      </a:r>
                      <a:endParaRPr sz="1200" u="none" strike="noStrike" cap="none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146º+-4</a:t>
                      </a:r>
                      <a:endParaRPr sz="1200" u="none" strike="noStrike" cap="none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/>
                        <a:t>140°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>
                          <a:solidFill>
                            <a:schemeClr val="dk1"/>
                          </a:solidFill>
                        </a:rPr>
                        <a:t>-6°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/>
                        <a:t>Braquifacial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6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/>
                        <a:t>Ángulo goniaco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Ar-Go-Me</a:t>
                      </a:r>
                      <a:endParaRPr sz="1200" u="none" strike="noStrike" cap="none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125º+-4</a:t>
                      </a:r>
                      <a:endParaRPr sz="1200" u="none" strike="noStrike" cap="none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/>
                        <a:t>124°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>
                          <a:solidFill>
                            <a:schemeClr val="dk1"/>
                          </a:solidFill>
                        </a:rPr>
                        <a:t>-1°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/>
                        <a:t>Normal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4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/>
                        <a:t>Suma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396º+-6</a:t>
                      </a:r>
                      <a:endParaRPr sz="1200" u="none" strike="noStrike" cap="none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/>
                        <a:t>393°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/>
                        <a:t>-3°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200"/>
                        <a:t>Mesofacial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873" name="Google Shape;873;p59"/>
          <p:cNvCxnSpPr/>
          <p:nvPr/>
        </p:nvCxnSpPr>
        <p:spPr>
          <a:xfrm rot="10800000" flipH="1">
            <a:off x="1547665" y="2838797"/>
            <a:ext cx="1770300" cy="292229"/>
          </a:xfrm>
          <a:prstGeom prst="straightConnector1">
            <a:avLst/>
          </a:prstGeom>
          <a:noFill/>
          <a:ln w="127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4" name="Google Shape;874;p59"/>
          <p:cNvCxnSpPr/>
          <p:nvPr/>
        </p:nvCxnSpPr>
        <p:spPr>
          <a:xfrm rot="10800000" flipH="1">
            <a:off x="1412411" y="2838797"/>
            <a:ext cx="1977590" cy="210268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75" name="Google Shape;875;p59"/>
          <p:cNvSpPr txBox="1"/>
          <p:nvPr/>
        </p:nvSpPr>
        <p:spPr>
          <a:xfrm>
            <a:off x="1428241" y="2688716"/>
            <a:ext cx="238848" cy="34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6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S</a:t>
            </a:r>
            <a:endParaRPr/>
          </a:p>
        </p:txBody>
      </p:sp>
      <p:sp>
        <p:nvSpPr>
          <p:cNvPr id="876" name="Google Shape;876;p59"/>
          <p:cNvSpPr txBox="1"/>
          <p:nvPr/>
        </p:nvSpPr>
        <p:spPr>
          <a:xfrm>
            <a:off x="3390001" y="2621135"/>
            <a:ext cx="250068" cy="34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6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N</a:t>
            </a:r>
            <a:endParaRPr/>
          </a:p>
        </p:txBody>
      </p:sp>
      <p:sp>
        <p:nvSpPr>
          <p:cNvPr id="877" name="Google Shape;877;p59"/>
          <p:cNvSpPr txBox="1"/>
          <p:nvPr/>
        </p:nvSpPr>
        <p:spPr>
          <a:xfrm>
            <a:off x="803098" y="3928497"/>
            <a:ext cx="307777" cy="34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6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Ar</a:t>
            </a:r>
            <a:endParaRPr/>
          </a:p>
        </p:txBody>
      </p:sp>
      <p:sp>
        <p:nvSpPr>
          <p:cNvPr id="878" name="Google Shape;878;p59"/>
          <p:cNvSpPr txBox="1"/>
          <p:nvPr/>
        </p:nvSpPr>
        <p:spPr>
          <a:xfrm>
            <a:off x="1114427" y="4948155"/>
            <a:ext cx="376706" cy="34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6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Go</a:t>
            </a:r>
            <a:endParaRPr sz="1600">
              <a:solidFill>
                <a:srgbClr val="FFFB00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879" name="Google Shape;879;p59"/>
          <p:cNvSpPr txBox="1"/>
          <p:nvPr/>
        </p:nvSpPr>
        <p:spPr>
          <a:xfrm>
            <a:off x="3055072" y="5641374"/>
            <a:ext cx="387927" cy="34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6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Me</a:t>
            </a:r>
            <a:endParaRPr/>
          </a:p>
        </p:txBody>
      </p:sp>
      <p:cxnSp>
        <p:nvCxnSpPr>
          <p:cNvPr id="880" name="Google Shape;880;p59"/>
          <p:cNvCxnSpPr/>
          <p:nvPr/>
        </p:nvCxnSpPr>
        <p:spPr>
          <a:xfrm rot="10800000" flipH="1">
            <a:off x="1107210" y="3144413"/>
            <a:ext cx="440457" cy="734208"/>
          </a:xfrm>
          <a:prstGeom prst="straightConnector1">
            <a:avLst/>
          </a:prstGeom>
          <a:noFill/>
          <a:ln w="127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1" name="Google Shape;881;p59"/>
          <p:cNvCxnSpPr/>
          <p:nvPr/>
        </p:nvCxnSpPr>
        <p:spPr>
          <a:xfrm rot="10800000">
            <a:off x="1107210" y="3878620"/>
            <a:ext cx="255764" cy="1093927"/>
          </a:xfrm>
          <a:prstGeom prst="straightConnector1">
            <a:avLst/>
          </a:prstGeom>
          <a:noFill/>
          <a:ln w="127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2" name="Google Shape;882;p59"/>
          <p:cNvCxnSpPr/>
          <p:nvPr/>
        </p:nvCxnSpPr>
        <p:spPr>
          <a:xfrm>
            <a:off x="1331640" y="4908976"/>
            <a:ext cx="1659385" cy="801407"/>
          </a:xfrm>
          <a:prstGeom prst="straightConnector1">
            <a:avLst/>
          </a:prstGeom>
          <a:noFill/>
          <a:ln w="127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83" name="Google Shape;883;p59"/>
          <p:cNvSpPr/>
          <p:nvPr/>
        </p:nvSpPr>
        <p:spPr>
          <a:xfrm>
            <a:off x="1475658" y="3124927"/>
            <a:ext cx="274463" cy="173617"/>
          </a:xfrm>
          <a:custGeom>
            <a:avLst/>
            <a:gdLst/>
            <a:ahLst/>
            <a:cxnLst/>
            <a:rect l="l" t="t" r="r" b="b"/>
            <a:pathLst>
              <a:path w="21600" h="20453" extrusionOk="0">
                <a:moveTo>
                  <a:pt x="0" y="20049"/>
                </a:moveTo>
                <a:cubicBezTo>
                  <a:pt x="6166" y="21600"/>
                  <a:pt x="12458" y="18632"/>
                  <a:pt x="16858" y="12097"/>
                </a:cubicBezTo>
                <a:cubicBezTo>
                  <a:pt x="19123" y="8734"/>
                  <a:pt x="20756" y="4566"/>
                  <a:pt x="21600" y="0"/>
                </a:cubicBezTo>
              </a:path>
            </a:pathLst>
          </a:custGeom>
          <a:noFill/>
          <a:ln w="12700" cap="flat" cmpd="sng">
            <a:solidFill>
              <a:srgbClr val="FFFF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4" name="Google Shape;884;p59"/>
          <p:cNvSpPr/>
          <p:nvPr/>
        </p:nvSpPr>
        <p:spPr>
          <a:xfrm rot="-240000">
            <a:off x="1139326" y="3769498"/>
            <a:ext cx="149791" cy="288836"/>
          </a:xfrm>
          <a:custGeom>
            <a:avLst/>
            <a:gdLst/>
            <a:ahLst/>
            <a:cxnLst/>
            <a:rect l="l" t="t" r="r" b="b"/>
            <a:pathLst>
              <a:path w="19055" h="21600" extrusionOk="0">
                <a:moveTo>
                  <a:pt x="0" y="21600"/>
                </a:moveTo>
                <a:cubicBezTo>
                  <a:pt x="7671" y="20979"/>
                  <a:pt x="14175" y="18369"/>
                  <a:pt x="17203" y="14698"/>
                </a:cubicBezTo>
                <a:cubicBezTo>
                  <a:pt x="21600" y="9367"/>
                  <a:pt x="17954" y="3184"/>
                  <a:pt x="8536" y="0"/>
                </a:cubicBezTo>
              </a:path>
            </a:pathLst>
          </a:custGeom>
          <a:noFill/>
          <a:ln w="12700" cap="flat" cmpd="sng">
            <a:solidFill>
              <a:srgbClr val="FFFF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5" name="Google Shape;885;p59"/>
          <p:cNvSpPr/>
          <p:nvPr/>
        </p:nvSpPr>
        <p:spPr>
          <a:xfrm>
            <a:off x="1331640" y="4733521"/>
            <a:ext cx="206119" cy="257832"/>
          </a:xfrm>
          <a:custGeom>
            <a:avLst/>
            <a:gdLst/>
            <a:ahLst/>
            <a:cxnLst/>
            <a:rect l="l" t="t" r="r" b="b"/>
            <a:pathLst>
              <a:path w="21354" h="21600" extrusionOk="0">
                <a:moveTo>
                  <a:pt x="17514" y="21600"/>
                </a:moveTo>
                <a:cubicBezTo>
                  <a:pt x="20255" y="19158"/>
                  <a:pt x="21600" y="16165"/>
                  <a:pt x="21317" y="13143"/>
                </a:cubicBezTo>
                <a:cubicBezTo>
                  <a:pt x="20628" y="5773"/>
                  <a:pt x="11298" y="21"/>
                  <a:pt x="0" y="0"/>
                </a:cubicBezTo>
              </a:path>
            </a:pathLst>
          </a:custGeom>
          <a:noFill/>
          <a:ln w="12700" cap="flat" cmpd="sng">
            <a:solidFill>
              <a:srgbClr val="FFFF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6" name="Google Shape;886;p5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887" name="Google Shape;887;p59"/>
          <p:cNvSpPr/>
          <p:nvPr/>
        </p:nvSpPr>
        <p:spPr>
          <a:xfrm>
            <a:off x="1362974" y="2622430"/>
            <a:ext cx="1319891" cy="672861"/>
          </a:xfrm>
          <a:custGeom>
            <a:avLst/>
            <a:gdLst/>
            <a:ahLst/>
            <a:cxnLst/>
            <a:rect l="l" t="t" r="r" b="b"/>
            <a:pathLst>
              <a:path w="1319891" h="672861" extrusionOk="0">
                <a:moveTo>
                  <a:pt x="0" y="586596"/>
                </a:moveTo>
                <a:cubicBezTo>
                  <a:pt x="11502" y="572219"/>
                  <a:pt x="25688" y="559628"/>
                  <a:pt x="34505" y="543464"/>
                </a:cubicBezTo>
                <a:cubicBezTo>
                  <a:pt x="43213" y="527499"/>
                  <a:pt x="41670" y="506838"/>
                  <a:pt x="51758" y="491706"/>
                </a:cubicBezTo>
                <a:lnTo>
                  <a:pt x="69011" y="465827"/>
                </a:lnTo>
                <a:cubicBezTo>
                  <a:pt x="89144" y="405428"/>
                  <a:pt x="69187" y="407957"/>
                  <a:pt x="120769" y="422695"/>
                </a:cubicBezTo>
                <a:cubicBezTo>
                  <a:pt x="129512" y="425193"/>
                  <a:pt x="138022" y="428446"/>
                  <a:pt x="146649" y="431321"/>
                </a:cubicBezTo>
                <a:cubicBezTo>
                  <a:pt x="152400" y="439947"/>
                  <a:pt x="161387" y="447142"/>
                  <a:pt x="163901" y="457200"/>
                </a:cubicBezTo>
                <a:cubicBezTo>
                  <a:pt x="170216" y="482461"/>
                  <a:pt x="169298" y="509000"/>
                  <a:pt x="172528" y="534838"/>
                </a:cubicBezTo>
                <a:cubicBezTo>
                  <a:pt x="175050" y="555014"/>
                  <a:pt x="176582" y="575411"/>
                  <a:pt x="181154" y="595223"/>
                </a:cubicBezTo>
                <a:cubicBezTo>
                  <a:pt x="185243" y="612943"/>
                  <a:pt x="183275" y="636893"/>
                  <a:pt x="198407" y="646981"/>
                </a:cubicBezTo>
                <a:cubicBezTo>
                  <a:pt x="231852" y="669278"/>
                  <a:pt x="214450" y="660955"/>
                  <a:pt x="250166" y="672861"/>
                </a:cubicBezTo>
                <a:cubicBezTo>
                  <a:pt x="264543" y="669985"/>
                  <a:pt x="279074" y="667790"/>
                  <a:pt x="293298" y="664234"/>
                </a:cubicBezTo>
                <a:cubicBezTo>
                  <a:pt x="302119" y="662029"/>
                  <a:pt x="312747" y="662038"/>
                  <a:pt x="319177" y="655608"/>
                </a:cubicBezTo>
                <a:cubicBezTo>
                  <a:pt x="325607" y="649178"/>
                  <a:pt x="323736" y="637861"/>
                  <a:pt x="327803" y="629728"/>
                </a:cubicBezTo>
                <a:cubicBezTo>
                  <a:pt x="332439" y="620455"/>
                  <a:pt x="340419" y="613122"/>
                  <a:pt x="345056" y="603849"/>
                </a:cubicBezTo>
                <a:cubicBezTo>
                  <a:pt x="351246" y="591469"/>
                  <a:pt x="359544" y="554526"/>
                  <a:pt x="362309" y="543464"/>
                </a:cubicBezTo>
                <a:cubicBezTo>
                  <a:pt x="365184" y="506083"/>
                  <a:pt x="360635" y="467370"/>
                  <a:pt x="370935" y="431321"/>
                </a:cubicBezTo>
                <a:cubicBezTo>
                  <a:pt x="373433" y="422578"/>
                  <a:pt x="388682" y="426762"/>
                  <a:pt x="396815" y="422695"/>
                </a:cubicBezTo>
                <a:cubicBezTo>
                  <a:pt x="463716" y="389245"/>
                  <a:pt x="383515" y="418503"/>
                  <a:pt x="448573" y="396815"/>
                </a:cubicBezTo>
                <a:cubicBezTo>
                  <a:pt x="457199" y="388189"/>
                  <a:pt x="463788" y="376861"/>
                  <a:pt x="474452" y="370936"/>
                </a:cubicBezTo>
                <a:cubicBezTo>
                  <a:pt x="490350" y="362104"/>
                  <a:pt x="508958" y="359434"/>
                  <a:pt x="526211" y="353683"/>
                </a:cubicBezTo>
                <a:lnTo>
                  <a:pt x="603849" y="327804"/>
                </a:lnTo>
                <a:lnTo>
                  <a:pt x="707366" y="293298"/>
                </a:lnTo>
                <a:cubicBezTo>
                  <a:pt x="785772" y="241026"/>
                  <a:pt x="661968" y="322971"/>
                  <a:pt x="776377" y="250166"/>
                </a:cubicBezTo>
                <a:cubicBezTo>
                  <a:pt x="793870" y="239034"/>
                  <a:pt x="808810" y="223176"/>
                  <a:pt x="828135" y="215661"/>
                </a:cubicBezTo>
                <a:cubicBezTo>
                  <a:pt x="879894" y="195533"/>
                  <a:pt x="933739" y="180112"/>
                  <a:pt x="983411" y="155276"/>
                </a:cubicBezTo>
                <a:cubicBezTo>
                  <a:pt x="994913" y="149525"/>
                  <a:pt x="1005807" y="142348"/>
                  <a:pt x="1017917" y="138023"/>
                </a:cubicBezTo>
                <a:cubicBezTo>
                  <a:pt x="1046189" y="127926"/>
                  <a:pt x="1075488" y="120973"/>
                  <a:pt x="1104181" y="112144"/>
                </a:cubicBezTo>
                <a:lnTo>
                  <a:pt x="1242203" y="69012"/>
                </a:lnTo>
                <a:cubicBezTo>
                  <a:pt x="1259456" y="54634"/>
                  <a:pt x="1276234" y="39667"/>
                  <a:pt x="1293962" y="25879"/>
                </a:cubicBezTo>
                <a:cubicBezTo>
                  <a:pt x="1322234" y="3890"/>
                  <a:pt x="1319841" y="19866"/>
                  <a:pt x="1319841" y="0"/>
                </a:cubicBezTo>
              </a:path>
            </a:pathLst>
          </a:custGeom>
          <a:noFill/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8" name="Google Shape;888;p59"/>
          <p:cNvSpPr/>
          <p:nvPr/>
        </p:nvSpPr>
        <p:spPr>
          <a:xfrm flipH="1">
            <a:off x="1065156" y="3848945"/>
            <a:ext cx="45719" cy="45719"/>
          </a:xfrm>
          <a:prstGeom prst="ellipse">
            <a:avLst/>
          </a:prstGeom>
          <a:solidFill>
            <a:schemeClr val="accent1"/>
          </a:solidFill>
          <a:ln w="19050" cap="rnd" cmpd="sng">
            <a:solidFill>
              <a:srgbClr val="7D2D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9" name="Google Shape;889;p59"/>
          <p:cNvSpPr txBox="1"/>
          <p:nvPr/>
        </p:nvSpPr>
        <p:spPr>
          <a:xfrm>
            <a:off x="6133514" y="5125013"/>
            <a:ext cx="430471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Biotipo mesofacial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6"/>
          <p:cNvSpPr txBox="1"/>
          <p:nvPr/>
        </p:nvSpPr>
        <p:spPr>
          <a:xfrm>
            <a:off x="419469" y="1749314"/>
            <a:ext cx="8412297" cy="4893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Historia médica: </a:t>
            </a:r>
            <a:endParaRPr/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Remota: 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Eliminación de adenoides y amígdalas a los 5 años (ronquidos)</a:t>
            </a:r>
            <a:endParaRPr/>
          </a:p>
          <a:p>
            <a:pPr marL="214308" marR="0" lvl="0" indent="-214308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Actual: 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No refiere antecedentes</a:t>
            </a:r>
            <a:endParaRPr/>
          </a:p>
          <a:p>
            <a:pPr marL="214308" marR="0" lvl="0" indent="-61907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95" marR="0" lvl="0" indent="0" algn="l" rtl="0">
              <a:spcBef>
                <a:spcPts val="576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Historia Dental:</a:t>
            </a:r>
            <a:endParaRPr/>
          </a:p>
          <a:p>
            <a:pPr marL="431990" marR="0" lvl="0" indent="-215995" algn="l" rtl="0">
              <a:spcBef>
                <a:spcPts val="576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Tratamiento odontológico previo: Tratamiento Preventivo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2018. </a:t>
            </a:r>
            <a:endParaRPr/>
          </a:p>
          <a:p>
            <a:pPr marL="431990" marR="0" lvl="0" indent="-215995" algn="l" rtl="0">
              <a:spcBef>
                <a:spcPts val="576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Intervenciones quirúrgicas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 Cirugía de Adenoides y Amígdalas. </a:t>
            </a:r>
            <a:endParaRPr/>
          </a:p>
          <a:p>
            <a:pPr marL="431990" marR="0" lvl="0" indent="-215995" algn="l" rtl="0">
              <a:spcBef>
                <a:spcPts val="576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Comportamiento en la atención dental: 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Bueno. Cooperadora</a:t>
            </a:r>
            <a:endParaRPr/>
          </a:p>
        </p:txBody>
      </p:sp>
      <p:pic>
        <p:nvPicPr>
          <p:cNvPr id="265" name="Google Shape;265;p6"/>
          <p:cNvPicPr preferRelativeResize="0"/>
          <p:nvPr/>
        </p:nvPicPr>
        <p:blipFill rotWithShape="1">
          <a:blip r:embed="rId3">
            <a:alphaModFix/>
          </a:blip>
          <a:srcRect l="3083" r="898"/>
          <a:stretch/>
        </p:blipFill>
        <p:spPr>
          <a:xfrm>
            <a:off x="8472264" y="2996952"/>
            <a:ext cx="3600868" cy="3645986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6"/>
          <p:cNvSpPr txBox="1"/>
          <p:nvPr/>
        </p:nvSpPr>
        <p:spPr>
          <a:xfrm>
            <a:off x="-447368" y="75403"/>
            <a:ext cx="12192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s-CL" sz="4400" b="1" i="0" u="none" strike="noStrike" cap="small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Anamnesis</a:t>
            </a:r>
            <a:endParaRPr/>
          </a:p>
        </p:txBody>
      </p:sp>
      <p:pic>
        <p:nvPicPr>
          <p:cNvPr id="267" name="Google Shape;267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5" name="Google Shape;895;p60"/>
          <p:cNvPicPr preferRelativeResize="0"/>
          <p:nvPr/>
        </p:nvPicPr>
        <p:blipFill rotWithShape="1">
          <a:blip r:embed="rId3">
            <a:alphaModFix/>
          </a:blip>
          <a:srcRect l="1747" r="19931"/>
          <a:stretch/>
        </p:blipFill>
        <p:spPr>
          <a:xfrm>
            <a:off x="-1797" y="917184"/>
            <a:ext cx="4221969" cy="5925451"/>
          </a:xfrm>
          <a:prstGeom prst="rect">
            <a:avLst/>
          </a:prstGeom>
          <a:noFill/>
          <a:ln>
            <a:noFill/>
          </a:ln>
        </p:spPr>
      </p:pic>
      <p:sp>
        <p:nvSpPr>
          <p:cNvPr id="896" name="Google Shape;896;p60"/>
          <p:cNvSpPr txBox="1"/>
          <p:nvPr/>
        </p:nvSpPr>
        <p:spPr>
          <a:xfrm>
            <a:off x="4007768" y="404664"/>
            <a:ext cx="4527708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Relación maxilar/cráneo</a:t>
            </a:r>
            <a:endParaRPr/>
          </a:p>
        </p:txBody>
      </p:sp>
      <p:graphicFrame>
        <p:nvGraphicFramePr>
          <p:cNvPr id="897" name="Google Shape;897;p60"/>
          <p:cNvGraphicFramePr/>
          <p:nvPr/>
        </p:nvGraphicFramePr>
        <p:xfrm>
          <a:off x="5394323" y="2492897"/>
          <a:ext cx="3000000" cy="3000000"/>
        </p:xfrm>
        <a:graphic>
          <a:graphicData uri="http://schemas.openxmlformats.org/drawingml/2006/table">
            <a:tbl>
              <a:tblPr firstRow="1" bandRow="1" bandCol="1">
                <a:noFill/>
                <a:tableStyleId>{955832F3-755C-43B9-995B-F8AD7BBCFB0F}</a:tableStyleId>
              </a:tblPr>
              <a:tblGrid>
                <a:gridCol w="1020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4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6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1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1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367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62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Factor cefalometrico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Norma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Valor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Dif.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Interpretación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67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Posición maxilar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SNA (º) Steiner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82º+-2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77º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-5°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Retrusión del maxilar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Profundidad maxilar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Frankfort-Na A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90º+-3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87º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-3°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Normal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898" name="Google Shape;898;p60"/>
          <p:cNvCxnSpPr/>
          <p:nvPr/>
        </p:nvCxnSpPr>
        <p:spPr>
          <a:xfrm rot="10800000" flipH="1">
            <a:off x="1551556" y="2769326"/>
            <a:ext cx="1828393" cy="304800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99" name="Google Shape;899;p60"/>
          <p:cNvCxnSpPr/>
          <p:nvPr/>
        </p:nvCxnSpPr>
        <p:spPr>
          <a:xfrm rot="10800000" flipH="1">
            <a:off x="3317823" y="2769323"/>
            <a:ext cx="62127" cy="1492880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00" name="Google Shape;900;p60"/>
          <p:cNvSpPr txBox="1"/>
          <p:nvPr/>
        </p:nvSpPr>
        <p:spPr>
          <a:xfrm>
            <a:off x="3388658" y="2562238"/>
            <a:ext cx="232436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N</a:t>
            </a:r>
            <a:endParaRPr/>
          </a:p>
        </p:txBody>
      </p:sp>
      <p:sp>
        <p:nvSpPr>
          <p:cNvPr id="901" name="Google Shape;901;p60"/>
          <p:cNvSpPr txBox="1"/>
          <p:nvPr/>
        </p:nvSpPr>
        <p:spPr>
          <a:xfrm>
            <a:off x="3370820" y="4125598"/>
            <a:ext cx="222817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A</a:t>
            </a:r>
            <a:endParaRPr/>
          </a:p>
        </p:txBody>
      </p:sp>
      <p:sp>
        <p:nvSpPr>
          <p:cNvPr id="902" name="Google Shape;902;p60"/>
          <p:cNvSpPr txBox="1"/>
          <p:nvPr/>
        </p:nvSpPr>
        <p:spPr>
          <a:xfrm>
            <a:off x="1479586" y="2621869"/>
            <a:ext cx="192360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s</a:t>
            </a:r>
            <a:endParaRPr/>
          </a:p>
        </p:txBody>
      </p:sp>
      <p:sp>
        <p:nvSpPr>
          <p:cNvPr id="903" name="Google Shape;903;p60"/>
          <p:cNvSpPr/>
          <p:nvPr/>
        </p:nvSpPr>
        <p:spPr>
          <a:xfrm>
            <a:off x="3153329" y="2838994"/>
            <a:ext cx="217491" cy="165463"/>
          </a:xfrm>
          <a:custGeom>
            <a:avLst/>
            <a:gdLst/>
            <a:ahLst/>
            <a:cxnLst/>
            <a:rect l="l" t="t" r="r" b="b"/>
            <a:pathLst>
              <a:path w="21237" h="20566" extrusionOk="0">
                <a:moveTo>
                  <a:pt x="47" y="0"/>
                </a:moveTo>
                <a:cubicBezTo>
                  <a:pt x="-363" y="6307"/>
                  <a:pt x="1915" y="12444"/>
                  <a:pt x="6132" y="16390"/>
                </a:cubicBezTo>
                <a:cubicBezTo>
                  <a:pt x="10385" y="20369"/>
                  <a:pt x="16050" y="21600"/>
                  <a:pt x="21237" y="19670"/>
                </a:cubicBezTo>
              </a:path>
            </a:pathLst>
          </a:custGeom>
          <a:noFill/>
          <a:ln w="25400" cap="flat" cmpd="sng">
            <a:solidFill>
              <a:srgbClr val="FFFF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04" name="Google Shape;904;p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905" name="Google Shape;905;p60"/>
          <p:cNvSpPr txBox="1"/>
          <p:nvPr/>
        </p:nvSpPr>
        <p:spPr>
          <a:xfrm>
            <a:off x="6271622" y="5032207"/>
            <a:ext cx="406556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Retrusión maxilar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0" name="Google Shape;910;p61"/>
          <p:cNvPicPr preferRelativeResize="0"/>
          <p:nvPr/>
        </p:nvPicPr>
        <p:blipFill rotWithShape="1">
          <a:blip r:embed="rId3">
            <a:alphaModFix/>
          </a:blip>
          <a:srcRect l="1747" r="19931"/>
          <a:stretch/>
        </p:blipFill>
        <p:spPr>
          <a:xfrm>
            <a:off x="-1797" y="917184"/>
            <a:ext cx="4221969" cy="5925451"/>
          </a:xfrm>
          <a:prstGeom prst="rect">
            <a:avLst/>
          </a:prstGeom>
          <a:noFill/>
          <a:ln>
            <a:noFill/>
          </a:ln>
        </p:spPr>
      </p:pic>
      <p:sp>
        <p:nvSpPr>
          <p:cNvPr id="911" name="Google Shape;911;p61"/>
          <p:cNvSpPr txBox="1"/>
          <p:nvPr/>
        </p:nvSpPr>
        <p:spPr>
          <a:xfrm>
            <a:off x="4007768" y="404664"/>
            <a:ext cx="4527708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Relación mandíbula/cráneo</a:t>
            </a:r>
            <a:endParaRPr/>
          </a:p>
        </p:txBody>
      </p:sp>
      <p:graphicFrame>
        <p:nvGraphicFramePr>
          <p:cNvPr id="912" name="Google Shape;912;p61"/>
          <p:cNvGraphicFramePr/>
          <p:nvPr/>
        </p:nvGraphicFramePr>
        <p:xfrm>
          <a:off x="5151229" y="2444769"/>
          <a:ext cx="3000000" cy="3000000"/>
        </p:xfrm>
        <a:graphic>
          <a:graphicData uri="http://schemas.openxmlformats.org/drawingml/2006/table">
            <a:tbl>
              <a:tblPr firstRow="1" bandRow="1" bandCol="1">
                <a:noFill/>
                <a:tableStyleId>{955832F3-755C-43B9-995B-F8AD7BBCFB0F}</a:tableStyleId>
              </a:tblPr>
              <a:tblGrid>
                <a:gridCol w="1303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9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1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424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Factor cefalometrico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Norma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Valor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Dif.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Interpretación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01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Posición mandibular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SNB (º) Steiner 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80º+-2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74º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-6º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Mandíbula retruída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5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Profundidad facial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Frankfort-NaPg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/>
                        <a:t>87° +-3°</a:t>
                      </a:r>
                      <a:endParaRPr sz="120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84°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-3°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Normal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913" name="Google Shape;913;p61"/>
          <p:cNvCxnSpPr/>
          <p:nvPr/>
        </p:nvCxnSpPr>
        <p:spPr>
          <a:xfrm rot="10800000" flipH="1">
            <a:off x="3132556" y="2778595"/>
            <a:ext cx="246453" cy="2477730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14" name="Google Shape;914;p61"/>
          <p:cNvSpPr txBox="1"/>
          <p:nvPr/>
        </p:nvSpPr>
        <p:spPr>
          <a:xfrm>
            <a:off x="3214534" y="5325978"/>
            <a:ext cx="222817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B</a:t>
            </a:r>
            <a:endParaRPr/>
          </a:p>
        </p:txBody>
      </p:sp>
      <p:sp>
        <p:nvSpPr>
          <p:cNvPr id="915" name="Google Shape;915;p61"/>
          <p:cNvSpPr txBox="1"/>
          <p:nvPr/>
        </p:nvSpPr>
        <p:spPr>
          <a:xfrm>
            <a:off x="3504176" y="2685527"/>
            <a:ext cx="232436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N</a:t>
            </a:r>
            <a:endParaRPr/>
          </a:p>
        </p:txBody>
      </p:sp>
      <p:cxnSp>
        <p:nvCxnSpPr>
          <p:cNvPr id="916" name="Google Shape;916;p61"/>
          <p:cNvCxnSpPr/>
          <p:nvPr/>
        </p:nvCxnSpPr>
        <p:spPr>
          <a:xfrm flipH="1">
            <a:off x="1604625" y="2778596"/>
            <a:ext cx="1816802" cy="279874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17" name="Google Shape;917;p61"/>
          <p:cNvSpPr txBox="1"/>
          <p:nvPr/>
        </p:nvSpPr>
        <p:spPr>
          <a:xfrm>
            <a:off x="1551557" y="2731970"/>
            <a:ext cx="222817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S</a:t>
            </a:r>
            <a:endParaRPr/>
          </a:p>
        </p:txBody>
      </p:sp>
      <p:sp>
        <p:nvSpPr>
          <p:cNvPr id="918" name="Google Shape;918;p61"/>
          <p:cNvSpPr/>
          <p:nvPr/>
        </p:nvSpPr>
        <p:spPr>
          <a:xfrm>
            <a:off x="3037697" y="2844545"/>
            <a:ext cx="341313" cy="222389"/>
          </a:xfrm>
          <a:custGeom>
            <a:avLst/>
            <a:gdLst/>
            <a:ahLst/>
            <a:cxnLst/>
            <a:rect l="l" t="t" r="r" b="b"/>
            <a:pathLst>
              <a:path w="21237" h="20566" extrusionOk="0">
                <a:moveTo>
                  <a:pt x="47" y="0"/>
                </a:moveTo>
                <a:cubicBezTo>
                  <a:pt x="-363" y="6307"/>
                  <a:pt x="1915" y="12444"/>
                  <a:pt x="6132" y="16390"/>
                </a:cubicBezTo>
                <a:cubicBezTo>
                  <a:pt x="10385" y="20369"/>
                  <a:pt x="16050" y="21600"/>
                  <a:pt x="21237" y="19670"/>
                </a:cubicBezTo>
              </a:path>
            </a:pathLst>
          </a:custGeom>
          <a:noFill/>
          <a:ln w="25400" cap="flat" cmpd="sng">
            <a:solidFill>
              <a:srgbClr val="FFFF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9" name="Google Shape;919;p6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920" name="Google Shape;920;p61"/>
          <p:cNvSpPr txBox="1"/>
          <p:nvPr/>
        </p:nvSpPr>
        <p:spPr>
          <a:xfrm>
            <a:off x="6502694" y="5243904"/>
            <a:ext cx="406556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Mandíbula retruida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5" name="Google Shape;925;p62"/>
          <p:cNvPicPr preferRelativeResize="0"/>
          <p:nvPr/>
        </p:nvPicPr>
        <p:blipFill rotWithShape="1">
          <a:blip r:embed="rId3">
            <a:alphaModFix/>
          </a:blip>
          <a:srcRect l="1747" r="19931"/>
          <a:stretch/>
        </p:blipFill>
        <p:spPr>
          <a:xfrm>
            <a:off x="-1797" y="917184"/>
            <a:ext cx="4221969" cy="5925451"/>
          </a:xfrm>
          <a:prstGeom prst="rect">
            <a:avLst/>
          </a:prstGeom>
          <a:noFill/>
          <a:ln>
            <a:noFill/>
          </a:ln>
        </p:spPr>
      </p:pic>
      <p:sp>
        <p:nvSpPr>
          <p:cNvPr id="926" name="Google Shape;926;p62"/>
          <p:cNvSpPr txBox="1"/>
          <p:nvPr/>
        </p:nvSpPr>
        <p:spPr>
          <a:xfrm>
            <a:off x="4007768" y="404664"/>
            <a:ext cx="4527708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Relación maxilar/mandíbula</a:t>
            </a:r>
            <a:endParaRPr/>
          </a:p>
        </p:txBody>
      </p:sp>
      <p:graphicFrame>
        <p:nvGraphicFramePr>
          <p:cNvPr id="927" name="Google Shape;927;p62"/>
          <p:cNvGraphicFramePr/>
          <p:nvPr/>
        </p:nvGraphicFramePr>
        <p:xfrm>
          <a:off x="5033272" y="1975637"/>
          <a:ext cx="3000000" cy="3000000"/>
        </p:xfrm>
        <a:graphic>
          <a:graphicData uri="http://schemas.openxmlformats.org/drawingml/2006/table">
            <a:tbl>
              <a:tblPr firstRow="1" bandRow="1" bandCol="1">
                <a:noFill/>
                <a:tableStyleId>{955832F3-755C-43B9-995B-F8AD7BBCFB0F}</a:tableStyleId>
              </a:tblPr>
              <a:tblGrid>
                <a:gridCol w="1656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9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2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0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9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675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Factor cefalometrico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Norma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Valor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Dif.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Interpretación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2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ANB (º) Steiner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2º+-2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Palatino"/>
                        <a:buNone/>
                      </a:pPr>
                      <a:r>
                        <a:rPr lang="es-CL" sz="1200" b="0" i="0" u="none" strike="noStrike" cap="none">
                          <a:solidFill>
                            <a:srgbClr val="000000"/>
                          </a:solidFill>
                          <a:latin typeface="Palatino"/>
                          <a:ea typeface="Palatino"/>
                          <a:cs typeface="Palatino"/>
                          <a:sym typeface="Palatino"/>
                        </a:rPr>
                        <a:t>3,2°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+1,2°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Normal.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Convexidad facial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+- 2 mm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1,5 mm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-0,5 mm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Normal.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928" name="Google Shape;928;p62"/>
          <p:cNvCxnSpPr/>
          <p:nvPr/>
        </p:nvCxnSpPr>
        <p:spPr>
          <a:xfrm rot="10800000" flipH="1">
            <a:off x="3125972" y="2753386"/>
            <a:ext cx="241388" cy="2520361"/>
          </a:xfrm>
          <a:prstGeom prst="straightConnector1">
            <a:avLst/>
          </a:prstGeom>
          <a:noFill/>
          <a:ln w="1587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29" name="Google Shape;929;p62"/>
          <p:cNvSpPr txBox="1"/>
          <p:nvPr/>
        </p:nvSpPr>
        <p:spPr>
          <a:xfrm>
            <a:off x="3170633" y="5123192"/>
            <a:ext cx="222817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B</a:t>
            </a:r>
            <a:endParaRPr/>
          </a:p>
        </p:txBody>
      </p:sp>
      <p:cxnSp>
        <p:nvCxnSpPr>
          <p:cNvPr id="930" name="Google Shape;930;p62"/>
          <p:cNvCxnSpPr/>
          <p:nvPr/>
        </p:nvCxnSpPr>
        <p:spPr>
          <a:xfrm rot="10800000" flipH="1">
            <a:off x="3301409" y="2753386"/>
            <a:ext cx="65951" cy="1501237"/>
          </a:xfrm>
          <a:prstGeom prst="straightConnector1">
            <a:avLst/>
          </a:prstGeom>
          <a:noFill/>
          <a:ln w="1587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31" name="Google Shape;931;p62"/>
          <p:cNvSpPr txBox="1"/>
          <p:nvPr/>
        </p:nvSpPr>
        <p:spPr>
          <a:xfrm>
            <a:off x="3419541" y="4095606"/>
            <a:ext cx="222817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A</a:t>
            </a:r>
            <a:endParaRPr/>
          </a:p>
        </p:txBody>
      </p:sp>
      <p:sp>
        <p:nvSpPr>
          <p:cNvPr id="932" name="Google Shape;932;p62"/>
          <p:cNvSpPr txBox="1"/>
          <p:nvPr/>
        </p:nvSpPr>
        <p:spPr>
          <a:xfrm>
            <a:off x="3367361" y="2426886"/>
            <a:ext cx="232436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N</a:t>
            </a:r>
            <a:endParaRPr/>
          </a:p>
        </p:txBody>
      </p:sp>
      <p:pic>
        <p:nvPicPr>
          <p:cNvPr id="933" name="Google Shape;933;p6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934" name="Google Shape;934;p62"/>
          <p:cNvSpPr txBox="1"/>
          <p:nvPr/>
        </p:nvSpPr>
        <p:spPr>
          <a:xfrm>
            <a:off x="6271622" y="4413642"/>
            <a:ext cx="406556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Clase I esqueletal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9" name="Google Shape;939;p63"/>
          <p:cNvPicPr preferRelativeResize="0"/>
          <p:nvPr/>
        </p:nvPicPr>
        <p:blipFill rotWithShape="1">
          <a:blip r:embed="rId3">
            <a:alphaModFix/>
          </a:blip>
          <a:srcRect l="1747" r="19931"/>
          <a:stretch/>
        </p:blipFill>
        <p:spPr>
          <a:xfrm>
            <a:off x="-1797" y="917184"/>
            <a:ext cx="4221969" cy="5925451"/>
          </a:xfrm>
          <a:prstGeom prst="rect">
            <a:avLst/>
          </a:prstGeom>
          <a:noFill/>
          <a:ln>
            <a:noFill/>
          </a:ln>
        </p:spPr>
      </p:pic>
      <p:sp>
        <p:nvSpPr>
          <p:cNvPr id="940" name="Google Shape;940;p63"/>
          <p:cNvSpPr txBox="1"/>
          <p:nvPr/>
        </p:nvSpPr>
        <p:spPr>
          <a:xfrm>
            <a:off x="4007768" y="404664"/>
            <a:ext cx="4527708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Crecimiento rotacional</a:t>
            </a:r>
            <a:endParaRPr/>
          </a:p>
        </p:txBody>
      </p:sp>
      <p:graphicFrame>
        <p:nvGraphicFramePr>
          <p:cNvPr id="941" name="Google Shape;941;p63"/>
          <p:cNvGraphicFramePr/>
          <p:nvPr/>
        </p:nvGraphicFramePr>
        <p:xfrm>
          <a:off x="5270710" y="1432944"/>
          <a:ext cx="3000000" cy="3000000"/>
        </p:xfrm>
        <a:graphic>
          <a:graphicData uri="http://schemas.openxmlformats.org/drawingml/2006/table">
            <a:tbl>
              <a:tblPr firstRow="1" bandRow="1" bandCol="1">
                <a:noFill/>
                <a:tableStyleId>{955832F3-755C-43B9-995B-F8AD7BBCFB0F}</a:tableStyleId>
              </a:tblPr>
              <a:tblGrid>
                <a:gridCol w="1167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4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4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9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9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634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7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Factor cefalometrico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Norma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Valor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Dif.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Interpretación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6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Rotación mandibular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SN-Plano mandibular tangente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32º+-5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32º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0º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Crecimiento rotacional medio.</a:t>
                      </a:r>
                      <a:endParaRPr sz="1200" u="none" strike="noStrike" cap="none"/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3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Björk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S-Go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61 +- 3.5 mm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55 mm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-6 mm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Crecimiento rotacional posterior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3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N-Me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93+-4,4 mm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93 mm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0 mm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Crecimiento rotacional medio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9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Relación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62%-66%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59%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-3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Crecimiento rotacional posterior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942" name="Google Shape;942;p63"/>
          <p:cNvCxnSpPr/>
          <p:nvPr/>
        </p:nvCxnSpPr>
        <p:spPr>
          <a:xfrm flipH="1">
            <a:off x="1581577" y="2750027"/>
            <a:ext cx="1845129" cy="287017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43" name="Google Shape;943;p63"/>
          <p:cNvSpPr txBox="1"/>
          <p:nvPr/>
        </p:nvSpPr>
        <p:spPr>
          <a:xfrm>
            <a:off x="3426707" y="2416483"/>
            <a:ext cx="232436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N</a:t>
            </a:r>
            <a:endParaRPr/>
          </a:p>
        </p:txBody>
      </p:sp>
      <p:sp>
        <p:nvSpPr>
          <p:cNvPr id="944" name="Google Shape;944;p63"/>
          <p:cNvSpPr txBox="1"/>
          <p:nvPr/>
        </p:nvSpPr>
        <p:spPr>
          <a:xfrm>
            <a:off x="1452822" y="2734519"/>
            <a:ext cx="222817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S</a:t>
            </a:r>
            <a:endParaRPr/>
          </a:p>
        </p:txBody>
      </p:sp>
      <p:cxnSp>
        <p:nvCxnSpPr>
          <p:cNvPr id="945" name="Google Shape;945;p63"/>
          <p:cNvCxnSpPr/>
          <p:nvPr/>
        </p:nvCxnSpPr>
        <p:spPr>
          <a:xfrm>
            <a:off x="1264036" y="4818954"/>
            <a:ext cx="1776015" cy="866989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46" name="Google Shape;946;p63"/>
          <p:cNvSpPr txBox="1"/>
          <p:nvPr/>
        </p:nvSpPr>
        <p:spPr>
          <a:xfrm>
            <a:off x="2771750" y="5795028"/>
            <a:ext cx="351058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Me</a:t>
            </a:r>
            <a:endParaRPr/>
          </a:p>
        </p:txBody>
      </p:sp>
      <p:sp>
        <p:nvSpPr>
          <p:cNvPr id="947" name="Google Shape;947;p63"/>
          <p:cNvSpPr txBox="1"/>
          <p:nvPr/>
        </p:nvSpPr>
        <p:spPr>
          <a:xfrm>
            <a:off x="1264036" y="4945243"/>
            <a:ext cx="341440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Go</a:t>
            </a:r>
            <a:endParaRPr sz="1400">
              <a:solidFill>
                <a:srgbClr val="FFFB00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cxnSp>
        <p:nvCxnSpPr>
          <p:cNvPr id="948" name="Google Shape;948;p63"/>
          <p:cNvCxnSpPr/>
          <p:nvPr/>
        </p:nvCxnSpPr>
        <p:spPr>
          <a:xfrm rot="10800000" flipH="1">
            <a:off x="1264036" y="3030892"/>
            <a:ext cx="321397" cy="1803573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49" name="Google Shape;949;p63"/>
          <p:cNvCxnSpPr/>
          <p:nvPr/>
        </p:nvCxnSpPr>
        <p:spPr>
          <a:xfrm rot="10800000" flipH="1">
            <a:off x="3060095" y="2750027"/>
            <a:ext cx="366610" cy="2935916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950" name="Google Shape;950;p6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951" name="Google Shape;951;p63"/>
          <p:cNvSpPr txBox="1"/>
          <p:nvPr/>
        </p:nvSpPr>
        <p:spPr>
          <a:xfrm>
            <a:off x="6502694" y="5704297"/>
            <a:ext cx="406556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Crecimiento rotacional posterior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6" name="Google Shape;956;p64"/>
          <p:cNvPicPr preferRelativeResize="0"/>
          <p:nvPr/>
        </p:nvPicPr>
        <p:blipFill rotWithShape="1">
          <a:blip r:embed="rId3">
            <a:alphaModFix/>
          </a:blip>
          <a:srcRect l="1747" r="19931"/>
          <a:stretch/>
        </p:blipFill>
        <p:spPr>
          <a:xfrm>
            <a:off x="-1797" y="917184"/>
            <a:ext cx="4221969" cy="5925451"/>
          </a:xfrm>
          <a:prstGeom prst="rect">
            <a:avLst/>
          </a:prstGeom>
          <a:noFill/>
          <a:ln>
            <a:noFill/>
          </a:ln>
        </p:spPr>
      </p:pic>
      <p:sp>
        <p:nvSpPr>
          <p:cNvPr id="957" name="Google Shape;957;p64"/>
          <p:cNvSpPr txBox="1"/>
          <p:nvPr/>
        </p:nvSpPr>
        <p:spPr>
          <a:xfrm>
            <a:off x="3803572" y="198187"/>
            <a:ext cx="4527708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Relación dental maxilar</a:t>
            </a:r>
            <a:endParaRPr/>
          </a:p>
        </p:txBody>
      </p:sp>
      <p:graphicFrame>
        <p:nvGraphicFramePr>
          <p:cNvPr id="958" name="Google Shape;958;p64"/>
          <p:cNvGraphicFramePr/>
          <p:nvPr/>
        </p:nvGraphicFramePr>
        <p:xfrm>
          <a:off x="4850605" y="2492897"/>
          <a:ext cx="3000000" cy="3000000"/>
        </p:xfrm>
        <a:graphic>
          <a:graphicData uri="http://schemas.openxmlformats.org/drawingml/2006/table">
            <a:tbl>
              <a:tblPr firstRow="1" bandRow="1" bandCol="1">
                <a:noFill/>
                <a:tableStyleId>{955832F3-755C-43B9-995B-F8AD7BBCFB0F}</a:tableStyleId>
              </a:tblPr>
              <a:tblGrid>
                <a:gridCol w="1773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0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0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0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38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Factor cefalometrico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Norma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Valor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Dif.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Interpretación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6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Inc./ Plano bsp (º) Schwartz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110º+-5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102º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-8º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 Retroinclinación de IS con respecto a la base maxilar 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02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Inc./ APg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5 +-2 mm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1 mm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-4 mm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Retrusión de IS respecto A Pog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959" name="Google Shape;959;p64"/>
          <p:cNvCxnSpPr/>
          <p:nvPr/>
        </p:nvCxnSpPr>
        <p:spPr>
          <a:xfrm rot="10800000">
            <a:off x="3050855" y="4053982"/>
            <a:ext cx="209246" cy="805442"/>
          </a:xfrm>
          <a:prstGeom prst="straightConnector1">
            <a:avLst/>
          </a:prstGeom>
          <a:noFill/>
          <a:ln w="1587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0" name="Google Shape;960;p64"/>
          <p:cNvCxnSpPr/>
          <p:nvPr/>
        </p:nvCxnSpPr>
        <p:spPr>
          <a:xfrm flipH="1">
            <a:off x="2050580" y="4053982"/>
            <a:ext cx="1450902" cy="42247"/>
          </a:xfrm>
          <a:prstGeom prst="straightConnector1">
            <a:avLst/>
          </a:prstGeom>
          <a:noFill/>
          <a:ln w="127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61" name="Google Shape;961;p64"/>
          <p:cNvSpPr txBox="1"/>
          <p:nvPr/>
        </p:nvSpPr>
        <p:spPr>
          <a:xfrm>
            <a:off x="2050582" y="3726886"/>
            <a:ext cx="1000274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Eje incisivo</a:t>
            </a:r>
            <a:endParaRPr/>
          </a:p>
        </p:txBody>
      </p:sp>
      <p:sp>
        <p:nvSpPr>
          <p:cNvPr id="962" name="Google Shape;962;p64"/>
          <p:cNvSpPr txBox="1"/>
          <p:nvPr/>
        </p:nvSpPr>
        <p:spPr>
          <a:xfrm>
            <a:off x="3385188" y="4004701"/>
            <a:ext cx="418384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2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ENA</a:t>
            </a:r>
            <a:endParaRPr/>
          </a:p>
        </p:txBody>
      </p:sp>
      <p:sp>
        <p:nvSpPr>
          <p:cNvPr id="963" name="Google Shape;963;p64"/>
          <p:cNvSpPr txBox="1"/>
          <p:nvPr/>
        </p:nvSpPr>
        <p:spPr>
          <a:xfrm>
            <a:off x="1612967" y="3861072"/>
            <a:ext cx="418384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2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ENP</a:t>
            </a:r>
            <a:endParaRPr/>
          </a:p>
        </p:txBody>
      </p:sp>
      <p:sp>
        <p:nvSpPr>
          <p:cNvPr id="964" name="Google Shape;964;p64"/>
          <p:cNvSpPr/>
          <p:nvPr/>
        </p:nvSpPr>
        <p:spPr>
          <a:xfrm>
            <a:off x="2804531" y="4094203"/>
            <a:ext cx="322627" cy="268755"/>
          </a:xfrm>
          <a:custGeom>
            <a:avLst/>
            <a:gdLst/>
            <a:ahLst/>
            <a:cxnLst/>
            <a:rect l="l" t="t" r="r" b="b"/>
            <a:pathLst>
              <a:path w="21600" h="20600" extrusionOk="0">
                <a:moveTo>
                  <a:pt x="0" y="0"/>
                </a:moveTo>
                <a:cubicBezTo>
                  <a:pt x="595" y="5529"/>
                  <a:pt x="2644" y="10607"/>
                  <a:pt x="5791" y="14350"/>
                </a:cubicBezTo>
                <a:cubicBezTo>
                  <a:pt x="10076" y="19448"/>
                  <a:pt x="15930" y="21600"/>
                  <a:pt x="21600" y="20163"/>
                </a:cubicBezTo>
              </a:path>
            </a:pathLst>
          </a:custGeom>
          <a:noFill/>
          <a:ln w="15875" cap="flat" cmpd="sng">
            <a:solidFill>
              <a:srgbClr val="FFFF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5" name="Google Shape;965;p6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966" name="Google Shape;966;p64"/>
          <p:cNvSpPr txBox="1"/>
          <p:nvPr/>
        </p:nvSpPr>
        <p:spPr>
          <a:xfrm>
            <a:off x="6298498" y="5516301"/>
            <a:ext cx="406556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Incisivo superior retroinclinado y en retroposición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1" name="Google Shape;971;p65"/>
          <p:cNvPicPr preferRelativeResize="0"/>
          <p:nvPr/>
        </p:nvPicPr>
        <p:blipFill rotWithShape="1">
          <a:blip r:embed="rId3">
            <a:alphaModFix/>
          </a:blip>
          <a:srcRect l="1747" r="19931"/>
          <a:stretch/>
        </p:blipFill>
        <p:spPr>
          <a:xfrm>
            <a:off x="20680" y="936260"/>
            <a:ext cx="4221969" cy="5925451"/>
          </a:xfrm>
          <a:prstGeom prst="rect">
            <a:avLst/>
          </a:prstGeom>
          <a:noFill/>
          <a:ln>
            <a:noFill/>
          </a:ln>
        </p:spPr>
      </p:pic>
      <p:sp>
        <p:nvSpPr>
          <p:cNvPr id="972" name="Google Shape;972;p65"/>
          <p:cNvSpPr txBox="1"/>
          <p:nvPr/>
        </p:nvSpPr>
        <p:spPr>
          <a:xfrm>
            <a:off x="4007768" y="404664"/>
            <a:ext cx="4527708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Relación dental mandibular</a:t>
            </a:r>
            <a:endParaRPr/>
          </a:p>
        </p:txBody>
      </p:sp>
      <p:graphicFrame>
        <p:nvGraphicFramePr>
          <p:cNvPr id="973" name="Google Shape;973;p65"/>
          <p:cNvGraphicFramePr/>
          <p:nvPr/>
        </p:nvGraphicFramePr>
        <p:xfrm>
          <a:off x="5261812" y="2780929"/>
          <a:ext cx="3000000" cy="3000000"/>
        </p:xfrm>
        <a:graphic>
          <a:graphicData uri="http://schemas.openxmlformats.org/drawingml/2006/table">
            <a:tbl>
              <a:tblPr firstRow="1" bandRow="1" bandCol="1">
                <a:noFill/>
                <a:tableStyleId>{955832F3-755C-43B9-995B-F8AD7BBCFB0F}</a:tableStyleId>
              </a:tblPr>
              <a:tblGrid>
                <a:gridCol w="139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6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9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884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Factor cefalométrico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Norma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Valor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Dif.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Interpretación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76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IMPA (º) Tweed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90+- 5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85º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-5º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Normal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91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Inc./ APg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2  mm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2 mm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0 mm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Normal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974" name="Google Shape;974;p65"/>
          <p:cNvCxnSpPr/>
          <p:nvPr/>
        </p:nvCxnSpPr>
        <p:spPr>
          <a:xfrm>
            <a:off x="1340068" y="4861034"/>
            <a:ext cx="1534511" cy="767254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5" name="Google Shape;975;p65"/>
          <p:cNvCxnSpPr/>
          <p:nvPr/>
        </p:nvCxnSpPr>
        <p:spPr>
          <a:xfrm rot="10800000" flipH="1">
            <a:off x="2874580" y="4671370"/>
            <a:ext cx="402469" cy="956919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76" name="Google Shape;976;p65"/>
          <p:cNvSpPr/>
          <p:nvPr/>
        </p:nvSpPr>
        <p:spPr>
          <a:xfrm>
            <a:off x="2520618" y="5315192"/>
            <a:ext cx="458157" cy="151036"/>
          </a:xfrm>
          <a:custGeom>
            <a:avLst/>
            <a:gdLst/>
            <a:ahLst/>
            <a:cxnLst/>
            <a:rect l="l" t="t" r="r" b="b"/>
            <a:pathLst>
              <a:path w="21600" h="20417" extrusionOk="0">
                <a:moveTo>
                  <a:pt x="0" y="20417"/>
                </a:moveTo>
                <a:cubicBezTo>
                  <a:pt x="2594" y="10402"/>
                  <a:pt x="6354" y="3501"/>
                  <a:pt x="10572" y="1014"/>
                </a:cubicBezTo>
                <a:cubicBezTo>
                  <a:pt x="14298" y="-1183"/>
                  <a:pt x="18168" y="210"/>
                  <a:pt x="21600" y="4983"/>
                </a:cubicBezTo>
              </a:path>
            </a:pathLst>
          </a:custGeom>
          <a:noFill/>
          <a:ln w="25400" cap="flat" cmpd="sng">
            <a:solidFill>
              <a:srgbClr val="FFFF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77" name="Google Shape;977;p6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978" name="Google Shape;978;p65"/>
          <p:cNvSpPr txBox="1"/>
          <p:nvPr/>
        </p:nvSpPr>
        <p:spPr>
          <a:xfrm>
            <a:off x="2787422" y="4297468"/>
            <a:ext cx="1000274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4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Eje incisivo</a:t>
            </a:r>
            <a:endParaRPr/>
          </a:p>
        </p:txBody>
      </p:sp>
      <p:sp>
        <p:nvSpPr>
          <p:cNvPr id="979" name="Google Shape;979;p65"/>
          <p:cNvSpPr txBox="1"/>
          <p:nvPr/>
        </p:nvSpPr>
        <p:spPr>
          <a:xfrm>
            <a:off x="6271622" y="5044606"/>
            <a:ext cx="406556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Incisivo inferior en posición e inclinación normal.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5" name="Google Shape;985;p66"/>
          <p:cNvPicPr preferRelativeResize="0"/>
          <p:nvPr/>
        </p:nvPicPr>
        <p:blipFill rotWithShape="1">
          <a:blip r:embed="rId3">
            <a:alphaModFix/>
          </a:blip>
          <a:srcRect l="1747" r="19931"/>
          <a:stretch/>
        </p:blipFill>
        <p:spPr>
          <a:xfrm>
            <a:off x="-1797" y="917184"/>
            <a:ext cx="4221969" cy="5925451"/>
          </a:xfrm>
          <a:prstGeom prst="rect">
            <a:avLst/>
          </a:prstGeom>
          <a:noFill/>
          <a:ln>
            <a:noFill/>
          </a:ln>
        </p:spPr>
      </p:pic>
      <p:sp>
        <p:nvSpPr>
          <p:cNvPr id="986" name="Google Shape;986;p66"/>
          <p:cNvSpPr txBox="1"/>
          <p:nvPr/>
        </p:nvSpPr>
        <p:spPr>
          <a:xfrm>
            <a:off x="3723448" y="311099"/>
            <a:ext cx="4527708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Relación interincisal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987" name="Google Shape;987;p66"/>
          <p:cNvGraphicFramePr/>
          <p:nvPr/>
        </p:nvGraphicFramePr>
        <p:xfrm>
          <a:off x="4828674" y="2261938"/>
          <a:ext cx="3000000" cy="3000000"/>
        </p:xfrm>
        <a:graphic>
          <a:graphicData uri="http://schemas.openxmlformats.org/drawingml/2006/table">
            <a:tbl>
              <a:tblPr firstRow="1" bandRow="1" bandCol="1">
                <a:noFill/>
                <a:tableStyleId>{955832F3-755C-43B9-995B-F8AD7BBCFB0F}</a:tableStyleId>
              </a:tblPr>
              <a:tblGrid>
                <a:gridCol w="2012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3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0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0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3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31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Factor cefalometrico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Norma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Valor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Dif.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Interpretación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6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Inc. sup/Inc. inf (º) Steiner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130º+- 6º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145º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+15º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Mayor verticalización de los ejes incisivos y RETRUSIÓN.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988" name="Google Shape;988;p66"/>
          <p:cNvCxnSpPr/>
          <p:nvPr/>
        </p:nvCxnSpPr>
        <p:spPr>
          <a:xfrm rot="10800000" flipH="1">
            <a:off x="2950029" y="4599214"/>
            <a:ext cx="310240" cy="925285"/>
          </a:xfrm>
          <a:prstGeom prst="straightConnector1">
            <a:avLst/>
          </a:prstGeom>
          <a:noFill/>
          <a:ln w="127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9" name="Google Shape;989;p66"/>
          <p:cNvCxnSpPr/>
          <p:nvPr/>
        </p:nvCxnSpPr>
        <p:spPr>
          <a:xfrm rot="10800000">
            <a:off x="3055434" y="3873681"/>
            <a:ext cx="204835" cy="997673"/>
          </a:xfrm>
          <a:prstGeom prst="straightConnector1">
            <a:avLst/>
          </a:prstGeom>
          <a:noFill/>
          <a:ln w="127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0" name="Google Shape;990;p66"/>
          <p:cNvSpPr/>
          <p:nvPr/>
        </p:nvSpPr>
        <p:spPr>
          <a:xfrm rot="7224453" flipH="1">
            <a:off x="2894264" y="4590844"/>
            <a:ext cx="509028" cy="216493"/>
          </a:xfrm>
          <a:custGeom>
            <a:avLst/>
            <a:gdLst/>
            <a:ahLst/>
            <a:cxnLst/>
            <a:rect l="l" t="t" r="r" b="b"/>
            <a:pathLst>
              <a:path w="21600" h="20600" extrusionOk="0">
                <a:moveTo>
                  <a:pt x="0" y="0"/>
                </a:moveTo>
                <a:cubicBezTo>
                  <a:pt x="595" y="5529"/>
                  <a:pt x="2644" y="10607"/>
                  <a:pt x="5791" y="14350"/>
                </a:cubicBezTo>
                <a:cubicBezTo>
                  <a:pt x="10076" y="19448"/>
                  <a:pt x="15930" y="21600"/>
                  <a:pt x="21600" y="20163"/>
                </a:cubicBezTo>
              </a:path>
            </a:pathLst>
          </a:custGeom>
          <a:noFill/>
          <a:ln w="25400" cap="flat" cmpd="sng">
            <a:solidFill>
              <a:srgbClr val="FFFF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1" name="Google Shape;991;p6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992" name="Google Shape;992;p66"/>
          <p:cNvSpPr txBox="1"/>
          <p:nvPr/>
        </p:nvSpPr>
        <p:spPr>
          <a:xfrm>
            <a:off x="6218374" y="4973385"/>
            <a:ext cx="406556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Incisivos verticales y retruidos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7" name="Google Shape;997;p67"/>
          <p:cNvPicPr preferRelativeResize="0"/>
          <p:nvPr/>
        </p:nvPicPr>
        <p:blipFill rotWithShape="1">
          <a:blip r:embed="rId3">
            <a:alphaModFix/>
          </a:blip>
          <a:srcRect l="1747" r="19931"/>
          <a:stretch/>
        </p:blipFill>
        <p:spPr>
          <a:xfrm>
            <a:off x="-1797" y="917184"/>
            <a:ext cx="4221969" cy="5925451"/>
          </a:xfrm>
          <a:prstGeom prst="rect">
            <a:avLst/>
          </a:prstGeom>
          <a:noFill/>
          <a:ln>
            <a:noFill/>
          </a:ln>
        </p:spPr>
      </p:pic>
      <p:sp>
        <p:nvSpPr>
          <p:cNvPr id="998" name="Google Shape;998;p67"/>
          <p:cNvSpPr txBox="1"/>
          <p:nvPr/>
        </p:nvSpPr>
        <p:spPr>
          <a:xfrm>
            <a:off x="4007768" y="404664"/>
            <a:ext cx="4527708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Tejidos blandos</a:t>
            </a:r>
            <a:endParaRPr/>
          </a:p>
        </p:txBody>
      </p:sp>
      <p:graphicFrame>
        <p:nvGraphicFramePr>
          <p:cNvPr id="999" name="Google Shape;999;p67"/>
          <p:cNvGraphicFramePr/>
          <p:nvPr/>
        </p:nvGraphicFramePr>
        <p:xfrm>
          <a:off x="4989097" y="1734433"/>
          <a:ext cx="3000000" cy="3000000"/>
        </p:xfrm>
        <a:graphic>
          <a:graphicData uri="http://schemas.openxmlformats.org/drawingml/2006/table">
            <a:tbl>
              <a:tblPr firstRow="1" bandRow="1" bandCol="1">
                <a:noFill/>
                <a:tableStyleId>{955832F3-755C-43B9-995B-F8AD7BBCFB0F}</a:tableStyleId>
              </a:tblPr>
              <a:tblGrid>
                <a:gridCol w="1492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6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6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9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070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Factor cefalométrico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Norma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Valor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Dif.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Interpretación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82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Prominencia labial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L. sup/Sn- Pg´ (Burstone)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3,5 +- 2 mm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4 mm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+0,5 mm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Normal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82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L. inf/Sn- Pg´ (Burstone)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2,2 +- 2 mm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2 mm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u="none" strike="noStrike" cap="none"/>
                        <a:t>-0,2 mm</a:t>
                      </a:r>
                      <a:endParaRPr sz="12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s-CL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Normal</a:t>
                      </a: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1000" name="Google Shape;1000;p67"/>
          <p:cNvCxnSpPr/>
          <p:nvPr/>
        </p:nvCxnSpPr>
        <p:spPr>
          <a:xfrm rot="10800000" flipH="1">
            <a:off x="3402015" y="4238163"/>
            <a:ext cx="241983" cy="1426653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1" name="Google Shape;1001;p67"/>
          <p:cNvCxnSpPr/>
          <p:nvPr/>
        </p:nvCxnSpPr>
        <p:spPr>
          <a:xfrm>
            <a:off x="3522618" y="4888684"/>
            <a:ext cx="156960" cy="21585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02" name="Google Shape;1002;p67"/>
          <p:cNvSpPr txBox="1"/>
          <p:nvPr/>
        </p:nvSpPr>
        <p:spPr>
          <a:xfrm>
            <a:off x="3969746" y="4041159"/>
            <a:ext cx="290144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2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Sn</a:t>
            </a:r>
            <a:endParaRPr/>
          </a:p>
        </p:txBody>
      </p:sp>
      <p:sp>
        <p:nvSpPr>
          <p:cNvPr id="1003" name="Google Shape;1003;p67"/>
          <p:cNvSpPr txBox="1"/>
          <p:nvPr/>
        </p:nvSpPr>
        <p:spPr>
          <a:xfrm>
            <a:off x="3433290" y="5518646"/>
            <a:ext cx="290144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2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Pg</a:t>
            </a:r>
            <a:endParaRPr sz="1200">
              <a:solidFill>
                <a:srgbClr val="FFFB00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sp>
        <p:nvSpPr>
          <p:cNvPr id="1004" name="Google Shape;1004;p67"/>
          <p:cNvSpPr txBox="1"/>
          <p:nvPr/>
        </p:nvSpPr>
        <p:spPr>
          <a:xfrm>
            <a:off x="3675455" y="4755101"/>
            <a:ext cx="221214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2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Li</a:t>
            </a:r>
            <a:endParaRPr/>
          </a:p>
        </p:txBody>
      </p:sp>
      <p:sp>
        <p:nvSpPr>
          <p:cNvPr id="1005" name="Google Shape;1005;p67"/>
          <p:cNvSpPr txBox="1"/>
          <p:nvPr/>
        </p:nvSpPr>
        <p:spPr>
          <a:xfrm>
            <a:off x="3787571" y="4328417"/>
            <a:ext cx="264496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1200">
                <a:solidFill>
                  <a:srgbClr val="FFFB00"/>
                </a:solidFill>
                <a:latin typeface="Palatino"/>
                <a:ea typeface="Palatino"/>
                <a:cs typeface="Palatino"/>
                <a:sym typeface="Palatino"/>
              </a:rPr>
              <a:t>Ls</a:t>
            </a:r>
            <a:endParaRPr sz="1200">
              <a:solidFill>
                <a:srgbClr val="FFFB00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pic>
        <p:nvPicPr>
          <p:cNvPr id="1006" name="Google Shape;1006;p6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551557" cy="84445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07" name="Google Shape;1007;p67"/>
          <p:cNvCxnSpPr/>
          <p:nvPr/>
        </p:nvCxnSpPr>
        <p:spPr>
          <a:xfrm>
            <a:off x="3599154" y="4550724"/>
            <a:ext cx="156960" cy="21584"/>
          </a:xfrm>
          <a:prstGeom prst="straightConnector1">
            <a:avLst/>
          </a:prstGeom>
          <a:noFill/>
          <a:ln w="254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08" name="Google Shape;1008;p67"/>
          <p:cNvSpPr txBox="1"/>
          <p:nvPr/>
        </p:nvSpPr>
        <p:spPr>
          <a:xfrm>
            <a:off x="6271622" y="4888684"/>
            <a:ext cx="406556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Posición labio superior e inferior en norma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" name="Google Shape;1013;p68"/>
          <p:cNvPicPr preferRelativeResize="0"/>
          <p:nvPr/>
        </p:nvPicPr>
        <p:blipFill rotWithShape="1">
          <a:blip r:embed="rId3">
            <a:alphaModFix/>
          </a:blip>
          <a:srcRect l="1747" r="19931"/>
          <a:stretch/>
        </p:blipFill>
        <p:spPr>
          <a:xfrm>
            <a:off x="-1797" y="933226"/>
            <a:ext cx="4221969" cy="5925451"/>
          </a:xfrm>
          <a:prstGeom prst="rect">
            <a:avLst/>
          </a:prstGeom>
          <a:noFill/>
          <a:ln>
            <a:noFill/>
          </a:ln>
        </p:spPr>
      </p:pic>
      <p:sp>
        <p:nvSpPr>
          <p:cNvPr id="1014" name="Google Shape;1014;p68"/>
          <p:cNvSpPr txBox="1"/>
          <p:nvPr/>
        </p:nvSpPr>
        <p:spPr>
          <a:xfrm>
            <a:off x="3112314" y="139431"/>
            <a:ext cx="6624736" cy="721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s-CL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Predicción de crecimiento de Björk</a:t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5" name="Google Shape;1015;p6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6042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6" name="Google Shape;1016;p68"/>
          <p:cNvPicPr preferRelativeResize="0"/>
          <p:nvPr/>
        </p:nvPicPr>
        <p:blipFill rotWithShape="1">
          <a:blip r:embed="rId5">
            <a:alphaModFix/>
          </a:blip>
          <a:srcRect l="38400" t="47143" r="22726" b="11260"/>
          <a:stretch/>
        </p:blipFill>
        <p:spPr>
          <a:xfrm>
            <a:off x="5545210" y="1710871"/>
            <a:ext cx="5422900" cy="3262328"/>
          </a:xfrm>
          <a:prstGeom prst="rect">
            <a:avLst/>
          </a:prstGeom>
          <a:noFill/>
          <a:ln>
            <a:noFill/>
          </a:ln>
        </p:spPr>
      </p:pic>
      <p:sp>
        <p:nvSpPr>
          <p:cNvPr id="1017" name="Google Shape;1017;p68"/>
          <p:cNvSpPr/>
          <p:nvPr/>
        </p:nvSpPr>
        <p:spPr>
          <a:xfrm>
            <a:off x="8051800" y="1888671"/>
            <a:ext cx="685800" cy="228600"/>
          </a:xfrm>
          <a:prstGeom prst="ellipse">
            <a:avLst/>
          </a:prstGeom>
          <a:noFill/>
          <a:ln w="19050" cap="rnd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8" name="Google Shape;1018;p68"/>
          <p:cNvSpPr/>
          <p:nvPr/>
        </p:nvSpPr>
        <p:spPr>
          <a:xfrm>
            <a:off x="9024256" y="2295068"/>
            <a:ext cx="685800" cy="228600"/>
          </a:xfrm>
          <a:prstGeom prst="ellipse">
            <a:avLst/>
          </a:prstGeom>
          <a:noFill/>
          <a:ln w="19050" cap="rnd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9" name="Google Shape;1019;p68"/>
          <p:cNvSpPr/>
          <p:nvPr/>
        </p:nvSpPr>
        <p:spPr>
          <a:xfrm>
            <a:off x="8018837" y="2494640"/>
            <a:ext cx="685800" cy="228600"/>
          </a:xfrm>
          <a:prstGeom prst="ellipse">
            <a:avLst/>
          </a:prstGeom>
          <a:noFill/>
          <a:ln w="19050" cap="rnd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0" name="Google Shape;1020;p68"/>
          <p:cNvSpPr/>
          <p:nvPr/>
        </p:nvSpPr>
        <p:spPr>
          <a:xfrm>
            <a:off x="8018837" y="2734982"/>
            <a:ext cx="685800" cy="228600"/>
          </a:xfrm>
          <a:prstGeom prst="ellipse">
            <a:avLst/>
          </a:prstGeom>
          <a:noFill/>
          <a:ln w="19050" cap="rnd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1" name="Google Shape;1021;p68"/>
          <p:cNvSpPr/>
          <p:nvPr/>
        </p:nvSpPr>
        <p:spPr>
          <a:xfrm>
            <a:off x="10051184" y="2941330"/>
            <a:ext cx="685800" cy="228600"/>
          </a:xfrm>
          <a:prstGeom prst="ellipse">
            <a:avLst/>
          </a:prstGeom>
          <a:noFill/>
          <a:ln w="19050" cap="rnd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2" name="Google Shape;1022;p68"/>
          <p:cNvSpPr/>
          <p:nvPr/>
        </p:nvSpPr>
        <p:spPr>
          <a:xfrm>
            <a:off x="9024256" y="3227735"/>
            <a:ext cx="685800" cy="228600"/>
          </a:xfrm>
          <a:prstGeom prst="ellipse">
            <a:avLst/>
          </a:prstGeom>
          <a:noFill/>
          <a:ln w="19050" cap="rnd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3" name="Google Shape;1023;p68"/>
          <p:cNvSpPr/>
          <p:nvPr/>
        </p:nvSpPr>
        <p:spPr>
          <a:xfrm>
            <a:off x="10051184" y="3667351"/>
            <a:ext cx="685800" cy="228600"/>
          </a:xfrm>
          <a:prstGeom prst="ellipse">
            <a:avLst/>
          </a:prstGeom>
          <a:noFill/>
          <a:ln w="19050" cap="rnd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4" name="Google Shape;1024;p68"/>
          <p:cNvSpPr txBox="1"/>
          <p:nvPr/>
        </p:nvSpPr>
        <p:spPr>
          <a:xfrm>
            <a:off x="6223878" y="5277156"/>
            <a:ext cx="406556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Predicción de crecimiento posterior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Google Shape;1029;p69"/>
          <p:cNvSpPr txBox="1"/>
          <p:nvPr/>
        </p:nvSpPr>
        <p:spPr>
          <a:xfrm>
            <a:off x="4007768" y="404664"/>
            <a:ext cx="4527708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s-CL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Diagnóstico cefalométrico</a:t>
            </a:r>
            <a:endParaRPr/>
          </a:p>
        </p:txBody>
      </p:sp>
      <p:pic>
        <p:nvPicPr>
          <p:cNvPr id="1030" name="Google Shape;1030;p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6042"/>
            <a:ext cx="1551557" cy="84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" name="Google Shape;1031;p69"/>
          <p:cNvPicPr preferRelativeResize="0"/>
          <p:nvPr/>
        </p:nvPicPr>
        <p:blipFill rotWithShape="1">
          <a:blip r:embed="rId4">
            <a:alphaModFix/>
          </a:blip>
          <a:srcRect l="1747" r="19931"/>
          <a:stretch/>
        </p:blipFill>
        <p:spPr>
          <a:xfrm>
            <a:off x="444771" y="932549"/>
            <a:ext cx="4221969" cy="592545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32" name="Google Shape;1032;p69"/>
          <p:cNvGraphicFramePr/>
          <p:nvPr/>
        </p:nvGraphicFramePr>
        <p:xfrm>
          <a:off x="5837046" y="1971691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{955832F3-755C-43B9-995B-F8AD7BBCFB0F}</a:tableStyleId>
              </a:tblPr>
              <a:tblGrid>
                <a:gridCol w="2698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Factor cefalométrico</a:t>
                      </a:r>
                      <a:endParaRPr sz="14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Morfología</a:t>
                      </a:r>
                      <a:endParaRPr sz="14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Biotipo</a:t>
                      </a:r>
                      <a:endParaRPr sz="14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Mesofacial</a:t>
                      </a:r>
                      <a:endParaRPr sz="14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Clase esqueletal</a:t>
                      </a:r>
                      <a:endParaRPr sz="14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Clase I</a:t>
                      </a:r>
                      <a:endParaRPr sz="14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Naturaleza</a:t>
                      </a:r>
                      <a:endParaRPr sz="14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-</a:t>
                      </a:r>
                      <a:endParaRPr sz="14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Relación cráneo maxilar y mandíbula</a:t>
                      </a:r>
                      <a:endParaRPr sz="14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Maxilar y mandíbula retruida</a:t>
                      </a:r>
                      <a:endParaRPr sz="14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Rotación mandibular</a:t>
                      </a:r>
                      <a:endParaRPr sz="14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Crecimiento rotacional posterior</a:t>
                      </a:r>
                      <a:endParaRPr sz="14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Predicción de crecimiento</a:t>
                      </a:r>
                      <a:endParaRPr sz="14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Crecimiento rotacional posterior</a:t>
                      </a:r>
                      <a:endParaRPr sz="14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Posición e inclinación incisiva e interincisiva</a:t>
                      </a:r>
                      <a:endParaRPr sz="14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Incisivo superior retruido y retroinclinado</a:t>
                      </a:r>
                      <a:endParaRPr sz="14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Tejidos blandos</a:t>
                      </a:r>
                      <a:endParaRPr sz="14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L" sz="1400"/>
                        <a:t>Normal.</a:t>
                      </a:r>
                      <a:endParaRPr sz="14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7"/>
          <p:cNvSpPr txBox="1"/>
          <p:nvPr/>
        </p:nvSpPr>
        <p:spPr>
          <a:xfrm>
            <a:off x="527855" y="2237814"/>
            <a:ext cx="7416900" cy="41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15995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95" marR="0" lvl="0" indent="0" algn="l" rtl="0">
              <a:spcBef>
                <a:spcPts val="576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s-CL"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Higiene bucal</a:t>
            </a:r>
            <a:endParaRPr/>
          </a:p>
          <a:p>
            <a:pPr marL="730345" marR="0" lvl="0" indent="-514350" algn="l" rtl="0">
              <a:spcBef>
                <a:spcPts val="576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AutoNum type="romanUcPeriod"/>
            </a:pPr>
            <a:r>
              <a:rPr lang="es-CL"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Frecuencia cepillado</a:t>
            </a:r>
            <a:r>
              <a:rPr lang="es-CL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 2 veces al día, mañana y noche.</a:t>
            </a:r>
            <a:endParaRPr/>
          </a:p>
          <a:p>
            <a:pPr marL="730345" marR="0" lvl="0" indent="-514350" algn="l" rtl="0">
              <a:spcBef>
                <a:spcPts val="576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AutoNum type="romanUcPeriod"/>
            </a:pPr>
            <a:r>
              <a:rPr lang="es-CL"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Eficiencia: </a:t>
            </a:r>
            <a:r>
              <a:rPr lang="es-CL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Regular. Técnica inespecífica, cepillado sola. </a:t>
            </a:r>
            <a:endParaRPr/>
          </a:p>
          <a:p>
            <a:pPr marL="730345" marR="0" lvl="0" indent="-514350" algn="l" rtl="0">
              <a:spcBef>
                <a:spcPts val="576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AutoNum type="romanUcPeriod"/>
            </a:pPr>
            <a:r>
              <a:rPr lang="es-CL"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Tipo cepillo</a:t>
            </a:r>
            <a:r>
              <a:rPr lang="es-CL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 Suave de niños, pasta 1450 ppm  aquafresh</a:t>
            </a:r>
            <a:endParaRPr sz="20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3" name="Google Shape;273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7"/>
          <p:cNvSpPr txBox="1"/>
          <p:nvPr/>
        </p:nvSpPr>
        <p:spPr>
          <a:xfrm>
            <a:off x="2294883" y="247203"/>
            <a:ext cx="6458801" cy="83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s-CL"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ANAMNESIS</a:t>
            </a: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5" name="Google Shape;275;p7"/>
          <p:cNvPicPr preferRelativeResize="0"/>
          <p:nvPr/>
        </p:nvPicPr>
        <p:blipFill rotWithShape="1">
          <a:blip r:embed="rId4">
            <a:alphaModFix/>
          </a:blip>
          <a:srcRect l="3083" r="898"/>
          <a:stretch/>
        </p:blipFill>
        <p:spPr>
          <a:xfrm>
            <a:off x="7068765" y="1719621"/>
            <a:ext cx="4171712" cy="42239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Google Shape;1037;p70" descr="Logos y escudos institucionales de la Escuela de Salud Pública - Escuela de  Salud Pública"/>
          <p:cNvPicPr preferRelativeResize="0"/>
          <p:nvPr/>
        </p:nvPicPr>
        <p:blipFill rotWithShape="1">
          <a:blip r:embed="rId3">
            <a:alphaModFix/>
          </a:blip>
          <a:srcRect b="30193"/>
          <a:stretch/>
        </p:blipFill>
        <p:spPr>
          <a:xfrm rot="1049105">
            <a:off x="4487474" y="-474299"/>
            <a:ext cx="11031723" cy="7700964"/>
          </a:xfrm>
          <a:prstGeom prst="rect">
            <a:avLst/>
          </a:prstGeom>
          <a:noFill/>
          <a:ln>
            <a:noFill/>
          </a:ln>
        </p:spPr>
      </p:pic>
      <p:sp>
        <p:nvSpPr>
          <p:cNvPr id="1038" name="Google Shape;1038;p70"/>
          <p:cNvSpPr txBox="1"/>
          <p:nvPr/>
        </p:nvSpPr>
        <p:spPr>
          <a:xfrm>
            <a:off x="2594101" y="3114573"/>
            <a:ext cx="51207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280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Diagnóstico y Pronóstico</a:t>
            </a:r>
            <a:endParaRPr sz="280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8"/>
          <p:cNvSpPr txBox="1"/>
          <p:nvPr/>
        </p:nvSpPr>
        <p:spPr>
          <a:xfrm>
            <a:off x="1991544" y="24208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Calibri"/>
              <a:buNone/>
            </a:pPr>
            <a:r>
              <a:rPr lang="es-CL" sz="5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general</a:t>
            </a:r>
            <a:endParaRPr/>
          </a:p>
        </p:txBody>
      </p:sp>
      <p:pic>
        <p:nvPicPr>
          <p:cNvPr id="281" name="Google Shape;281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9"/>
          <p:cNvSpPr txBox="1"/>
          <p:nvPr/>
        </p:nvSpPr>
        <p:spPr>
          <a:xfrm>
            <a:off x="551384" y="1296153"/>
            <a:ext cx="6652477" cy="5517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s-CL" sz="2800" b="1" i="0" u="sng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clínico General</a:t>
            </a:r>
            <a:r>
              <a:rPr lang="es-CL" sz="2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77800" algn="l" rtl="0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endParaRPr sz="26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Peso: 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21,5 kilos</a:t>
            </a:r>
            <a:endParaRPr/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Estatura: 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1.22 mt</a:t>
            </a: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IMC: 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14,78  Normal</a:t>
            </a:r>
            <a:endParaRPr/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Deambulación:  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Normal</a:t>
            </a:r>
            <a:endParaRPr/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Constitución:  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Atlética</a:t>
            </a:r>
            <a:endParaRPr/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Desarrollo psicológico y motor: 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Acorde a la edad</a:t>
            </a:r>
            <a:endParaRPr/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s-CL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Postura</a:t>
            </a: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</a:pP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Frontal: Inclinación y rotación de cabeza a la izquierda, hombro derecho descendido.</a:t>
            </a:r>
            <a:endParaRPr/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</a:pPr>
            <a:r>
              <a:rPr lang="es-CL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Lateral: Anteposición de cabeza</a:t>
            </a:r>
            <a:endParaRPr sz="2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7" name="Google Shape;287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19928" y="788223"/>
            <a:ext cx="2288409" cy="6102424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9"/>
          <p:cNvSpPr txBox="1"/>
          <p:nvPr/>
        </p:nvSpPr>
        <p:spPr>
          <a:xfrm>
            <a:off x="1323928" y="217943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s-CL" sz="4400" b="1" i="0" u="none" strike="noStrike" cap="small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Anamnesis</a:t>
            </a:r>
            <a:endParaRPr/>
          </a:p>
        </p:txBody>
      </p:sp>
      <p:cxnSp>
        <p:nvCxnSpPr>
          <p:cNvPr id="289" name="Google Shape;289;p9"/>
          <p:cNvCxnSpPr>
            <a:endCxn id="287" idx="2"/>
          </p:cNvCxnSpPr>
          <p:nvPr/>
        </p:nvCxnSpPr>
        <p:spPr>
          <a:xfrm flipH="1">
            <a:off x="8564133" y="788347"/>
            <a:ext cx="78600" cy="6102300"/>
          </a:xfrm>
          <a:prstGeom prst="straightConnector1">
            <a:avLst/>
          </a:prstGeom>
          <a:noFill/>
          <a:ln w="25400" cap="flat" cmpd="sng">
            <a:solidFill>
              <a:srgbClr val="CD8AD9">
                <a:alpha val="47843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90" name="Google Shape;290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83507" y="788223"/>
            <a:ext cx="2276166" cy="606977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1" name="Google Shape;291;p9"/>
          <p:cNvCxnSpPr/>
          <p:nvPr/>
        </p:nvCxnSpPr>
        <p:spPr>
          <a:xfrm flipH="1">
            <a:off x="10697933" y="557808"/>
            <a:ext cx="78587" cy="6102424"/>
          </a:xfrm>
          <a:prstGeom prst="straightConnector1">
            <a:avLst/>
          </a:prstGeom>
          <a:noFill/>
          <a:ln w="25400" cap="flat" cmpd="sng">
            <a:solidFill>
              <a:srgbClr val="CD8AD9">
                <a:alpha val="47843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92" name="Google Shape;292;p9"/>
          <p:cNvCxnSpPr/>
          <p:nvPr/>
        </p:nvCxnSpPr>
        <p:spPr>
          <a:xfrm>
            <a:off x="10776520" y="980728"/>
            <a:ext cx="0" cy="1594311"/>
          </a:xfrm>
          <a:prstGeom prst="straightConnector1">
            <a:avLst/>
          </a:prstGeom>
          <a:noFill/>
          <a:ln w="9525" cap="rnd" cmpd="sng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</p:spPr>
      </p:cxnSp>
      <p:pic>
        <p:nvPicPr>
          <p:cNvPr id="293" name="Google Shape;293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1872" y="52758"/>
            <a:ext cx="1551557" cy="84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elestial">
  <a:themeElements>
    <a:clrScheme name="Celestial">
      <a:dk1>
        <a:srgbClr val="000000"/>
      </a:dk1>
      <a:lt1>
        <a:srgbClr val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2199</Words>
  <Application>Microsoft Office PowerPoint</Application>
  <PresentationFormat>Panorámica</PresentationFormat>
  <Paragraphs>599</Paragraphs>
  <Slides>70</Slides>
  <Notes>70</Notes>
  <HiddenSlides>1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70</vt:i4>
      </vt:variant>
    </vt:vector>
  </HeadingPairs>
  <TitlesOfParts>
    <vt:vector size="76" baseType="lpstr">
      <vt:lpstr>Palatino</vt:lpstr>
      <vt:lpstr>Arial Narrow</vt:lpstr>
      <vt:lpstr>Calibri</vt:lpstr>
      <vt:lpstr>Arial</vt:lpstr>
      <vt:lpstr>Celestial</vt:lpstr>
      <vt:lpstr>Tema de Office</vt:lpstr>
      <vt:lpstr>CASO CLÍNICO N°3 B.A.G</vt:lpstr>
      <vt:lpstr>B.A.G</vt:lpstr>
      <vt:lpstr>ANAMNESIS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EXAMEN INTRAORAL </vt:lpstr>
      <vt:lpstr>Presentación de PowerPoint</vt:lpstr>
      <vt:lpstr>Presentación de PowerPoint</vt:lpstr>
      <vt:lpstr>Presentación de PowerPoint</vt:lpstr>
      <vt:lpstr>EXAMEN INTRAORAL: ARCADAS EN OCLUSIÓN </vt:lpstr>
      <vt:lpstr>EXAMEN INTRAORAL: ARCADAS EN OCLUSIÓN </vt:lpstr>
      <vt:lpstr>EXAMEN INTRAORAL: ARCADAS EN OCLUSIÓN </vt:lpstr>
      <vt:lpstr>Presentación de PowerPoint</vt:lpstr>
      <vt:lpstr>EXAMEN FUNCIONAL </vt:lpstr>
      <vt:lpstr>EXAMEN FUNCIONAL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CASO CLÍNICO N°3 B.A.G</dc:title>
  <dc:creator>Lorena</dc:creator>
  <cp:lastModifiedBy>Marie-Claire Hempel Leyton (mchempel)</cp:lastModifiedBy>
  <cp:revision>3</cp:revision>
  <dcterms:created xsi:type="dcterms:W3CDTF">2019-04-29T05:24:42Z</dcterms:created>
  <dcterms:modified xsi:type="dcterms:W3CDTF">2023-12-20T17:01:30Z</dcterms:modified>
</cp:coreProperties>
</file>