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66" r:id="rId2"/>
    <p:sldId id="257" r:id="rId3"/>
    <p:sldId id="267" r:id="rId4"/>
    <p:sldId id="335" r:id="rId5"/>
    <p:sldId id="344" r:id="rId6"/>
    <p:sldId id="332" r:id="rId7"/>
    <p:sldId id="333" r:id="rId8"/>
    <p:sldId id="330" r:id="rId9"/>
    <p:sldId id="345" r:id="rId10"/>
    <p:sldId id="340" r:id="rId11"/>
    <p:sldId id="346" r:id="rId12"/>
    <p:sldId id="347" r:id="rId13"/>
    <p:sldId id="326" r:id="rId14"/>
    <p:sldId id="349" r:id="rId15"/>
    <p:sldId id="328" r:id="rId16"/>
    <p:sldId id="329" r:id="rId17"/>
    <p:sldId id="327" r:id="rId18"/>
    <p:sldId id="341" r:id="rId19"/>
    <p:sldId id="321" r:id="rId20"/>
    <p:sldId id="315" r:id="rId21"/>
    <p:sldId id="316" r:id="rId22"/>
    <p:sldId id="317" r:id="rId23"/>
    <p:sldId id="318" r:id="rId24"/>
    <p:sldId id="323" r:id="rId25"/>
    <p:sldId id="322" r:id="rId26"/>
    <p:sldId id="325" r:id="rId27"/>
    <p:sldId id="324" r:id="rId28"/>
    <p:sldId id="319" r:id="rId29"/>
    <p:sldId id="320" r:id="rId30"/>
    <p:sldId id="348" r:id="rId31"/>
    <p:sldId id="342" r:id="rId32"/>
    <p:sldId id="313" r:id="rId3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.L Maricela Garrido M." initials="EMGM" lastIdx="2" clrIdx="0">
    <p:extLst>
      <p:ext uri="{19B8F6BF-5375-455C-9EA6-DF929625EA0E}">
        <p15:presenceInfo xmlns:p15="http://schemas.microsoft.com/office/powerpoint/2012/main" userId="E.L Maricela Garrido M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014A6-08A5-1AED-997F-5B5A4E121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96ECC4-218B-A461-B978-7B2AF8609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572CD2-0484-78FA-105C-0B8E62040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E87C-B44E-BF4E-B407-860F74D5F9AB}" type="datetimeFigureOut">
              <a:rPr lang="es-CL" smtClean="0"/>
              <a:t>26-02-2024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24E477-FFE6-0DF6-2933-DE00C7FFA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FCB04D-5F75-4B0D-6F3C-D4F5B236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8889-3510-144E-ABF4-57A330BE8F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993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7D8AA6-9A48-BEFE-EE03-CE264056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E0AE5A-AD8D-5A7C-7A53-E47849AAB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5F686B-9B9D-1144-2255-030009368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E87C-B44E-BF4E-B407-860F74D5F9AB}" type="datetimeFigureOut">
              <a:rPr lang="es-CL" smtClean="0"/>
              <a:t>26-02-2024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BBDC47-BB7F-3B4C-4A2A-FA647B170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F747F0-02F5-B70C-192A-AFA112FBE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8889-3510-144E-ABF4-57A330BE8F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014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FFC355-FABA-1DE2-C185-4F9B62F21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ECFDA0-6973-BBFA-3A40-8E8199130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938DFD-8DB0-6403-F3F5-2A4AAB71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E87C-B44E-BF4E-B407-860F74D5F9AB}" type="datetimeFigureOut">
              <a:rPr lang="es-CL" smtClean="0"/>
              <a:t>26-02-2024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0F19ED-5804-8695-1547-59DAD9AD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BE0EF8-B69D-3955-850B-413C3AB04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8889-3510-144E-ABF4-57A330BE8F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669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4F4797-5224-5C17-F9DE-170ABC4B7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4A865A-7E5D-9B6E-326D-196EB579E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B53302-FB5F-7ED7-0548-BF0556B1D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E87C-B44E-BF4E-B407-860F74D5F9AB}" type="datetimeFigureOut">
              <a:rPr lang="es-CL" smtClean="0"/>
              <a:t>26-02-2024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F1314A-3088-2B46-6771-E2094BC62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442C4E-3FDE-426F-A6A8-0168579F3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8889-3510-144E-ABF4-57A330BE8F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420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10DB8-279A-04EE-F510-33B9ACBA8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0E1463-1F1F-1609-E9AE-F5F36B15C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423665-A5C6-FFB0-8DAC-29CEEB742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E87C-B44E-BF4E-B407-860F74D5F9AB}" type="datetimeFigureOut">
              <a:rPr lang="es-CL" smtClean="0"/>
              <a:t>26-02-2024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CC89E2-C31A-E12C-FE28-E6CEE5F43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154277-CB9F-FE38-2A7F-0D5AB3C5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8889-3510-144E-ABF4-57A330BE8F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697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6E7A6-99EC-2C08-CADA-78926B9B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4035E4-FE67-3D28-C9E1-830F56DDF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4ADC3B-F402-C895-E07A-6865B6443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4EFB68-D442-8A94-9EF6-A2EB7C2B2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E87C-B44E-BF4E-B407-860F74D5F9AB}" type="datetimeFigureOut">
              <a:rPr lang="es-CL" smtClean="0"/>
              <a:t>26-02-2024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3259CF-5DE0-421D-E294-82E2E56EF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01CE0E-B573-1833-1E9B-31F6CF26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8889-3510-144E-ABF4-57A330BE8F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541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2F9F98-1AEE-2A86-845B-FA91CAE29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478864-E4AD-01BD-4E39-77DED554F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DD0128-B2DB-BA1D-87E5-970C7253A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D41E9ED-5EA9-92F1-F828-25790061F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12E9DEC-A868-2D1B-E00E-002277A44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93A8AD6-913D-0A55-4590-9257C06AD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E87C-B44E-BF4E-B407-860F74D5F9AB}" type="datetimeFigureOut">
              <a:rPr lang="es-CL" smtClean="0"/>
              <a:t>26-02-2024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B5B034-9E9A-77A2-4A0F-0CB7E7CC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A140138-85E4-7759-77E6-DCA3C358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8889-3510-144E-ABF4-57A330BE8F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498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A8E91-21A7-8FDC-40FB-013AF07F8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A114D8C-029A-ECD7-EF89-85E6013D9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E87C-B44E-BF4E-B407-860F74D5F9AB}" type="datetimeFigureOut">
              <a:rPr lang="es-CL" smtClean="0"/>
              <a:t>26-02-2024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7DF63E-8A1F-0836-595E-78A005C8D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2843420-63BE-53B7-3703-BFC73FE77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8889-3510-144E-ABF4-57A330BE8F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978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AE680E-F283-AE6E-CEA1-934AA8913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E87C-B44E-BF4E-B407-860F74D5F9AB}" type="datetimeFigureOut">
              <a:rPr lang="es-CL" smtClean="0"/>
              <a:t>26-02-2024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477A8E8-0F9C-5E25-296D-D95DC8FD0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80DA03-DDE8-3EB9-CF90-82FEBB43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8889-3510-144E-ABF4-57A330BE8F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037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EE4ED-1F18-FD91-C169-A1C87397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B798C2-2BCA-ABBD-B5EF-BBE08E44E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A16156-7B12-CD43-86A8-E819D8A74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52D7AB-F725-8BC4-71C7-E10EDD9D9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E87C-B44E-BF4E-B407-860F74D5F9AB}" type="datetimeFigureOut">
              <a:rPr lang="es-CL" smtClean="0"/>
              <a:t>26-02-2024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597AE8-8538-0BE7-1DD1-EE0497FB9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3FBB1B-C26B-F8FC-184D-2D6D95F05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8889-3510-144E-ABF4-57A330BE8F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116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F6D4C-3DE2-3487-27A2-110968724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0B3C27-E818-EBD8-2322-834110A99B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C7C307-4CF5-FEC0-049A-21E14A0F0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F84C42-C94E-156A-5B0F-AF5D56E19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E87C-B44E-BF4E-B407-860F74D5F9AB}" type="datetimeFigureOut">
              <a:rPr lang="es-CL" smtClean="0"/>
              <a:t>26-02-2024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5250D4-64E4-D9ED-592B-95998FFC8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79C08-6812-9587-82C4-529586D17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8889-3510-144E-ABF4-57A330BE8F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958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278770-0A53-C56C-7BB6-5D640C42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6702B2-B80C-8F3D-14E9-730E81EE7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23FE87-F04A-D7C8-2A23-E6F2F22004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1E87C-B44E-BF4E-B407-860F74D5F9AB}" type="datetimeFigureOut">
              <a:rPr lang="es-CL" smtClean="0"/>
              <a:t>26-02-2024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C64F2E-902A-AF9D-5DC0-1BA955671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F0860E-0F0E-BC4D-6B2F-2FCEC495B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C8889-3510-144E-ABF4-57A330BE8F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105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E1CB5EB4-52CF-284F-A593-4C45BB687487}"/>
              </a:ext>
            </a:extLst>
          </p:cNvPr>
          <p:cNvSpPr txBox="1">
            <a:spLocks/>
          </p:cNvSpPr>
          <p:nvPr/>
        </p:nvSpPr>
        <p:spPr>
          <a:xfrm>
            <a:off x="-1" y="4050293"/>
            <a:ext cx="9922934" cy="1212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s-E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l">
              <a:defRPr/>
            </a:pP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PROGRAMA 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 INDUCIÓN   </a:t>
            </a:r>
          </a:p>
          <a:p>
            <a:pPr algn="l">
              <a:defRPr/>
            </a:pP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HOSPITAL  CLÍNICO GRAL DR RAUL YAZIGI J .</a:t>
            </a:r>
            <a:endParaRPr lang="es-ES" alt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FD55ACE-9716-7D4E-9190-B7AB22279E97}"/>
              </a:ext>
            </a:extLst>
          </p:cNvPr>
          <p:cNvCxnSpPr/>
          <p:nvPr/>
        </p:nvCxnSpPr>
        <p:spPr>
          <a:xfrm>
            <a:off x="753762" y="5520998"/>
            <a:ext cx="468321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D9E59115-115C-4E4D-928D-D0B05E7C2D65}"/>
              </a:ext>
            </a:extLst>
          </p:cNvPr>
          <p:cNvSpPr txBox="1">
            <a:spLocks/>
          </p:cNvSpPr>
          <p:nvPr/>
        </p:nvSpPr>
        <p:spPr>
          <a:xfrm>
            <a:off x="1342238" y="5762101"/>
            <a:ext cx="8313489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S" sz="1400" b="1" dirty="0" smtClean="0">
              <a:solidFill>
                <a:srgbClr val="FFC000"/>
              </a:solidFill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defRPr/>
            </a:pPr>
            <a:r>
              <a:rPr lang="es-ES" sz="1400" b="1" dirty="0" smtClean="0">
                <a:solidFill>
                  <a:srgbClr val="FFC000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DEPARTAMENTO </a:t>
            </a:r>
            <a:r>
              <a:rPr lang="es-ES" sz="1400" b="1" dirty="0">
                <a:solidFill>
                  <a:srgbClr val="FFC000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EDUCACIÓN </a:t>
            </a:r>
            <a:r>
              <a:rPr lang="es-ES" sz="1400" b="1" dirty="0" smtClean="0">
                <a:solidFill>
                  <a:srgbClr val="FFC000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EU-NDH </a:t>
            </a:r>
            <a:r>
              <a:rPr lang="es-ES" sz="1400" b="1" dirty="0">
                <a:solidFill>
                  <a:srgbClr val="FFC000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HOSPITAL </a:t>
            </a:r>
            <a:r>
              <a:rPr lang="es-ES" sz="1400" b="1" dirty="0" smtClean="0">
                <a:solidFill>
                  <a:srgbClr val="FFC000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FACH 2024.</a:t>
            </a:r>
            <a:endParaRPr lang="es-ES" sz="1400" b="1" dirty="0">
              <a:solidFill>
                <a:srgbClr val="FFC000"/>
              </a:solidFill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1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D3BCC-DDC2-EF7C-0AD7-8DAE1035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TENGA  PRESENTE LOS SIGUIENTES CÓDIGOS DE EMERGENCIA</a:t>
            </a:r>
            <a:endParaRPr lang="es-CL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33EDCD-1222-63CB-3E81-258823A17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4232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RECONOZCA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8061818" y="2119972"/>
            <a:ext cx="2583809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VIAS DE EVACUACIÓN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283352" y="3822489"/>
            <a:ext cx="2583809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ZONAS </a:t>
            </a:r>
            <a:r>
              <a:rPr lang="es-ES" dirty="0"/>
              <a:t>SEGURAS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769801" y="5595457"/>
            <a:ext cx="2583809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prstClr val="black"/>
                </a:solidFill>
              </a:rPr>
              <a:t>DEA DISPONIBLES</a:t>
            </a:r>
            <a:endParaRPr lang="es-ES" sz="2000" dirty="0"/>
          </a:p>
        </p:txBody>
      </p:sp>
      <p:sp>
        <p:nvSpPr>
          <p:cNvPr id="9" name="Flecha derecha 8"/>
          <p:cNvSpPr/>
          <p:nvPr/>
        </p:nvSpPr>
        <p:spPr>
          <a:xfrm>
            <a:off x="3171039" y="2404319"/>
            <a:ext cx="2776755" cy="484632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7824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EMERGENCIAS MÉDICAS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3828" y="1535145"/>
            <a:ext cx="3498208" cy="532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02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EVACUACIÓN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5794" y="1417739"/>
            <a:ext cx="3436088" cy="536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81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CF69A6-0F49-F4A3-5897-F1EB01DCD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CUMPLIR PROTOCOLOS ASISTENCIALES</a:t>
            </a:r>
            <a:endParaRPr lang="es-CL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662E2-FD83-AD8E-80A2-C5EE3058F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Especial énfasis en los que son parte de la Ley 20.584</a:t>
            </a: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LPP, Caídas, IAAS, CI( Consentimiento Informado), Eventos Adversos.</a:t>
            </a: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Previo a brindar alguna atención al paciente, verifique la identidad de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éste, con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brazalete, si este está ilegible, avise para que sea reemplazado.</a:t>
            </a: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Los registros deben contener, su firma y la del tutor al lado. </a:t>
            </a: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caso de ficha electrónica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registrar con clave de acceso de otro personal.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99273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FICHA CLÍNICA UNICA </a:t>
            </a:r>
            <a:endParaRPr lang="es-E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6774" y="1825625"/>
            <a:ext cx="277845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62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901E8-D204-30D5-409F-4C42366D7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20.584 DEBERES Y DERECHOS</a:t>
            </a:r>
            <a:endParaRPr lang="es-CL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86A8EB-D04B-76D9-011B-4B1F14490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DBF01DC-F332-7164-CFDB-F4ADDD31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31" y="1741835"/>
            <a:ext cx="5394960" cy="459693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8153DE0-DF83-AE27-594B-55EBE79DD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545" y="1277600"/>
            <a:ext cx="4275101" cy="580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1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67D96-FAEF-F09A-874D-22A2B3540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CUMPLIR PROTOCOLOS ASISTENCIALES</a:t>
            </a:r>
            <a:endParaRPr lang="es-C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9B8C9C-D692-A37E-F20E-F1AB8878A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Portar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credencial de su institución formadora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Identificarse previo a realizar alguna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atención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Mantener confidencialidad de los datos</a:t>
            </a: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No fotografiar registros clínicos</a:t>
            </a: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No subir información interna  a redes sociales</a:t>
            </a: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Los alumnos  pueden reportar eventos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adversos, en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formulario disponible en intranet.</a:t>
            </a:r>
          </a:p>
          <a:p>
            <a:pPr mar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73245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1A48C-F1FD-9D89-D539-B4DC6D89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PREVENCIÓN DE IAAS</a:t>
            </a:r>
            <a:endParaRPr lang="es-CL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2911FD-BA53-E755-3DE1-B0DB72F6C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Uno de los aspectos mas relevantes en un centro de atención de salud es el Control y Prevención de las IAAS</a:t>
            </a:r>
          </a:p>
          <a:p>
            <a:pPr marL="0" indent="0"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Este aspecto  da cuenta de la calidad de la atención que se otorga y  es uno de los indicadores de calidad mas relevantes .</a:t>
            </a:r>
          </a:p>
          <a:p>
            <a:pPr marL="0" indent="0"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Las actividades y procedimientos están regulados por normas y protocolos emanados por el MINSAL y cuyo cumplimiento  son frecuentemente supervisados. </a:t>
            </a:r>
          </a:p>
          <a:p>
            <a:pPr marL="0" indent="0"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Se describen a continuación aspectos a tener en cuenta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282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DA6575-8BCC-A82D-3EE3-419C8BB57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HIGIENE DE MANOS</a:t>
            </a:r>
            <a:endParaRPr lang="es-C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8988FC-F8AE-F889-9B31-CBF893311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/>
              <a:t>OBJETIVO </a:t>
            </a:r>
          </a:p>
          <a:p>
            <a:pPr marL="0" indent="0">
              <a:buNone/>
            </a:pPr>
            <a:r>
              <a:rPr lang="es-ES" dirty="0"/>
              <a:t>Evitar transmisión de microorganismos vía mano portada</a:t>
            </a:r>
          </a:p>
          <a:p>
            <a:pPr marL="0" indent="0">
              <a:buNone/>
            </a:pPr>
            <a:r>
              <a:rPr lang="es-ES" dirty="0"/>
              <a:t>Disminuir la flora microbiana de las manos y eliminar la flora transitoria.</a:t>
            </a:r>
          </a:p>
          <a:p>
            <a:pPr marL="0" indent="0">
              <a:buNone/>
            </a:pPr>
            <a:r>
              <a:rPr lang="es-ES" dirty="0"/>
              <a:t>Para el lavado de manos usar solo productos aprobados por el equipo de control de IAAS</a:t>
            </a:r>
          </a:p>
          <a:p>
            <a:pPr marL="0" indent="0">
              <a:buNone/>
            </a:pPr>
            <a:r>
              <a:rPr lang="es-ES" dirty="0"/>
              <a:t>Considerar que :</a:t>
            </a:r>
          </a:p>
          <a:p>
            <a:pPr marL="0" indent="0">
              <a:buNone/>
            </a:pPr>
            <a:r>
              <a:rPr lang="es-ES" dirty="0"/>
              <a:t>Es la primera y más eficaz medida para prevenir IAAS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32072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E548E-BEB1-467F-AEB5-2CC1D0417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HIGIENE DE MANOS</a:t>
            </a:r>
            <a:endParaRPr lang="es-C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recauciones básicas: Higiene de las manos | OpenWHO">
            <a:extLst>
              <a:ext uri="{FF2B5EF4-FFF2-40B4-BE49-F238E27FC236}">
                <a16:creationId xmlns:a16="http://schemas.microsoft.com/office/drawing/2014/main" id="{8C3183EE-F9AE-A440-225D-065005136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46" y="1339473"/>
            <a:ext cx="9323882" cy="532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92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>
            <a:extLst>
              <a:ext uri="{FF2B5EF4-FFF2-40B4-BE49-F238E27FC236}">
                <a16:creationId xmlns:a16="http://schemas.microsoft.com/office/drawing/2014/main" id="{1BC8459A-833D-584C-ABF9-3DC7D25AE676}"/>
              </a:ext>
            </a:extLst>
          </p:cNvPr>
          <p:cNvSpPr txBox="1">
            <a:spLocks/>
          </p:cNvSpPr>
          <p:nvPr/>
        </p:nvSpPr>
        <p:spPr>
          <a:xfrm>
            <a:off x="679396" y="1742824"/>
            <a:ext cx="9960864" cy="3372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BIENVENIDA</a:t>
            </a:r>
          </a:p>
          <a:p>
            <a:pPr algn="l"/>
            <a:endParaRPr lang="es-ES" sz="4800" b="1" dirty="0">
              <a:latin typeface="Helvetica Neue" panose="02000503000000020004"/>
            </a:endParaRPr>
          </a:p>
          <a:p>
            <a:pPr algn="l"/>
            <a:r>
              <a:rPr lang="es-ES" sz="4800" dirty="0">
                <a:latin typeface="+mn-lt"/>
              </a:rPr>
              <a:t>Hospital Clínico “Gral. Dr. Raúl </a:t>
            </a:r>
            <a:r>
              <a:rPr lang="es-ES" sz="4800" dirty="0" err="1" smtClean="0">
                <a:latin typeface="+mn-lt"/>
              </a:rPr>
              <a:t>Yazígi</a:t>
            </a:r>
            <a:r>
              <a:rPr lang="es-ES" sz="4800" dirty="0" smtClean="0">
                <a:latin typeface="+mn-lt"/>
              </a:rPr>
              <a:t> </a:t>
            </a:r>
            <a:r>
              <a:rPr lang="es-ES" sz="4800" dirty="0">
                <a:latin typeface="+mn-lt"/>
              </a:rPr>
              <a:t>J.”</a:t>
            </a:r>
            <a:r>
              <a:rPr lang="es-ES" sz="4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      </a:t>
            </a:r>
            <a:r>
              <a:rPr lang="es-ES" sz="4800" dirty="0">
                <a:latin typeface="+mn-lt"/>
              </a:rPr>
              <a:t>Fuerza Aérea de Chile</a:t>
            </a:r>
          </a:p>
          <a:p>
            <a:pPr algn="l"/>
            <a:endParaRPr lang="es-CL" sz="4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4DCFA504-1600-F243-BA58-866BA3BF478D}"/>
              </a:ext>
            </a:extLst>
          </p:cNvPr>
          <p:cNvSpPr txBox="1">
            <a:spLocks/>
          </p:cNvSpPr>
          <p:nvPr/>
        </p:nvSpPr>
        <p:spPr>
          <a:xfrm>
            <a:off x="186737" y="1083036"/>
            <a:ext cx="8415003" cy="4422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8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174523" y="-400929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804761" y="-7898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86737" y="4170820"/>
            <a:ext cx="9960864" cy="203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804761" y="50299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804761" y="105639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14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D51938-9BE6-8618-D811-571B2B730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PRECAUCIONES ESTÁNDAR</a:t>
            </a:r>
            <a:endParaRPr lang="es-C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9DD3820-2677-21DE-DEC3-364436706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353"/>
            <a:ext cx="10515600" cy="485908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b="1" dirty="0"/>
              <a:t>OBJETIVO</a:t>
            </a:r>
          </a:p>
          <a:p>
            <a:pPr marL="0" indent="0" algn="just">
              <a:buNone/>
            </a:pPr>
            <a:r>
              <a:rPr lang="es-ES" dirty="0"/>
              <a:t>Prevenir la transmisión de MO entre un paciente y otro (infección cruzada), o entre pacientes y el personal de salud, interrumpiendo la cadena de transmisión de la infección, independiente del diagnóstico</a:t>
            </a:r>
          </a:p>
          <a:p>
            <a:pPr marL="0" indent="0" algn="just">
              <a:buNone/>
            </a:pPr>
            <a:r>
              <a:rPr lang="es-ES" dirty="0"/>
              <a:t>Incluye </a:t>
            </a:r>
          </a:p>
          <a:p>
            <a:pPr marL="0" indent="0" algn="just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Higiene de manos</a:t>
            </a:r>
          </a:p>
          <a:p>
            <a:pPr marL="0" indent="0" algn="just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Uso de equipos de protección personal, como barreras de bioseguridad según el tipo de interacción clínica.</a:t>
            </a:r>
          </a:p>
          <a:p>
            <a:pPr marL="0" indent="0" algn="just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Prevención de accidentes cortopunzantes (ACP)</a:t>
            </a:r>
          </a:p>
          <a:p>
            <a:pPr marL="0" indent="0" algn="just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Higiene respiratoria y buenos hábitos al toser y estornudar  </a:t>
            </a:r>
          </a:p>
          <a:p>
            <a:pPr marL="0" indent="0" algn="just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Saneamiento ambiental, manejo de equipos, desechos y ropa de  pacientes. 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09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4FDE5-43B3-E5B9-7BD7-65E73E726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PRECAUCIONES ESPECÍFICAS </a:t>
            </a:r>
            <a:endParaRPr lang="es-C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A5F335-6C7D-1D9A-E1A1-FAF5CEFFA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En agente infeccioso identificado o alta sospecha clínica:</a:t>
            </a:r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94BFF70-EE5C-2432-B3A1-63B2F6C2F674}"/>
              </a:ext>
            </a:extLst>
          </p:cNvPr>
          <p:cNvSpPr/>
          <p:nvPr/>
        </p:nvSpPr>
        <p:spPr>
          <a:xfrm>
            <a:off x="3831697" y="2546832"/>
            <a:ext cx="3460651" cy="124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Se agregan a las PE .</a:t>
            </a:r>
          </a:p>
          <a:p>
            <a:pPr algn="ctr"/>
            <a:r>
              <a:rPr lang="es-ES" sz="2000" dirty="0"/>
              <a:t>Considerar vía de transmisión y periodo de contagio del MO</a:t>
            </a:r>
            <a:endParaRPr lang="es-CL" sz="2000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E81979C5-A2FC-BA9E-9D12-8E531C7806AC}"/>
              </a:ext>
            </a:extLst>
          </p:cNvPr>
          <p:cNvSpPr/>
          <p:nvPr/>
        </p:nvSpPr>
        <p:spPr>
          <a:xfrm>
            <a:off x="838200" y="4304713"/>
            <a:ext cx="1838179" cy="1043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Transmisión aérea </a:t>
            </a:r>
            <a:endParaRPr lang="es-CL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7C49CAD-0F7E-ECF1-9014-6787EB2F7FB9}"/>
              </a:ext>
            </a:extLst>
          </p:cNvPr>
          <p:cNvSpPr/>
          <p:nvPr/>
        </p:nvSpPr>
        <p:spPr>
          <a:xfrm>
            <a:off x="4826690" y="4865378"/>
            <a:ext cx="1856936" cy="1156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Transmisión por contacto</a:t>
            </a:r>
            <a:endParaRPr lang="es-CL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A568A63-F136-FB63-C736-FBDF3FFB6E85}"/>
              </a:ext>
            </a:extLst>
          </p:cNvPr>
          <p:cNvSpPr/>
          <p:nvPr/>
        </p:nvSpPr>
        <p:spPr>
          <a:xfrm>
            <a:off x="8599485" y="4192173"/>
            <a:ext cx="1862952" cy="10269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Transmisión por gotitas</a:t>
            </a:r>
            <a:endParaRPr lang="es-CL" dirty="0"/>
          </a:p>
        </p:txBody>
      </p:sp>
      <p:sp>
        <p:nvSpPr>
          <p:cNvPr id="8" name="Flecha abajo 7"/>
          <p:cNvSpPr/>
          <p:nvPr/>
        </p:nvSpPr>
        <p:spPr>
          <a:xfrm rot="2579064">
            <a:off x="3125972" y="3859619"/>
            <a:ext cx="584791" cy="6804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abajo 8"/>
          <p:cNvSpPr/>
          <p:nvPr/>
        </p:nvSpPr>
        <p:spPr>
          <a:xfrm>
            <a:off x="5274533" y="3892452"/>
            <a:ext cx="574977" cy="757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abajo 9"/>
          <p:cNvSpPr/>
          <p:nvPr/>
        </p:nvSpPr>
        <p:spPr>
          <a:xfrm rot="18683176">
            <a:off x="7587042" y="3902749"/>
            <a:ext cx="524130" cy="704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339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0FB85-6204-47A7-92AF-45C57F3F3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6050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AISLAMIENTOS</a:t>
            </a:r>
            <a:br>
              <a:rPr lang="es-ES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Transmisión </a:t>
            </a: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aérea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D8B62C-857E-3D97-F189-83B3870D7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176"/>
            <a:ext cx="5349949" cy="46857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/>
              <a:t>Pieza individual</a:t>
            </a:r>
          </a:p>
          <a:p>
            <a:pPr marL="0" indent="0">
              <a:buNone/>
            </a:pPr>
            <a:r>
              <a:rPr lang="es-ES" dirty="0"/>
              <a:t>Puerta cerrada extractor de aire</a:t>
            </a:r>
          </a:p>
          <a:p>
            <a:pPr marL="0" indent="0">
              <a:buNone/>
            </a:pPr>
            <a:r>
              <a:rPr lang="es-ES" dirty="0"/>
              <a:t>Mascarilla N95 antes de ingresar a la habitación</a:t>
            </a:r>
          </a:p>
          <a:p>
            <a:pPr marL="0" indent="0">
              <a:buNone/>
            </a:pPr>
            <a:r>
              <a:rPr lang="es-ES" dirty="0"/>
              <a:t>Visitas restringidas</a:t>
            </a:r>
          </a:p>
          <a:p>
            <a:pPr marL="0" indent="0">
              <a:buNone/>
            </a:pPr>
            <a:r>
              <a:rPr lang="es-ES" b="1" u="sng" dirty="0">
                <a:solidFill>
                  <a:schemeClr val="accent1">
                    <a:lumMod val="75000"/>
                  </a:schemeClr>
                </a:solidFill>
              </a:rPr>
              <a:t>PATOLOGIAS ESPECÍFICAS</a:t>
            </a:r>
          </a:p>
          <a:p>
            <a:r>
              <a:rPr lang="es-ES" dirty="0"/>
              <a:t>TBC (PULMONAR)-</a:t>
            </a:r>
          </a:p>
          <a:p>
            <a:r>
              <a:rPr lang="es-ES" dirty="0"/>
              <a:t>Sarampión</a:t>
            </a:r>
          </a:p>
          <a:p>
            <a:r>
              <a:rPr lang="es-ES" dirty="0"/>
              <a:t>Varicela </a:t>
            </a:r>
          </a:p>
          <a:p>
            <a:r>
              <a:rPr lang="es-ES" dirty="0"/>
              <a:t>Herpes Zoster Diseminado EBOLA- COVID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68611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431A4-FB40-D88F-F155-9F3905FF9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AISLAMIENTOS</a:t>
            </a:r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/>
              </a:rPr>
              <a:t/>
            </a:r>
            <a:br>
              <a:rPr lang="es-ES" sz="4000" b="1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/>
              </a:rPr>
            </a:br>
            <a:r>
              <a:rPr lang="es-ES" sz="4000" b="1" dirty="0" smtClean="0"/>
              <a:t>Transmisión </a:t>
            </a:r>
            <a:r>
              <a:rPr lang="es-ES" sz="4000" b="1" dirty="0"/>
              <a:t>por contacto</a:t>
            </a:r>
            <a:r>
              <a:rPr lang="es-CL" sz="4000" dirty="0"/>
              <a:t/>
            </a:r>
            <a:br>
              <a:rPr lang="es-CL" sz="4000" dirty="0"/>
            </a:br>
            <a:endParaRPr lang="es-CL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09FBF2-3BD0-A680-1CD8-B7DB11042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189"/>
            <a:ext cx="10515600" cy="509375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dirty="0"/>
              <a:t>Pieza individual</a:t>
            </a:r>
            <a:endParaRPr lang="es-ES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s-ES" dirty="0"/>
              <a:t>Higiene de manos</a:t>
            </a:r>
          </a:p>
          <a:p>
            <a:pPr marL="0" indent="0" algn="just">
              <a:buNone/>
            </a:pPr>
            <a:r>
              <a:rPr lang="es-ES" dirty="0"/>
              <a:t>Pechera guantes antes del contacto con el paciente, equipos o superficies vecinas a la unidad.</a:t>
            </a:r>
          </a:p>
          <a:p>
            <a:pPr marL="0" indent="0" algn="just">
              <a:buNone/>
            </a:pPr>
            <a:r>
              <a:rPr lang="es-ES" dirty="0"/>
              <a:t>Equipamiento de uso individual (mango de PNI, termómetro, otros)</a:t>
            </a:r>
          </a:p>
          <a:p>
            <a:pPr marL="0" indent="0" algn="just">
              <a:buNone/>
            </a:pPr>
            <a:r>
              <a:rPr lang="es-ES" dirty="0"/>
              <a:t>Baño diario en UPC con jabón de Clorhexidina 2% y trisemanal en MQ</a:t>
            </a:r>
          </a:p>
          <a:p>
            <a:pPr marL="0" indent="0" algn="just">
              <a:buNone/>
            </a:pPr>
            <a:r>
              <a:rPr lang="es-ES" dirty="0"/>
              <a:t>Limpieza y desinfección de las áreas y superficies de alto contacto  2 veces por turno.</a:t>
            </a:r>
            <a:endParaRPr lang="es-ES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s-ES" dirty="0"/>
              <a:t>Desinfección de superficies de la unidad del paciente con Cloro al 5% en pacientes con CD. </a:t>
            </a:r>
          </a:p>
          <a:p>
            <a:pPr marL="0" indent="0" algn="just">
              <a:buNone/>
            </a:pPr>
            <a:r>
              <a:rPr lang="es-ES" dirty="0"/>
              <a:t>Luego del periodo de transmisibilidad continuar con PE.</a:t>
            </a:r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24122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7FEB5-E229-2D52-C7FA-91A14C851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AISLAMIENTOS</a:t>
            </a:r>
            <a:br>
              <a:rPr lang="es-ES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Transmisión </a:t>
            </a: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por contacto</a:t>
            </a:r>
            <a:endParaRPr lang="es-C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3CEDC4-EB3E-F44F-4481-552954EC1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28684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ES" b="1" u="sng" dirty="0">
                <a:solidFill>
                  <a:schemeClr val="accent1">
                    <a:lumMod val="75000"/>
                  </a:schemeClr>
                </a:solidFill>
              </a:rPr>
              <a:t>PATOLOGÍAS ESPECÍFICAS</a:t>
            </a:r>
          </a:p>
          <a:p>
            <a:pPr algn="just"/>
            <a:r>
              <a:rPr lang="es-ES" dirty="0"/>
              <a:t>VRS.</a:t>
            </a:r>
          </a:p>
          <a:p>
            <a:pPr algn="just"/>
            <a:r>
              <a:rPr lang="es-ES" dirty="0"/>
              <a:t>INF Entéricas- CD- RTV, otras.</a:t>
            </a:r>
          </a:p>
          <a:p>
            <a:pPr algn="just"/>
            <a:r>
              <a:rPr lang="es-ES" dirty="0"/>
              <a:t>Lesiones cutáneas extensas, heridas no contenidas o contagiosas, impétigo.</a:t>
            </a:r>
          </a:p>
          <a:p>
            <a:pPr algn="just"/>
            <a:r>
              <a:rPr lang="es-ES" dirty="0"/>
              <a:t>Abscesos no contenidos, escabiosis, pacientes quemados, LPP (escaras) infectadas.</a:t>
            </a:r>
          </a:p>
          <a:p>
            <a:pPr algn="just"/>
            <a:endParaRPr lang="es-ES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26171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B61CB-F4A4-986F-FB6E-C6FBF0BBF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85744" cy="1325563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AISLAMIENTOS </a:t>
            </a:r>
            <a:r>
              <a:rPr lang="es-ES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Transmisión </a:t>
            </a: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por gotitas</a:t>
            </a:r>
            <a:endParaRPr lang="es-C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4CAA91-8EE5-D54C-0483-58E43DB20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03112" cy="435133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ES" dirty="0"/>
              <a:t>Mascarilla quirúrgica a menos de 1 m del paciente</a:t>
            </a:r>
          </a:p>
          <a:p>
            <a:pPr marL="0" indent="0" algn="just">
              <a:buNone/>
            </a:pPr>
            <a:r>
              <a:rPr lang="es-ES" dirty="0"/>
              <a:t>Guantes y pechera en procedimientos de vía respiratoria si prevé salpicadura o aerosoles.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>
              <a:buNone/>
            </a:pPr>
            <a:r>
              <a:rPr lang="es-ES" b="1" u="sng" dirty="0">
                <a:solidFill>
                  <a:schemeClr val="accent1">
                    <a:lumMod val="75000"/>
                  </a:schemeClr>
                </a:solidFill>
              </a:rPr>
              <a:t>PATOLOGIAS ESPECÍFICAS</a:t>
            </a:r>
          </a:p>
          <a:p>
            <a:r>
              <a:rPr lang="es-ES" dirty="0"/>
              <a:t>Meningitis</a:t>
            </a:r>
          </a:p>
          <a:p>
            <a:r>
              <a:rPr lang="es-ES" dirty="0"/>
              <a:t>Neumonía</a:t>
            </a:r>
          </a:p>
          <a:p>
            <a:r>
              <a:rPr lang="es-ES" dirty="0"/>
              <a:t>Influenza</a:t>
            </a:r>
          </a:p>
          <a:p>
            <a:r>
              <a:rPr lang="es-ES" dirty="0"/>
              <a:t>ADNV</a:t>
            </a:r>
          </a:p>
          <a:p>
            <a:r>
              <a:rPr lang="es-ES" dirty="0" err="1"/>
              <a:t>Parainfluenza</a:t>
            </a:r>
            <a:endParaRPr lang="es-ES" dirty="0"/>
          </a:p>
          <a:p>
            <a:r>
              <a:rPr lang="es-ES" dirty="0"/>
              <a:t>COVID </a:t>
            </a:r>
          </a:p>
          <a:p>
            <a:endParaRPr lang="es-ES" b="1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21880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9FE67A-7B0F-4BAA-50F8-F179A471C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AISLAMIENTOS</a:t>
            </a:r>
            <a:endParaRPr lang="es-C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4C3DA3-D29C-1954-A1AA-45D5C839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769"/>
            <a:ext cx="10515600" cy="4770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Los microorganismos multirresistentes MOMR, son considerados de riesgo epidemiológico por su resistencia a los antimicrobianos, los cuales deben de quedar con precauciones máximas.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Se incluyen los siguientes microorganismos</a:t>
            </a:r>
          </a:p>
          <a:p>
            <a:pPr marL="0" indent="0">
              <a:buNone/>
            </a:pPr>
            <a:r>
              <a:rPr lang="es-ES" dirty="0"/>
              <a:t>S. </a:t>
            </a:r>
            <a:r>
              <a:rPr lang="es-ES" dirty="0" err="1"/>
              <a:t>Aúreus</a:t>
            </a:r>
            <a:r>
              <a:rPr lang="es-ES" dirty="0"/>
              <a:t> resistente a Cloxacilina (SAMR)</a:t>
            </a:r>
          </a:p>
          <a:p>
            <a:pPr marL="0" indent="0">
              <a:buNone/>
            </a:pPr>
            <a:r>
              <a:rPr lang="es-ES" dirty="0"/>
              <a:t>Enterobacterias Resistentes a carbapenémicos por </a:t>
            </a:r>
            <a:r>
              <a:rPr lang="es-ES" dirty="0" err="1"/>
              <a:t>carbapenemasas</a:t>
            </a:r>
            <a:r>
              <a:rPr lang="es-ES" dirty="0"/>
              <a:t> (KPC, NDM, VIM u otra)</a:t>
            </a:r>
          </a:p>
          <a:p>
            <a:pPr marL="0" indent="0">
              <a:buNone/>
            </a:pPr>
            <a:r>
              <a:rPr lang="es-ES" dirty="0"/>
              <a:t>Pseudomonas resistentes a </a:t>
            </a:r>
            <a:r>
              <a:rPr lang="es-ES" dirty="0" err="1"/>
              <a:t>carbapenemicos</a:t>
            </a:r>
            <a:r>
              <a:rPr lang="es-ES" dirty="0"/>
              <a:t> </a:t>
            </a:r>
          </a:p>
          <a:p>
            <a:pPr marL="0" indent="0">
              <a:buNone/>
            </a:pPr>
            <a:r>
              <a:rPr lang="es-ES" dirty="0" err="1"/>
              <a:t>Acinetobacter</a:t>
            </a:r>
            <a:r>
              <a:rPr lang="es-ES" dirty="0"/>
              <a:t> </a:t>
            </a:r>
            <a:r>
              <a:rPr lang="es-ES" dirty="0" err="1"/>
              <a:t>baumanni</a:t>
            </a:r>
            <a:r>
              <a:rPr lang="es-ES" dirty="0"/>
              <a:t>  </a:t>
            </a:r>
            <a:r>
              <a:rPr lang="es-ES" dirty="0" err="1"/>
              <a:t>multiresistente</a:t>
            </a:r>
            <a:r>
              <a:rPr lang="es-ES" dirty="0"/>
              <a:t>  (ABA)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66555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330A2-0732-38EA-060C-BDAC8759E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223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PRECAUCIONES MÁXIMAS</a:t>
            </a:r>
            <a:endParaRPr lang="es-C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773" t="13268" r="32727" b="5851"/>
          <a:stretch/>
        </p:blipFill>
        <p:spPr>
          <a:xfrm>
            <a:off x="1350498" y="1012874"/>
            <a:ext cx="8229600" cy="551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99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3AEA5-6F69-80AF-E746-117D87AE5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012" y="224448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ACCIDENTES CP O EXPOSICIÓN A FLUIDOS DE RIESGO</a:t>
            </a:r>
            <a:endParaRPr lang="es-C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B0A244-82B2-638C-4270-E4BC3DC9D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011"/>
            <a:ext cx="10515600" cy="4626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Estos accidentes son </a:t>
            </a:r>
            <a:r>
              <a:rPr lang="es-ES" dirty="0">
                <a:solidFill>
                  <a:srgbClr val="FF0000"/>
                </a:solidFill>
              </a:rPr>
              <a:t>UNA EMERGENCIA CLÍNICA </a:t>
            </a:r>
            <a:r>
              <a:rPr lang="es-ES" dirty="0"/>
              <a:t>se debe seguir el </a:t>
            </a:r>
          </a:p>
          <a:p>
            <a:pPr marL="0" indent="0">
              <a:buNone/>
            </a:pPr>
            <a:r>
              <a:rPr lang="es-ES" dirty="0"/>
              <a:t>Protocolo local    </a:t>
            </a:r>
            <a:r>
              <a:rPr lang="es-ES" dirty="0">
                <a:sym typeface="Wingdings" panose="05000000000000000000" pitchFamily="2" charset="2"/>
              </a:rPr>
              <a:t>  </a:t>
            </a:r>
            <a:r>
              <a:rPr lang="es-ES" dirty="0"/>
              <a:t>Suspender actividad clínica </a:t>
            </a:r>
            <a:r>
              <a:rPr lang="es-ES" dirty="0">
                <a:sym typeface="Wingdings" panose="05000000000000000000" pitchFamily="2" charset="2"/>
              </a:rPr>
              <a:t> </a:t>
            </a:r>
            <a:r>
              <a:rPr lang="es-ES" dirty="0"/>
              <a:t>Lavar zona afectada</a:t>
            </a:r>
          </a:p>
          <a:p>
            <a:pPr marL="0" indent="0">
              <a:buNone/>
            </a:pP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Avisar al tutor, supervisor, Universidad o CFT.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Conocer el seguro frente a accidentes en la práctica  (según cada centro de formación)</a:t>
            </a:r>
          </a:p>
          <a:p>
            <a:pPr marL="0" indent="0">
              <a:buNone/>
            </a:pPr>
            <a:r>
              <a:rPr lang="es-ES" dirty="0"/>
              <a:t>Reportar como evento adverso (en intranet)</a:t>
            </a:r>
          </a:p>
          <a:p>
            <a:pPr marL="0" indent="0">
              <a:buNone/>
            </a:pPr>
            <a:r>
              <a:rPr lang="es-ES" dirty="0"/>
              <a:t>Asistir a consejería IAAS y avisar al departamento de Educación.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50413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4609E-9717-DFF7-43BE-C7B3D2C2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3" y="365126"/>
            <a:ext cx="11483162" cy="86825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CLASIFICACIÓN DE RESIDUOS HOSPITALARIOS </a:t>
            </a:r>
            <a:endParaRPr lang="es-CL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AF507AF8-2380-56BB-E350-84A1F097A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732558"/>
              </p:ext>
            </p:extLst>
          </p:nvPr>
        </p:nvGraphicFramePr>
        <p:xfrm>
          <a:off x="478465" y="1233378"/>
          <a:ext cx="11387470" cy="5050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257">
                  <a:extLst>
                    <a:ext uri="{9D8B030D-6E8A-4147-A177-3AD203B41FA5}">
                      <a16:colId xmlns:a16="http://schemas.microsoft.com/office/drawing/2014/main" val="2107607541"/>
                    </a:ext>
                  </a:extLst>
                </a:gridCol>
                <a:gridCol w="4959388">
                  <a:extLst>
                    <a:ext uri="{9D8B030D-6E8A-4147-A177-3AD203B41FA5}">
                      <a16:colId xmlns:a16="http://schemas.microsoft.com/office/drawing/2014/main" val="1485689380"/>
                    </a:ext>
                  </a:extLst>
                </a:gridCol>
                <a:gridCol w="3795825">
                  <a:extLst>
                    <a:ext uri="{9D8B030D-6E8A-4147-A177-3AD203B41FA5}">
                      <a16:colId xmlns:a16="http://schemas.microsoft.com/office/drawing/2014/main" val="297797220"/>
                    </a:ext>
                  </a:extLst>
                </a:gridCol>
              </a:tblGrid>
              <a:tr h="645240">
                <a:tc>
                  <a:txBody>
                    <a:bodyPr/>
                    <a:lstStyle/>
                    <a:p>
                      <a:r>
                        <a:rPr lang="es-ES" sz="1600" dirty="0"/>
                        <a:t>CLASIFICACION DE RESIDUOS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TIPOS DE RESIDUOS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TIPO DE CONTENEDOR</a:t>
                      </a:r>
                      <a:endParaRPr lang="es-C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305188"/>
                  </a:ext>
                </a:extLst>
              </a:tr>
              <a:tr h="2197606">
                <a:tc>
                  <a:txBody>
                    <a:bodyPr/>
                    <a:lstStyle/>
                    <a:p>
                      <a:r>
                        <a:rPr lang="es-ES" sz="1600" dirty="0"/>
                        <a:t>PELIGROSOS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Drogas citotóxicas</a:t>
                      </a:r>
                    </a:p>
                    <a:p>
                      <a:r>
                        <a:rPr lang="es-ES" sz="1600" dirty="0"/>
                        <a:t>Halogenados(cloroformo)</a:t>
                      </a:r>
                    </a:p>
                    <a:p>
                      <a:r>
                        <a:rPr lang="es-ES" sz="1600" dirty="0"/>
                        <a:t>No halogenado (</a:t>
                      </a:r>
                      <a:r>
                        <a:rPr lang="es-ES" sz="1600" dirty="0" err="1"/>
                        <a:t>metanol,acetona</a:t>
                      </a:r>
                      <a:r>
                        <a:rPr lang="es-ES" sz="1600" dirty="0"/>
                        <a:t>)</a:t>
                      </a:r>
                    </a:p>
                    <a:p>
                      <a:r>
                        <a:rPr lang="es-ES" sz="1600" dirty="0"/>
                        <a:t>Sustancias orgánicas peligrosas, </a:t>
                      </a:r>
                      <a:r>
                        <a:rPr lang="es-ES" sz="1600" dirty="0" err="1"/>
                        <a:t>formaldheido</a:t>
                      </a:r>
                      <a:r>
                        <a:rPr lang="es-ES" sz="1600" dirty="0"/>
                        <a:t> ,soluciones desinfectantes y de  limpieza en base a fenol.</a:t>
                      </a:r>
                    </a:p>
                    <a:p>
                      <a:r>
                        <a:rPr lang="es-ES" sz="1600" dirty="0"/>
                        <a:t>Metales pesados(</a:t>
                      </a:r>
                      <a:r>
                        <a:rPr lang="es-ES" sz="1600" dirty="0" err="1"/>
                        <a:t>Mg,baterías</a:t>
                      </a:r>
                      <a:r>
                        <a:rPr lang="es-ES" sz="1600" dirty="0"/>
                        <a:t> con cadmio y plomo.</a:t>
                      </a:r>
                    </a:p>
                    <a:p>
                      <a:r>
                        <a:rPr lang="es-ES" sz="1600" dirty="0"/>
                        <a:t>Sustancias químicas inorgánicas como Ac </a:t>
                      </a:r>
                      <a:r>
                        <a:rPr lang="es-ES" sz="1600" dirty="0" err="1"/>
                        <a:t>sulfurico</a:t>
                      </a:r>
                      <a:r>
                        <a:rPr lang="es-ES" sz="1600" dirty="0"/>
                        <a:t> ,</a:t>
                      </a:r>
                      <a:r>
                        <a:rPr lang="es-ES" sz="1600" dirty="0" err="1"/>
                        <a:t>clorhidrico</a:t>
                      </a:r>
                      <a:r>
                        <a:rPr lang="es-ES" sz="1600" dirty="0"/>
                        <a:t>, </a:t>
                      </a:r>
                      <a:r>
                        <a:rPr lang="es-ES" sz="1600" dirty="0" err="1"/>
                        <a:t>nitrico,crómico</a:t>
                      </a:r>
                      <a:r>
                        <a:rPr lang="es-ES" sz="1600" dirty="0"/>
                        <a:t> , </a:t>
                      </a:r>
                      <a:r>
                        <a:rPr lang="es-ES" sz="1600" dirty="0" err="1"/>
                        <a:t>etc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Bolsa roja sellada y etiquetada con nombre del servicio, tipo de residuo y fecha depositada en contenedor rojo con tapa y pedal.</a:t>
                      </a:r>
                    </a:p>
                    <a:p>
                      <a:endParaRPr lang="es-C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884552"/>
                  </a:ext>
                </a:extLst>
              </a:tr>
              <a:tr h="916920">
                <a:tc>
                  <a:txBody>
                    <a:bodyPr/>
                    <a:lstStyle/>
                    <a:p>
                      <a:r>
                        <a:rPr lang="es-ES" sz="1600" dirty="0"/>
                        <a:t>RADIACTIVOS DE BAJA INTENSIDAD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Provenientes de pacientes con tratamiento especiales que requieren  medidos de acuerdo a protocolo vigente.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Bolsa roja sellada y etiquetada con nombre de servicio y tipo de residuo. Según protocolo vigente.</a:t>
                      </a:r>
                      <a:endParaRPr lang="es-C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159173"/>
                  </a:ext>
                </a:extLst>
              </a:tr>
              <a:tr h="916920">
                <a:tc>
                  <a:txBody>
                    <a:bodyPr/>
                    <a:lstStyle/>
                    <a:p>
                      <a:r>
                        <a:rPr lang="es-ES" sz="1600" dirty="0"/>
                        <a:t>ESPECIALES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Cultivos y muestras almacenadas , vacunas de virus vivos, placas de cultivo, de laboratorio.</a:t>
                      </a:r>
                    </a:p>
                    <a:p>
                      <a:r>
                        <a:rPr lang="es-ES" sz="1600" dirty="0"/>
                        <a:t>Tejidos , órganos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Bolsa amarilla sellada </a:t>
                      </a:r>
                      <a:endParaRPr lang="es-C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603678"/>
                  </a:ext>
                </a:extLst>
              </a:tr>
              <a:tr h="373560">
                <a:tc>
                  <a:txBody>
                    <a:bodyPr/>
                    <a:lstStyle/>
                    <a:p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DOMICILIARIO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Residuo no hospitalario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Bolsa negra</a:t>
                      </a:r>
                      <a:endParaRPr lang="es-C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266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732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>
            <a:extLst>
              <a:ext uri="{FF2B5EF4-FFF2-40B4-BE49-F238E27FC236}">
                <a16:creationId xmlns:a16="http://schemas.microsoft.com/office/drawing/2014/main" id="{1BC8459A-833D-584C-ABF9-3DC7D25AE676}"/>
              </a:ext>
            </a:extLst>
          </p:cNvPr>
          <p:cNvSpPr txBox="1">
            <a:spLocks/>
          </p:cNvSpPr>
          <p:nvPr/>
        </p:nvSpPr>
        <p:spPr>
          <a:xfrm>
            <a:off x="302025" y="15675"/>
            <a:ext cx="9581808" cy="775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CL" sz="2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606E5A3C-40FF-6F41-A0E0-81C9FA1FACFD}"/>
              </a:ext>
            </a:extLst>
          </p:cNvPr>
          <p:cNvSpPr txBox="1">
            <a:spLocks/>
          </p:cNvSpPr>
          <p:nvPr/>
        </p:nvSpPr>
        <p:spPr>
          <a:xfrm>
            <a:off x="302025" y="1495778"/>
            <a:ext cx="8780191" cy="1470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es-CL" sz="1500" dirty="0">
              <a:latin typeface="+mn-lt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8300554-5777-D0DE-E582-F4BBC80AC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664"/>
            <a:ext cx="10515600" cy="900466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Helvetica Neue" panose="02000503000000020004"/>
              </a:rPr>
              <a:t/>
            </a:r>
            <a:br>
              <a:rPr lang="es-ES" b="1" dirty="0">
                <a:solidFill>
                  <a:schemeClr val="accent1">
                    <a:lumMod val="50000"/>
                  </a:schemeClr>
                </a:solidFill>
                <a:latin typeface="Helvetica Neue" panose="02000503000000020004"/>
              </a:rPr>
            </a:b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Helvetica Neue" panose="02000503000000020004"/>
              </a:rPr>
              <a:t/>
            </a:r>
            <a:br>
              <a:rPr lang="es-ES" b="1" dirty="0">
                <a:solidFill>
                  <a:schemeClr val="accent1">
                    <a:lumMod val="50000"/>
                  </a:schemeClr>
                </a:solidFill>
                <a:latin typeface="Helvetica Neue" panose="02000503000000020004"/>
              </a:rPr>
            </a:br>
            <a:r>
              <a:rPr lang="es-E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MISION</a:t>
            </a:r>
            <a:r>
              <a:rPr lang="es-CL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4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es-CL" sz="4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endParaRPr lang="es-CL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9EE63F4-A851-DCB4-1122-6C61336D0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119"/>
            <a:ext cx="10515600" cy="48508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Otorgar atención médica preventiva y curativa</a:t>
            </a:r>
          </a:p>
          <a:p>
            <a:pPr marL="0" indent="0">
              <a:buNone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al personal institucional, sus cargas familiares y a otros que sean beneficiarios del sistema de salud institucional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marL="0" indent="0">
              <a:buNone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Así mismo desarrollar capacidades para actuar como </a:t>
            </a:r>
          </a:p>
          <a:p>
            <a:pPr marL="0" indent="0">
              <a:buNone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Hospital de Trauma en la guerra, participar de</a:t>
            </a:r>
          </a:p>
          <a:p>
            <a:pPr marL="0" indent="0">
              <a:buNone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Operaciones  de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Evacuación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Aeromédica y</a:t>
            </a:r>
          </a:p>
          <a:p>
            <a:pPr marL="0" indent="0">
              <a:buNone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redesplegarse en apoyo a emergencias </a:t>
            </a:r>
          </a:p>
          <a:p>
            <a:pPr marL="0" indent="0">
              <a:buNone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Institucionales o Nacionales.</a:t>
            </a:r>
          </a:p>
          <a:p>
            <a:pPr marL="0" indent="0">
              <a:buNone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Desarrollar actividades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Clínico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ocentes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pPr marL="0" indent="0">
              <a:buNone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68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 caso de derrame de droga citotóxica siga este protocolo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0587" y="1858169"/>
            <a:ext cx="27908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35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26720-181E-C765-67E2-C1F73E935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BA0CE4-5878-9A6A-35F3-963215259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BIENVENIDOS AL CAMPO CLÍNICO ESPERAMOS </a:t>
            </a:r>
            <a:r>
              <a:rPr lang="es-ES" dirty="0" smtClean="0"/>
              <a:t>QUE SU  </a:t>
            </a:r>
            <a:r>
              <a:rPr lang="es-ES" dirty="0" smtClean="0"/>
              <a:t>EXPERIENCIA CLÍNICA DE RESPUESTA A LOS OBJETIVOS DE APRENDIZAJE 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 smtClean="0"/>
              <a:t>DEPARTAMENTO </a:t>
            </a:r>
            <a:r>
              <a:rPr lang="es-CL" dirty="0"/>
              <a:t>DE EDUCACIÓN.</a:t>
            </a:r>
          </a:p>
        </p:txBody>
      </p:sp>
    </p:spTree>
    <p:extLst>
      <p:ext uri="{BB962C8B-B14F-4D97-AF65-F5344CB8AC3E}">
        <p14:creationId xmlns:p14="http://schemas.microsoft.com/office/powerpoint/2010/main" val="1930585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885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8BFABC-A6CF-64A2-84D8-BA9A76E37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DE INGRESO</a:t>
            </a:r>
            <a:endParaRPr lang="es-C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9C84AA-3019-E630-254E-BF9B6BB51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Presentarse en el Departamento de </a:t>
            </a:r>
            <a:r>
              <a:rPr lang="es-E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Educación </a:t>
            </a:r>
          </a:p>
          <a:p>
            <a:pPr marL="0" indent="0">
              <a:buNone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Completar formulario de ingreso que incluye </a:t>
            </a:r>
          </a:p>
          <a:p>
            <a:pPr marL="0" indent="0">
              <a:buNone/>
            </a:pP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Antecedentes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personales </a:t>
            </a:r>
          </a:p>
          <a:p>
            <a:pPr marL="0" indent="0">
              <a:buNone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Prueba IAAS</a:t>
            </a:r>
          </a:p>
          <a:p>
            <a:pPr marL="0" indent="0">
              <a:buNone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Estado de inmunización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94580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Estado de inmunización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Completar ficha de vacunas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exigídas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VHB </a:t>
            </a:r>
            <a:r>
              <a:rPr 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dosis.</a:t>
            </a:r>
            <a:endParaRPr lang="es-E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Otras</a:t>
            </a: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Vacuna Varicela o certificado de anticuerpos anti varicela para unidades RN-UPC-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Inmunosuprimídos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Influenza obligatoria según campaña anual</a:t>
            </a: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Covid-19  según esquema e indicación de la autoridad sanitaria.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6632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02BAD0-894D-2F81-ED1E-4BDF0B27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426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DE INGRESO</a:t>
            </a:r>
            <a:endParaRPr lang="es-CL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775FFC-B0F0-38CE-F402-C089F6F17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s-E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Revise en la plataforma de su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entidad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formadora lo siguiente </a:t>
            </a:r>
          </a:p>
          <a:p>
            <a:pPr marL="0" indent="0" algn="just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Protocolos y  Seguro Escolar frente a (ACP) accidentes corto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punzantes</a:t>
            </a:r>
          </a:p>
          <a:p>
            <a:pPr marL="0" indent="0" algn="just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Seguro ante accidentes no relacionados con las practicas clínicas que ocurran mientras permanece en el campo clínico </a:t>
            </a:r>
          </a:p>
          <a:p>
            <a:pPr marL="0" indent="0" algn="just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Este atento (a) a las condiciones sanitarias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9525F-30B4-02F3-6880-27576EBE0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DE INGRESO</a:t>
            </a:r>
            <a:endParaRPr lang="es-C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382E7F-01D3-D76C-DDC7-09D297F84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Ropa y calzado exclusivo, de circulación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interna, estudiantes de medicina con delantal blanco.</a:t>
            </a: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EPP son proporcionados por cada centro de formación y están disponibles en cada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servicio, a enero del 2024 no es exigible uso de mascarilla para circulación.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Durante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su permanencia en el Hospital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deben cumplir con lavado de manos estricto según 5 momentos OMS,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mantener uñas cortas, limpias, sin esmalte, no usar uñas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acrílicas, libres de joyas, argollas y relojes. 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96486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47F3A-C04A-E7B4-2B21-59978F65D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GENERALIDADES</a:t>
            </a:r>
            <a:endParaRPr lang="es-CL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7E01F9-6A71-695F-C9C6-6241430AF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 solicita puntualidad en el horario de entrada a los Servicios Clínicos.</a:t>
            </a:r>
          </a:p>
          <a:p>
            <a:pPr marL="0" indent="0" algn="just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Cumplir con el reglamento en relación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 presentación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personal y normas de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sana convivencia.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Las áreas comunes como parques no se deben considerar áreas de ocio.</a:t>
            </a:r>
          </a:p>
          <a:p>
            <a:pPr marL="0" indent="0" algn="just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Recordar que se deben respetar los espacios de silencio considerar que hay pacientes hospitalizados y áreas de estudio, no agruparse en lugares públicos. </a:t>
            </a:r>
          </a:p>
          <a:p>
            <a:pPr marL="0" indent="0" algn="just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Hospital está Acreditado desde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2018 y re acreditado hasta el 2026 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por lo que se debe aplicar la normativa vigente de Calidad y Seguridad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 los pacientes.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48250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GENERALIDADES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No suba información a redes sociales relacionada con el hospital</a:t>
            </a: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No conecte dispositivos a los computadores  de las áreas clínicas, cargadores, pendrive u otros.</a:t>
            </a: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Por favor apague las luces después de salir de salas, pasillos o áreas comunes</a:t>
            </a: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No use hervidores</a:t>
            </a: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 preferencia use escaleras (evite ascensores)</a:t>
            </a: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Si encuentra algún área dañada como baños o interruptores de aviso </a:t>
            </a: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El hospital esta libre de humo por favor cumpla este requisito</a:t>
            </a: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Elimine su basura en contenedores domiciliarios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1921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Presentación1</Template>
  <TotalTime>2682</TotalTime>
  <Words>1428</Words>
  <Application>Microsoft Office PowerPoint</Application>
  <PresentationFormat>Panorámica</PresentationFormat>
  <Paragraphs>198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Century Gothic</vt:lpstr>
      <vt:lpstr>Helvetica Neue</vt:lpstr>
      <vt:lpstr>Times New Roman</vt:lpstr>
      <vt:lpstr>Wingdings</vt:lpstr>
      <vt:lpstr>Presentación1</vt:lpstr>
      <vt:lpstr>Presentación de PowerPoint</vt:lpstr>
      <vt:lpstr>Presentación de PowerPoint</vt:lpstr>
      <vt:lpstr>  MISION  </vt:lpstr>
      <vt:lpstr>REQUISITOS DE INGRESO</vt:lpstr>
      <vt:lpstr>Estado de inmunización </vt:lpstr>
      <vt:lpstr>REQUISITOS DE INGRESO</vt:lpstr>
      <vt:lpstr>REQUISITOS DE INGRESO</vt:lpstr>
      <vt:lpstr>GENERALIDADES</vt:lpstr>
      <vt:lpstr>GENERALIDADES</vt:lpstr>
      <vt:lpstr>TENGA  PRESENTE LOS SIGUIENTES CÓDIGOS DE EMERGENCIA</vt:lpstr>
      <vt:lpstr>EMERGENCIAS MÉDICAS</vt:lpstr>
      <vt:lpstr>EVACUACIÓN</vt:lpstr>
      <vt:lpstr>CUMPLIR PROTOCOLOS ASISTENCIALES</vt:lpstr>
      <vt:lpstr>FICHA CLÍNICA UNICA </vt:lpstr>
      <vt:lpstr>LEY 20.584 DEBERES Y DERECHOS</vt:lpstr>
      <vt:lpstr>CUMPLIR PROTOCOLOS ASISTENCIALES</vt:lpstr>
      <vt:lpstr>PREVENCIÓN DE IAAS</vt:lpstr>
      <vt:lpstr>HIGIENE DE MANOS</vt:lpstr>
      <vt:lpstr>HIGIENE DE MANOS</vt:lpstr>
      <vt:lpstr>PRECAUCIONES ESTÁNDAR</vt:lpstr>
      <vt:lpstr>PRECAUCIONES ESPECÍFICAS </vt:lpstr>
      <vt:lpstr>AISLAMIENTOS Transmisión aérea  </vt:lpstr>
      <vt:lpstr>AISLAMIENTOS Transmisión por contacto </vt:lpstr>
      <vt:lpstr>AISLAMIENTOS Transmisión por contacto</vt:lpstr>
      <vt:lpstr>AISLAMIENTOS  Transmisión por gotitas</vt:lpstr>
      <vt:lpstr>AISLAMIENTOS</vt:lpstr>
      <vt:lpstr>PRECAUCIONES MÁXIMAS</vt:lpstr>
      <vt:lpstr>ACCIDENTES CP O EXPOSICIÓN A FLUIDOS DE RIESGO</vt:lpstr>
      <vt:lpstr>CLASIFICACIÓN DE RESIDUOS HOSPITALARIOS </vt:lpstr>
      <vt:lpstr>En caso de derrame de droga citotóxica siga este protocolo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E.C. Nancy Díaz Hernández</cp:lastModifiedBy>
  <cp:revision>70</cp:revision>
  <dcterms:created xsi:type="dcterms:W3CDTF">2022-01-18T00:00:25Z</dcterms:created>
  <dcterms:modified xsi:type="dcterms:W3CDTF">2024-02-26T19:03:10Z</dcterms:modified>
</cp:coreProperties>
</file>