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Default Extension="sldx" ContentType="application/vnd.openxmlformats-officedocument.presentationml.slide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50"/>
  </p:notesMasterIdLst>
  <p:sldIdLst>
    <p:sldId id="256" r:id="rId2"/>
    <p:sldId id="257" r:id="rId3"/>
    <p:sldId id="258" r:id="rId4"/>
    <p:sldId id="260" r:id="rId5"/>
    <p:sldId id="259" r:id="rId6"/>
    <p:sldId id="265" r:id="rId7"/>
    <p:sldId id="391" r:id="rId8"/>
    <p:sldId id="392" r:id="rId9"/>
    <p:sldId id="376" r:id="rId10"/>
    <p:sldId id="261" r:id="rId11"/>
    <p:sldId id="262" r:id="rId12"/>
    <p:sldId id="390" r:id="rId13"/>
    <p:sldId id="279" r:id="rId14"/>
    <p:sldId id="337" r:id="rId15"/>
    <p:sldId id="336" r:id="rId16"/>
    <p:sldId id="375" r:id="rId17"/>
    <p:sldId id="362" r:id="rId18"/>
    <p:sldId id="290" r:id="rId19"/>
    <p:sldId id="378" r:id="rId20"/>
    <p:sldId id="395" r:id="rId21"/>
    <p:sldId id="400" r:id="rId22"/>
    <p:sldId id="401" r:id="rId23"/>
    <p:sldId id="393" r:id="rId24"/>
    <p:sldId id="394" r:id="rId25"/>
    <p:sldId id="371" r:id="rId26"/>
    <p:sldId id="372" r:id="rId27"/>
    <p:sldId id="334" r:id="rId28"/>
    <p:sldId id="278" r:id="rId29"/>
    <p:sldId id="403" r:id="rId30"/>
    <p:sldId id="402" r:id="rId31"/>
    <p:sldId id="280" r:id="rId32"/>
    <p:sldId id="282" r:id="rId33"/>
    <p:sldId id="297" r:id="rId34"/>
    <p:sldId id="299" r:id="rId35"/>
    <p:sldId id="298" r:id="rId36"/>
    <p:sldId id="288" r:id="rId37"/>
    <p:sldId id="363" r:id="rId38"/>
    <p:sldId id="364" r:id="rId39"/>
    <p:sldId id="365" r:id="rId40"/>
    <p:sldId id="366" r:id="rId41"/>
    <p:sldId id="367" r:id="rId42"/>
    <p:sldId id="368" r:id="rId43"/>
    <p:sldId id="369" r:id="rId44"/>
    <p:sldId id="301" r:id="rId45"/>
    <p:sldId id="374" r:id="rId46"/>
    <p:sldId id="373" r:id="rId47"/>
    <p:sldId id="315" r:id="rId48"/>
    <p:sldId id="404" r:id="rId49"/>
  </p:sldIdLst>
  <p:sldSz cx="9144000" cy="6858000" type="screen4x3"/>
  <p:notesSz cx="6858000" cy="9144000"/>
  <p:embeddedFontLst>
    <p:embeddedFont>
      <p:font typeface="Calibri" pitchFamily="34" charset="0"/>
      <p:regular r:id="rId51"/>
      <p:bold r:id="rId52"/>
      <p:italic r:id="rId53"/>
      <p:boldItalic r:id="rId54"/>
    </p:embeddedFont>
    <p:embeddedFont>
      <p:font typeface="Century Gothic" pitchFamily="34" charset="0"/>
      <p:regular r:id="rId55"/>
      <p:bold r:id="rId56"/>
      <p:italic r:id="rId57"/>
      <p:boldItalic r:id="rId58"/>
    </p:embeddedFont>
    <p:embeddedFont>
      <p:font typeface="Lucida Sans Unicode" pitchFamily="34" charset="0"/>
      <p:regular r:id="rId59"/>
    </p:embeddedFont>
    <p:embeddedFont>
      <p:font typeface="Verdana" pitchFamily="34" charset="0"/>
      <p:regular r:id="rId60"/>
      <p:bold r:id="rId61"/>
      <p:italic r:id="rId62"/>
      <p:boldItalic r:id="rId63"/>
    </p:embeddedFont>
  </p:embeddedFontLst>
  <p:defaultTextStyle>
    <a:defPPr>
      <a:defRPr lang="es-CL"/>
    </a:defPPr>
    <a:lvl1pPr algn="l" rtl="0" fontAlgn="base">
      <a:spcBef>
        <a:spcPct val="0"/>
      </a:spcBef>
      <a:spcAft>
        <a:spcPct val="0"/>
      </a:spcAft>
      <a:defRPr kern="1200">
        <a:solidFill>
          <a:srgbClr val="000000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rgbClr val="000000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rgbClr val="000000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rgbClr val="000000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rgbClr val="000000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rgbClr val="000000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rgbClr val="000000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rgbClr val="000000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rgbClr val="000000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62" y="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156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55" Type="http://schemas.openxmlformats.org/officeDocument/2006/relationships/font" Target="fonts/font5.fntdata"/><Relationship Id="rId63" Type="http://schemas.openxmlformats.org/officeDocument/2006/relationships/font" Target="fonts/font13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font" Target="fonts/font3.fntdata"/><Relationship Id="rId58" Type="http://schemas.openxmlformats.org/officeDocument/2006/relationships/font" Target="fonts/font8.fntdata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font" Target="fonts/font7.fntdata"/><Relationship Id="rId61" Type="http://schemas.openxmlformats.org/officeDocument/2006/relationships/font" Target="fonts/font11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font" Target="fonts/font2.fntdata"/><Relationship Id="rId60" Type="http://schemas.openxmlformats.org/officeDocument/2006/relationships/font" Target="fonts/font10.fntdata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font" Target="fonts/font6.fntdata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font" Target="fonts/font1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font" Target="fonts/font9.fntdata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font" Target="fonts/font4.fntdata"/><Relationship Id="rId62" Type="http://schemas.openxmlformats.org/officeDocument/2006/relationships/font" Target="fonts/font12.fntdata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solidFill>
            <a:srgbClr val="00CC99"/>
          </a:solidFill>
          <a:ln/>
          <a:effectLst/>
        </p:spPr>
        <p:txBody>
          <a:bodyPr vert="horz" lIns="91440" tIns="45720" rIns="91440" bIns="45720" rtlCol="0"/>
          <a:lstStyle>
            <a:lvl1pPr algn="l" fontAlgn="auto">
              <a:spcBef>
                <a:spcPct val="30000"/>
              </a:spcBef>
              <a:spcAft>
                <a:spcPts val="0"/>
              </a:spcAft>
              <a:defRPr sz="1200">
                <a:latin typeface="Arial"/>
                <a:cs typeface="+mn-cs"/>
              </a:defRPr>
            </a:lvl1pPr>
          </a:lstStyle>
          <a:p>
            <a:pPr>
              <a:defRPr/>
            </a:pPr>
            <a:r>
              <a:rPr lang="es-CL"/>
              <a:t>*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6200" y="0"/>
            <a:ext cx="2971800" cy="457200"/>
          </a:xfrm>
          <a:prstGeom prst="rect">
            <a:avLst/>
          </a:prstGeom>
          <a:solidFill>
            <a:srgbClr val="00CC99"/>
          </a:solidFill>
          <a:ln/>
          <a:effectLst/>
        </p:spPr>
        <p:txBody>
          <a:bodyPr vert="horz" lIns="91440" tIns="45720" rIns="91440" bIns="45720" rtlCol="0"/>
          <a:lstStyle>
            <a:lvl1pPr algn="r" fontAlgn="auto">
              <a:spcBef>
                <a:spcPct val="30000"/>
              </a:spcBef>
              <a:spcAft>
                <a:spcPts val="0"/>
              </a:spcAft>
              <a:defRPr sz="1200">
                <a:latin typeface="Arial"/>
                <a:cs typeface="+mn-cs"/>
              </a:defRPr>
            </a:lvl1pPr>
          </a:lstStyle>
          <a:p>
            <a:pPr>
              <a:defRPr/>
            </a:pPr>
            <a:r>
              <a:rPr lang="es-CL"/>
              <a:t>*</a:t>
            </a:r>
            <a:fld id="{4FD57D38-FCA5-4167-9771-327BC4C764F1}" type="datetime1">
              <a:rPr lang="es-CL"/>
              <a:pPr>
                <a:defRPr/>
              </a:pPr>
              <a:t>24-11-2011</a:t>
            </a:fld>
            <a:endParaRPr lang="es-CL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 anchorCtr="0"/>
          <a:lstStyle/>
          <a:p>
            <a:pPr lvl="0"/>
            <a:endParaRPr lang="es-CL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solidFill>
            <a:srgbClr val="00CC99"/>
          </a:solidFill>
          <a:ln/>
          <a:effectLst/>
        </p:spPr>
        <p:txBody>
          <a:bodyPr vert="horz" lIns="91440" tIns="45720" rIns="91440" bIns="45720" rtlCol="0"/>
          <a:lstStyle/>
          <a:p>
            <a:pPr lvl="0"/>
            <a:r>
              <a:rPr lang="es-CL" noProof="0" smtClean="0"/>
              <a:t>Haga clic para modificar el estilo de texto del patrón</a:t>
            </a:r>
          </a:p>
          <a:p>
            <a:pPr lvl="1"/>
            <a:r>
              <a:rPr lang="es-CL" noProof="0" smtClean="0"/>
              <a:t>Segundo nivel</a:t>
            </a:r>
          </a:p>
          <a:p>
            <a:pPr lvl="2"/>
            <a:r>
              <a:rPr lang="es-CL" noProof="0" smtClean="0"/>
              <a:t>Tercer nivel</a:t>
            </a:r>
          </a:p>
          <a:p>
            <a:pPr lvl="3"/>
            <a:r>
              <a:rPr lang="es-CL" noProof="0" smtClean="0"/>
              <a:t>Cuarto nivel</a:t>
            </a:r>
          </a:p>
          <a:p>
            <a:pPr lvl="4"/>
            <a:r>
              <a:rPr lang="es-CL" noProof="0" smtClean="0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6800"/>
            <a:ext cx="2971800" cy="457200"/>
          </a:xfrm>
          <a:prstGeom prst="rect">
            <a:avLst/>
          </a:prstGeom>
          <a:solidFill>
            <a:srgbClr val="00CC99"/>
          </a:solidFill>
          <a:ln/>
          <a:effectLst/>
        </p:spPr>
        <p:txBody>
          <a:bodyPr vert="horz" lIns="91440" tIns="45720" rIns="91440" bIns="45720" rtlCol="0" anchor="b" anchorCtr="0"/>
          <a:lstStyle>
            <a:lvl1pPr algn="l" fontAlgn="auto">
              <a:spcBef>
                <a:spcPct val="30000"/>
              </a:spcBef>
              <a:spcAft>
                <a:spcPts val="0"/>
              </a:spcAft>
              <a:defRPr sz="1200">
                <a:latin typeface="Arial"/>
                <a:cs typeface="+mn-cs"/>
              </a:defRPr>
            </a:lvl1pPr>
          </a:lstStyle>
          <a:p>
            <a:pPr>
              <a:defRPr/>
            </a:pPr>
            <a:r>
              <a:rPr lang="es-CL"/>
              <a:t>*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solidFill>
            <a:srgbClr val="00CC99"/>
          </a:solidFill>
          <a:ln/>
          <a:effectLst/>
        </p:spPr>
        <p:txBody>
          <a:bodyPr vert="horz" lIns="91440" tIns="45720" rIns="91440" bIns="45720" rtlCol="0" anchor="b" anchorCtr="0"/>
          <a:lstStyle>
            <a:lvl1pPr algn="r" fontAlgn="auto">
              <a:spcBef>
                <a:spcPct val="30000"/>
              </a:spcBef>
              <a:spcAft>
                <a:spcPts val="0"/>
              </a:spcAft>
              <a:defRPr sz="1200">
                <a:latin typeface="Arial"/>
                <a:cs typeface="+mn-cs"/>
              </a:defRPr>
            </a:lvl1pPr>
          </a:lstStyle>
          <a:p>
            <a:pPr>
              <a:defRPr/>
            </a:pPr>
            <a:r>
              <a:rPr lang="es-CL"/>
              <a:t>*</a:t>
            </a:r>
            <a:fld id="{F81EA26A-85F1-40AA-8032-4CFC05378FC4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2 Marcador de notas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8090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fontAlgn="base">
              <a:spcAft>
                <a:spcPct val="0"/>
              </a:spcAft>
              <a:defRPr/>
            </a:pPr>
            <a:r>
              <a:rPr lang="es-CL" dirty="0" smtClean="0">
                <a:latin typeface="Arial" charset="0"/>
              </a:rPr>
              <a:t>*</a:t>
            </a:r>
            <a:fld id="{C996D945-41B7-48C4-8987-75DC4C9981A5}" type="slidenum">
              <a:rPr lang="es-CL" smtClean="0">
                <a:latin typeface="Arial" charset="0"/>
              </a:rPr>
              <a:pPr fontAlgn="base">
                <a:spcAft>
                  <a:spcPct val="0"/>
                </a:spcAft>
                <a:defRPr/>
              </a:pPr>
              <a:t>6</a:t>
            </a:fld>
            <a:endParaRPr lang="es-CL" dirty="0" smtClean="0">
              <a:latin typeface="Arial" charset="0"/>
            </a:endParaRPr>
          </a:p>
        </p:txBody>
      </p:sp>
      <p:sp>
        <p:nvSpPr>
          <p:cNvPr id="22532" name="4 CuadroTexto"/>
          <p:cNvSpPr txBox="1">
            <a:spLocks noChangeArrowheads="1"/>
          </p:cNvSpPr>
          <p:nvPr/>
        </p:nvSpPr>
        <p:spPr bwMode="auto">
          <a:xfrm>
            <a:off x="3884613" y="8685213"/>
            <a:ext cx="29718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spAutoFit/>
          </a:bodyPr>
          <a:lstStyle/>
          <a:p>
            <a:pPr algn="r">
              <a:spcBef>
                <a:spcPct val="30000"/>
              </a:spcBef>
            </a:pPr>
            <a:r>
              <a:rPr lang="es-CL" sz="1200">
                <a:latin typeface="Calibri" pitchFamily="34" charset="0"/>
              </a:rPr>
              <a:t>*</a:t>
            </a:r>
            <a:fld id="{D42B5F6F-84BD-4FDC-81DF-204125C7C639}" type="slidenum">
              <a:rPr lang="es-CL" sz="1200">
                <a:latin typeface="Calibri" pitchFamily="34" charset="0"/>
              </a:rPr>
              <a:pPr algn="r">
                <a:spcBef>
                  <a:spcPct val="30000"/>
                </a:spcBef>
              </a:pPr>
              <a:t>6</a:t>
            </a:fld>
            <a:endParaRPr lang="es-CL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2 Marcador de notas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8192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fontAlgn="base">
              <a:spcAft>
                <a:spcPct val="0"/>
              </a:spcAft>
              <a:defRPr/>
            </a:pPr>
            <a:r>
              <a:rPr lang="es-CL" dirty="0" smtClean="0">
                <a:latin typeface="Arial" charset="0"/>
              </a:rPr>
              <a:t>*</a:t>
            </a:r>
            <a:fld id="{A381FCC2-68A7-4E3B-8CB1-88C41622CF8C}" type="slidenum">
              <a:rPr lang="es-CL" smtClean="0">
                <a:latin typeface="Arial" charset="0"/>
              </a:rPr>
              <a:pPr fontAlgn="base">
                <a:spcAft>
                  <a:spcPct val="0"/>
                </a:spcAft>
                <a:defRPr/>
              </a:pPr>
              <a:t>7</a:t>
            </a:fld>
            <a:endParaRPr lang="es-CL" dirty="0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2 Marcador de notas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8294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fontAlgn="base">
              <a:spcAft>
                <a:spcPct val="0"/>
              </a:spcAft>
              <a:defRPr/>
            </a:pPr>
            <a:r>
              <a:rPr lang="es-CL" dirty="0" smtClean="0">
                <a:latin typeface="Arial" charset="0"/>
              </a:rPr>
              <a:t>*</a:t>
            </a:r>
            <a:fld id="{950DD17B-E2FC-4078-A6DD-9FED4A05479D}" type="slidenum">
              <a:rPr lang="es-CL" smtClean="0">
                <a:latin typeface="Arial" charset="0"/>
              </a:rPr>
              <a:pPr fontAlgn="base">
                <a:spcAft>
                  <a:spcPct val="0"/>
                </a:spcAft>
                <a:defRPr/>
              </a:pPr>
              <a:t>8</a:t>
            </a:fld>
            <a:endParaRPr lang="es-CL" dirty="0" smtClean="0">
              <a:latin typeface="Arial" charset="0"/>
            </a:endParaRPr>
          </a:p>
        </p:txBody>
      </p:sp>
      <p:sp>
        <p:nvSpPr>
          <p:cNvPr id="26628" name="4 CuadroTexto"/>
          <p:cNvSpPr txBox="1">
            <a:spLocks noChangeArrowheads="1"/>
          </p:cNvSpPr>
          <p:nvPr/>
        </p:nvSpPr>
        <p:spPr bwMode="auto">
          <a:xfrm>
            <a:off x="3884613" y="8685213"/>
            <a:ext cx="29718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spAutoFit/>
          </a:bodyPr>
          <a:lstStyle/>
          <a:p>
            <a:pPr algn="r">
              <a:spcBef>
                <a:spcPct val="30000"/>
              </a:spcBef>
            </a:pPr>
            <a:r>
              <a:rPr lang="es-CL" sz="1200">
                <a:latin typeface="Calibri" pitchFamily="34" charset="0"/>
              </a:rPr>
              <a:t>*</a:t>
            </a:r>
            <a:fld id="{9496E901-2400-4774-90F8-452637DA7DB0}" type="slidenum">
              <a:rPr lang="es-CL" sz="1200">
                <a:latin typeface="Calibri" pitchFamily="34" charset="0"/>
              </a:rPr>
              <a:pPr algn="r">
                <a:spcBef>
                  <a:spcPct val="30000"/>
                </a:spcBef>
              </a:pPr>
              <a:t>8</a:t>
            </a:fld>
            <a:endParaRPr lang="es-CL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L"/>
              <a:t>*</a:t>
            </a:r>
            <a:fld id="{0D5B848B-9A6F-4EE8-AE30-A207C69BFA8E}" type="datetime1">
              <a:rPr lang="es-CL"/>
              <a:pPr>
                <a:defRPr/>
              </a:pPr>
              <a:t>24-11-2011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L"/>
              <a:t>*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L"/>
              <a:t>*</a:t>
            </a:r>
            <a:fld id="{33303612-2A8E-494F-B510-9EDE91AE19FF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L"/>
              <a:t>*</a:t>
            </a:r>
            <a:fld id="{577B0EFD-B489-4373-A779-B1E18A1FB9DD}" type="datetime1">
              <a:rPr lang="es-CL"/>
              <a:pPr>
                <a:defRPr/>
              </a:pPr>
              <a:t>24-11-2011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L"/>
              <a:t>*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L"/>
              <a:t>*</a:t>
            </a:r>
            <a:fld id="{26E0614E-E176-4EF8-AF4E-C9F39D37931D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L"/>
              <a:t>*</a:t>
            </a:r>
            <a:fld id="{A829D736-2FAF-450B-BC33-30A1ADF95B61}" type="datetime1">
              <a:rPr lang="es-CL"/>
              <a:pPr>
                <a:defRPr/>
              </a:pPr>
              <a:t>24-11-2011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L"/>
              <a:t>*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L"/>
              <a:t>*</a:t>
            </a:r>
            <a:fld id="{283948DF-15B3-4795-A9A9-DA2F00169D41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ítulo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L"/>
              <a:t>*</a:t>
            </a:r>
            <a:fld id="{9C6856FA-31E2-4611-AE5F-35507A48C15B}" type="datetime1">
              <a:rPr lang="es-CL"/>
              <a:pPr>
                <a:defRPr/>
              </a:pPr>
              <a:t>24-11-2011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L"/>
              <a:t>*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L"/>
              <a:t>*</a:t>
            </a:r>
            <a:fld id="{864981D5-6D22-4C4E-805E-AC2C2937A6FC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Título y texto a dos colum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L"/>
              <a:t>*</a:t>
            </a:r>
            <a:fld id="{B705E5E2-3756-4A7E-891C-88F7088D6950}" type="datetime1">
              <a:rPr lang="es-CL"/>
              <a:pPr>
                <a:defRPr/>
              </a:pPr>
              <a:t>24-11-2011</a:t>
            </a:fld>
            <a:endParaRPr lang="es-CL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L"/>
              <a:t>*</a:t>
            </a: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L"/>
              <a:t>*</a:t>
            </a:r>
            <a:fld id="{C28F8F47-E4B8-49BE-964E-CF5F487E4776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L"/>
              <a:t>*</a:t>
            </a:r>
            <a:fld id="{B2770FC8-7602-4BB1-B052-3AA5431BFB7F}" type="datetime1">
              <a:rPr lang="es-CL"/>
              <a:pPr>
                <a:defRPr/>
              </a:pPr>
              <a:t>24-11-2011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L"/>
              <a:t>*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L"/>
              <a:t>*</a:t>
            </a:r>
            <a:fld id="{D55C1C19-FB73-4633-A387-8B7562B3A658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L"/>
              <a:t>*</a:t>
            </a:r>
            <a:fld id="{10DAF948-120F-453D-81A9-533C61EC5569}" type="datetime1">
              <a:rPr lang="es-CL"/>
              <a:pPr>
                <a:defRPr/>
              </a:pPr>
              <a:t>24-11-2011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L"/>
              <a:t>*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L"/>
              <a:t>*</a:t>
            </a:r>
            <a:fld id="{65FEFFE5-167D-4A17-AE92-8E2D6999F91D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L"/>
              <a:t>*</a:t>
            </a:r>
            <a:fld id="{D97797C7-577D-4B6B-A08F-04CF50E0B67A}" type="datetime1">
              <a:rPr lang="es-CL"/>
              <a:pPr>
                <a:defRPr/>
              </a:pPr>
              <a:t>24-11-2011</a:t>
            </a:fld>
            <a:endParaRPr lang="es-CL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L"/>
              <a:t>*</a:t>
            </a: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L"/>
              <a:t>*</a:t>
            </a:r>
            <a:fld id="{0EBBA002-0025-44E6-A6AD-77CAE55C3B0A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L"/>
              <a:t>*</a:t>
            </a:r>
            <a:fld id="{477482F6-BAC3-48C7-8F63-1A6D11FE57A1}" type="datetime1">
              <a:rPr lang="es-CL"/>
              <a:pPr>
                <a:defRPr/>
              </a:pPr>
              <a:t>24-11-2011</a:t>
            </a:fld>
            <a:endParaRPr lang="es-CL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L"/>
              <a:t>*</a:t>
            </a:r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L"/>
              <a:t>*</a:t>
            </a:r>
            <a:fld id="{6BD2C5F8-3C1F-42FA-B271-1D8F3A542B69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L"/>
              <a:t>*</a:t>
            </a:r>
            <a:fld id="{A05C8F53-86C4-4A47-B57C-50FA6E2A8D41}" type="datetime1">
              <a:rPr lang="es-CL"/>
              <a:pPr>
                <a:defRPr/>
              </a:pPr>
              <a:t>24-11-2011</a:t>
            </a:fld>
            <a:endParaRPr lang="es-CL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L"/>
              <a:t>*</a:t>
            </a:r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L"/>
              <a:t>*</a:t>
            </a:r>
            <a:fld id="{67C42F51-FFB2-45F7-9DAA-A23BC2A0E30A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L"/>
              <a:t>*</a:t>
            </a:r>
            <a:fld id="{D8B8B81D-4F1A-41F9-8317-D733402FD0C5}" type="datetime1">
              <a:rPr lang="es-CL"/>
              <a:pPr>
                <a:defRPr/>
              </a:pPr>
              <a:t>24-11-2011</a:t>
            </a:fld>
            <a:endParaRPr lang="es-CL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L"/>
              <a:t>*</a:t>
            </a:r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L"/>
              <a:t>*</a:t>
            </a:r>
            <a:fld id="{4ABE7A00-6C95-4AC2-9834-01064EE06BC7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L"/>
              <a:t>*</a:t>
            </a:r>
            <a:fld id="{475946C5-87F3-486B-A6F9-D3A89FE97F5E}" type="datetime1">
              <a:rPr lang="es-CL"/>
              <a:pPr>
                <a:defRPr/>
              </a:pPr>
              <a:t>24-11-2011</a:t>
            </a:fld>
            <a:endParaRPr lang="es-CL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L"/>
              <a:t>*</a:t>
            </a: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L"/>
              <a:t>*</a:t>
            </a:r>
            <a:fld id="{B901AF2C-1D34-46EE-A552-2B95328879BE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L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L"/>
              <a:t>*</a:t>
            </a:r>
            <a:fld id="{D88AB54F-7AFC-46EB-AF45-BEECD3982060}" type="datetime1">
              <a:rPr lang="es-CL"/>
              <a:pPr>
                <a:defRPr/>
              </a:pPr>
              <a:t>24-11-2011</a:t>
            </a:fld>
            <a:endParaRPr lang="es-CL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L"/>
              <a:t>*</a:t>
            </a: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L"/>
              <a:t>*</a:t>
            </a:r>
            <a:fld id="{A0E4264B-FA34-4B56-837B-940DFED3FCD4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solidFill>
            <a:srgbClr val="BBE0E3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L" smtClean="0"/>
              <a:t>Haga clic para cambiar el estilo de título	</a:t>
            </a:r>
          </a:p>
        </p:txBody>
      </p:sp>
      <p:sp>
        <p:nvSpPr>
          <p:cNvPr id="4710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solidFill>
            <a:srgbClr val="BBE0E3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L" smtClean="0"/>
              <a:t>Haga clic para modificar el estilo de texto del patrón</a:t>
            </a:r>
          </a:p>
          <a:p>
            <a:pPr lvl="1"/>
            <a:r>
              <a:rPr lang="es-CL" smtClean="0"/>
              <a:t>Segundo nivel</a:t>
            </a:r>
          </a:p>
          <a:p>
            <a:pPr lvl="2"/>
            <a:r>
              <a:rPr lang="es-CL" smtClean="0"/>
              <a:t>Tercer nivel</a:t>
            </a:r>
          </a:p>
          <a:p>
            <a:pPr lvl="3"/>
            <a:r>
              <a:rPr lang="es-CL" smtClean="0"/>
              <a:t>Cuarto nivel</a:t>
            </a:r>
          </a:p>
          <a:p>
            <a:pPr lvl="4"/>
            <a:r>
              <a:rPr lang="es-CL" smtClean="0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solidFill>
            <a:srgbClr val="BBE0E3"/>
          </a:solidFill>
          <a:ln/>
          <a:effectLst/>
        </p:spPr>
        <p:txBody>
          <a:bodyPr vert="horz" lIns="91440" tIns="45720" rIns="91440" bIns="45720" rtlCol="0" anchor="ctr"/>
          <a:lstStyle>
            <a:lvl1pPr algn="l" fontAlgn="auto">
              <a:spcBef>
                <a:spcPct val="30000"/>
              </a:spcBef>
              <a:spcAft>
                <a:spcPts val="0"/>
              </a:spcAft>
              <a:defRPr sz="1400">
                <a:solidFill>
                  <a:schemeClr val="tx1">
                    <a:tint val="75000"/>
                  </a:schemeClr>
                </a:solidFill>
                <a:latin typeface="Arial"/>
                <a:cs typeface="+mn-cs"/>
              </a:defRPr>
            </a:lvl1pPr>
          </a:lstStyle>
          <a:p>
            <a:pPr>
              <a:defRPr/>
            </a:pPr>
            <a:r>
              <a:rPr lang="es-CL"/>
              <a:t>*</a:t>
            </a:r>
            <a:fld id="{77CDA0D5-CA04-476A-A747-188B06CFA707}" type="datetime1">
              <a:rPr lang="es-CL"/>
              <a:pPr>
                <a:defRPr/>
              </a:pPr>
              <a:t>24-11-2011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solidFill>
            <a:srgbClr val="BBE0E3"/>
          </a:solidFill>
          <a:ln/>
          <a:effectLst/>
        </p:spPr>
        <p:txBody>
          <a:bodyPr vert="horz" lIns="91440" tIns="45720" rIns="91440" bIns="45720" rtlCol="0" anchor="ctr"/>
          <a:lstStyle>
            <a:lvl1pPr algn="ctr" fontAlgn="auto">
              <a:spcBef>
                <a:spcPct val="30000"/>
              </a:spcBef>
              <a:spcAft>
                <a:spcPts val="0"/>
              </a:spcAft>
              <a:defRPr sz="1400">
                <a:solidFill>
                  <a:schemeClr val="tx1">
                    <a:tint val="75000"/>
                  </a:schemeClr>
                </a:solidFill>
                <a:latin typeface="Arial"/>
                <a:cs typeface="+mn-cs"/>
              </a:defRPr>
            </a:lvl1pPr>
          </a:lstStyle>
          <a:p>
            <a:pPr>
              <a:defRPr/>
            </a:pPr>
            <a:r>
              <a:rPr lang="es-CL"/>
              <a:t>*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solidFill>
            <a:srgbClr val="BBE0E3"/>
          </a:solidFill>
          <a:ln/>
          <a:effectLst/>
        </p:spPr>
        <p:txBody>
          <a:bodyPr vert="horz" lIns="91440" tIns="45720" rIns="91440" bIns="45720" rtlCol="0" anchor="ctr"/>
          <a:lstStyle>
            <a:lvl1pPr algn="r" fontAlgn="auto">
              <a:spcBef>
                <a:spcPct val="30000"/>
              </a:spcBef>
              <a:spcAft>
                <a:spcPts val="0"/>
              </a:spcAft>
              <a:defRPr sz="1400">
                <a:solidFill>
                  <a:schemeClr val="tx1">
                    <a:tint val="75000"/>
                  </a:schemeClr>
                </a:solidFill>
                <a:latin typeface="Arial"/>
                <a:cs typeface="+mn-cs"/>
              </a:defRPr>
            </a:lvl1pPr>
          </a:lstStyle>
          <a:p>
            <a:pPr>
              <a:defRPr/>
            </a:pPr>
            <a:r>
              <a:rPr lang="es-CL"/>
              <a:t>*</a:t>
            </a:r>
            <a:fld id="{38BF7D2F-5607-42FF-9C02-05E02655149D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  <p:sldLayoutId id="2147483649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000000"/>
          </a:solidFill>
          <a:latin typeface="Arial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000000"/>
          </a:solidFill>
          <a:latin typeface="Arial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000000"/>
          </a:solidFill>
          <a:latin typeface="Arial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000000"/>
          </a:solidFill>
          <a:latin typeface="Arial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000000"/>
          </a:solidFill>
          <a:latin typeface="Arial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000000"/>
          </a:solidFill>
          <a:latin typeface="Arial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package" Target="../embeddings/Diapositiva_de_Microsoft_PowerPoint11.sldx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hyperlink" Target="http://quieroalgodiferente.com/wp-content/uploads/2007/05/se_mueve_o_no_se_mueve2.gif" TargetMode="External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47.pn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140200" y="333375"/>
            <a:ext cx="4751388" cy="5902325"/>
          </a:xfrm>
        </p:spPr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s-CL" sz="2800" b="1" dirty="0" smtClean="0">
                <a:effectLst>
                  <a:prstShdw prst="shdw14" dist="35921" dir="2700000">
                    <a:scrgbClr r="0" g="0" b="0">
                      <a:alpha val="43000"/>
                    </a:scrgbClr>
                  </a:prstShdw>
                </a:effectLst>
              </a:rPr>
              <a:t>Políticas Publicas en Salud: </a:t>
            </a:r>
            <a:br>
              <a:rPr lang="es-CL" sz="2800" b="1" dirty="0" smtClean="0">
                <a:effectLst>
                  <a:prstShdw prst="shdw14" dist="35921" dir="2700000">
                    <a:scrgbClr r="0" g="0" b="0">
                      <a:alpha val="43000"/>
                    </a:scrgbClr>
                  </a:prstShdw>
                </a:effectLst>
              </a:rPr>
            </a:br>
            <a:r>
              <a:rPr lang="es-CL" sz="2800" b="1" dirty="0" smtClean="0">
                <a:effectLst>
                  <a:prstShdw prst="shdw14" dist="35921" dir="2700000">
                    <a:scrgbClr r="0" g="0" b="0">
                      <a:alpha val="43000"/>
                    </a:scrgbClr>
                  </a:prstShdw>
                </a:effectLst>
              </a:rPr>
              <a:t>Planes y Programas</a:t>
            </a:r>
            <a:br>
              <a:rPr lang="es-CL" sz="2800" b="1" dirty="0" smtClean="0">
                <a:effectLst>
                  <a:prstShdw prst="shdw14" dist="35921" dir="2700000">
                    <a:scrgbClr r="0" g="0" b="0">
                      <a:alpha val="43000"/>
                    </a:scrgbClr>
                  </a:prstShdw>
                </a:effectLst>
              </a:rPr>
            </a:br>
            <a:r>
              <a:rPr lang="es-CL" sz="3200" b="1" dirty="0" smtClean="0">
                <a:effectLst>
                  <a:prstShdw prst="shdw14" dist="35921" dir="2700000">
                    <a:scrgbClr r="0" g="0" b="0">
                      <a:alpha val="43000"/>
                    </a:scrgbClr>
                  </a:prstShdw>
                </a:effectLst>
              </a:rPr>
              <a:t/>
            </a:r>
            <a:br>
              <a:rPr lang="es-CL" sz="3200" b="1" dirty="0" smtClean="0">
                <a:effectLst>
                  <a:prstShdw prst="shdw14" dist="35921" dir="2700000">
                    <a:scrgbClr r="0" g="0" b="0">
                      <a:alpha val="43000"/>
                    </a:scrgbClr>
                  </a:prstShdw>
                </a:effectLst>
              </a:rPr>
            </a:br>
            <a:r>
              <a:rPr lang="es-CL" sz="3200" dirty="0" smtClean="0"/>
              <a:t/>
            </a:r>
            <a:br>
              <a:rPr lang="es-CL" sz="3200" dirty="0" smtClean="0"/>
            </a:br>
            <a:r>
              <a:rPr lang="es-CL" sz="3200" dirty="0" smtClean="0"/>
              <a:t> </a:t>
            </a:r>
            <a:br>
              <a:rPr lang="es-CL" sz="3200" dirty="0" smtClean="0"/>
            </a:br>
            <a:r>
              <a:rPr lang="es-CL" sz="1800" b="1" dirty="0" smtClean="0">
                <a:effectLst>
                  <a:prstShdw prst="shdw14" dist="35921" dir="2700000">
                    <a:scrgbClr r="0" g="0" b="0">
                      <a:alpha val="43000"/>
                    </a:scrgbClr>
                  </a:prstShdw>
                </a:effectLst>
              </a:rPr>
              <a:t>SECRETARIA DE SALUD MINISTERIAL </a:t>
            </a:r>
            <a:br>
              <a:rPr lang="es-CL" sz="1800" b="1" dirty="0" smtClean="0">
                <a:effectLst>
                  <a:prstShdw prst="shdw14" dist="35921" dir="2700000">
                    <a:scrgbClr r="0" g="0" b="0">
                      <a:alpha val="43000"/>
                    </a:scrgbClr>
                  </a:prstShdw>
                </a:effectLst>
              </a:rPr>
            </a:br>
            <a:r>
              <a:rPr lang="es-CL" sz="1800" b="1" dirty="0" smtClean="0">
                <a:effectLst>
                  <a:prstShdw prst="shdw14" dist="35921" dir="2700000">
                    <a:scrgbClr r="0" g="0" b="0">
                      <a:alpha val="43000"/>
                    </a:scrgbClr>
                  </a:prstShdw>
                </a:effectLst>
              </a:rPr>
              <a:t>REGION METROPOLITANA</a:t>
            </a:r>
            <a:br>
              <a:rPr lang="es-CL" sz="1800" b="1" dirty="0" smtClean="0">
                <a:effectLst>
                  <a:prstShdw prst="shdw14" dist="35921" dir="2700000">
                    <a:scrgbClr r="0" g="0" b="0">
                      <a:alpha val="43000"/>
                    </a:scrgbClr>
                  </a:prstShdw>
                </a:effectLst>
              </a:rPr>
            </a:br>
            <a:r>
              <a:rPr lang="es-CL" sz="1800" b="1" dirty="0" smtClean="0">
                <a:effectLst>
                  <a:prstShdw prst="shdw14" dist="35921" dir="2700000">
                    <a:scrgbClr r="0" g="0" b="0">
                      <a:alpha val="43000"/>
                    </a:scrgbClr>
                  </a:prstShdw>
                </a:effectLst>
              </a:rPr>
              <a:t>Dr. Víctor M. Revello C.</a:t>
            </a:r>
          </a:p>
        </p:txBody>
      </p:sp>
      <p:pic>
        <p:nvPicPr>
          <p:cNvPr id="16386" name="4 Imagen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708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28600" y="228600"/>
            <a:ext cx="7943850" cy="5000625"/>
          </a:xfrm>
          <a:solidFill>
            <a:srgbClr val="CCFFCC"/>
          </a:solidFill>
        </p:spPr>
        <p:txBody>
          <a:bodyPr rtlCol="0">
            <a:normAutofit/>
          </a:bodyPr>
          <a:lstStyle/>
          <a:p>
            <a:pPr algn="just" eaLnBrk="1" fontAlgn="auto" hangingPunct="1">
              <a:lnSpc>
                <a:spcPct val="90000"/>
              </a:lnSpc>
              <a:spcAft>
                <a:spcPts val="0"/>
              </a:spcAft>
              <a:buFont typeface="Arial" charset="0"/>
              <a:buNone/>
              <a:defRPr/>
            </a:pPr>
            <a:r>
              <a:rPr lang="es-CL" dirty="0" smtClean="0"/>
              <a:t>	</a:t>
            </a:r>
            <a:r>
              <a:rPr lang="es-CL" sz="2000" dirty="0" smtClean="0">
                <a:effectLst>
                  <a:prstShdw prst="shdw14" dist="35921" dir="2700000">
                    <a:scrgbClr r="0" g="0" b="0">
                      <a:alpha val="43000"/>
                    </a:scrgbClr>
                  </a:prstShdw>
                </a:effectLst>
              </a:rPr>
              <a:t>En 1939, Salvador Allende asume como Ministro de Salubridad del Presidente Pedro Aguirre Cerda (“Gobernar es Educar”) y comienza su lucha por la prioridad de la </a:t>
            </a:r>
            <a:r>
              <a:rPr lang="es-CL" sz="2000" b="1" dirty="0" smtClean="0">
                <a:solidFill>
                  <a:srgbClr val="FF0000"/>
                </a:solidFill>
                <a:effectLst>
                  <a:prstShdw prst="shdw14" dist="35921" dir="2700000">
                    <a:scrgbClr r="0" g="0" b="0">
                      <a:alpha val="43000"/>
                    </a:scrgbClr>
                  </a:prstShdw>
                </a:effectLst>
              </a:rPr>
              <a:t>medicina social </a:t>
            </a:r>
            <a:r>
              <a:rPr lang="es-CL" sz="2000" dirty="0" smtClean="0">
                <a:effectLst>
                  <a:prstShdw prst="shdw14" dist="35921" dir="2700000">
                    <a:scrgbClr r="0" g="0" b="0">
                      <a:alpha val="43000"/>
                    </a:scrgbClr>
                  </a:prstShdw>
                </a:effectLst>
              </a:rPr>
              <a:t>de la época: La defensa de la vida del niño chileno. “Por cada 20 partos, nace un niño muerto. La mortinatalidad nuestra equivale al 50,5% de los nacidos vivos; por cada 1.000 nacidos vivos, mueren 250 (antes de cumplir un año) y casi la mitad antes de los 9 años. 400.000 niños no concurren anualmente a ninguna escuela (42% de la población escolar). Tenemos 600.000 jóvenes analfabetos. El 27,9% de los nacidos vivos son hijos ilegítimos, cifra esta la más alta entre los países civilizados”, nos dice Allende en su obra “Realidad Médico Social Chilena”, publicada ese mismo año</a:t>
            </a:r>
            <a:r>
              <a:rPr lang="es-CL" sz="2000" dirty="0" smtClean="0"/>
              <a:t>.</a:t>
            </a:r>
            <a:endParaRPr lang="es-CL" sz="2000" b="1" dirty="0" smtClean="0"/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/>
              <a:buChar char="•"/>
              <a:defRPr/>
            </a:pPr>
            <a:endParaRPr lang="es-CL" sz="2900" dirty="0" smtClean="0"/>
          </a:p>
        </p:txBody>
      </p:sp>
      <p:pic>
        <p:nvPicPr>
          <p:cNvPr id="28674" name="3 Imagen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51500" y="4292600"/>
            <a:ext cx="3492500" cy="256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1 Título"/>
          <p:cNvSpPr>
            <a:spLocks noGrp="1"/>
          </p:cNvSpPr>
          <p:nvPr>
            <p:ph type="title"/>
          </p:nvPr>
        </p:nvSpPr>
        <p:spPr>
          <a:xfrm>
            <a:off x="0" y="333375"/>
            <a:ext cx="8172450" cy="2303463"/>
          </a:xfrm>
        </p:spPr>
        <p:txBody>
          <a:bodyPr/>
          <a:lstStyle/>
          <a:p>
            <a:pPr algn="l" eaLnBrk="1" hangingPunct="1"/>
            <a:r>
              <a:rPr lang="es-CL" sz="3200" b="1" smtClean="0">
                <a:latin typeface="Arial" charset="0"/>
              </a:rPr>
              <a:t>¿Cuales han sido las Políticas Sanitarias en Chile en los últimos años?</a:t>
            </a:r>
          </a:p>
        </p:txBody>
      </p:sp>
      <p:pic>
        <p:nvPicPr>
          <p:cNvPr id="29698" name="3 Imagen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48038" y="2133600"/>
            <a:ext cx="5584825" cy="417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600" b="1" smtClean="0">
                <a:latin typeface="Arial" charset="0"/>
              </a:rPr>
              <a:t>Ultimas Políticas Sanitarias implementadas</a:t>
            </a:r>
          </a:p>
        </p:txBody>
      </p:sp>
      <p:sp>
        <p:nvSpPr>
          <p:cNvPr id="30722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sz="2800" smtClean="0">
                <a:latin typeface="Arial" charset="0"/>
              </a:rPr>
              <a:t>Municipalización de la Salud Primaria (1980)</a:t>
            </a:r>
          </a:p>
          <a:p>
            <a:r>
              <a:rPr lang="es-CL" sz="2800" smtClean="0">
                <a:latin typeface="Arial" charset="0"/>
              </a:rPr>
              <a:t>Formación de ISAPRES (1981)</a:t>
            </a:r>
          </a:p>
          <a:p>
            <a:r>
              <a:rPr lang="es-CL" sz="2800" smtClean="0">
                <a:latin typeface="Arial" charset="0"/>
              </a:rPr>
              <a:t>Reforma de Salud (2005)</a:t>
            </a:r>
          </a:p>
          <a:p>
            <a:r>
              <a:rPr lang="es-CL" sz="2800" smtClean="0">
                <a:latin typeface="Arial" charset="0"/>
              </a:rPr>
              <a:t>Ley Antitabaco (1995-2006)</a:t>
            </a:r>
          </a:p>
          <a:p>
            <a:r>
              <a:rPr lang="es-CL" sz="2800" smtClean="0">
                <a:latin typeface="Arial" charset="0"/>
              </a:rPr>
              <a:t>Sistema de Protección Social (2009)</a:t>
            </a:r>
          </a:p>
          <a:p>
            <a:r>
              <a:rPr lang="es-CL" sz="2800" smtClean="0">
                <a:latin typeface="Arial" charset="0"/>
              </a:rPr>
              <a:t>Objetivos Sanitarios de la Década (2005 y 2011)</a:t>
            </a:r>
          </a:p>
          <a:p>
            <a:r>
              <a:rPr lang="es-CL" sz="2800" smtClean="0">
                <a:latin typeface="Arial" charset="0"/>
              </a:rPr>
              <a:t>Modelo de Salud Familiar (2004-2005)</a:t>
            </a:r>
          </a:p>
          <a:p>
            <a:r>
              <a:rPr lang="es-CL" sz="2800" smtClean="0">
                <a:latin typeface="Arial" charset="0"/>
              </a:rPr>
              <a:t>CONACE (2011)</a:t>
            </a:r>
          </a:p>
          <a:p>
            <a:endParaRPr lang="es-CL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CL" b="1" smtClean="0">
                <a:latin typeface="Arial" charset="0"/>
              </a:rPr>
              <a:t>Reforma de Salud </a:t>
            </a:r>
          </a:p>
        </p:txBody>
      </p:sp>
      <p:sp>
        <p:nvSpPr>
          <p:cNvPr id="31746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s-CL" sz="2000" b="1" smtClean="0">
                <a:latin typeface="Arial" charset="0"/>
              </a:rPr>
              <a:t>Ley de Derechos y Deberes del Paciente (PENDIENTE)</a:t>
            </a:r>
          </a:p>
          <a:p>
            <a:pPr eaLnBrk="1" hangingPunct="1">
              <a:buFont typeface="Arial" charset="0"/>
              <a:buNone/>
            </a:pPr>
            <a:endParaRPr lang="es-CL" sz="2000" b="1" smtClean="0">
              <a:latin typeface="Arial" charset="0"/>
            </a:endParaRPr>
          </a:p>
          <a:p>
            <a:pPr eaLnBrk="1" hangingPunct="1"/>
            <a:r>
              <a:rPr lang="es-CL" sz="2000" b="1" smtClean="0">
                <a:latin typeface="Arial" charset="0"/>
              </a:rPr>
              <a:t>Ley de Autoridad Sanitaria (LEY 19.937)</a:t>
            </a:r>
          </a:p>
          <a:p>
            <a:pPr eaLnBrk="1" hangingPunct="1"/>
            <a:endParaRPr lang="es-CL" sz="2000" b="1" smtClean="0">
              <a:latin typeface="Arial" charset="0"/>
            </a:endParaRPr>
          </a:p>
          <a:p>
            <a:pPr eaLnBrk="1" hangingPunct="1"/>
            <a:r>
              <a:rPr lang="es-CL" sz="2000" b="1" smtClean="0">
                <a:latin typeface="Arial" charset="0"/>
              </a:rPr>
              <a:t>Ley Régimen de Garantías en Salud (LEY 19.936 – LEY 19.966)</a:t>
            </a:r>
          </a:p>
          <a:p>
            <a:pPr eaLnBrk="1" hangingPunct="1"/>
            <a:endParaRPr lang="es-CL" sz="2000" b="1" smtClean="0">
              <a:latin typeface="Arial" charset="0"/>
            </a:endParaRPr>
          </a:p>
          <a:p>
            <a:pPr eaLnBrk="1" hangingPunct="1"/>
            <a:r>
              <a:rPr lang="es-CL" sz="2000" b="1" smtClean="0">
                <a:latin typeface="Arial" charset="0"/>
              </a:rPr>
              <a:t>Ley de Financiamiento (PENDIENTE)</a:t>
            </a:r>
          </a:p>
          <a:p>
            <a:pPr eaLnBrk="1" hangingPunct="1"/>
            <a:endParaRPr lang="es-CL" sz="2000" b="1" smtClean="0">
              <a:latin typeface="Arial" charset="0"/>
            </a:endParaRPr>
          </a:p>
          <a:p>
            <a:pPr eaLnBrk="1" hangingPunct="1"/>
            <a:r>
              <a:rPr lang="es-CL" sz="2000" b="1" smtClean="0">
                <a:latin typeface="Arial" charset="0"/>
              </a:rPr>
              <a:t>Ley de Isapres  (LEY 18.933 – LEY 20.015)</a:t>
            </a:r>
          </a:p>
          <a:p>
            <a:pPr eaLnBrk="1" hangingPunct="1"/>
            <a:endParaRPr lang="es-CL" sz="2800" b="1" smtClean="0">
              <a:latin typeface="Arial" charset="0"/>
            </a:endParaRPr>
          </a:p>
          <a:p>
            <a:pPr eaLnBrk="1" hangingPunct="1"/>
            <a:endParaRPr lang="es-CL" smtClean="0">
              <a:latin typeface="Arial" charset="0"/>
            </a:endParaRPr>
          </a:p>
          <a:p>
            <a:pPr eaLnBrk="1" hangingPunct="1"/>
            <a:endParaRPr lang="es-CL" smtClean="0">
              <a:latin typeface="Arial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2627313" y="2492375"/>
            <a:ext cx="6337300" cy="39608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s-CL" sz="2000" b="1" dirty="0">
                <a:solidFill>
                  <a:srgbClr val="FFFF00"/>
                </a:solidFill>
              </a:rPr>
              <a:t>Razones de la Reforma:</a:t>
            </a:r>
          </a:p>
          <a:p>
            <a:pPr>
              <a:defRPr/>
            </a:pPr>
            <a:endParaRPr lang="es-CL" sz="2000" b="1" dirty="0">
              <a:solidFill>
                <a:srgbClr val="FFFF00"/>
              </a:solidFill>
            </a:endParaRPr>
          </a:p>
          <a:p>
            <a:pPr>
              <a:defRPr/>
            </a:pPr>
            <a:r>
              <a:rPr lang="es-CL" sz="2000" b="1" dirty="0">
                <a:solidFill>
                  <a:srgbClr val="FFFF00"/>
                </a:solidFill>
              </a:rPr>
              <a:t>1.- Expectativas de la una población mas informada, mas empoderada y con múltiples necesidades de salud.</a:t>
            </a:r>
          </a:p>
          <a:p>
            <a:pPr>
              <a:defRPr/>
            </a:pPr>
            <a:r>
              <a:rPr lang="es-CL" sz="2000" b="1" dirty="0">
                <a:solidFill>
                  <a:srgbClr val="FFFF00"/>
                </a:solidFill>
              </a:rPr>
              <a:t>2.- Perfil epidemiológico y cambios demográficos.</a:t>
            </a:r>
          </a:p>
          <a:p>
            <a:pPr>
              <a:defRPr/>
            </a:pPr>
            <a:r>
              <a:rPr lang="es-CL" sz="2000" b="1" dirty="0">
                <a:solidFill>
                  <a:srgbClr val="FFFF00"/>
                </a:solidFill>
              </a:rPr>
              <a:t>3.- Obsolescencia del modelo de atención de salud, en cobertura, calidad y oportunidad de atención.</a:t>
            </a:r>
          </a:p>
          <a:p>
            <a:pPr>
              <a:defRPr/>
            </a:pPr>
            <a:r>
              <a:rPr lang="es-CL" sz="2000" b="1" dirty="0">
                <a:solidFill>
                  <a:srgbClr val="FFFF00"/>
                </a:solidFill>
              </a:rPr>
              <a:t>4.- Lograr un financiamiento solidario.</a:t>
            </a:r>
          </a:p>
          <a:p>
            <a:pPr>
              <a:defRPr/>
            </a:pPr>
            <a:r>
              <a:rPr lang="es-CL" sz="2000" b="1" dirty="0">
                <a:solidFill>
                  <a:srgbClr val="FFFF00"/>
                </a:solidFill>
              </a:rPr>
              <a:t>5.- Lograr una mayor equidad sanitaria</a:t>
            </a:r>
          </a:p>
          <a:p>
            <a:pPr>
              <a:defRPr/>
            </a:pPr>
            <a:endParaRPr lang="es-CL" sz="2000" b="1" dirty="0"/>
          </a:p>
          <a:p>
            <a:pPr algn="ctr">
              <a:defRPr/>
            </a:pPr>
            <a:endParaRPr lang="es-CL" dirty="0"/>
          </a:p>
          <a:p>
            <a:pPr algn="ctr">
              <a:defRPr/>
            </a:pPr>
            <a:endParaRPr lang="es-CL" dirty="0"/>
          </a:p>
          <a:p>
            <a:pPr algn="ctr">
              <a:defRPr/>
            </a:pPr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2800" b="1" smtClean="0">
                <a:latin typeface="Arial" charset="0"/>
              </a:rPr>
              <a:t/>
            </a:r>
            <a:br>
              <a:rPr lang="es-CL" sz="2800" b="1" smtClean="0">
                <a:latin typeface="Arial" charset="0"/>
              </a:rPr>
            </a:br>
            <a:r>
              <a:rPr lang="es-CL" sz="3200" b="1" smtClean="0">
                <a:latin typeface="Arial" charset="0"/>
              </a:rPr>
              <a:t>Ley de Isapres  (LEY 18.933 – LEY 20.015)</a:t>
            </a:r>
            <a:br>
              <a:rPr lang="es-CL" sz="3200" b="1" smtClean="0">
                <a:latin typeface="Arial" charset="0"/>
              </a:rPr>
            </a:br>
            <a:endParaRPr lang="es-CL" sz="3200" smtClean="0">
              <a:latin typeface="Arial" charset="0"/>
            </a:endParaRPr>
          </a:p>
        </p:txBody>
      </p:sp>
      <p:sp>
        <p:nvSpPr>
          <p:cNvPr id="32770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sz="2400" b="1" smtClean="0">
                <a:latin typeface="Arial" charset="0"/>
              </a:rPr>
              <a:t>Creación de Superintendencia de Salud para regulación y supervigilancia de Isapres y FONASA en todo lo concerniente a GES, contratos de salud y reglamentos que los rigen</a:t>
            </a:r>
          </a:p>
          <a:p>
            <a:r>
              <a:rPr lang="es-CL" sz="2400" b="1" smtClean="0">
                <a:latin typeface="Arial" charset="0"/>
              </a:rPr>
              <a:t>Fiscalizar a prestadores públicos y privados respecto de su acreditación y certificación.</a:t>
            </a:r>
          </a:p>
          <a:p>
            <a:r>
              <a:rPr lang="es-CL" sz="2400" b="1" smtClean="0">
                <a:latin typeface="Arial" charset="0"/>
              </a:rPr>
              <a:t>Garantizando la calidad del sistema de salud y velar por el respeto de los derechos de las personas.</a:t>
            </a:r>
            <a:endParaRPr lang="es-CL" sz="240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b="1" smtClean="0">
                <a:latin typeface="Arial" charset="0"/>
              </a:rPr>
              <a:t>Ley de Autoridad Sanitaria (LEY 19.937)</a:t>
            </a:r>
            <a:r>
              <a:rPr lang="es-CL" b="1" smtClean="0">
                <a:latin typeface="Arial" charset="0"/>
              </a:rPr>
              <a:t/>
            </a:r>
            <a:br>
              <a:rPr lang="es-CL" b="1" smtClean="0">
                <a:latin typeface="Arial" charset="0"/>
              </a:rPr>
            </a:br>
            <a:endParaRPr lang="es-CL" smtClean="0">
              <a:latin typeface="Arial" charset="0"/>
            </a:endParaRPr>
          </a:p>
        </p:txBody>
      </p:sp>
      <p:sp>
        <p:nvSpPr>
          <p:cNvPr id="33794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sz="2400" smtClean="0">
                <a:latin typeface="Arial" charset="0"/>
              </a:rPr>
              <a:t>Resguardar la salud de la población y del medio ambiente.</a:t>
            </a:r>
          </a:p>
          <a:p>
            <a:r>
              <a:rPr lang="es-CL" sz="2400" smtClean="0">
                <a:latin typeface="Arial" charset="0"/>
              </a:rPr>
              <a:t>Desarrollo de campañas de promoción de la salud y prevención de enfermedades. </a:t>
            </a:r>
          </a:p>
          <a:p>
            <a:r>
              <a:rPr lang="es-CL" sz="2400" smtClean="0">
                <a:latin typeface="Arial" charset="0"/>
              </a:rPr>
              <a:t>Fiscalización y autorización de funcionamiento en materias de higiene, seguridad del medio ambiente y seguridad del trabajador.</a:t>
            </a:r>
          </a:p>
          <a:p>
            <a:r>
              <a:rPr lang="es-CL" sz="2400" smtClean="0">
                <a:latin typeface="Arial" charset="0"/>
              </a:rPr>
              <a:t>Sancionar el incumplimiento de las disposiciones y normativas del Código Sanitario u otras normativas vigentes</a:t>
            </a:r>
          </a:p>
          <a:p>
            <a:endParaRPr lang="es-CL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2800" b="1" smtClean="0">
                <a:latin typeface="Arial" charset="0"/>
              </a:rPr>
              <a:t>LEY GES (LEY 19.936 – LEY 19.966)</a:t>
            </a:r>
          </a:p>
        </p:txBody>
      </p:sp>
      <p:sp>
        <p:nvSpPr>
          <p:cNvPr id="34818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es-CL" smtClean="0">
                <a:latin typeface="Arial" charset="0"/>
              </a:rPr>
              <a:t>	</a:t>
            </a:r>
            <a:r>
              <a:rPr lang="es-CL" sz="2400" smtClean="0">
                <a:latin typeface="Arial" charset="0"/>
              </a:rPr>
              <a:t>Establece Garantías explicitas en prevención, diagnostico, tratamiento de las patologías seleccionadas (69 enfermedades):</a:t>
            </a:r>
          </a:p>
          <a:p>
            <a:pPr lvl="1"/>
            <a:r>
              <a:rPr lang="es-CL" smtClean="0">
                <a:latin typeface="Arial" charset="0"/>
              </a:rPr>
              <a:t>ACCESO</a:t>
            </a:r>
          </a:p>
          <a:p>
            <a:pPr lvl="1"/>
            <a:r>
              <a:rPr lang="es-CL" smtClean="0">
                <a:latin typeface="Arial" charset="0"/>
              </a:rPr>
              <a:t>CALIDAD</a:t>
            </a:r>
          </a:p>
          <a:p>
            <a:pPr lvl="1"/>
            <a:r>
              <a:rPr lang="es-CL" smtClean="0">
                <a:latin typeface="Arial" charset="0"/>
              </a:rPr>
              <a:t>OPORTUNIDAD</a:t>
            </a:r>
          </a:p>
          <a:p>
            <a:pPr lvl="1"/>
            <a:r>
              <a:rPr lang="es-CL" smtClean="0">
                <a:latin typeface="Arial" charset="0"/>
              </a:rPr>
              <a:t>PROTECCION FINANCIERA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b="1" smtClean="0">
                <a:latin typeface="Arial" charset="0"/>
              </a:rPr>
              <a:t>Protección Social</a:t>
            </a:r>
          </a:p>
        </p:txBody>
      </p:sp>
      <p:sp>
        <p:nvSpPr>
          <p:cNvPr id="38915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charset="0"/>
              <a:buNone/>
              <a:defRPr/>
            </a:pPr>
            <a:r>
              <a:rPr lang="es-CL" dirty="0" smtClean="0">
                <a:latin typeface="Arial" charset="0"/>
              </a:rPr>
              <a:t>	</a:t>
            </a:r>
            <a:r>
              <a:rPr lang="es-CL" sz="1800" b="1" dirty="0" smtClean="0">
                <a:latin typeface="Arial" charset="0"/>
              </a:rPr>
              <a:t>1.-Chile Crece Contigo</a:t>
            </a:r>
          </a:p>
          <a:p>
            <a:pPr>
              <a:buFont typeface="Arial" charset="0"/>
              <a:buNone/>
              <a:defRPr/>
            </a:pPr>
            <a:r>
              <a:rPr lang="es-CL" sz="1800" b="1" dirty="0" smtClean="0">
                <a:latin typeface="Arial" charset="0"/>
              </a:rPr>
              <a:t>		-Componente educacional</a:t>
            </a:r>
          </a:p>
          <a:p>
            <a:pPr>
              <a:buFont typeface="Arial" charset="0"/>
              <a:buNone/>
              <a:defRPr/>
            </a:pPr>
            <a:r>
              <a:rPr lang="es-CL" sz="1800" b="1" dirty="0" smtClean="0">
                <a:latin typeface="Arial" charset="0"/>
              </a:rPr>
              <a:t>		-</a:t>
            </a:r>
            <a:r>
              <a:rPr lang="es-CL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Componente de salud</a:t>
            </a:r>
            <a:r>
              <a:rPr lang="es-CL" sz="1800" b="1" dirty="0" smtClean="0">
                <a:latin typeface="Arial" charset="0"/>
              </a:rPr>
              <a:t/>
            </a:r>
            <a:br>
              <a:rPr lang="es-CL" sz="1800" b="1" dirty="0" smtClean="0">
                <a:latin typeface="Arial" charset="0"/>
              </a:rPr>
            </a:br>
            <a:r>
              <a:rPr lang="es-CL" sz="1800" b="1" dirty="0" smtClean="0">
                <a:latin typeface="Arial" charset="0"/>
              </a:rPr>
              <a:t>2.-Becas de educación escolar y superior</a:t>
            </a:r>
            <a:br>
              <a:rPr lang="es-CL" sz="1800" b="1" dirty="0" smtClean="0">
                <a:latin typeface="Arial" charset="0"/>
              </a:rPr>
            </a:br>
            <a:r>
              <a:rPr lang="es-CL" sz="1800" b="1" dirty="0" smtClean="0">
                <a:latin typeface="Arial" charset="0"/>
              </a:rPr>
              <a:t>3.-Subsidio a la contratación de jóvenes</a:t>
            </a:r>
            <a:br>
              <a:rPr lang="es-CL" sz="1800" b="1" dirty="0" smtClean="0">
                <a:latin typeface="Arial" charset="0"/>
              </a:rPr>
            </a:br>
            <a:r>
              <a:rPr lang="es-CL" sz="1800" b="1" dirty="0" smtClean="0">
                <a:latin typeface="Arial" charset="0"/>
              </a:rPr>
              <a:t>4.-Garantías explícitas de salud AUGE</a:t>
            </a:r>
            <a:br>
              <a:rPr lang="es-CL" sz="1800" b="1" dirty="0" smtClean="0">
                <a:latin typeface="Arial" charset="0"/>
              </a:rPr>
            </a:br>
            <a:r>
              <a:rPr lang="es-CL" sz="1800" b="1" dirty="0" smtClean="0">
                <a:latin typeface="Arial" charset="0"/>
              </a:rPr>
              <a:t>5.-Subsidios para la vivienda</a:t>
            </a:r>
            <a:br>
              <a:rPr lang="es-CL" sz="1800" b="1" dirty="0" smtClean="0">
                <a:latin typeface="Arial" charset="0"/>
              </a:rPr>
            </a:br>
            <a:r>
              <a:rPr lang="es-CL" sz="1800" b="1" dirty="0" smtClean="0">
                <a:latin typeface="Arial" charset="0"/>
              </a:rPr>
              <a:t>6.-Chile Solidario</a:t>
            </a:r>
          </a:p>
          <a:p>
            <a:pPr>
              <a:buFont typeface="Arial" charset="0"/>
              <a:buNone/>
              <a:defRPr/>
            </a:pPr>
            <a:r>
              <a:rPr lang="es-CL" sz="1800" b="1" dirty="0" smtClean="0">
                <a:latin typeface="Arial" charset="0"/>
              </a:rPr>
              <a:t>		-Componente subsidiario</a:t>
            </a:r>
          </a:p>
          <a:p>
            <a:pPr>
              <a:buFont typeface="Arial" charset="0"/>
              <a:buNone/>
              <a:defRPr/>
            </a:pPr>
            <a:r>
              <a:rPr lang="es-CL" sz="1800" b="1" dirty="0" smtClean="0">
                <a:latin typeface="Arial" charset="0"/>
              </a:rPr>
              <a:t>		-Componente laboral</a:t>
            </a:r>
          </a:p>
          <a:p>
            <a:pPr>
              <a:buFont typeface="Arial" charset="0"/>
              <a:buNone/>
              <a:defRPr/>
            </a:pPr>
            <a:r>
              <a:rPr lang="es-CL" sz="1800" b="1" dirty="0" smtClean="0">
                <a:latin typeface="Arial" charset="0"/>
              </a:rPr>
              <a:t>		-</a:t>
            </a:r>
            <a:r>
              <a:rPr lang="es-CL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Componente de Salud</a:t>
            </a:r>
            <a:r>
              <a:rPr lang="es-CL" sz="1800" b="1" dirty="0" smtClean="0">
                <a:latin typeface="Arial" charset="0"/>
              </a:rPr>
              <a:t/>
            </a:r>
            <a:br>
              <a:rPr lang="es-CL" sz="1800" b="1" dirty="0" smtClean="0">
                <a:latin typeface="Arial" charset="0"/>
              </a:rPr>
            </a:br>
            <a:r>
              <a:rPr lang="es-CL" sz="1800" b="1" dirty="0" smtClean="0">
                <a:latin typeface="Arial" charset="0"/>
              </a:rPr>
              <a:t>7.-Seguro de desempleo</a:t>
            </a:r>
            <a:br>
              <a:rPr lang="es-CL" sz="1800" b="1" dirty="0" smtClean="0">
                <a:latin typeface="Arial" charset="0"/>
              </a:rPr>
            </a:br>
            <a:r>
              <a:rPr lang="es-CL" sz="1800" b="1" dirty="0" smtClean="0">
                <a:latin typeface="Arial" charset="0"/>
              </a:rPr>
              <a:t>8.-Pensión Básica Solidaria</a:t>
            </a:r>
            <a:br>
              <a:rPr lang="es-CL" sz="1800" b="1" dirty="0" smtClean="0">
                <a:latin typeface="Arial" charset="0"/>
              </a:rPr>
            </a:br>
            <a:r>
              <a:rPr lang="es-CL" sz="1800" b="1" dirty="0" smtClean="0">
                <a:latin typeface="Arial" charset="0"/>
              </a:rPr>
              <a:t>9.-Bono por Hijo Nacido vivo o adoptado</a:t>
            </a:r>
          </a:p>
          <a:p>
            <a:pPr>
              <a:buFont typeface="Arial" charset="0"/>
              <a:buNone/>
              <a:defRPr/>
            </a:pPr>
            <a:r>
              <a:rPr lang="es-CL" sz="2400" dirty="0" smtClean="0">
                <a:latin typeface="Arial" charset="0"/>
              </a:rPr>
              <a:t>	</a:t>
            </a:r>
            <a:endParaRPr lang="es-CL" dirty="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684213" y="1628775"/>
            <a:ext cx="4500562" cy="3671888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rgbClr val="333399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ct val="30000"/>
              </a:spcBef>
              <a:spcAft>
                <a:spcPts val="0"/>
              </a:spcAft>
              <a:defRPr/>
            </a:pPr>
            <a:r>
              <a:rPr lang="es-CL" sz="2800" b="1" dirty="0">
                <a:solidFill>
                  <a:srgbClr val="333333"/>
                </a:solidFill>
              </a:rPr>
              <a:t>LEY  20.379</a:t>
            </a:r>
          </a:p>
          <a:p>
            <a:pPr fontAlgn="auto">
              <a:spcBef>
                <a:spcPct val="30000"/>
              </a:spcBef>
              <a:spcAft>
                <a:spcPts val="0"/>
              </a:spcAft>
              <a:defRPr/>
            </a:pPr>
            <a:r>
              <a:rPr lang="es-CL" sz="2800" b="1" dirty="0">
                <a:solidFill>
                  <a:srgbClr val="333333"/>
                </a:solidFill>
              </a:rPr>
              <a:t>Chile Crece Contigo, Ley que busca el desarrollo en igualdad de oportunidades para todos los niños y niñas del país desde su gestación.</a:t>
            </a:r>
          </a:p>
        </p:txBody>
      </p:sp>
      <p:pic>
        <p:nvPicPr>
          <p:cNvPr id="36866" name="Picture 5" descr="http://t1.gstatic.com/images?q=tbn:ANd9GcTBNjhxg8DrA9i90Mu8I7I0hi2HTebEvnCUSh6EAeqCANtKWqw&amp;t=1&amp;usg=__vidoZ5X54NoZStRxJJlMxKS76dw=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51500" y="2205038"/>
            <a:ext cx="2732088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1 Título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27113"/>
          </a:xfrm>
        </p:spPr>
        <p:txBody>
          <a:bodyPr/>
          <a:lstStyle/>
          <a:p>
            <a:pPr eaLnBrk="1" hangingPunct="1"/>
            <a:r>
              <a:rPr lang="es-CL" sz="2800" smtClean="0">
                <a:latin typeface="Arial" charset="0"/>
              </a:rPr>
              <a:t>Objetivos Sanitarios de la Década (2011-2020)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5638800" cy="4924425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lnSpc>
                <a:spcPct val="105000"/>
              </a:lnSpc>
              <a:spcAft>
                <a:spcPts val="0"/>
              </a:spcAft>
              <a:buFont typeface="Arial"/>
              <a:buChar char="•"/>
              <a:defRPr/>
            </a:pPr>
            <a:r>
              <a:rPr lang="es-CL" sz="2400" b="1" dirty="0" smtClean="0"/>
              <a:t>Mejorar los logros sanitarios alcanzados</a:t>
            </a:r>
          </a:p>
          <a:p>
            <a:pPr eaLnBrk="1" fontAlgn="auto" hangingPunct="1">
              <a:lnSpc>
                <a:spcPct val="105000"/>
              </a:lnSpc>
              <a:spcAft>
                <a:spcPts val="0"/>
              </a:spcAft>
              <a:buFont typeface="Arial"/>
              <a:buChar char="•"/>
              <a:defRPr/>
            </a:pPr>
            <a:endParaRPr lang="es-CL" sz="2400" b="1" dirty="0" smtClean="0"/>
          </a:p>
          <a:p>
            <a:pPr eaLnBrk="1" fontAlgn="auto" hangingPunct="1">
              <a:lnSpc>
                <a:spcPct val="105000"/>
              </a:lnSpc>
              <a:spcAft>
                <a:spcPts val="0"/>
              </a:spcAft>
              <a:buFont typeface="Arial"/>
              <a:buChar char="•"/>
              <a:defRPr/>
            </a:pPr>
            <a:r>
              <a:rPr lang="es-CL" sz="2400" b="1" dirty="0" smtClean="0"/>
              <a:t>Enfrentar los desafíos del envejecimiento de la población y los cambios de la sociedad.</a:t>
            </a:r>
          </a:p>
          <a:p>
            <a:pPr eaLnBrk="1" fontAlgn="auto" hangingPunct="1">
              <a:lnSpc>
                <a:spcPct val="105000"/>
              </a:lnSpc>
              <a:spcAft>
                <a:spcPts val="0"/>
              </a:spcAft>
              <a:buFont typeface="Arial"/>
              <a:buChar char="•"/>
              <a:defRPr/>
            </a:pPr>
            <a:endParaRPr lang="es-CL" sz="2400" b="1" dirty="0" smtClean="0"/>
          </a:p>
          <a:p>
            <a:pPr eaLnBrk="1" fontAlgn="auto" hangingPunct="1">
              <a:lnSpc>
                <a:spcPct val="105000"/>
              </a:lnSpc>
              <a:spcAft>
                <a:spcPts val="0"/>
              </a:spcAft>
              <a:buFont typeface="Arial"/>
              <a:buChar char="•"/>
              <a:defRPr/>
            </a:pPr>
            <a:r>
              <a:rPr lang="es-CL" sz="2400" b="1" dirty="0" smtClean="0"/>
              <a:t>Disminuir las desigualdades en salud</a:t>
            </a:r>
          </a:p>
          <a:p>
            <a:pPr eaLnBrk="1" fontAlgn="auto" hangingPunct="1">
              <a:lnSpc>
                <a:spcPct val="105000"/>
              </a:lnSpc>
              <a:spcAft>
                <a:spcPts val="0"/>
              </a:spcAft>
              <a:buFont typeface="Arial"/>
              <a:buChar char="•"/>
              <a:defRPr/>
            </a:pPr>
            <a:endParaRPr lang="es-CL" sz="2400" b="1" dirty="0" smtClean="0"/>
          </a:p>
          <a:p>
            <a:pPr eaLnBrk="1" fontAlgn="auto" hangingPunct="1">
              <a:lnSpc>
                <a:spcPct val="105000"/>
              </a:lnSpc>
              <a:spcAft>
                <a:spcPts val="0"/>
              </a:spcAft>
              <a:buFont typeface="Arial"/>
              <a:buChar char="•"/>
              <a:defRPr/>
            </a:pPr>
            <a:r>
              <a:rPr lang="es-CL" sz="2400" b="1" dirty="0" smtClean="0"/>
              <a:t>Proveer servicios acordes a las expectativas de la población.</a:t>
            </a:r>
          </a:p>
        </p:txBody>
      </p:sp>
      <p:pic>
        <p:nvPicPr>
          <p:cNvPr id="37891" name="3 Imagen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27763" y="1773238"/>
            <a:ext cx="2555875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2" name="4 Imagen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27763" y="4005263"/>
            <a:ext cx="2484437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CL" smtClean="0">
                <a:latin typeface="Arial" charset="0"/>
              </a:rPr>
              <a:t>¿Qué es una Política?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691063" cy="3629025"/>
          </a:xfrm>
        </p:spPr>
        <p:txBody>
          <a:bodyPr rtlCol="0">
            <a:normAutofit fontScale="92500"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/>
              <a:buChar char="•"/>
              <a:defRPr/>
            </a:pPr>
            <a:endParaRPr lang="es-CL" sz="2400" dirty="0" smtClean="0"/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/>
              <a:buChar char="•"/>
              <a:defRPr/>
            </a:pPr>
            <a:r>
              <a:rPr lang="es-CL" sz="2400" dirty="0" smtClean="0"/>
              <a:t>Conjunto de principios y acciones estables en el tiempo adoptado por un  </a:t>
            </a:r>
            <a:r>
              <a:rPr lang="es-CL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gobierno</a:t>
            </a:r>
            <a:r>
              <a:rPr lang="es-CL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CL" sz="2400" dirty="0" smtClean="0"/>
              <a:t>u organismo destinado a resolver </a:t>
            </a:r>
            <a:r>
              <a:rPr lang="es-CL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problemas públicos relevantes </a:t>
            </a:r>
            <a:r>
              <a:rPr lang="es-CL" sz="2400" dirty="0" smtClean="0"/>
              <a:t>en beneficio de la sociedad. 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charset="0"/>
              <a:buNone/>
              <a:defRPr/>
            </a:pPr>
            <a:endParaRPr lang="es-CL" sz="2400" dirty="0" smtClean="0"/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es-CL" sz="2400" dirty="0" smtClean="0"/>
              <a:t>Manifiestan los </a:t>
            </a:r>
            <a:r>
              <a:rPr lang="es-CL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valores</a:t>
            </a:r>
            <a:r>
              <a:rPr lang="es-CL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CL" sz="2400" dirty="0" smtClean="0"/>
              <a:t>e </a:t>
            </a:r>
            <a:r>
              <a:rPr lang="es-CL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intereses</a:t>
            </a:r>
            <a:r>
              <a:rPr lang="es-CL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CL" sz="2400" dirty="0" smtClean="0"/>
              <a:t>de la sociedad y de las autoridades regentes.</a:t>
            </a:r>
          </a:p>
        </p:txBody>
      </p:sp>
      <p:pic>
        <p:nvPicPr>
          <p:cNvPr id="17411" name="3 Imagen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53100" y="2852738"/>
            <a:ext cx="3390900" cy="4005262"/>
          </a:xfrm>
          <a:prstGeom prst="rect">
            <a:avLst/>
          </a:prstGeom>
          <a:solidFill>
            <a:srgbClr val="BBE0E3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5" y="423863"/>
            <a:ext cx="7572375" cy="569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0" y="423863"/>
            <a:ext cx="8286750" cy="14859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es-ES" sz="2800" b="1">
              <a:solidFill>
                <a:srgbClr val="FFFF00"/>
              </a:solidFill>
            </a:endParaRPr>
          </a:p>
          <a:p>
            <a:pPr algn="ctr"/>
            <a:endParaRPr lang="es-ES" sz="2800" b="1">
              <a:solidFill>
                <a:srgbClr val="FFFF00"/>
              </a:solidFill>
            </a:endParaRPr>
          </a:p>
          <a:p>
            <a:pPr algn="ctr"/>
            <a:endParaRPr lang="es-ES" sz="2800" b="1">
              <a:solidFill>
                <a:srgbClr val="FFFF00"/>
              </a:solidFill>
            </a:endParaRPr>
          </a:p>
          <a:p>
            <a:pPr algn="ctr"/>
            <a:endParaRPr lang="es-ES" sz="2800" b="1">
              <a:solidFill>
                <a:srgbClr val="FFFF00"/>
              </a:solidFill>
            </a:endParaRPr>
          </a:p>
          <a:p>
            <a:pPr algn="ctr"/>
            <a:endParaRPr lang="es-ES" sz="2800" b="1">
              <a:solidFill>
                <a:srgbClr val="FFFF00"/>
              </a:solidFill>
            </a:endParaRPr>
          </a:p>
          <a:p>
            <a:pPr algn="ctr"/>
            <a:endParaRPr lang="es-ES" sz="2800" b="1">
              <a:solidFill>
                <a:srgbClr val="FFFF00"/>
              </a:solidFill>
            </a:endParaRPr>
          </a:p>
          <a:p>
            <a:pPr algn="ctr"/>
            <a:endParaRPr lang="es-ES" sz="2800" b="1">
              <a:solidFill>
                <a:srgbClr val="FFFF00"/>
              </a:solidFill>
            </a:endParaRPr>
          </a:p>
          <a:p>
            <a:pPr algn="ctr"/>
            <a:endParaRPr lang="es-ES" sz="2800" b="1">
              <a:solidFill>
                <a:srgbClr val="FFFF00"/>
              </a:solidFill>
            </a:endParaRPr>
          </a:p>
          <a:p>
            <a:pPr algn="ctr"/>
            <a:r>
              <a:rPr lang="es-ES" sz="2800" b="1">
                <a:solidFill>
                  <a:srgbClr val="005FA1"/>
                </a:solidFill>
              </a:rPr>
              <a:t> Encuesta Nacional de Salud</a:t>
            </a:r>
          </a:p>
          <a:p>
            <a:pPr algn="ctr"/>
            <a:r>
              <a:rPr lang="es-ES" sz="2800" b="1">
                <a:solidFill>
                  <a:srgbClr val="005FA1"/>
                </a:solidFill>
              </a:rPr>
              <a:t>Chile (2003 y 2009-10)</a:t>
            </a:r>
          </a:p>
          <a:p>
            <a:pPr algn="ctr"/>
            <a:endParaRPr lang="es-ES" sz="2800" b="1">
              <a:solidFill>
                <a:srgbClr val="005FA1"/>
              </a:solidFill>
            </a:endParaRPr>
          </a:p>
        </p:txBody>
      </p:sp>
      <p:pic>
        <p:nvPicPr>
          <p:cNvPr id="38915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63938" y="4724400"/>
            <a:ext cx="1846262" cy="172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6" name="Footer Placeholder 10"/>
          <p:cNvSpPr txBox="1">
            <a:spLocks/>
          </p:cNvSpPr>
          <p:nvPr/>
        </p:nvSpPr>
        <p:spPr bwMode="auto">
          <a:xfrm>
            <a:off x="19050" y="6527800"/>
            <a:ext cx="3184525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900">
                <a:solidFill>
                  <a:srgbClr val="898989"/>
                </a:solidFill>
                <a:latin typeface="Verdana" pitchFamily="34" charset="0"/>
              </a:rPr>
              <a:t>Gobierno de Chile | Ministerio de Salud </a:t>
            </a:r>
          </a:p>
        </p:txBody>
      </p:sp>
      <p:sp>
        <p:nvSpPr>
          <p:cNvPr id="38917" name="Text Box 8"/>
          <p:cNvSpPr txBox="1">
            <a:spLocks noChangeArrowheads="1"/>
          </p:cNvSpPr>
          <p:nvPr/>
        </p:nvSpPr>
        <p:spPr bwMode="auto">
          <a:xfrm>
            <a:off x="5151438" y="0"/>
            <a:ext cx="3181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L">
                <a:solidFill>
                  <a:schemeClr val="hlink"/>
                </a:solidFill>
              </a:rPr>
              <a:t>Plan de Salud RM 2011-2020</a:t>
            </a:r>
            <a:endParaRPr lang="es-ES">
              <a:solidFill>
                <a:schemeClr val="hlink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1 Rectángulo"/>
          <p:cNvSpPr>
            <a:spLocks noChangeArrowheads="1"/>
          </p:cNvSpPr>
          <p:nvPr/>
        </p:nvSpPr>
        <p:spPr bwMode="auto">
          <a:xfrm>
            <a:off x="428625" y="466725"/>
            <a:ext cx="7500938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800" b="1">
                <a:solidFill>
                  <a:srgbClr val="005FA1"/>
                </a:solidFill>
              </a:rPr>
              <a:t>El impacto de los</a:t>
            </a:r>
          </a:p>
          <a:p>
            <a:pPr algn="ctr"/>
            <a:r>
              <a:rPr lang="es-ES" sz="2800" b="1">
                <a:solidFill>
                  <a:srgbClr val="005FA1"/>
                </a:solidFill>
              </a:rPr>
              <a:t>determinantes en el estado de salud</a:t>
            </a:r>
          </a:p>
          <a:p>
            <a:pPr algn="ctr"/>
            <a:r>
              <a:rPr lang="es-ES" sz="2800" b="1">
                <a:solidFill>
                  <a:srgbClr val="005FA1"/>
                </a:solidFill>
              </a:rPr>
              <a:t>de la población</a:t>
            </a:r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88" y="2163763"/>
            <a:ext cx="6764337" cy="4194175"/>
          </a:xfrm>
          <a:prstGeom prst="rect">
            <a:avLst/>
          </a:prstGeom>
          <a:noFill/>
          <a:ln w="5397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39939" name="Footer Placeholder 10"/>
          <p:cNvSpPr txBox="1">
            <a:spLocks/>
          </p:cNvSpPr>
          <p:nvPr/>
        </p:nvSpPr>
        <p:spPr bwMode="auto">
          <a:xfrm>
            <a:off x="19050" y="6527800"/>
            <a:ext cx="3184525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900">
                <a:solidFill>
                  <a:srgbClr val="898989"/>
                </a:solidFill>
                <a:latin typeface="Verdana" pitchFamily="34" charset="0"/>
              </a:rPr>
              <a:t>Gobierno de Chile | Ministerio de Salud </a:t>
            </a:r>
          </a:p>
        </p:txBody>
      </p:sp>
      <p:sp>
        <p:nvSpPr>
          <p:cNvPr id="39940" name="Text Box 7"/>
          <p:cNvSpPr txBox="1">
            <a:spLocks noChangeArrowheads="1"/>
          </p:cNvSpPr>
          <p:nvPr/>
        </p:nvSpPr>
        <p:spPr bwMode="auto">
          <a:xfrm>
            <a:off x="5151438" y="0"/>
            <a:ext cx="3181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L">
                <a:solidFill>
                  <a:schemeClr val="hlink"/>
                </a:solidFill>
              </a:rPr>
              <a:t>Plan de Salud RM 2011-2020</a:t>
            </a:r>
            <a:endParaRPr lang="es-ES">
              <a:solidFill>
                <a:schemeClr val="hlink"/>
              </a:solidFill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4"/>
          <p:cNvSpPr txBox="1">
            <a:spLocks noChangeArrowheads="1"/>
          </p:cNvSpPr>
          <p:nvPr/>
        </p:nvSpPr>
        <p:spPr bwMode="auto">
          <a:xfrm>
            <a:off x="785813" y="357188"/>
            <a:ext cx="7696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es-MX" sz="2800" b="1">
                <a:solidFill>
                  <a:srgbClr val="005FA1"/>
                </a:solidFill>
              </a:rPr>
              <a:t>Direccionalidad de la Salud Pública </a:t>
            </a:r>
          </a:p>
          <a:p>
            <a:pPr algn="ctr" eaLnBrk="0" hangingPunct="0"/>
            <a:r>
              <a:rPr lang="es-MX" sz="2800" b="1">
                <a:solidFill>
                  <a:srgbClr val="005FA1"/>
                </a:solidFill>
              </a:rPr>
              <a:t>hoy en Chile</a:t>
            </a:r>
            <a:endParaRPr lang="es-ES" sz="2800" b="1">
              <a:solidFill>
                <a:srgbClr val="005FA1"/>
              </a:solidFill>
            </a:endParaRPr>
          </a:p>
        </p:txBody>
      </p:sp>
      <p:sp>
        <p:nvSpPr>
          <p:cNvPr id="40962" name="Footer Placeholder 10"/>
          <p:cNvSpPr txBox="1">
            <a:spLocks/>
          </p:cNvSpPr>
          <p:nvPr/>
        </p:nvSpPr>
        <p:spPr bwMode="auto">
          <a:xfrm>
            <a:off x="19050" y="6527800"/>
            <a:ext cx="3184525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900">
                <a:solidFill>
                  <a:srgbClr val="898989"/>
                </a:solidFill>
                <a:latin typeface="Verdana" pitchFamily="34" charset="0"/>
              </a:rPr>
              <a:t>Gobierno de Chile | Ministerio de Salud </a:t>
            </a:r>
          </a:p>
        </p:txBody>
      </p:sp>
      <p:sp>
        <p:nvSpPr>
          <p:cNvPr id="40963" name="Rectangle 5"/>
          <p:cNvSpPr>
            <a:spLocks noChangeArrowheads="1"/>
          </p:cNvSpPr>
          <p:nvPr/>
        </p:nvSpPr>
        <p:spPr bwMode="auto">
          <a:xfrm>
            <a:off x="374650" y="1412875"/>
            <a:ext cx="8445500" cy="49514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FontTx/>
              <a:buChar char="•"/>
            </a:pPr>
            <a:r>
              <a:rPr lang="es-CL" sz="2400" b="1">
                <a:solidFill>
                  <a:schemeClr val="bg1"/>
                </a:solidFill>
              </a:rPr>
              <a:t>Disminuir la brecha de inequidad en salud entre los </a:t>
            </a:r>
          </a:p>
          <a:p>
            <a:r>
              <a:rPr lang="es-CL" sz="2400" b="1">
                <a:solidFill>
                  <a:schemeClr val="bg1"/>
                </a:solidFill>
              </a:rPr>
              <a:t> distintos grupos sociales y según distribución </a:t>
            </a:r>
          </a:p>
          <a:p>
            <a:r>
              <a:rPr lang="es-CL" sz="2400" b="1">
                <a:solidFill>
                  <a:schemeClr val="bg1"/>
                </a:solidFill>
              </a:rPr>
              <a:t> geográfica.</a:t>
            </a:r>
          </a:p>
          <a:p>
            <a:endParaRPr lang="es-CL" sz="2400" b="1">
              <a:solidFill>
                <a:schemeClr val="bg1"/>
              </a:solidFill>
            </a:endParaRPr>
          </a:p>
          <a:p>
            <a:pPr>
              <a:buFontTx/>
              <a:buChar char="•"/>
            </a:pPr>
            <a:r>
              <a:rPr lang="es-CL" sz="2400" b="1">
                <a:solidFill>
                  <a:schemeClr val="bg1"/>
                </a:solidFill>
              </a:rPr>
              <a:t>Fomentar el desarrollo humano y la cohesión social.</a:t>
            </a:r>
          </a:p>
          <a:p>
            <a:endParaRPr lang="es-CL" sz="2400" b="1">
              <a:solidFill>
                <a:schemeClr val="bg1"/>
              </a:solidFill>
            </a:endParaRPr>
          </a:p>
          <a:p>
            <a:pPr>
              <a:buFontTx/>
              <a:buChar char="•"/>
            </a:pPr>
            <a:r>
              <a:rPr lang="es-CL" sz="2400" b="1">
                <a:solidFill>
                  <a:schemeClr val="bg1"/>
                </a:solidFill>
              </a:rPr>
              <a:t>Énfasis en bienestar y calidad de vida.</a:t>
            </a:r>
          </a:p>
          <a:p>
            <a:pPr>
              <a:buFontTx/>
              <a:buChar char="•"/>
            </a:pPr>
            <a:endParaRPr lang="es-CL" sz="2400" b="1">
              <a:solidFill>
                <a:schemeClr val="bg1"/>
              </a:solidFill>
            </a:endParaRPr>
          </a:p>
          <a:p>
            <a:pPr>
              <a:buFontTx/>
              <a:buChar char="•"/>
            </a:pPr>
            <a:r>
              <a:rPr lang="es-CL" sz="2400" b="1">
                <a:solidFill>
                  <a:schemeClr val="bg1"/>
                </a:solidFill>
              </a:rPr>
              <a:t>Enfoque en políticas de salud integrales.</a:t>
            </a:r>
          </a:p>
          <a:p>
            <a:pPr>
              <a:buFontTx/>
              <a:buChar char="•"/>
            </a:pPr>
            <a:endParaRPr lang="es-CL" sz="2400" b="1">
              <a:solidFill>
                <a:schemeClr val="bg1"/>
              </a:solidFill>
            </a:endParaRPr>
          </a:p>
          <a:p>
            <a:pPr>
              <a:buFontTx/>
              <a:buChar char="•"/>
            </a:pPr>
            <a:r>
              <a:rPr lang="es-CL" sz="2400" b="1">
                <a:solidFill>
                  <a:schemeClr val="bg1"/>
                </a:solidFill>
              </a:rPr>
              <a:t>Trabajo integrado con otros sectores y con participación </a:t>
            </a:r>
          </a:p>
          <a:p>
            <a:r>
              <a:rPr lang="es-CL" sz="2400" b="1">
                <a:solidFill>
                  <a:schemeClr val="bg1"/>
                </a:solidFill>
              </a:rPr>
              <a:t> de organizaciones sociales.</a:t>
            </a:r>
            <a:endParaRPr lang="es-ES" sz="2400" b="1">
              <a:solidFill>
                <a:schemeClr val="bg1"/>
              </a:solidFill>
            </a:endParaRPr>
          </a:p>
        </p:txBody>
      </p:sp>
      <p:sp>
        <p:nvSpPr>
          <p:cNvPr id="40964" name="Text Box 7"/>
          <p:cNvSpPr txBox="1">
            <a:spLocks noChangeArrowheads="1"/>
          </p:cNvSpPr>
          <p:nvPr/>
        </p:nvSpPr>
        <p:spPr bwMode="auto">
          <a:xfrm>
            <a:off x="5151438" y="0"/>
            <a:ext cx="3181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L">
                <a:solidFill>
                  <a:schemeClr val="hlink"/>
                </a:solidFill>
              </a:rPr>
              <a:t>Plan de Salud RM 2011-2020</a:t>
            </a:r>
            <a:endParaRPr lang="es-ES">
              <a:solidFill>
                <a:schemeClr val="hlink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3" y="790575"/>
            <a:ext cx="8143875" cy="527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Llamada rectangular redondeada"/>
          <p:cNvSpPr>
            <a:spLocks noChangeArrowheads="1"/>
          </p:cNvSpPr>
          <p:nvPr/>
        </p:nvSpPr>
        <p:spPr bwMode="auto">
          <a:xfrm>
            <a:off x="4786313" y="0"/>
            <a:ext cx="3357562" cy="1143000"/>
          </a:xfrm>
          <a:prstGeom prst="wedgeRoundRectCallout">
            <a:avLst>
              <a:gd name="adj1" fmla="val -32435"/>
              <a:gd name="adj2" fmla="val 122917"/>
              <a:gd name="adj3" fmla="val 16667"/>
            </a:avLst>
          </a:prstGeom>
          <a:solidFill>
            <a:srgbClr val="CCFFFF"/>
          </a:solidFill>
          <a:ln w="9525" algn="ctr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>
              <a:defRPr/>
            </a:pPr>
            <a:r>
              <a:rPr lang="es-ES" sz="1200" dirty="0">
                <a:cs typeface="Arial" pitchFamily="34" charset="0"/>
              </a:rPr>
              <a:t>Porcentaje anual de comunas priorizadas que incorporan el PCPS en sus instrumentos de planificación local (PLADECO, PADEM, Planos reguladores, etc.), por SEREMI</a:t>
            </a:r>
          </a:p>
        </p:txBody>
      </p:sp>
      <p:sp>
        <p:nvSpPr>
          <p:cNvPr id="5" name="4 Llamada rectangular redondeada"/>
          <p:cNvSpPr>
            <a:spLocks noChangeArrowheads="1"/>
          </p:cNvSpPr>
          <p:nvPr/>
        </p:nvSpPr>
        <p:spPr bwMode="auto">
          <a:xfrm>
            <a:off x="419100" y="6000750"/>
            <a:ext cx="3786188" cy="714375"/>
          </a:xfrm>
          <a:prstGeom prst="wedgeRoundRectCallout">
            <a:avLst>
              <a:gd name="adj1" fmla="val 48153"/>
              <a:gd name="adj2" fmla="val -459028"/>
              <a:gd name="adj3" fmla="val 16667"/>
            </a:avLst>
          </a:prstGeom>
          <a:solidFill>
            <a:srgbClr val="CCFFFF"/>
          </a:solidFill>
          <a:ln w="9525" algn="ctr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s-ES" sz="1200" dirty="0">
                <a:cs typeface="Arial" pitchFamily="34" charset="0"/>
              </a:rPr>
              <a:t>Porcentaje de establecimientos educacionales que participan en actividades de promoción* para la prevención del consumo de tabaco, por SEREMI</a:t>
            </a:r>
          </a:p>
        </p:txBody>
      </p:sp>
      <p:sp>
        <p:nvSpPr>
          <p:cNvPr id="6" name="5 Llamada rectangular redondeada"/>
          <p:cNvSpPr>
            <a:spLocks noChangeArrowheads="1"/>
          </p:cNvSpPr>
          <p:nvPr/>
        </p:nvSpPr>
        <p:spPr bwMode="auto">
          <a:xfrm>
            <a:off x="4938713" y="5857875"/>
            <a:ext cx="3357562" cy="1000125"/>
          </a:xfrm>
          <a:prstGeom prst="wedgeRoundRectCallout">
            <a:avLst>
              <a:gd name="adj1" fmla="val -34162"/>
              <a:gd name="adj2" fmla="val -288954"/>
              <a:gd name="adj3" fmla="val 16667"/>
            </a:avLst>
          </a:prstGeom>
          <a:solidFill>
            <a:srgbClr val="CCFFFF"/>
          </a:solidFill>
          <a:ln w="9525" algn="ctr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>
              <a:defRPr/>
            </a:pPr>
            <a:r>
              <a:rPr lang="es-ES" sz="1200" dirty="0">
                <a:cs typeface="Arial" pitchFamily="34" charset="0"/>
              </a:rPr>
              <a:t>Porcentaje de comunas, que destinan presupuesto de ley de alcoholes (según ley)</a:t>
            </a:r>
          </a:p>
          <a:p>
            <a:pPr>
              <a:defRPr/>
            </a:pPr>
            <a:r>
              <a:rPr lang="es-ES" sz="1200" dirty="0">
                <a:cs typeface="Arial" pitchFamily="34" charset="0"/>
              </a:rPr>
              <a:t>a programas de prevención y/o fiscalización del consumo de alto riesgo de alcohol*, por SEREMI</a:t>
            </a:r>
          </a:p>
        </p:txBody>
      </p:sp>
      <p:sp>
        <p:nvSpPr>
          <p:cNvPr id="41989" name="Footer Placeholder 10"/>
          <p:cNvSpPr txBox="1">
            <a:spLocks/>
          </p:cNvSpPr>
          <p:nvPr/>
        </p:nvSpPr>
        <p:spPr bwMode="auto">
          <a:xfrm>
            <a:off x="19050" y="6527800"/>
            <a:ext cx="3184525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900">
                <a:solidFill>
                  <a:srgbClr val="898989"/>
                </a:solidFill>
                <a:latin typeface="Verdana" pitchFamily="34" charset="0"/>
              </a:rPr>
              <a:t>Gobierno de Chile | Ministerio de Salud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9100" y="1804988"/>
            <a:ext cx="8305800" cy="324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Llamada rectangular redondeada"/>
          <p:cNvSpPr>
            <a:spLocks noChangeArrowheads="1"/>
          </p:cNvSpPr>
          <p:nvPr/>
        </p:nvSpPr>
        <p:spPr bwMode="auto">
          <a:xfrm>
            <a:off x="4786313" y="0"/>
            <a:ext cx="3357562" cy="1143000"/>
          </a:xfrm>
          <a:prstGeom prst="wedgeRoundRectCallout">
            <a:avLst>
              <a:gd name="adj1" fmla="val -29407"/>
              <a:gd name="adj2" fmla="val 153394"/>
              <a:gd name="adj3" fmla="val 16667"/>
            </a:avLst>
          </a:prstGeom>
          <a:solidFill>
            <a:srgbClr val="CCFFFF"/>
          </a:solidFill>
          <a:ln w="9525" algn="ctr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eaLnBrk="0" hangingPunct="0">
              <a:tabLst>
                <a:tab pos="546100" algn="l"/>
              </a:tabLst>
              <a:defRPr/>
            </a:pPr>
            <a:r>
              <a:rPr lang="es-ES" sz="1200" dirty="0">
                <a:cs typeface="Arial" pitchFamily="34" charset="0"/>
              </a:rPr>
              <a:t>Porcentaje bienal de establecimientos pre-escolares (JUNJI, </a:t>
            </a:r>
            <a:r>
              <a:rPr lang="es-ES" sz="1200" dirty="0" err="1">
                <a:cs typeface="Arial" pitchFamily="34" charset="0"/>
              </a:rPr>
              <a:t>INTEGRA,Municipales</a:t>
            </a:r>
            <a:r>
              <a:rPr lang="es-ES" sz="1200" dirty="0">
                <a:cs typeface="Arial" pitchFamily="34" charset="0"/>
              </a:rPr>
              <a:t>) seleccionados por alto riesgo </a:t>
            </a:r>
            <a:r>
              <a:rPr lang="es-ES" sz="1200" dirty="0" err="1">
                <a:cs typeface="Arial" pitchFamily="34" charset="0"/>
              </a:rPr>
              <a:t>cariogénico</a:t>
            </a:r>
            <a:r>
              <a:rPr lang="es-ES" sz="1200" dirty="0">
                <a:cs typeface="Arial" pitchFamily="34" charset="0"/>
              </a:rPr>
              <a:t>, que cuentan con espacio físico e insumos de cepillado adecuado*, por SEREMI</a:t>
            </a:r>
          </a:p>
        </p:txBody>
      </p:sp>
      <p:sp>
        <p:nvSpPr>
          <p:cNvPr id="4" name="3 Llamada rectangular redondeada"/>
          <p:cNvSpPr>
            <a:spLocks noChangeArrowheads="1"/>
          </p:cNvSpPr>
          <p:nvPr/>
        </p:nvSpPr>
        <p:spPr bwMode="auto">
          <a:xfrm>
            <a:off x="0" y="0"/>
            <a:ext cx="3786188" cy="1143000"/>
          </a:xfrm>
          <a:prstGeom prst="wedgeRoundRectCallout">
            <a:avLst>
              <a:gd name="adj1" fmla="val 36653"/>
              <a:gd name="adj2" fmla="val 157944"/>
              <a:gd name="adj3" fmla="val 16667"/>
            </a:avLst>
          </a:prstGeom>
          <a:solidFill>
            <a:srgbClr val="CCFFFF"/>
          </a:solidFill>
          <a:ln w="9525" algn="ctr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s-ES" dirty="0">
              <a:solidFill>
                <a:schemeClr val="lt1"/>
              </a:solidFill>
              <a:latin typeface="+mn-lt"/>
            </a:endParaRPr>
          </a:p>
        </p:txBody>
      </p:sp>
      <p:sp>
        <p:nvSpPr>
          <p:cNvPr id="43012" name="Rectangle 5"/>
          <p:cNvSpPr>
            <a:spLocks noChangeArrowheads="1"/>
          </p:cNvSpPr>
          <p:nvPr/>
        </p:nvSpPr>
        <p:spPr bwMode="auto">
          <a:xfrm>
            <a:off x="214313" y="214313"/>
            <a:ext cx="32861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es-ES" sz="1200"/>
              <a:t>Porcentaje anual de comunas, que incluyen componente de discapacidad y rehabilitación en su PLADECO, por SEREMI.</a:t>
            </a:r>
          </a:p>
        </p:txBody>
      </p:sp>
      <p:sp>
        <p:nvSpPr>
          <p:cNvPr id="7" name="6 Llamada rectangular redondeada"/>
          <p:cNvSpPr>
            <a:spLocks noChangeArrowheads="1"/>
          </p:cNvSpPr>
          <p:nvPr/>
        </p:nvSpPr>
        <p:spPr bwMode="auto">
          <a:xfrm>
            <a:off x="419100" y="5214938"/>
            <a:ext cx="3786188" cy="1143000"/>
          </a:xfrm>
          <a:prstGeom prst="wedgeRoundRectCallout">
            <a:avLst>
              <a:gd name="adj1" fmla="val 49301"/>
              <a:gd name="adj2" fmla="val -87727"/>
              <a:gd name="adj3" fmla="val 16667"/>
            </a:avLst>
          </a:prstGeom>
          <a:solidFill>
            <a:srgbClr val="CCFFFF"/>
          </a:solidFill>
          <a:ln w="9525" algn="ctr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s-ES" sz="1200" dirty="0">
                <a:cs typeface="Arial" pitchFamily="34" charset="0"/>
              </a:rPr>
              <a:t>Porcentaje anual de Comunas que cuentan con Casas de Acogida de SERNAM, que aplican protocolo de atención a mujeres y niños/as víctimas de violencia</a:t>
            </a:r>
          </a:p>
        </p:txBody>
      </p:sp>
      <p:sp>
        <p:nvSpPr>
          <p:cNvPr id="8" name="7 Llamada rectangular redondeada"/>
          <p:cNvSpPr>
            <a:spLocks noChangeArrowheads="1"/>
          </p:cNvSpPr>
          <p:nvPr/>
        </p:nvSpPr>
        <p:spPr bwMode="auto">
          <a:xfrm>
            <a:off x="4938713" y="5214938"/>
            <a:ext cx="3357562" cy="857250"/>
          </a:xfrm>
          <a:prstGeom prst="wedgeRoundRectCallout">
            <a:avLst>
              <a:gd name="adj1" fmla="val -28542"/>
              <a:gd name="adj2" fmla="val -155199"/>
              <a:gd name="adj3" fmla="val 16667"/>
            </a:avLst>
          </a:prstGeom>
          <a:solidFill>
            <a:srgbClr val="CCFFFF"/>
          </a:solidFill>
          <a:ln w="9525" algn="ctr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>
              <a:defRPr/>
            </a:pPr>
            <a:r>
              <a:rPr lang="es-ES" sz="1200" dirty="0">
                <a:cs typeface="Arial" pitchFamily="34" charset="0"/>
              </a:rPr>
              <a:t>Tasa anual de mediciones de alcohol espirado por parque vehicular, por SEREMI</a:t>
            </a:r>
          </a:p>
        </p:txBody>
      </p:sp>
      <p:sp>
        <p:nvSpPr>
          <p:cNvPr id="43015" name="Footer Placeholder 10"/>
          <p:cNvSpPr txBox="1">
            <a:spLocks/>
          </p:cNvSpPr>
          <p:nvPr/>
        </p:nvSpPr>
        <p:spPr bwMode="auto">
          <a:xfrm>
            <a:off x="19050" y="6527800"/>
            <a:ext cx="3184525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900">
                <a:solidFill>
                  <a:srgbClr val="898989"/>
                </a:solidFill>
                <a:latin typeface="Verdana" pitchFamily="34" charset="0"/>
              </a:rPr>
              <a:t>Gobierno de Chile | Ministerio de Salud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CL" sz="2400" b="1" smtClean="0">
                <a:latin typeface="Arial" charset="0"/>
              </a:rPr>
              <a:t>PRINCIPIOS QUE RIGEN LA ACTUALES </a:t>
            </a:r>
            <a:br>
              <a:rPr lang="es-CL" sz="2400" b="1" smtClean="0">
                <a:latin typeface="Arial" charset="0"/>
              </a:rPr>
            </a:br>
            <a:r>
              <a:rPr lang="es-CL" sz="2400" b="1" smtClean="0">
                <a:latin typeface="Arial" charset="0"/>
              </a:rPr>
              <a:t>POLITICAS DE SALUD</a:t>
            </a:r>
          </a:p>
        </p:txBody>
      </p:sp>
      <p:sp>
        <p:nvSpPr>
          <p:cNvPr id="44034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s-ES_tradnl" sz="2000" b="1" smtClean="0">
                <a:latin typeface="Arial" charset="0"/>
              </a:rPr>
              <a:t>Marco ético </a:t>
            </a:r>
            <a:r>
              <a:rPr lang="es-ES_tradnl" sz="2000" smtClean="0">
                <a:latin typeface="Arial" charset="0"/>
              </a:rPr>
              <a:t>respeto por los derechos humanos</a:t>
            </a:r>
          </a:p>
          <a:p>
            <a:pPr eaLnBrk="1" hangingPunct="1">
              <a:buFont typeface="Arial" charset="0"/>
              <a:buNone/>
            </a:pPr>
            <a:endParaRPr lang="es-CL" sz="2000" smtClean="0">
              <a:latin typeface="Arial" charset="0"/>
            </a:endParaRPr>
          </a:p>
          <a:p>
            <a:pPr eaLnBrk="1" hangingPunct="1"/>
            <a:r>
              <a:rPr lang="es-ES_tradnl" sz="2000" b="1" smtClean="0">
                <a:latin typeface="Arial" charset="0"/>
              </a:rPr>
              <a:t>Universalidad</a:t>
            </a:r>
            <a:r>
              <a:rPr lang="es-ES_tradnl" sz="2000" smtClean="0">
                <a:latin typeface="Arial" charset="0"/>
              </a:rPr>
              <a:t> se hace cargo de los problemas de salud de toda las personas, sin consideración de sus condiciones sociales, de género, económicas, culturales o multiétnicas.</a:t>
            </a:r>
          </a:p>
          <a:p>
            <a:pPr eaLnBrk="1" hangingPunct="1">
              <a:buFont typeface="Arial" charset="0"/>
              <a:buNone/>
            </a:pPr>
            <a:endParaRPr lang="es-CL" sz="2000" smtClean="0">
              <a:latin typeface="Arial" charset="0"/>
            </a:endParaRPr>
          </a:p>
          <a:p>
            <a:pPr eaLnBrk="1" hangingPunct="1"/>
            <a:r>
              <a:rPr lang="es-ES_tradnl" sz="2000" b="1" smtClean="0">
                <a:latin typeface="Arial" charset="0"/>
              </a:rPr>
              <a:t>Equidad</a:t>
            </a:r>
            <a:r>
              <a:rPr lang="es-ES_tradnl" sz="2000" smtClean="0">
                <a:latin typeface="Arial" charset="0"/>
              </a:rPr>
              <a:t>: en la cobertura, el acceso y la oportunidad, en la erradicación de discriminaciones y exclusiones de todo tipo.</a:t>
            </a:r>
          </a:p>
          <a:p>
            <a:pPr eaLnBrk="1" hangingPunct="1">
              <a:buFont typeface="Arial" charset="0"/>
              <a:buNone/>
            </a:pPr>
            <a:endParaRPr lang="es-CL" sz="2000" smtClean="0">
              <a:latin typeface="Arial" charset="0"/>
            </a:endParaRPr>
          </a:p>
          <a:p>
            <a:pPr eaLnBrk="1" hangingPunct="1"/>
            <a:r>
              <a:rPr lang="es-ES_tradnl" sz="2000" b="1" smtClean="0">
                <a:latin typeface="Arial" charset="0"/>
              </a:rPr>
              <a:t>Solidaridad</a:t>
            </a:r>
            <a:r>
              <a:rPr lang="es-ES_tradnl" sz="2000" smtClean="0">
                <a:latin typeface="Arial" charset="0"/>
              </a:rPr>
              <a:t>: mayor aporte desde las personas con más recursos a aquellos que tienen menos, desde los sanos a los enfermos, de los jóvenes a los viejos y hacia las mujeres en edad fértil.</a:t>
            </a:r>
            <a:endParaRPr lang="es-CL" sz="2000" smtClean="0">
              <a:latin typeface="Arial" charset="0"/>
            </a:endParaRPr>
          </a:p>
          <a:p>
            <a:pPr eaLnBrk="1" hangingPunct="1"/>
            <a:r>
              <a:rPr lang="es-ES_tradnl" sz="2000" b="1" smtClean="0">
                <a:latin typeface="Arial" charset="0"/>
              </a:rPr>
              <a:t>Integralidad</a:t>
            </a:r>
            <a:r>
              <a:rPr lang="es-ES_tradnl" sz="2000" smtClean="0">
                <a:latin typeface="Arial" charset="0"/>
              </a:rPr>
              <a:t>: con perspectiva biológica, sicológica y social.</a:t>
            </a:r>
          </a:p>
          <a:p>
            <a:pPr eaLnBrk="1" hangingPunct="1">
              <a:buFont typeface="Arial" charset="0"/>
              <a:buNone/>
            </a:pPr>
            <a:endParaRPr lang="es-CL" sz="1400" smtClean="0">
              <a:latin typeface="Arial" charset="0"/>
            </a:endParaRPr>
          </a:p>
          <a:p>
            <a:pPr eaLnBrk="1" hangingPunct="1">
              <a:buFont typeface="Arial" charset="0"/>
              <a:buNone/>
            </a:pPr>
            <a:r>
              <a:rPr lang="es-ES_tradnl" smtClean="0">
                <a:latin typeface="Arial" charset="0"/>
              </a:rPr>
              <a:t>                                                                      </a:t>
            </a:r>
            <a:endParaRPr lang="es-CL" smtClean="0">
              <a:latin typeface="Arial" charset="0"/>
            </a:endParaRPr>
          </a:p>
          <a:p>
            <a:pPr eaLnBrk="1" hangingPunct="1"/>
            <a:endParaRPr lang="es-CL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CL" sz="2400" b="1" smtClean="0">
                <a:latin typeface="Arial" charset="0"/>
              </a:rPr>
              <a:t>PRINCIPIOS QUE RIGEN LA ACTUALES POLITICAS</a:t>
            </a:r>
            <a:endParaRPr lang="es-CL" sz="2400" smtClean="0">
              <a:latin typeface="Arial" charset="0"/>
            </a:endParaRPr>
          </a:p>
        </p:txBody>
      </p:sp>
      <p:sp>
        <p:nvSpPr>
          <p:cNvPr id="45058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s-ES_tradnl" sz="2000" b="1" smtClean="0">
                <a:latin typeface="Arial" charset="0"/>
              </a:rPr>
              <a:t>Continuidad de los cuidados</a:t>
            </a:r>
            <a:r>
              <a:rPr lang="es-ES_tradnl" sz="2000" smtClean="0">
                <a:latin typeface="Arial" charset="0"/>
              </a:rPr>
              <a:t>: que abarca desde la promoción, prevención, curación y rehabilitación, con calidad y respecto a la dignidad de las personas    en la atención y los cuidados de salud.</a:t>
            </a:r>
          </a:p>
          <a:p>
            <a:pPr eaLnBrk="1" hangingPunct="1">
              <a:buFont typeface="Arial" charset="0"/>
              <a:buNone/>
            </a:pPr>
            <a:endParaRPr lang="es-CL" sz="2000" smtClean="0">
              <a:latin typeface="Arial" charset="0"/>
            </a:endParaRPr>
          </a:p>
          <a:p>
            <a:pPr eaLnBrk="1" hangingPunct="1"/>
            <a:r>
              <a:rPr lang="es-ES_tradnl" sz="2000" b="1" smtClean="0">
                <a:latin typeface="Arial" charset="0"/>
              </a:rPr>
              <a:t>Empoderamiento de la población</a:t>
            </a:r>
            <a:r>
              <a:rPr lang="es-ES_tradnl" sz="2000" smtClean="0">
                <a:latin typeface="Arial" charset="0"/>
              </a:rPr>
              <a:t>: a través del fortalecimiento de la comunidad y del ejercicio del control social, así  como del auto cuidado y promoción de su propia salud con hábitos saludables.</a:t>
            </a:r>
          </a:p>
          <a:p>
            <a:pPr eaLnBrk="1" hangingPunct="1">
              <a:buFont typeface="Arial" charset="0"/>
              <a:buNone/>
            </a:pPr>
            <a:endParaRPr lang="es-CL" sz="2000" smtClean="0">
              <a:latin typeface="Arial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s-ES_tradnl" sz="2000" b="1" smtClean="0">
                <a:latin typeface="Arial" charset="0"/>
              </a:rPr>
              <a:t>Democratización</a:t>
            </a:r>
            <a:r>
              <a:rPr lang="es-ES_tradnl" sz="2000" smtClean="0">
                <a:latin typeface="Arial" charset="0"/>
              </a:rPr>
              <a:t>: a través de la constitución y fortalecimiento de los espacios de participación, como los consejos(consultivos, desarrollo, salud etc.)</a:t>
            </a: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endParaRPr lang="es-ES_tradnl" sz="2000" smtClean="0">
              <a:latin typeface="Arial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s-ES_tradnl" sz="2000" b="1" smtClean="0">
                <a:latin typeface="Arial" charset="0"/>
              </a:rPr>
              <a:t>Descentralización</a:t>
            </a:r>
            <a:r>
              <a:rPr lang="es-ES_tradnl" sz="2000" smtClean="0">
                <a:latin typeface="Arial" charset="0"/>
              </a:rPr>
              <a:t>: a través de mayor poder de gestión y decisión regional</a:t>
            </a:r>
            <a:endParaRPr lang="es-CL" sz="200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1975"/>
          </a:xfrm>
        </p:spPr>
        <p:txBody>
          <a:bodyPr/>
          <a:lstStyle/>
          <a:p>
            <a:pPr eaLnBrk="1" hangingPunct="1"/>
            <a:r>
              <a:rPr lang="es-CL" sz="2800" smtClean="0">
                <a:latin typeface="Arial" charset="0"/>
              </a:rPr>
              <a:t>Reflexiones sobre las políticas existentes…</a:t>
            </a:r>
          </a:p>
        </p:txBody>
      </p:sp>
      <p:sp>
        <p:nvSpPr>
          <p:cNvPr id="1029" name="2 Marcador de texto"/>
          <p:cNvSpPr>
            <a:spLocks noGrp="1"/>
          </p:cNvSpPr>
          <p:nvPr>
            <p:ph type="body" idx="1"/>
          </p:nvPr>
        </p:nvSpPr>
        <p:spPr>
          <a:xfrm>
            <a:off x="395288" y="981075"/>
            <a:ext cx="8229600" cy="4525963"/>
          </a:xfrm>
        </p:spPr>
        <p:txBody>
          <a:bodyPr/>
          <a:lstStyle/>
          <a:p>
            <a:pPr eaLnBrk="1" hangingPunct="1"/>
            <a:r>
              <a:rPr lang="es-ES" sz="2000" smtClean="0">
                <a:latin typeface="Arial" charset="0"/>
              </a:rPr>
              <a:t>Las políticas de Salud están destinadas a favorecer  a toda la población, independiente del estrato social, grupo etario etc., por lo mismo su accionar no siempre es satisfactoria y no favorece de la forma en que la población desea o considera que debiera ser. </a:t>
            </a:r>
          </a:p>
          <a:p>
            <a:pPr eaLnBrk="1" hangingPunct="1">
              <a:buFont typeface="Arial" charset="0"/>
              <a:buNone/>
            </a:pPr>
            <a:endParaRPr lang="es-CL" sz="2000" smtClean="0">
              <a:latin typeface="Arial" charset="0"/>
            </a:endParaRPr>
          </a:p>
          <a:p>
            <a:pPr eaLnBrk="1" hangingPunct="1">
              <a:buFont typeface="Arial" charset="0"/>
              <a:buNone/>
            </a:pPr>
            <a:endParaRPr lang="es-CL" sz="2000" smtClean="0">
              <a:latin typeface="Arial" charset="0"/>
            </a:endParaRPr>
          </a:p>
        </p:txBody>
      </p:sp>
      <p:pic>
        <p:nvPicPr>
          <p:cNvPr id="1030" name="3 Imagen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00788" y="2781300"/>
            <a:ext cx="2411412" cy="315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0" y="2619375"/>
          <a:ext cx="5651500" cy="4238625"/>
        </p:xfrm>
        <a:graphic>
          <a:graphicData uri="http://schemas.openxmlformats.org/presentationml/2006/ole">
            <p:oleObj spid="_x0000_s1027" name="Plantilla de Microsoft Office PowerPoint 2007" r:id="rId4" imgW="3147081" imgH="2359146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635375" y="908050"/>
            <a:ext cx="1800225" cy="649288"/>
          </a:xfrm>
          <a:prstGeom prst="rect">
            <a:avLst/>
          </a:prstGeom>
          <a:solidFill>
            <a:srgbClr val="BBE0E3"/>
          </a:solidFill>
          <a:ln>
            <a:solidFill>
              <a:srgbClr val="0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30000"/>
              </a:spcBef>
              <a:spcAft>
                <a:spcPts val="0"/>
              </a:spcAft>
              <a:defRPr/>
            </a:pPr>
            <a:r>
              <a:rPr lang="es-CL" b="1" dirty="0">
                <a:solidFill>
                  <a:srgbClr val="002060"/>
                </a:solidFill>
              </a:rPr>
              <a:t>SOCIEDAD</a:t>
            </a:r>
          </a:p>
        </p:txBody>
      </p:sp>
      <p:sp>
        <p:nvSpPr>
          <p:cNvPr id="3" name="2 Flecha derecha"/>
          <p:cNvSpPr/>
          <p:nvPr/>
        </p:nvSpPr>
        <p:spPr>
          <a:xfrm rot="7771311">
            <a:off x="2518569" y="1732757"/>
            <a:ext cx="1233487" cy="857250"/>
          </a:xfrm>
          <a:prstGeom prst="rightArrow">
            <a:avLst/>
          </a:prstGeom>
          <a:solidFill>
            <a:srgbClr val="BBE0E3"/>
          </a:solidFill>
          <a:ln>
            <a:solidFill>
              <a:srgbClr val="0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30000"/>
              </a:spcBef>
              <a:spcAft>
                <a:spcPts val="0"/>
              </a:spcAft>
              <a:defRPr/>
            </a:pPr>
            <a:endParaRPr lang="es-CL"/>
          </a:p>
        </p:txBody>
      </p:sp>
      <p:sp>
        <p:nvSpPr>
          <p:cNvPr id="4" name="3 Flecha abajo"/>
          <p:cNvSpPr/>
          <p:nvPr/>
        </p:nvSpPr>
        <p:spPr>
          <a:xfrm rot="18918434">
            <a:off x="2743200" y="3898900"/>
            <a:ext cx="741363" cy="1042988"/>
          </a:xfrm>
          <a:prstGeom prst="downArrow">
            <a:avLst/>
          </a:prstGeom>
          <a:solidFill>
            <a:srgbClr val="BBE0E3"/>
          </a:solidFill>
          <a:ln>
            <a:solidFill>
              <a:srgbClr val="0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30000"/>
              </a:spcBef>
              <a:spcAft>
                <a:spcPts val="0"/>
              </a:spcAft>
              <a:defRPr/>
            </a:pPr>
            <a:endParaRPr lang="es-CL"/>
          </a:p>
        </p:txBody>
      </p:sp>
      <p:sp>
        <p:nvSpPr>
          <p:cNvPr id="5" name="4 Rectángulo"/>
          <p:cNvSpPr/>
          <p:nvPr/>
        </p:nvSpPr>
        <p:spPr>
          <a:xfrm>
            <a:off x="3563938" y="4941888"/>
            <a:ext cx="2160587" cy="647700"/>
          </a:xfrm>
          <a:prstGeom prst="rect">
            <a:avLst/>
          </a:prstGeom>
          <a:solidFill>
            <a:srgbClr val="C00000"/>
          </a:solidFill>
          <a:ln>
            <a:solidFill>
              <a:srgbClr val="0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30000"/>
              </a:spcBef>
              <a:spcAft>
                <a:spcPts val="0"/>
              </a:spcAft>
              <a:defRPr/>
            </a:pPr>
            <a:r>
              <a:rPr lang="es-CL" b="1"/>
              <a:t>POLITICAS DE SALUD</a:t>
            </a:r>
          </a:p>
        </p:txBody>
      </p:sp>
      <p:sp>
        <p:nvSpPr>
          <p:cNvPr id="6" name="5 Flecha derecha"/>
          <p:cNvSpPr/>
          <p:nvPr/>
        </p:nvSpPr>
        <p:spPr>
          <a:xfrm rot="18289102">
            <a:off x="5600700" y="3863975"/>
            <a:ext cx="1139825" cy="822325"/>
          </a:xfrm>
          <a:prstGeom prst="rightArrow">
            <a:avLst/>
          </a:prstGeom>
          <a:solidFill>
            <a:srgbClr val="BBE0E3"/>
          </a:solidFill>
          <a:ln>
            <a:solidFill>
              <a:srgbClr val="0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30000"/>
              </a:spcBef>
              <a:spcAft>
                <a:spcPts val="0"/>
              </a:spcAft>
              <a:defRPr/>
            </a:pPr>
            <a:endParaRPr lang="es-CL"/>
          </a:p>
        </p:txBody>
      </p:sp>
      <p:sp>
        <p:nvSpPr>
          <p:cNvPr id="7" name="6 Flecha derecha"/>
          <p:cNvSpPr/>
          <p:nvPr/>
        </p:nvSpPr>
        <p:spPr>
          <a:xfrm rot="13464500">
            <a:off x="5318125" y="1576388"/>
            <a:ext cx="1193800" cy="768350"/>
          </a:xfrm>
          <a:prstGeom prst="rightArrow">
            <a:avLst/>
          </a:prstGeom>
          <a:solidFill>
            <a:srgbClr val="BBE0E3"/>
          </a:solidFill>
          <a:ln>
            <a:solidFill>
              <a:srgbClr val="0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30000"/>
              </a:spcBef>
              <a:spcAft>
                <a:spcPts val="0"/>
              </a:spcAft>
              <a:defRPr/>
            </a:pPr>
            <a:endParaRPr lang="es-CL"/>
          </a:p>
        </p:txBody>
      </p:sp>
      <p:sp>
        <p:nvSpPr>
          <p:cNvPr id="8" name="7 Elipse"/>
          <p:cNvSpPr/>
          <p:nvPr/>
        </p:nvSpPr>
        <p:spPr>
          <a:xfrm>
            <a:off x="3276600" y="2060575"/>
            <a:ext cx="2736850" cy="2520950"/>
          </a:xfrm>
          <a:prstGeom prst="ellipse">
            <a:avLst/>
          </a:prstGeom>
          <a:solidFill>
            <a:srgbClr val="FFFF99"/>
          </a:solidFill>
          <a:ln>
            <a:solidFill>
              <a:srgbClr val="0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30000"/>
              </a:spcBef>
              <a:spcAft>
                <a:spcPts val="0"/>
              </a:spcAft>
              <a:defRPr/>
            </a:pPr>
            <a:r>
              <a:rPr lang="es-CL" sz="3200" b="1" dirty="0">
                <a:solidFill>
                  <a:srgbClr val="002060"/>
                </a:solidFill>
              </a:rPr>
              <a:t>Salud de la Población</a:t>
            </a:r>
          </a:p>
        </p:txBody>
      </p:sp>
      <p:sp>
        <p:nvSpPr>
          <p:cNvPr id="9" name="8 Rectángulo"/>
          <p:cNvSpPr/>
          <p:nvPr/>
        </p:nvSpPr>
        <p:spPr>
          <a:xfrm>
            <a:off x="6156325" y="2636838"/>
            <a:ext cx="2160588" cy="792162"/>
          </a:xfrm>
          <a:prstGeom prst="rect">
            <a:avLst/>
          </a:prstGeom>
          <a:solidFill>
            <a:srgbClr val="00B050"/>
          </a:solidFill>
          <a:ln>
            <a:solidFill>
              <a:srgbClr val="0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30000"/>
              </a:spcBef>
              <a:spcAft>
                <a:spcPts val="0"/>
              </a:spcAft>
              <a:defRPr/>
            </a:pPr>
            <a:r>
              <a:rPr lang="es-CL" b="1"/>
              <a:t>PROGRAMAS Y </a:t>
            </a:r>
          </a:p>
          <a:p>
            <a:pPr algn="ctr" fontAlgn="auto">
              <a:spcBef>
                <a:spcPct val="30000"/>
              </a:spcBef>
              <a:spcAft>
                <a:spcPts val="0"/>
              </a:spcAft>
              <a:defRPr/>
            </a:pPr>
            <a:r>
              <a:rPr lang="es-CL" b="1"/>
              <a:t>PLANES DE ACCION</a:t>
            </a:r>
          </a:p>
        </p:txBody>
      </p:sp>
      <p:sp>
        <p:nvSpPr>
          <p:cNvPr id="10" name="9 Rectángulo"/>
          <p:cNvSpPr/>
          <p:nvPr/>
        </p:nvSpPr>
        <p:spPr>
          <a:xfrm>
            <a:off x="1042988" y="2852738"/>
            <a:ext cx="1944687" cy="792162"/>
          </a:xfrm>
          <a:prstGeom prst="rect">
            <a:avLst/>
          </a:prstGeom>
          <a:solidFill>
            <a:srgbClr val="FFC000"/>
          </a:solidFill>
          <a:ln>
            <a:solidFill>
              <a:srgbClr val="0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30000"/>
              </a:spcBef>
              <a:spcAft>
                <a:spcPts val="0"/>
              </a:spcAft>
              <a:defRPr/>
            </a:pPr>
            <a:r>
              <a:rPr lang="es-CL" b="1" dirty="0">
                <a:solidFill>
                  <a:srgbClr val="0070C0"/>
                </a:solidFill>
              </a:rPr>
              <a:t>AUTORIDADES</a:t>
            </a:r>
          </a:p>
        </p:txBody>
      </p:sp>
      <p:pic>
        <p:nvPicPr>
          <p:cNvPr id="48138" name="Picture 12" descr="http://t3.gstatic.com/images?q=tbn:ANd9GcRxLTiD1HPLpgVtwm1tY_mn8gJpw_eRHvwhFPA0ocizFnk9TF7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8538" y="0"/>
            <a:ext cx="3065462" cy="191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9" name="Picture 14" descr="http://t2.gstatic.com/images?q=tbn:ANd9GcSF43-MUr8Qh5iOMoHTEcucaiRjRoHQO6B1_gIqIu0qEEmFhLHnC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624138" cy="220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40" name="Picture 16" descr="http://t2.gstatic.com/images?q=tbn:ANd9GcQZ6qc44yWg_j88eQxhzYcnBKta36EvAvClxYru6_6OYDc4Ltpy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437063"/>
            <a:ext cx="2794000" cy="242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41" name="3 Imagen"/>
          <p:cNvPicPr>
            <a:picLocks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75463" y="4365625"/>
            <a:ext cx="2268537" cy="249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3" name="Picture 40" descr="perce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35150" y="0"/>
            <a:ext cx="5521325" cy="693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CL" sz="2800" smtClean="0">
                <a:latin typeface="Arial" charset="0"/>
              </a:rPr>
              <a:t>¿Cuales son las áreas criticas para la sociedad chilena ?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9244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endParaRPr lang="es-CL" sz="2800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s-CL" sz="2800" dirty="0" smtClean="0">
                <a:latin typeface="Arial" charset="0"/>
              </a:rPr>
              <a:t>Pobreza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CL" sz="2800" dirty="0" smtClean="0">
                <a:latin typeface="Arial" charset="0"/>
              </a:rPr>
              <a:t>Delincuencia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CL" sz="2800" dirty="0" smtClean="0">
                <a:latin typeface="Arial" charset="0"/>
              </a:rPr>
              <a:t>Educación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CL" sz="2800" dirty="0" smtClean="0">
                <a:latin typeface="Arial" charset="0"/>
              </a:rPr>
              <a:t>Narcotráfico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CL" sz="2800" dirty="0" smtClean="0">
                <a:latin typeface="Arial" charset="0"/>
              </a:rPr>
              <a:t>Trabajo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CL" sz="2800" dirty="0" smtClean="0">
                <a:latin typeface="Arial" charset="0"/>
              </a:rPr>
              <a:t>Relaciones exteriores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CL" sz="2800" dirty="0" smtClean="0">
                <a:latin typeface="Arial" charset="0"/>
              </a:rPr>
              <a:t>Economía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CL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Salud</a:t>
            </a:r>
          </a:p>
          <a:p>
            <a:pPr eaLnBrk="1" hangingPunct="1">
              <a:lnSpc>
                <a:spcPct val="80000"/>
              </a:lnSpc>
              <a:defRPr/>
            </a:pPr>
            <a:endParaRPr lang="es-CL" sz="2800" dirty="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es-CL" sz="2800" dirty="0" smtClean="0">
                <a:latin typeface="Arial" charset="0"/>
              </a:rPr>
              <a:t>		</a:t>
            </a:r>
            <a:r>
              <a:rPr lang="es-CL" sz="3600" b="1" i="1" dirty="0" smtClean="0">
                <a:latin typeface="Arial" charset="0"/>
              </a:rPr>
              <a:t>“Salud en Todas las políticas”</a:t>
            </a:r>
          </a:p>
          <a:p>
            <a:pPr eaLnBrk="1" hangingPunct="1">
              <a:lnSpc>
                <a:spcPct val="90000"/>
              </a:lnSpc>
              <a:defRPr/>
            </a:pPr>
            <a:endParaRPr lang="es-CL" dirty="0" smtClean="0">
              <a:latin typeface="Arial" charset="0"/>
            </a:endParaRPr>
          </a:p>
        </p:txBody>
      </p:sp>
      <p:pic>
        <p:nvPicPr>
          <p:cNvPr id="18435" name="Picture 6" descr="http://us.123rf.com/400wm/400/400/rramirez125/rramirez1250707/rramirez125070700025/1180244-multitud-de-personas-caminando-en-la-calle-profundidad-de-camp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13275" y="2205038"/>
            <a:ext cx="4530725" cy="302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7" name="Picture 24" descr="se mueve o no se mueve2 Efectos ópticos">
            <a:hlinkClick r:id="rId2" tooltip="se_mueve_o_no_se_mueve2.gif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476250"/>
            <a:ext cx="8207375" cy="620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388" y="0"/>
            <a:ext cx="7129462" cy="306863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CL" sz="3600" b="1" dirty="0" smtClean="0">
                <a:effectLst>
                  <a:prstShdw prst="shdw14" dist="35921" dir="2700000">
                    <a:scrgbClr r="0" g="0" b="0">
                      <a:alpha val="43000"/>
                    </a:scrgbClr>
                  </a:prstShdw>
                </a:effectLst>
              </a:rPr>
              <a:t>En Salud Bucal</a:t>
            </a:r>
            <a:br>
              <a:rPr lang="es-CL" sz="3600" b="1" dirty="0" smtClean="0">
                <a:effectLst>
                  <a:prstShdw prst="shdw14" dist="35921" dir="2700000">
                    <a:scrgbClr r="0" g="0" b="0">
                      <a:alpha val="43000"/>
                    </a:scrgbClr>
                  </a:prstShdw>
                </a:effectLst>
              </a:rPr>
            </a:br>
            <a:r>
              <a:rPr lang="es-CL" sz="3600" b="1" dirty="0" smtClean="0">
                <a:effectLst>
                  <a:prstShdw prst="shdw14" dist="35921" dir="2700000">
                    <a:scrgbClr r="0" g="0" b="0">
                      <a:alpha val="43000"/>
                    </a:scrgbClr>
                  </a:prstShdw>
                </a:effectLst>
              </a:rPr>
              <a:t>de lo Teórico  a lo Operativo</a:t>
            </a:r>
          </a:p>
        </p:txBody>
      </p:sp>
      <p:pic>
        <p:nvPicPr>
          <p:cNvPr id="51202" name="Picture 4" descr="http://clio.rediris.es/udidactica/IGM/images/trenches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1513" y="2420938"/>
            <a:ext cx="5932487" cy="4437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1 Título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  <a:solidFill>
            <a:srgbClr val="FFC000"/>
          </a:solidFill>
        </p:spPr>
        <p:txBody>
          <a:bodyPr/>
          <a:lstStyle/>
          <a:p>
            <a:pPr eaLnBrk="1" hangingPunct="1"/>
            <a:r>
              <a:rPr lang="es-CL" smtClean="0">
                <a:latin typeface="Arial" charset="0"/>
              </a:rPr>
              <a:t>¿Qué es un sistema de salud?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0" y="1341438"/>
            <a:ext cx="6948488" cy="5516562"/>
          </a:xfrm>
        </p:spPr>
        <p:txBody>
          <a:bodyPr rtlCol="0">
            <a:normAutofit fontScale="2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es-CL" sz="9600" dirty="0" smtClean="0"/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s-CL" sz="8000" dirty="0" smtClean="0"/>
              <a:t>Todo el conjunto de actividades destinadas a promover y mantener la salud o restablecerla en comunidades y personas enfermas</a:t>
            </a:r>
            <a:endParaRPr lang="es-CL" sz="9600" dirty="0" smtClean="0">
              <a:effectLst>
                <a:prstShdw prst="shdw14" dist="35921" dir="2700000">
                  <a:scrgbClr r="0" g="0" b="0">
                    <a:alpha val="43000"/>
                  </a:scrgbClr>
                </a:prstShdw>
              </a:effectLst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s-CL" sz="8000" dirty="0" smtClean="0"/>
              <a:t>Idealmente integradas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es-CL" sz="6000" dirty="0" smtClean="0"/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s-CL" sz="8000" dirty="0" smtClean="0"/>
              <a:t>Conceptualmente es más que un sistema de atención clínica, participan:</a:t>
            </a:r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es-CL" sz="8000" dirty="0" smtClean="0"/>
          </a:p>
          <a:p>
            <a:pPr lvl="1" eaLnBrk="1" fontAlgn="auto" hangingPunct="1">
              <a:spcAft>
                <a:spcPts val="0"/>
              </a:spcAft>
              <a:buFont typeface="Arial"/>
              <a:buChar char="–"/>
              <a:defRPr/>
            </a:pPr>
            <a:r>
              <a:rPr lang="es-CL" sz="8000" b="1" dirty="0" smtClean="0"/>
              <a:t>Población</a:t>
            </a:r>
            <a:r>
              <a:rPr lang="es-CL" sz="8000" dirty="0" smtClean="0"/>
              <a:t>: objeto y objetivo del quehacer organizado en salud</a:t>
            </a:r>
          </a:p>
          <a:p>
            <a:pPr lvl="1" eaLnBrk="1" fontAlgn="auto" hangingPunct="1">
              <a:spcAft>
                <a:spcPts val="0"/>
              </a:spcAft>
              <a:buFont typeface="Arial"/>
              <a:buChar char="–"/>
              <a:defRPr/>
            </a:pPr>
            <a:r>
              <a:rPr lang="es-CL" sz="8000" b="1" dirty="0" smtClean="0"/>
              <a:t>Estado</a:t>
            </a:r>
            <a:r>
              <a:rPr lang="es-CL" sz="8000" dirty="0" smtClean="0"/>
              <a:t>: garante y protector de los derechos de los ciudadanos</a:t>
            </a:r>
          </a:p>
          <a:p>
            <a:pPr lvl="1" eaLnBrk="1" fontAlgn="auto" hangingPunct="1">
              <a:spcAft>
                <a:spcPts val="0"/>
              </a:spcAft>
              <a:buFont typeface="Arial"/>
              <a:buChar char="–"/>
              <a:defRPr/>
            </a:pPr>
            <a:r>
              <a:rPr lang="es-CL" sz="8000" b="1" dirty="0" smtClean="0"/>
              <a:t>Sistemas Previsionales de Salud</a:t>
            </a:r>
            <a:r>
              <a:rPr lang="es-CL" sz="8000" dirty="0" smtClean="0"/>
              <a:t>: administración de fondos</a:t>
            </a:r>
          </a:p>
          <a:p>
            <a:pPr lvl="1" eaLnBrk="1" fontAlgn="auto" hangingPunct="1">
              <a:spcAft>
                <a:spcPts val="0"/>
              </a:spcAft>
              <a:buFont typeface="Arial"/>
              <a:buChar char="–"/>
              <a:defRPr/>
            </a:pPr>
            <a:r>
              <a:rPr lang="es-CL" sz="8000" b="1" dirty="0" smtClean="0"/>
              <a:t>Sistemas Asistenciales de Salud</a:t>
            </a:r>
            <a:r>
              <a:rPr lang="es-CL" sz="8000" dirty="0" smtClean="0"/>
              <a:t>: red prestadora de servicios en salud</a:t>
            </a: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es-CL" sz="9600" dirty="0" smtClean="0">
              <a:effectLst>
                <a:prstShdw prst="shdw14" dist="35921" dir="2700000">
                  <a:scrgbClr r="0" g="0" b="0">
                    <a:alpha val="43000"/>
                  </a:scrgbClr>
                </a:prstShdw>
              </a:effectLst>
            </a:endParaRPr>
          </a:p>
        </p:txBody>
      </p:sp>
      <p:pic>
        <p:nvPicPr>
          <p:cNvPr id="52227" name="4 Imagen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88125" y="2133600"/>
            <a:ext cx="2555875" cy="2160588"/>
          </a:xfrm>
          <a:prstGeom prst="rect">
            <a:avLst/>
          </a:prstGeom>
          <a:solidFill>
            <a:srgbClr val="BBE0E3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CL" sz="3200" b="1" smtClean="0">
                <a:latin typeface="Arial" charset="0"/>
              </a:rPr>
              <a:t>ATENCION PRIMARIA DE SALUD (APS)</a:t>
            </a:r>
          </a:p>
        </p:txBody>
      </p:sp>
      <p:sp>
        <p:nvSpPr>
          <p:cNvPr id="53250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s-CL" sz="2800" smtClean="0">
                <a:latin typeface="Arial" charset="0"/>
              </a:rPr>
              <a:t>"...</a:t>
            </a:r>
            <a:r>
              <a:rPr lang="es-CL" sz="2800" b="1" i="1" smtClean="0">
                <a:latin typeface="Arial" charset="0"/>
              </a:rPr>
              <a:t>es la asistencia sanitaria esencial basada en métodos y tecnologías prácticos, científicamente fundados y socialmente aceptables, puestos al alcance de todos los individuos y familias de la comunidad… “</a:t>
            </a:r>
          </a:p>
          <a:p>
            <a:pPr eaLnBrk="1" hangingPunct="1"/>
            <a:endParaRPr lang="es-CL" sz="2600" smtClean="0">
              <a:latin typeface="Arial" charset="0"/>
            </a:endParaRPr>
          </a:p>
          <a:p>
            <a:pPr algn="r" eaLnBrk="1" hangingPunct="1"/>
            <a:r>
              <a:rPr lang="es-CL" sz="2200" smtClean="0">
                <a:latin typeface="Arial" charset="0"/>
              </a:rPr>
              <a:t>Declaración de Alma Ata (U.R.S.S., 1978)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1 Título"/>
          <p:cNvSpPr>
            <a:spLocks noGrp="1"/>
          </p:cNvSpPr>
          <p:nvPr>
            <p:ph type="ctrTitle"/>
          </p:nvPr>
        </p:nvSpPr>
        <p:spPr>
          <a:xfrm>
            <a:off x="0" y="1341438"/>
            <a:ext cx="5508625" cy="2362200"/>
          </a:xfrm>
        </p:spPr>
        <p:txBody>
          <a:bodyPr/>
          <a:lstStyle/>
          <a:p>
            <a:pPr eaLnBrk="1" hangingPunct="1"/>
            <a:r>
              <a:rPr lang="es-CL" sz="2800" b="1" smtClean="0">
                <a:latin typeface="Arial" charset="0"/>
              </a:rPr>
              <a:t>Trabajo en Red, enfocado en el Modelo de Salud Familiar y Comunitaria</a:t>
            </a:r>
          </a:p>
        </p:txBody>
      </p:sp>
      <p:pic>
        <p:nvPicPr>
          <p:cNvPr id="54274" name="3 Imagen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10200" y="981075"/>
            <a:ext cx="3733800" cy="322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Rectángulo"/>
          <p:cNvSpPr/>
          <p:nvPr/>
        </p:nvSpPr>
        <p:spPr>
          <a:xfrm>
            <a:off x="684213" y="4365625"/>
            <a:ext cx="7848600" cy="14398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L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¿Esta la Odontología realmente incorporada dentro del Modelo de Salud Familiar?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88913"/>
            <a:ext cx="2736850" cy="36099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0179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63713" y="1628775"/>
            <a:ext cx="2770187" cy="3641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0180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08400" y="2997200"/>
            <a:ext cx="2709863" cy="353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5300" name="8 Título"/>
          <p:cNvSpPr>
            <a:spLocks noGrp="1"/>
          </p:cNvSpPr>
          <p:nvPr>
            <p:ph type="title"/>
          </p:nvPr>
        </p:nvSpPr>
        <p:spPr>
          <a:xfrm>
            <a:off x="4211638" y="476250"/>
            <a:ext cx="4475162" cy="1584325"/>
          </a:xfrm>
        </p:spPr>
        <p:txBody>
          <a:bodyPr/>
          <a:lstStyle/>
          <a:p>
            <a:r>
              <a:rPr lang="es-CL" b="1" smtClean="0">
                <a:latin typeface="Arial" charset="0"/>
              </a:rPr>
              <a:t>Lenguaje de la Red APS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20713"/>
            <a:ext cx="9144000" cy="576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7 Elipse"/>
          <p:cNvSpPr/>
          <p:nvPr/>
        </p:nvSpPr>
        <p:spPr>
          <a:xfrm>
            <a:off x="468313" y="1557338"/>
            <a:ext cx="1655762" cy="3024187"/>
          </a:xfrm>
          <a:prstGeom prst="ellipse">
            <a:avLst/>
          </a:prstGeom>
          <a:noFill/>
          <a:ln w="66675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30000"/>
              </a:spcBef>
              <a:spcAft>
                <a:spcPts val="0"/>
              </a:spcAft>
              <a:defRPr/>
            </a:pPr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628775"/>
            <a:ext cx="8743950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Elipse"/>
          <p:cNvSpPr/>
          <p:nvPr/>
        </p:nvSpPr>
        <p:spPr>
          <a:xfrm>
            <a:off x="0" y="1700213"/>
            <a:ext cx="2195513" cy="2663825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/>
          </a:p>
        </p:txBody>
      </p:sp>
      <p:sp>
        <p:nvSpPr>
          <p:cNvPr id="57348" name="5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6418263" cy="1143000"/>
          </a:xfrm>
        </p:spPr>
        <p:txBody>
          <a:bodyPr/>
          <a:lstStyle/>
          <a:p>
            <a:r>
              <a:rPr lang="es-CL" sz="3200" smtClean="0">
                <a:latin typeface="Arial" charset="0"/>
              </a:rPr>
              <a:t>En el marco de la prevención</a:t>
            </a:r>
          </a:p>
        </p:txBody>
      </p:sp>
      <p:pic>
        <p:nvPicPr>
          <p:cNvPr id="57349" name="3 Imagen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85013" y="0"/>
            <a:ext cx="2058987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6491288" cy="1143000"/>
          </a:xfrm>
        </p:spPr>
        <p:txBody>
          <a:bodyPr/>
          <a:lstStyle/>
          <a:p>
            <a:r>
              <a:rPr lang="es-CL" sz="3200" smtClean="0">
                <a:latin typeface="Arial" charset="0"/>
              </a:rPr>
              <a:t>En el marco de la rehabilitación</a:t>
            </a:r>
          </a:p>
        </p:txBody>
      </p:sp>
      <p:pic>
        <p:nvPicPr>
          <p:cNvPr id="5837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9388" y="1773238"/>
            <a:ext cx="8713787" cy="4608512"/>
          </a:xfrm>
          <a:noFill/>
        </p:spPr>
      </p:pic>
      <p:sp>
        <p:nvSpPr>
          <p:cNvPr id="5" name="4 Elipse"/>
          <p:cNvSpPr/>
          <p:nvPr/>
        </p:nvSpPr>
        <p:spPr>
          <a:xfrm>
            <a:off x="0" y="1844675"/>
            <a:ext cx="2987675" cy="4464050"/>
          </a:xfrm>
          <a:prstGeom prst="ellipse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/>
          </a:p>
        </p:txBody>
      </p:sp>
      <p:pic>
        <p:nvPicPr>
          <p:cNvPr id="58373" name="4 Imagen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0" y="0"/>
            <a:ext cx="2286000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773238"/>
            <a:ext cx="8893175" cy="3767137"/>
          </a:xfrm>
          <a:noFill/>
        </p:spPr>
      </p:pic>
      <p:sp>
        <p:nvSpPr>
          <p:cNvPr id="59395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mtClean="0">
                <a:latin typeface="Arial" charset="0"/>
              </a:rPr>
              <a:t>En el marco de la rehabilitación</a:t>
            </a:r>
          </a:p>
        </p:txBody>
      </p:sp>
      <p:sp>
        <p:nvSpPr>
          <p:cNvPr id="6" name="5 Elipse"/>
          <p:cNvSpPr/>
          <p:nvPr/>
        </p:nvSpPr>
        <p:spPr>
          <a:xfrm>
            <a:off x="0" y="1557338"/>
            <a:ext cx="2195513" cy="4175125"/>
          </a:xfrm>
          <a:prstGeom prst="ellipse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/>
          </a:p>
        </p:txBody>
      </p:sp>
      <p:pic>
        <p:nvPicPr>
          <p:cNvPr id="59397" name="4 Imagen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88125" y="4508500"/>
            <a:ext cx="2555875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es-CL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Proceso de desarrollo de una Política de Salud</a:t>
            </a:r>
          </a:p>
        </p:txBody>
      </p:sp>
      <p:sp>
        <p:nvSpPr>
          <p:cNvPr id="19458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924425"/>
          </a:xfrm>
        </p:spPr>
        <p:txBody>
          <a:bodyPr/>
          <a:lstStyle/>
          <a:p>
            <a:pPr eaLnBrk="1" hangingPunct="1"/>
            <a:r>
              <a:rPr lang="es-CL" sz="2400" smtClean="0">
                <a:latin typeface="Arial" charset="0"/>
              </a:rPr>
              <a:t>Obtener y analizar información disponible sobre un tema de interés social</a:t>
            </a:r>
          </a:p>
          <a:p>
            <a:pPr eaLnBrk="1" hangingPunct="1"/>
            <a:r>
              <a:rPr lang="es-CL" sz="2400" smtClean="0">
                <a:latin typeface="Arial" charset="0"/>
              </a:rPr>
              <a:t>Definir un problema relevante que deba ser abordado.</a:t>
            </a:r>
          </a:p>
          <a:p>
            <a:pPr eaLnBrk="1" hangingPunct="1"/>
            <a:r>
              <a:rPr lang="es-CL" sz="2400" smtClean="0">
                <a:latin typeface="Arial" charset="0"/>
              </a:rPr>
              <a:t>Desarrollar alternativas de solución.</a:t>
            </a:r>
          </a:p>
          <a:p>
            <a:pPr eaLnBrk="1" hangingPunct="1"/>
            <a:r>
              <a:rPr lang="es-CL" sz="2400" smtClean="0">
                <a:latin typeface="Arial" charset="0"/>
              </a:rPr>
              <a:t>Evaluar impacto mediático de la medida en la sociedad</a:t>
            </a:r>
          </a:p>
          <a:p>
            <a:pPr eaLnBrk="1" hangingPunct="1"/>
            <a:r>
              <a:rPr lang="es-CL" sz="2400" smtClean="0">
                <a:latin typeface="Arial" charset="0"/>
              </a:rPr>
              <a:t>Definir grupos objetivos</a:t>
            </a:r>
          </a:p>
          <a:p>
            <a:pPr eaLnBrk="1" hangingPunct="1"/>
            <a:r>
              <a:rPr lang="es-CL" sz="2400" smtClean="0">
                <a:latin typeface="Arial" charset="0"/>
              </a:rPr>
              <a:t>Definir un conjunto de estrategias (difusión y acceso) y planes de trabajo (programas) que operativizen la política </a:t>
            </a:r>
          </a:p>
          <a:p>
            <a:pPr eaLnBrk="1" hangingPunct="1"/>
            <a:r>
              <a:rPr lang="es-CL" sz="2400" smtClean="0">
                <a:latin typeface="Arial" charset="0"/>
              </a:rPr>
              <a:t>Análisis de costos y beneficios.</a:t>
            </a:r>
          </a:p>
          <a:p>
            <a:pPr eaLnBrk="1" hangingPunct="1"/>
            <a:r>
              <a:rPr lang="es-CL" sz="2400" smtClean="0">
                <a:latin typeface="Arial" charset="0"/>
              </a:rPr>
              <a:t>Establecer Objetivos medibles a mediano y largo plazo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9388" y="2205038"/>
            <a:ext cx="8707437" cy="3024187"/>
          </a:xfrm>
          <a:noFill/>
        </p:spPr>
      </p:pic>
      <p:sp>
        <p:nvSpPr>
          <p:cNvPr id="4" name="3 Elipse"/>
          <p:cNvSpPr/>
          <p:nvPr/>
        </p:nvSpPr>
        <p:spPr>
          <a:xfrm>
            <a:off x="250825" y="1844675"/>
            <a:ext cx="2197100" cy="2663825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/>
          </a:p>
        </p:txBody>
      </p:sp>
      <p:sp>
        <p:nvSpPr>
          <p:cNvPr id="60420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mtClean="0">
                <a:latin typeface="Arial" charset="0"/>
              </a:rPr>
              <a:t>En el marco de la rehabilitación</a:t>
            </a:r>
          </a:p>
        </p:txBody>
      </p:sp>
      <p:pic>
        <p:nvPicPr>
          <p:cNvPr id="60421" name="4 Imagen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0" y="4221163"/>
            <a:ext cx="2286000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2349500"/>
            <a:ext cx="8953500" cy="2232025"/>
          </a:xfrm>
          <a:noFill/>
        </p:spPr>
      </p:pic>
      <p:sp>
        <p:nvSpPr>
          <p:cNvPr id="4" name="3 Elipse"/>
          <p:cNvSpPr/>
          <p:nvPr/>
        </p:nvSpPr>
        <p:spPr>
          <a:xfrm>
            <a:off x="0" y="1700213"/>
            <a:ext cx="2195513" cy="2663825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/>
          </a:p>
        </p:txBody>
      </p:sp>
      <p:sp>
        <p:nvSpPr>
          <p:cNvPr id="6144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mtClean="0">
                <a:latin typeface="Arial" charset="0"/>
              </a:rPr>
              <a:t>En el marco de la rehabilitación</a:t>
            </a:r>
          </a:p>
        </p:txBody>
      </p:sp>
      <p:pic>
        <p:nvPicPr>
          <p:cNvPr id="61445" name="4 Imagen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88125" y="3789363"/>
            <a:ext cx="2286000" cy="266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8425" y="2276475"/>
            <a:ext cx="9045575" cy="2520950"/>
          </a:xfrm>
          <a:noFill/>
        </p:spPr>
      </p:pic>
      <p:sp>
        <p:nvSpPr>
          <p:cNvPr id="4" name="3 Elipse"/>
          <p:cNvSpPr/>
          <p:nvPr/>
        </p:nvSpPr>
        <p:spPr>
          <a:xfrm>
            <a:off x="0" y="1700213"/>
            <a:ext cx="2195513" cy="2663825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/>
          </a:p>
        </p:txBody>
      </p:sp>
      <p:sp>
        <p:nvSpPr>
          <p:cNvPr id="62468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mtClean="0">
                <a:latin typeface="Arial" charset="0"/>
              </a:rPr>
              <a:t>En el marco de la rehabilitación</a:t>
            </a:r>
          </a:p>
        </p:txBody>
      </p:sp>
      <p:pic>
        <p:nvPicPr>
          <p:cNvPr id="62469" name="4 Imagen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0" y="4076700"/>
            <a:ext cx="2286000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84213" y="2276475"/>
            <a:ext cx="7751762" cy="2665413"/>
          </a:xfrm>
          <a:noFill/>
        </p:spPr>
      </p:pic>
      <p:sp>
        <p:nvSpPr>
          <p:cNvPr id="4" name="3 Elipse"/>
          <p:cNvSpPr/>
          <p:nvPr/>
        </p:nvSpPr>
        <p:spPr>
          <a:xfrm>
            <a:off x="395288" y="1773238"/>
            <a:ext cx="2195512" cy="2016125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/>
          </a:p>
        </p:txBody>
      </p:sp>
      <p:sp>
        <p:nvSpPr>
          <p:cNvPr id="6349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mtClean="0">
                <a:latin typeface="Arial" charset="0"/>
              </a:rPr>
              <a:t>En el marco de la rehabilitación</a:t>
            </a:r>
          </a:p>
        </p:txBody>
      </p:sp>
      <p:pic>
        <p:nvPicPr>
          <p:cNvPr id="63493" name="4 Imagen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0" y="4408488"/>
            <a:ext cx="2286000" cy="2449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CL" sz="2800" b="1" smtClean="0">
                <a:latin typeface="Arial" charset="0"/>
              </a:rPr>
              <a:t>IAAPS 2009-2012 en Salud Bucal</a:t>
            </a:r>
          </a:p>
        </p:txBody>
      </p:sp>
      <p:pic>
        <p:nvPicPr>
          <p:cNvPr id="6451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2420938"/>
            <a:ext cx="8310562" cy="238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16" name="4 Imagen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0" y="4408488"/>
            <a:ext cx="2286000" cy="2449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33450" y="385763"/>
            <a:ext cx="7277100" cy="608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Elipse"/>
          <p:cNvSpPr/>
          <p:nvPr/>
        </p:nvSpPr>
        <p:spPr>
          <a:xfrm>
            <a:off x="6804025" y="2924175"/>
            <a:ext cx="1081088" cy="360363"/>
          </a:xfrm>
          <a:prstGeom prst="ellipse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/>
          </a:p>
        </p:txBody>
      </p:sp>
      <p:pic>
        <p:nvPicPr>
          <p:cNvPr id="65540" name="4 Imagen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0" y="4408488"/>
            <a:ext cx="2286000" cy="2449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r>
              <a:rPr lang="es-CL" sz="2400" b="1" smtClean="0">
                <a:latin typeface="Arial" charset="0"/>
              </a:rPr>
              <a:t>METAS SANITARIAS 2010</a:t>
            </a:r>
          </a:p>
        </p:txBody>
      </p:sp>
      <p:pic>
        <p:nvPicPr>
          <p:cNvPr id="6656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11188" y="1052513"/>
            <a:ext cx="8124825" cy="1800225"/>
          </a:xfrm>
          <a:noFill/>
        </p:spPr>
      </p:pic>
      <p:pic>
        <p:nvPicPr>
          <p:cNvPr id="6656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188" y="3068638"/>
            <a:ext cx="8137525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565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1188" y="4797425"/>
            <a:ext cx="8137525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566" name="4 Imagen"/>
          <p:cNvPicPr>
            <a:picLocks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58000" y="4408488"/>
            <a:ext cx="2286000" cy="2449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3 Título"/>
          <p:cNvSpPr>
            <a:spLocks noGrp="1"/>
          </p:cNvSpPr>
          <p:nvPr>
            <p:ph type="ctrTitle"/>
          </p:nvPr>
        </p:nvSpPr>
        <p:spPr>
          <a:xfrm>
            <a:off x="0" y="765175"/>
            <a:ext cx="7235825" cy="3816350"/>
          </a:xfrm>
        </p:spPr>
        <p:txBody>
          <a:bodyPr/>
          <a:lstStyle/>
          <a:p>
            <a:pPr algn="l"/>
            <a:r>
              <a:rPr lang="es-CL" sz="3600" b="1" smtClean="0">
                <a:latin typeface="Arial" charset="0"/>
              </a:rPr>
              <a:t>¿ Cual es el enfoque de la política sanitaria Odontológica en Chile?</a:t>
            </a:r>
          </a:p>
        </p:txBody>
      </p:sp>
      <p:pic>
        <p:nvPicPr>
          <p:cNvPr id="67586" name="3 Imagen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64163" y="3213100"/>
            <a:ext cx="3779837" cy="364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3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L" b="1" smtClean="0">
                <a:latin typeface="Arial" charset="0"/>
              </a:rPr>
              <a:t>FIN DE LA CLASE…</a:t>
            </a:r>
          </a:p>
        </p:txBody>
      </p:sp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>
          <a:xfrm>
            <a:off x="1692275" y="3886200"/>
            <a:ext cx="6080125" cy="911225"/>
          </a:xfrm>
        </p:spPr>
        <p:txBody>
          <a:bodyPr/>
          <a:lstStyle/>
          <a:p>
            <a:pPr>
              <a:defRPr/>
            </a:pPr>
            <a:r>
              <a:rPr lang="es-CL" b="1" i="1" dirty="0" smtClean="0"/>
              <a:t>DR. VICTOR REVELLO C.</a:t>
            </a:r>
            <a:endParaRPr lang="es-CL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1 Título"/>
          <p:cNvSpPr>
            <a:spLocks noGrp="1"/>
          </p:cNvSpPr>
          <p:nvPr>
            <p:ph type="title"/>
          </p:nvPr>
        </p:nvSpPr>
        <p:spPr>
          <a:xfrm>
            <a:off x="468313" y="476250"/>
            <a:ext cx="8229600" cy="1354138"/>
          </a:xfrm>
        </p:spPr>
        <p:txBody>
          <a:bodyPr/>
          <a:lstStyle/>
          <a:p>
            <a:pPr eaLnBrk="1" hangingPunct="1"/>
            <a:r>
              <a:rPr lang="es-CL" sz="4000" b="1" smtClean="0">
                <a:latin typeface="Arial" charset="0"/>
              </a:rPr>
              <a:t>¿Cuáles son los problemas más relevantes de Salud en Chile?</a:t>
            </a:r>
          </a:p>
        </p:txBody>
      </p:sp>
      <p:sp>
        <p:nvSpPr>
          <p:cNvPr id="20482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989138"/>
            <a:ext cx="7354888" cy="41370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s-CL" sz="2000" smtClean="0">
                <a:latin typeface="Arial" charset="0"/>
              </a:rPr>
              <a:t>Enfermedades crónicas</a:t>
            </a:r>
          </a:p>
          <a:p>
            <a:pPr eaLnBrk="1" hangingPunct="1">
              <a:lnSpc>
                <a:spcPct val="80000"/>
              </a:lnSpc>
            </a:pPr>
            <a:r>
              <a:rPr lang="es-CL" sz="2000" smtClean="0">
                <a:latin typeface="Arial" charset="0"/>
              </a:rPr>
              <a:t>Tabaquismo</a:t>
            </a:r>
          </a:p>
          <a:p>
            <a:pPr eaLnBrk="1" hangingPunct="1">
              <a:lnSpc>
                <a:spcPct val="80000"/>
              </a:lnSpc>
            </a:pPr>
            <a:r>
              <a:rPr lang="es-CL" sz="2000" smtClean="0">
                <a:latin typeface="Arial" charset="0"/>
              </a:rPr>
              <a:t>Obesidad</a:t>
            </a:r>
          </a:p>
          <a:p>
            <a:pPr eaLnBrk="1" hangingPunct="1">
              <a:lnSpc>
                <a:spcPct val="80000"/>
              </a:lnSpc>
            </a:pPr>
            <a:r>
              <a:rPr lang="es-CL" sz="2000" smtClean="0">
                <a:latin typeface="Arial" charset="0"/>
              </a:rPr>
              <a:t>ETS y VIH</a:t>
            </a:r>
          </a:p>
          <a:p>
            <a:pPr eaLnBrk="1" hangingPunct="1">
              <a:lnSpc>
                <a:spcPct val="80000"/>
              </a:lnSpc>
            </a:pPr>
            <a:r>
              <a:rPr lang="es-CL" sz="2000" smtClean="0">
                <a:latin typeface="Arial" charset="0"/>
              </a:rPr>
              <a:t>Alcohol y Drogas</a:t>
            </a:r>
          </a:p>
          <a:p>
            <a:pPr eaLnBrk="1" hangingPunct="1">
              <a:lnSpc>
                <a:spcPct val="80000"/>
              </a:lnSpc>
            </a:pPr>
            <a:r>
              <a:rPr lang="es-CL" sz="2000" smtClean="0">
                <a:latin typeface="Arial" charset="0"/>
              </a:rPr>
              <a:t>Financiamiento</a:t>
            </a:r>
          </a:p>
          <a:p>
            <a:pPr eaLnBrk="1" hangingPunct="1">
              <a:lnSpc>
                <a:spcPct val="80000"/>
              </a:lnSpc>
            </a:pPr>
            <a:r>
              <a:rPr lang="es-CL" sz="2000" smtClean="0">
                <a:latin typeface="Arial" charset="0"/>
              </a:rPr>
              <a:t>Recurso Humano</a:t>
            </a:r>
          </a:p>
          <a:p>
            <a:pPr eaLnBrk="1" hangingPunct="1">
              <a:lnSpc>
                <a:spcPct val="80000"/>
              </a:lnSpc>
            </a:pPr>
            <a:r>
              <a:rPr lang="es-CL" sz="2000" smtClean="0">
                <a:latin typeface="Arial" charset="0"/>
              </a:rPr>
              <a:t>Acceso y calidad de servicios.</a:t>
            </a:r>
          </a:p>
          <a:p>
            <a:pPr eaLnBrk="1" hangingPunct="1">
              <a:lnSpc>
                <a:spcPct val="80000"/>
              </a:lnSpc>
            </a:pPr>
            <a:r>
              <a:rPr lang="es-CL" sz="2000" smtClean="0">
                <a:latin typeface="Arial" charset="0"/>
              </a:rPr>
              <a:t>Embarazo adolescente</a:t>
            </a:r>
          </a:p>
          <a:p>
            <a:pPr eaLnBrk="1" hangingPunct="1">
              <a:lnSpc>
                <a:spcPct val="80000"/>
              </a:lnSpc>
            </a:pPr>
            <a:r>
              <a:rPr lang="es-CL" sz="2000" smtClean="0">
                <a:latin typeface="Arial" charset="0"/>
              </a:rPr>
              <a:t>Salud Materno infantil</a:t>
            </a:r>
          </a:p>
          <a:p>
            <a:pPr eaLnBrk="1" hangingPunct="1">
              <a:lnSpc>
                <a:spcPct val="80000"/>
              </a:lnSpc>
            </a:pPr>
            <a:r>
              <a:rPr lang="es-CL" sz="2000" smtClean="0">
                <a:latin typeface="Arial" charset="0"/>
              </a:rPr>
              <a:t>Salud Bucal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s-CL" sz="2400" b="1" smtClean="0">
                <a:latin typeface="Arial" charset="0"/>
              </a:rPr>
              <a:t>			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s-CL" sz="2400" b="1" i="1" smtClean="0">
                <a:latin typeface="Arial" charset="0"/>
              </a:rPr>
              <a:t>			</a:t>
            </a:r>
            <a:r>
              <a:rPr lang="es-CL" sz="2800" b="1" i="1" smtClean="0">
                <a:latin typeface="Arial" charset="0"/>
              </a:rPr>
              <a:t>INEQUIDADES EN SALUD</a:t>
            </a:r>
          </a:p>
        </p:txBody>
      </p:sp>
      <p:pic>
        <p:nvPicPr>
          <p:cNvPr id="20483" name="Picture 5" descr="http://t0.gstatic.com/images?q=tbn:ANd9GcRCIz_-NFfhkQ6S05iAjLCMj6hxXzJOo1suVePYHnFLkZjiBQw&amp;t=1&amp;usg=__NLBI8DzNBlnzo90WZJUd6Wpt_H0=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72100" y="2420938"/>
            <a:ext cx="3771900" cy="281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066800" y="838200"/>
            <a:ext cx="7239000" cy="304800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30000"/>
              </a:spcBef>
              <a:spcAft>
                <a:spcPts val="0"/>
              </a:spcAft>
              <a:defRPr/>
            </a:pPr>
            <a:endParaRPr lang="es-CL" dirty="0"/>
          </a:p>
        </p:txBody>
      </p:sp>
      <p:sp>
        <p:nvSpPr>
          <p:cNvPr id="3" name="2 Rectángulo"/>
          <p:cNvSpPr/>
          <p:nvPr/>
        </p:nvSpPr>
        <p:spPr>
          <a:xfrm>
            <a:off x="838200" y="609600"/>
            <a:ext cx="7620000" cy="5191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30000"/>
              </a:spcBef>
              <a:spcAft>
                <a:spcPts val="0"/>
              </a:spcAft>
              <a:defRPr/>
            </a:pPr>
            <a:r>
              <a:rPr lang="es-CL" sz="2800" b="1" dirty="0">
                <a:solidFill>
                  <a:srgbClr val="FFFF00"/>
                </a:solidFill>
                <a:latin typeface="Century Gothic"/>
              </a:rPr>
              <a:t>Cambios en el perfil epidemiológico</a:t>
            </a:r>
          </a:p>
        </p:txBody>
      </p:sp>
      <p:sp>
        <p:nvSpPr>
          <p:cNvPr id="4" name="3 Rectángulo"/>
          <p:cNvSpPr/>
          <p:nvPr/>
        </p:nvSpPr>
        <p:spPr>
          <a:xfrm>
            <a:off x="862013" y="3990975"/>
            <a:ext cx="406400" cy="1262063"/>
          </a:xfrm>
          <a:prstGeom prst="rect">
            <a:avLst/>
          </a:prstGeom>
          <a:solidFill>
            <a:srgbClr val="C0C0C0"/>
          </a:solidFill>
          <a:ln w="11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30000"/>
              </a:spcBef>
              <a:spcAft>
                <a:spcPts val="0"/>
              </a:spcAft>
              <a:defRPr/>
            </a:pPr>
            <a:endParaRPr lang="es-CL" dirty="0"/>
          </a:p>
        </p:txBody>
      </p:sp>
      <p:sp>
        <p:nvSpPr>
          <p:cNvPr id="5" name="4 Rectángulo"/>
          <p:cNvSpPr/>
          <p:nvPr/>
        </p:nvSpPr>
        <p:spPr>
          <a:xfrm>
            <a:off x="1868488" y="4248150"/>
            <a:ext cx="406400" cy="1004888"/>
          </a:xfrm>
          <a:prstGeom prst="rect">
            <a:avLst/>
          </a:prstGeom>
          <a:solidFill>
            <a:srgbClr val="C0C0C0"/>
          </a:solidFill>
          <a:ln w="11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30000"/>
              </a:spcBef>
              <a:spcAft>
                <a:spcPts val="0"/>
              </a:spcAft>
              <a:defRPr/>
            </a:pPr>
            <a:endParaRPr lang="es-CL" dirty="0"/>
          </a:p>
        </p:txBody>
      </p:sp>
      <p:sp>
        <p:nvSpPr>
          <p:cNvPr id="6" name="5 Rectángulo"/>
          <p:cNvSpPr/>
          <p:nvPr/>
        </p:nvSpPr>
        <p:spPr>
          <a:xfrm>
            <a:off x="2884488" y="3905250"/>
            <a:ext cx="406400" cy="1347788"/>
          </a:xfrm>
          <a:prstGeom prst="rect">
            <a:avLst/>
          </a:prstGeom>
          <a:solidFill>
            <a:srgbClr val="C0C0C0"/>
          </a:solidFill>
          <a:ln w="11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30000"/>
              </a:spcBef>
              <a:spcAft>
                <a:spcPts val="0"/>
              </a:spcAft>
              <a:defRPr/>
            </a:pPr>
            <a:endParaRPr lang="es-CL" dirty="0"/>
          </a:p>
        </p:txBody>
      </p:sp>
      <p:sp>
        <p:nvSpPr>
          <p:cNvPr id="7" name="6 Rectángulo"/>
          <p:cNvSpPr/>
          <p:nvPr/>
        </p:nvSpPr>
        <p:spPr>
          <a:xfrm>
            <a:off x="3889375" y="4451350"/>
            <a:ext cx="406400" cy="801688"/>
          </a:xfrm>
          <a:prstGeom prst="rect">
            <a:avLst/>
          </a:prstGeom>
          <a:solidFill>
            <a:srgbClr val="C0C0C0"/>
          </a:solidFill>
          <a:ln w="11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30000"/>
              </a:spcBef>
              <a:spcAft>
                <a:spcPts val="0"/>
              </a:spcAft>
              <a:defRPr/>
            </a:pPr>
            <a:endParaRPr lang="es-CL" dirty="0"/>
          </a:p>
        </p:txBody>
      </p:sp>
      <p:sp>
        <p:nvSpPr>
          <p:cNvPr id="8" name="7 Rectángulo"/>
          <p:cNvSpPr/>
          <p:nvPr/>
        </p:nvSpPr>
        <p:spPr>
          <a:xfrm>
            <a:off x="4905375" y="4300538"/>
            <a:ext cx="406400" cy="952500"/>
          </a:xfrm>
          <a:prstGeom prst="rect">
            <a:avLst/>
          </a:prstGeom>
          <a:solidFill>
            <a:srgbClr val="C0C0C0"/>
          </a:solidFill>
          <a:ln w="11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30000"/>
              </a:spcBef>
              <a:spcAft>
                <a:spcPts val="0"/>
              </a:spcAft>
              <a:defRPr/>
            </a:pPr>
            <a:endParaRPr lang="es-CL" dirty="0"/>
          </a:p>
        </p:txBody>
      </p:sp>
      <p:sp>
        <p:nvSpPr>
          <p:cNvPr id="9" name="8 Rectángulo"/>
          <p:cNvSpPr/>
          <p:nvPr/>
        </p:nvSpPr>
        <p:spPr>
          <a:xfrm>
            <a:off x="5910263" y="5038725"/>
            <a:ext cx="407987" cy="214313"/>
          </a:xfrm>
          <a:prstGeom prst="rect">
            <a:avLst/>
          </a:prstGeom>
          <a:solidFill>
            <a:srgbClr val="C0C0C0"/>
          </a:solidFill>
          <a:ln w="11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30000"/>
              </a:spcBef>
              <a:spcAft>
                <a:spcPts val="0"/>
              </a:spcAft>
              <a:defRPr/>
            </a:pPr>
            <a:endParaRPr lang="es-CL" dirty="0"/>
          </a:p>
        </p:txBody>
      </p:sp>
      <p:sp>
        <p:nvSpPr>
          <p:cNvPr id="10" name="9 Rectángulo"/>
          <p:cNvSpPr/>
          <p:nvPr/>
        </p:nvSpPr>
        <p:spPr>
          <a:xfrm>
            <a:off x="6916738" y="4792663"/>
            <a:ext cx="406400" cy="460375"/>
          </a:xfrm>
          <a:prstGeom prst="rect">
            <a:avLst/>
          </a:prstGeom>
          <a:solidFill>
            <a:srgbClr val="C0C0C0"/>
          </a:solidFill>
          <a:ln w="11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30000"/>
              </a:spcBef>
              <a:spcAft>
                <a:spcPts val="0"/>
              </a:spcAft>
              <a:defRPr/>
            </a:pPr>
            <a:endParaRPr lang="es-CL" dirty="0"/>
          </a:p>
        </p:txBody>
      </p:sp>
      <p:sp>
        <p:nvSpPr>
          <p:cNvPr id="11" name="10 Rectángulo"/>
          <p:cNvSpPr/>
          <p:nvPr/>
        </p:nvSpPr>
        <p:spPr>
          <a:xfrm>
            <a:off x="7932738" y="4291013"/>
            <a:ext cx="406400" cy="962025"/>
          </a:xfrm>
          <a:prstGeom prst="rect">
            <a:avLst/>
          </a:prstGeom>
          <a:solidFill>
            <a:srgbClr val="C0C0C0"/>
          </a:solidFill>
          <a:ln w="11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30000"/>
              </a:spcBef>
              <a:spcAft>
                <a:spcPts val="0"/>
              </a:spcAft>
              <a:defRPr/>
            </a:pPr>
            <a:endParaRPr lang="es-CL" dirty="0"/>
          </a:p>
        </p:txBody>
      </p:sp>
      <p:sp>
        <p:nvSpPr>
          <p:cNvPr id="12" name="11 Rectángulo"/>
          <p:cNvSpPr/>
          <p:nvPr/>
        </p:nvSpPr>
        <p:spPr>
          <a:xfrm>
            <a:off x="1268413" y="2909888"/>
            <a:ext cx="396875" cy="2343150"/>
          </a:xfrm>
          <a:prstGeom prst="rect">
            <a:avLst/>
          </a:prstGeom>
          <a:solidFill>
            <a:srgbClr val="FF6600"/>
          </a:solidFill>
          <a:ln w="11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30000"/>
              </a:spcBef>
              <a:spcAft>
                <a:spcPts val="0"/>
              </a:spcAft>
              <a:defRPr/>
            </a:pPr>
            <a:endParaRPr lang="es-CL" dirty="0"/>
          </a:p>
        </p:txBody>
      </p:sp>
      <p:sp>
        <p:nvSpPr>
          <p:cNvPr id="13" name="12 Rectángulo"/>
          <p:cNvSpPr/>
          <p:nvPr/>
        </p:nvSpPr>
        <p:spPr>
          <a:xfrm>
            <a:off x="2274888" y="3338513"/>
            <a:ext cx="406400" cy="1914525"/>
          </a:xfrm>
          <a:prstGeom prst="rect">
            <a:avLst/>
          </a:prstGeom>
          <a:solidFill>
            <a:srgbClr val="FF6600"/>
          </a:solidFill>
          <a:ln w="11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30000"/>
              </a:spcBef>
              <a:spcAft>
                <a:spcPts val="0"/>
              </a:spcAft>
              <a:defRPr/>
            </a:pPr>
            <a:endParaRPr lang="es-CL" dirty="0"/>
          </a:p>
        </p:txBody>
      </p:sp>
      <p:sp>
        <p:nvSpPr>
          <p:cNvPr id="14" name="13 Rectángulo"/>
          <p:cNvSpPr/>
          <p:nvPr/>
        </p:nvSpPr>
        <p:spPr>
          <a:xfrm>
            <a:off x="3290888" y="4451350"/>
            <a:ext cx="395287" cy="801688"/>
          </a:xfrm>
          <a:prstGeom prst="rect">
            <a:avLst/>
          </a:prstGeom>
          <a:solidFill>
            <a:srgbClr val="FF6600"/>
          </a:solidFill>
          <a:ln w="11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30000"/>
              </a:spcBef>
              <a:spcAft>
                <a:spcPts val="0"/>
              </a:spcAft>
              <a:defRPr/>
            </a:pPr>
            <a:endParaRPr lang="es-CL" dirty="0"/>
          </a:p>
        </p:txBody>
      </p:sp>
      <p:sp>
        <p:nvSpPr>
          <p:cNvPr id="15" name="14 Rectángulo"/>
          <p:cNvSpPr/>
          <p:nvPr/>
        </p:nvSpPr>
        <p:spPr>
          <a:xfrm>
            <a:off x="4295775" y="4535488"/>
            <a:ext cx="406400" cy="717550"/>
          </a:xfrm>
          <a:prstGeom prst="rect">
            <a:avLst/>
          </a:prstGeom>
          <a:solidFill>
            <a:srgbClr val="FF6600"/>
          </a:solidFill>
          <a:ln w="11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30000"/>
              </a:spcBef>
              <a:spcAft>
                <a:spcPts val="0"/>
              </a:spcAft>
              <a:defRPr/>
            </a:pPr>
            <a:endParaRPr lang="es-CL" dirty="0"/>
          </a:p>
        </p:txBody>
      </p:sp>
      <p:sp>
        <p:nvSpPr>
          <p:cNvPr id="16" name="15 Rectángulo"/>
          <p:cNvSpPr/>
          <p:nvPr/>
        </p:nvSpPr>
        <p:spPr>
          <a:xfrm>
            <a:off x="5311775" y="4621213"/>
            <a:ext cx="395288" cy="631825"/>
          </a:xfrm>
          <a:prstGeom prst="rect">
            <a:avLst/>
          </a:prstGeom>
          <a:solidFill>
            <a:srgbClr val="FF6600"/>
          </a:solidFill>
          <a:ln w="11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30000"/>
              </a:spcBef>
              <a:spcAft>
                <a:spcPts val="0"/>
              </a:spcAft>
              <a:defRPr/>
            </a:pPr>
            <a:endParaRPr lang="es-CL" dirty="0"/>
          </a:p>
        </p:txBody>
      </p:sp>
      <p:sp>
        <p:nvSpPr>
          <p:cNvPr id="17" name="16 Rectángulo"/>
          <p:cNvSpPr/>
          <p:nvPr/>
        </p:nvSpPr>
        <p:spPr>
          <a:xfrm>
            <a:off x="6318250" y="4846638"/>
            <a:ext cx="395288" cy="406400"/>
          </a:xfrm>
          <a:prstGeom prst="rect">
            <a:avLst/>
          </a:prstGeom>
          <a:solidFill>
            <a:srgbClr val="FF6600"/>
          </a:solidFill>
          <a:ln w="11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30000"/>
              </a:spcBef>
              <a:spcAft>
                <a:spcPts val="0"/>
              </a:spcAft>
              <a:defRPr/>
            </a:pPr>
            <a:endParaRPr lang="es-CL" dirty="0"/>
          </a:p>
        </p:txBody>
      </p:sp>
      <p:sp>
        <p:nvSpPr>
          <p:cNvPr id="18" name="17 Rectángulo"/>
          <p:cNvSpPr/>
          <p:nvPr/>
        </p:nvSpPr>
        <p:spPr>
          <a:xfrm>
            <a:off x="7323138" y="5018088"/>
            <a:ext cx="406400" cy="234950"/>
          </a:xfrm>
          <a:prstGeom prst="rect">
            <a:avLst/>
          </a:prstGeom>
          <a:solidFill>
            <a:srgbClr val="FF6600"/>
          </a:solidFill>
          <a:ln w="11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30000"/>
              </a:spcBef>
              <a:spcAft>
                <a:spcPts val="0"/>
              </a:spcAft>
              <a:defRPr/>
            </a:pPr>
            <a:endParaRPr lang="es-CL" dirty="0"/>
          </a:p>
        </p:txBody>
      </p:sp>
      <p:sp>
        <p:nvSpPr>
          <p:cNvPr id="19" name="18 Rectángulo"/>
          <p:cNvSpPr/>
          <p:nvPr/>
        </p:nvSpPr>
        <p:spPr>
          <a:xfrm>
            <a:off x="8339138" y="5081588"/>
            <a:ext cx="395287" cy="171450"/>
          </a:xfrm>
          <a:prstGeom prst="rect">
            <a:avLst/>
          </a:prstGeom>
          <a:solidFill>
            <a:srgbClr val="FF6600"/>
          </a:solidFill>
          <a:ln w="11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30000"/>
              </a:spcBef>
              <a:spcAft>
                <a:spcPts val="0"/>
              </a:spcAft>
              <a:defRPr/>
            </a:pPr>
            <a:endParaRPr lang="es-CL" dirty="0"/>
          </a:p>
        </p:txBody>
      </p:sp>
      <p:cxnSp>
        <p:nvCxnSpPr>
          <p:cNvPr id="20" name="19 Conector recto"/>
          <p:cNvCxnSpPr/>
          <p:nvPr/>
        </p:nvCxnSpPr>
        <p:spPr>
          <a:xfrm flipH="1">
            <a:off x="755650" y="2771775"/>
            <a:ext cx="11113" cy="2468563"/>
          </a:xfrm>
          <a:prstGeom prst="line">
            <a:avLst/>
          </a:prstGeom>
          <a:ln w="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20 Conector recto"/>
          <p:cNvCxnSpPr/>
          <p:nvPr/>
        </p:nvCxnSpPr>
        <p:spPr>
          <a:xfrm flipV="1">
            <a:off x="723900" y="5241925"/>
            <a:ext cx="30163" cy="11113"/>
          </a:xfrm>
          <a:prstGeom prst="line">
            <a:avLst/>
          </a:prstGeom>
          <a:ln w="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21 Conector recto"/>
          <p:cNvCxnSpPr/>
          <p:nvPr/>
        </p:nvCxnSpPr>
        <p:spPr>
          <a:xfrm flipV="1">
            <a:off x="723900" y="4824413"/>
            <a:ext cx="30163" cy="11112"/>
          </a:xfrm>
          <a:prstGeom prst="line">
            <a:avLst/>
          </a:prstGeom>
          <a:ln w="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22 Conector recto"/>
          <p:cNvCxnSpPr/>
          <p:nvPr/>
        </p:nvCxnSpPr>
        <p:spPr>
          <a:xfrm flipV="1">
            <a:off x="723900" y="4418013"/>
            <a:ext cx="30163" cy="11112"/>
          </a:xfrm>
          <a:prstGeom prst="line">
            <a:avLst/>
          </a:prstGeom>
          <a:ln w="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23 Conector recto"/>
          <p:cNvCxnSpPr/>
          <p:nvPr/>
        </p:nvCxnSpPr>
        <p:spPr>
          <a:xfrm flipV="1">
            <a:off x="723900" y="4000500"/>
            <a:ext cx="30163" cy="11113"/>
          </a:xfrm>
          <a:prstGeom prst="line">
            <a:avLst/>
          </a:prstGeom>
          <a:ln w="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24 Conector recto"/>
          <p:cNvCxnSpPr/>
          <p:nvPr/>
        </p:nvCxnSpPr>
        <p:spPr>
          <a:xfrm flipV="1">
            <a:off x="723900" y="3584575"/>
            <a:ext cx="30163" cy="11113"/>
          </a:xfrm>
          <a:prstGeom prst="line">
            <a:avLst/>
          </a:prstGeom>
          <a:ln w="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25 Conector recto"/>
          <p:cNvCxnSpPr/>
          <p:nvPr/>
        </p:nvCxnSpPr>
        <p:spPr>
          <a:xfrm flipV="1">
            <a:off x="723900" y="3178175"/>
            <a:ext cx="30163" cy="11113"/>
          </a:xfrm>
          <a:prstGeom prst="line">
            <a:avLst/>
          </a:prstGeom>
          <a:ln w="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26 Conector recto"/>
          <p:cNvCxnSpPr/>
          <p:nvPr/>
        </p:nvCxnSpPr>
        <p:spPr>
          <a:xfrm flipV="1">
            <a:off x="723900" y="2760663"/>
            <a:ext cx="30163" cy="11112"/>
          </a:xfrm>
          <a:prstGeom prst="line">
            <a:avLst/>
          </a:prstGeom>
          <a:ln w="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27 Conector recto"/>
          <p:cNvCxnSpPr/>
          <p:nvPr/>
        </p:nvCxnSpPr>
        <p:spPr>
          <a:xfrm flipV="1">
            <a:off x="766763" y="5241925"/>
            <a:ext cx="8062912" cy="11113"/>
          </a:xfrm>
          <a:prstGeom prst="line">
            <a:avLst/>
          </a:prstGeom>
          <a:ln w="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28 Conector recto"/>
          <p:cNvCxnSpPr/>
          <p:nvPr/>
        </p:nvCxnSpPr>
        <p:spPr>
          <a:xfrm flipH="1">
            <a:off x="755650" y="5253038"/>
            <a:ext cx="11113" cy="30162"/>
          </a:xfrm>
          <a:prstGeom prst="line">
            <a:avLst/>
          </a:prstGeom>
          <a:ln w="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29 Conector recto"/>
          <p:cNvCxnSpPr/>
          <p:nvPr/>
        </p:nvCxnSpPr>
        <p:spPr>
          <a:xfrm flipH="1">
            <a:off x="1760538" y="5253038"/>
            <a:ext cx="11112" cy="30162"/>
          </a:xfrm>
          <a:prstGeom prst="line">
            <a:avLst/>
          </a:prstGeom>
          <a:ln w="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30 Conector recto"/>
          <p:cNvCxnSpPr/>
          <p:nvPr/>
        </p:nvCxnSpPr>
        <p:spPr>
          <a:xfrm flipH="1">
            <a:off x="2776538" y="5253038"/>
            <a:ext cx="11112" cy="30162"/>
          </a:xfrm>
          <a:prstGeom prst="line">
            <a:avLst/>
          </a:prstGeom>
          <a:ln w="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31 Conector recto"/>
          <p:cNvCxnSpPr/>
          <p:nvPr/>
        </p:nvCxnSpPr>
        <p:spPr>
          <a:xfrm flipH="1">
            <a:off x="3781425" y="5253038"/>
            <a:ext cx="11113" cy="30162"/>
          </a:xfrm>
          <a:prstGeom prst="line">
            <a:avLst/>
          </a:prstGeom>
          <a:ln w="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32 Conector recto"/>
          <p:cNvCxnSpPr/>
          <p:nvPr/>
        </p:nvCxnSpPr>
        <p:spPr>
          <a:xfrm flipH="1">
            <a:off x="4797425" y="5253038"/>
            <a:ext cx="11113" cy="30162"/>
          </a:xfrm>
          <a:prstGeom prst="line">
            <a:avLst/>
          </a:prstGeom>
          <a:ln w="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33 Conector recto"/>
          <p:cNvCxnSpPr/>
          <p:nvPr/>
        </p:nvCxnSpPr>
        <p:spPr>
          <a:xfrm flipH="1">
            <a:off x="5803900" y="5253038"/>
            <a:ext cx="11113" cy="30162"/>
          </a:xfrm>
          <a:prstGeom prst="line">
            <a:avLst/>
          </a:prstGeom>
          <a:ln w="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34 Conector recto"/>
          <p:cNvCxnSpPr/>
          <p:nvPr/>
        </p:nvCxnSpPr>
        <p:spPr>
          <a:xfrm flipH="1">
            <a:off x="6808788" y="5253038"/>
            <a:ext cx="11112" cy="30162"/>
          </a:xfrm>
          <a:prstGeom prst="line">
            <a:avLst/>
          </a:prstGeom>
          <a:ln w="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35 Conector recto"/>
          <p:cNvCxnSpPr/>
          <p:nvPr/>
        </p:nvCxnSpPr>
        <p:spPr>
          <a:xfrm flipH="1">
            <a:off x="7824788" y="5253038"/>
            <a:ext cx="11112" cy="30162"/>
          </a:xfrm>
          <a:prstGeom prst="line">
            <a:avLst/>
          </a:prstGeom>
          <a:ln w="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36 Conector recto"/>
          <p:cNvCxnSpPr/>
          <p:nvPr/>
        </p:nvCxnSpPr>
        <p:spPr>
          <a:xfrm flipH="1">
            <a:off x="8831263" y="5253038"/>
            <a:ext cx="11112" cy="30162"/>
          </a:xfrm>
          <a:prstGeom prst="line">
            <a:avLst/>
          </a:prstGeom>
          <a:ln w="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37 Rectángulo"/>
          <p:cNvSpPr/>
          <p:nvPr/>
        </p:nvSpPr>
        <p:spPr>
          <a:xfrm>
            <a:off x="1471613" y="1628775"/>
            <a:ext cx="6953250" cy="8207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ct val="30000"/>
              </a:spcBef>
              <a:spcAft>
                <a:spcPts val="0"/>
              </a:spcAft>
              <a:defRPr/>
            </a:pPr>
            <a:r>
              <a:rPr lang="es-CL" sz="1500" b="1" dirty="0">
                <a:solidFill>
                  <a:srgbClr val="FFFF00"/>
                </a:solidFill>
                <a:latin typeface="Lucida Sans Unicode"/>
              </a:rPr>
              <a:t>Distribución porcentual de las defunciones por grandes grupos de causa de muertes. Chile 1970  y 2004</a:t>
            </a:r>
          </a:p>
          <a:p>
            <a:pPr algn="ctr" fontAlgn="auto">
              <a:spcBef>
                <a:spcPct val="30000"/>
              </a:spcBef>
              <a:spcAft>
                <a:spcPts val="0"/>
              </a:spcAft>
              <a:defRPr/>
            </a:pPr>
            <a:endParaRPr lang="es-CL" sz="1500" dirty="0">
              <a:solidFill>
                <a:srgbClr val="FFFF00"/>
              </a:solidFill>
              <a:latin typeface="Lucida Sans Unicode"/>
            </a:endParaRPr>
          </a:p>
        </p:txBody>
      </p:sp>
      <p:sp>
        <p:nvSpPr>
          <p:cNvPr id="40" name="39 Rectángulo"/>
          <p:cNvSpPr/>
          <p:nvPr/>
        </p:nvSpPr>
        <p:spPr>
          <a:xfrm>
            <a:off x="573088" y="5167313"/>
            <a:ext cx="149225" cy="203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ct val="30000"/>
              </a:spcBef>
              <a:spcAft>
                <a:spcPts val="0"/>
              </a:spcAft>
              <a:defRPr/>
            </a:pPr>
            <a:r>
              <a:rPr lang="es-CL" sz="1200" dirty="0">
                <a:solidFill>
                  <a:srgbClr val="000000"/>
                </a:solidFill>
                <a:latin typeface="Lucida Sans Unicode"/>
              </a:rPr>
              <a:t>0</a:t>
            </a:r>
          </a:p>
        </p:txBody>
      </p:sp>
      <p:sp>
        <p:nvSpPr>
          <p:cNvPr id="41" name="40 Rectángulo"/>
          <p:cNvSpPr/>
          <p:nvPr/>
        </p:nvSpPr>
        <p:spPr>
          <a:xfrm>
            <a:off x="573088" y="4749800"/>
            <a:ext cx="149225" cy="203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ct val="30000"/>
              </a:spcBef>
              <a:spcAft>
                <a:spcPts val="0"/>
              </a:spcAft>
              <a:defRPr/>
            </a:pPr>
            <a:r>
              <a:rPr lang="es-CL" sz="1200" dirty="0">
                <a:solidFill>
                  <a:srgbClr val="000000"/>
                </a:solidFill>
                <a:latin typeface="Lucida Sans Unicode"/>
              </a:rPr>
              <a:t>5</a:t>
            </a:r>
          </a:p>
        </p:txBody>
      </p:sp>
      <p:sp>
        <p:nvSpPr>
          <p:cNvPr id="42" name="41 Rectángulo"/>
          <p:cNvSpPr/>
          <p:nvPr/>
        </p:nvSpPr>
        <p:spPr>
          <a:xfrm>
            <a:off x="487363" y="4343400"/>
            <a:ext cx="234950" cy="203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ct val="30000"/>
              </a:spcBef>
              <a:spcAft>
                <a:spcPts val="0"/>
              </a:spcAft>
              <a:defRPr/>
            </a:pPr>
            <a:r>
              <a:rPr lang="es-CL" sz="1200" dirty="0">
                <a:solidFill>
                  <a:srgbClr val="000000"/>
                </a:solidFill>
                <a:latin typeface="Lucida Sans Unicode"/>
              </a:rPr>
              <a:t>10</a:t>
            </a:r>
          </a:p>
        </p:txBody>
      </p:sp>
      <p:sp>
        <p:nvSpPr>
          <p:cNvPr id="43" name="42 Rectángulo"/>
          <p:cNvSpPr/>
          <p:nvPr/>
        </p:nvSpPr>
        <p:spPr>
          <a:xfrm>
            <a:off x="487363" y="3925888"/>
            <a:ext cx="234950" cy="203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ct val="30000"/>
              </a:spcBef>
              <a:spcAft>
                <a:spcPts val="0"/>
              </a:spcAft>
              <a:defRPr/>
            </a:pPr>
            <a:r>
              <a:rPr lang="es-CL" sz="1200" dirty="0">
                <a:solidFill>
                  <a:srgbClr val="000000"/>
                </a:solidFill>
                <a:latin typeface="Lucida Sans Unicode"/>
              </a:rPr>
              <a:t>15</a:t>
            </a:r>
          </a:p>
        </p:txBody>
      </p:sp>
      <p:sp>
        <p:nvSpPr>
          <p:cNvPr id="44" name="43 Rectángulo"/>
          <p:cNvSpPr/>
          <p:nvPr/>
        </p:nvSpPr>
        <p:spPr>
          <a:xfrm>
            <a:off x="487363" y="3509963"/>
            <a:ext cx="234950" cy="203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ct val="30000"/>
              </a:spcBef>
              <a:spcAft>
                <a:spcPts val="0"/>
              </a:spcAft>
              <a:defRPr/>
            </a:pPr>
            <a:r>
              <a:rPr lang="es-CL" sz="1200" dirty="0">
                <a:solidFill>
                  <a:srgbClr val="000000"/>
                </a:solidFill>
                <a:latin typeface="Lucida Sans Unicode"/>
              </a:rPr>
              <a:t>20</a:t>
            </a:r>
          </a:p>
        </p:txBody>
      </p:sp>
      <p:sp>
        <p:nvSpPr>
          <p:cNvPr id="45" name="44 Rectángulo"/>
          <p:cNvSpPr/>
          <p:nvPr/>
        </p:nvSpPr>
        <p:spPr>
          <a:xfrm>
            <a:off x="487363" y="3103563"/>
            <a:ext cx="234950" cy="203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ct val="30000"/>
              </a:spcBef>
              <a:spcAft>
                <a:spcPts val="0"/>
              </a:spcAft>
              <a:defRPr/>
            </a:pPr>
            <a:r>
              <a:rPr lang="es-CL" sz="1200" dirty="0">
                <a:solidFill>
                  <a:srgbClr val="000000"/>
                </a:solidFill>
                <a:latin typeface="Lucida Sans Unicode"/>
              </a:rPr>
              <a:t>25</a:t>
            </a:r>
          </a:p>
        </p:txBody>
      </p:sp>
      <p:sp>
        <p:nvSpPr>
          <p:cNvPr id="46" name="45 Rectángulo"/>
          <p:cNvSpPr/>
          <p:nvPr/>
        </p:nvSpPr>
        <p:spPr>
          <a:xfrm>
            <a:off x="487363" y="2686050"/>
            <a:ext cx="234950" cy="203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ct val="30000"/>
              </a:spcBef>
              <a:spcAft>
                <a:spcPts val="0"/>
              </a:spcAft>
              <a:defRPr/>
            </a:pPr>
            <a:r>
              <a:rPr lang="es-CL" sz="1200" dirty="0">
                <a:solidFill>
                  <a:srgbClr val="000000"/>
                </a:solidFill>
                <a:latin typeface="Lucida Sans Unicode"/>
              </a:rPr>
              <a:t>30</a:t>
            </a:r>
          </a:p>
        </p:txBody>
      </p:sp>
      <p:sp>
        <p:nvSpPr>
          <p:cNvPr id="47" name="46 Rectángulo"/>
          <p:cNvSpPr/>
          <p:nvPr/>
        </p:nvSpPr>
        <p:spPr>
          <a:xfrm>
            <a:off x="1022350" y="5370513"/>
            <a:ext cx="577850" cy="203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ct val="30000"/>
              </a:spcBef>
              <a:spcAft>
                <a:spcPts val="0"/>
              </a:spcAft>
              <a:defRPr/>
            </a:pPr>
            <a:r>
              <a:rPr lang="es-CL" sz="1000" dirty="0">
                <a:solidFill>
                  <a:srgbClr val="000000"/>
                </a:solidFill>
                <a:latin typeface="Lucida Sans Unicode"/>
              </a:rPr>
              <a:t>Sistema</a:t>
            </a:r>
          </a:p>
        </p:txBody>
      </p:sp>
      <p:sp>
        <p:nvSpPr>
          <p:cNvPr id="48" name="47 Rectángulo"/>
          <p:cNvSpPr/>
          <p:nvPr/>
        </p:nvSpPr>
        <p:spPr>
          <a:xfrm>
            <a:off x="947738" y="5541963"/>
            <a:ext cx="738187" cy="203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ct val="30000"/>
              </a:spcBef>
              <a:spcAft>
                <a:spcPts val="0"/>
              </a:spcAft>
              <a:defRPr/>
            </a:pPr>
            <a:r>
              <a:rPr lang="es-CL" sz="1000" dirty="0">
                <a:solidFill>
                  <a:srgbClr val="000000"/>
                </a:solidFill>
                <a:latin typeface="Lucida Sans Unicode"/>
              </a:rPr>
              <a:t>circulatorio</a:t>
            </a:r>
          </a:p>
        </p:txBody>
      </p:sp>
      <p:sp>
        <p:nvSpPr>
          <p:cNvPr id="49" name="48 Rectángulo"/>
          <p:cNvSpPr/>
          <p:nvPr/>
        </p:nvSpPr>
        <p:spPr>
          <a:xfrm>
            <a:off x="2017713" y="5370513"/>
            <a:ext cx="598487" cy="203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ct val="30000"/>
              </a:spcBef>
              <a:spcAft>
                <a:spcPts val="0"/>
              </a:spcAft>
              <a:defRPr/>
            </a:pPr>
            <a:r>
              <a:rPr lang="es-CL" sz="1000" dirty="0">
                <a:solidFill>
                  <a:srgbClr val="000000"/>
                </a:solidFill>
                <a:latin typeface="Lucida Sans Unicode"/>
              </a:rPr>
              <a:t>Tumores</a:t>
            </a:r>
          </a:p>
        </p:txBody>
      </p:sp>
      <p:sp>
        <p:nvSpPr>
          <p:cNvPr id="50" name="49 Rectángulo"/>
          <p:cNvSpPr/>
          <p:nvPr/>
        </p:nvSpPr>
        <p:spPr>
          <a:xfrm>
            <a:off x="3054350" y="5370513"/>
            <a:ext cx="577850" cy="203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ct val="30000"/>
              </a:spcBef>
              <a:spcAft>
                <a:spcPts val="0"/>
              </a:spcAft>
              <a:defRPr/>
            </a:pPr>
            <a:r>
              <a:rPr lang="es-CL" sz="1000" dirty="0">
                <a:solidFill>
                  <a:srgbClr val="000000"/>
                </a:solidFill>
                <a:latin typeface="Lucida Sans Unicode"/>
              </a:rPr>
              <a:t>Sistema</a:t>
            </a:r>
          </a:p>
        </p:txBody>
      </p:sp>
      <p:sp>
        <p:nvSpPr>
          <p:cNvPr id="51" name="50 Rectángulo"/>
          <p:cNvSpPr/>
          <p:nvPr/>
        </p:nvSpPr>
        <p:spPr>
          <a:xfrm>
            <a:off x="2959100" y="5541963"/>
            <a:ext cx="749300" cy="203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ct val="30000"/>
              </a:spcBef>
              <a:spcAft>
                <a:spcPts val="0"/>
              </a:spcAft>
              <a:defRPr/>
            </a:pPr>
            <a:r>
              <a:rPr lang="es-CL" sz="1000" dirty="0">
                <a:solidFill>
                  <a:srgbClr val="000000"/>
                </a:solidFill>
                <a:latin typeface="Lucida Sans Unicode"/>
              </a:rPr>
              <a:t>respiratorio</a:t>
            </a:r>
          </a:p>
        </p:txBody>
      </p:sp>
      <p:sp>
        <p:nvSpPr>
          <p:cNvPr id="52" name="51 Rectángulo"/>
          <p:cNvSpPr/>
          <p:nvPr/>
        </p:nvSpPr>
        <p:spPr>
          <a:xfrm>
            <a:off x="4060825" y="5370513"/>
            <a:ext cx="534988" cy="203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ct val="30000"/>
              </a:spcBef>
              <a:spcAft>
                <a:spcPts val="0"/>
              </a:spcAft>
              <a:defRPr/>
            </a:pPr>
            <a:r>
              <a:rPr lang="es-CL" sz="1000" dirty="0">
                <a:solidFill>
                  <a:srgbClr val="000000"/>
                </a:solidFill>
                <a:latin typeface="Lucida Sans Unicode"/>
              </a:rPr>
              <a:t>Causas</a:t>
            </a:r>
          </a:p>
        </p:txBody>
      </p:sp>
      <p:sp>
        <p:nvSpPr>
          <p:cNvPr id="53" name="52 Rectángulo"/>
          <p:cNvSpPr/>
          <p:nvPr/>
        </p:nvSpPr>
        <p:spPr>
          <a:xfrm>
            <a:off x="4029075" y="5541963"/>
            <a:ext cx="641350" cy="203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ct val="30000"/>
              </a:spcBef>
              <a:spcAft>
                <a:spcPts val="0"/>
              </a:spcAft>
              <a:defRPr/>
            </a:pPr>
            <a:r>
              <a:rPr lang="es-CL" sz="1000" dirty="0">
                <a:solidFill>
                  <a:srgbClr val="000000"/>
                </a:solidFill>
                <a:latin typeface="Lucida Sans Unicode"/>
              </a:rPr>
              <a:t>externas </a:t>
            </a:r>
          </a:p>
        </p:txBody>
      </p:sp>
      <p:sp>
        <p:nvSpPr>
          <p:cNvPr id="54" name="53 Rectángulo"/>
          <p:cNvSpPr/>
          <p:nvPr/>
        </p:nvSpPr>
        <p:spPr>
          <a:xfrm>
            <a:off x="5076825" y="5370513"/>
            <a:ext cx="577850" cy="203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ct val="30000"/>
              </a:spcBef>
              <a:spcAft>
                <a:spcPts val="0"/>
              </a:spcAft>
              <a:defRPr/>
            </a:pPr>
            <a:r>
              <a:rPr lang="es-CL" sz="1000" dirty="0">
                <a:solidFill>
                  <a:srgbClr val="000000"/>
                </a:solidFill>
                <a:latin typeface="Lucida Sans Unicode"/>
              </a:rPr>
              <a:t>Sistema</a:t>
            </a:r>
          </a:p>
        </p:txBody>
      </p:sp>
      <p:sp>
        <p:nvSpPr>
          <p:cNvPr id="55" name="54 Rectángulo"/>
          <p:cNvSpPr/>
          <p:nvPr/>
        </p:nvSpPr>
        <p:spPr>
          <a:xfrm>
            <a:off x="5054600" y="5541963"/>
            <a:ext cx="598488" cy="203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ct val="30000"/>
              </a:spcBef>
              <a:spcAft>
                <a:spcPts val="0"/>
              </a:spcAft>
              <a:defRPr/>
            </a:pPr>
            <a:r>
              <a:rPr lang="es-CL" sz="1000" dirty="0">
                <a:solidFill>
                  <a:srgbClr val="000000"/>
                </a:solidFill>
                <a:latin typeface="Lucida Sans Unicode"/>
              </a:rPr>
              <a:t>digestivo</a:t>
            </a:r>
          </a:p>
        </p:txBody>
      </p:sp>
      <p:sp>
        <p:nvSpPr>
          <p:cNvPr id="56" name="55 Rectángulo"/>
          <p:cNvSpPr/>
          <p:nvPr/>
        </p:nvSpPr>
        <p:spPr>
          <a:xfrm>
            <a:off x="5975350" y="5370513"/>
            <a:ext cx="801688" cy="203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ct val="30000"/>
              </a:spcBef>
              <a:spcAft>
                <a:spcPts val="0"/>
              </a:spcAft>
              <a:defRPr/>
            </a:pPr>
            <a:r>
              <a:rPr lang="es-CL" sz="1000" dirty="0">
                <a:solidFill>
                  <a:srgbClr val="000000"/>
                </a:solidFill>
                <a:latin typeface="Lucida Sans Unicode"/>
              </a:rPr>
              <a:t>Endocrinas,</a:t>
            </a:r>
          </a:p>
        </p:txBody>
      </p:sp>
      <p:sp>
        <p:nvSpPr>
          <p:cNvPr id="57" name="56 Rectángulo"/>
          <p:cNvSpPr/>
          <p:nvPr/>
        </p:nvSpPr>
        <p:spPr>
          <a:xfrm>
            <a:off x="5900738" y="5541963"/>
            <a:ext cx="962025" cy="203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ct val="30000"/>
              </a:spcBef>
              <a:spcAft>
                <a:spcPts val="0"/>
              </a:spcAft>
              <a:defRPr/>
            </a:pPr>
            <a:r>
              <a:rPr lang="es-CL" sz="1000" dirty="0">
                <a:solidFill>
                  <a:srgbClr val="000000"/>
                </a:solidFill>
                <a:latin typeface="Lucida Sans Unicode"/>
              </a:rPr>
              <a:t>nutricionales y</a:t>
            </a:r>
          </a:p>
        </p:txBody>
      </p:sp>
      <p:sp>
        <p:nvSpPr>
          <p:cNvPr id="58" name="57 Rectángulo"/>
          <p:cNvSpPr/>
          <p:nvPr/>
        </p:nvSpPr>
        <p:spPr>
          <a:xfrm>
            <a:off x="5964238" y="5713413"/>
            <a:ext cx="812800" cy="203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ct val="30000"/>
              </a:spcBef>
              <a:spcAft>
                <a:spcPts val="0"/>
              </a:spcAft>
              <a:defRPr/>
            </a:pPr>
            <a:r>
              <a:rPr lang="es-CL" sz="1000" dirty="0">
                <a:solidFill>
                  <a:srgbClr val="000000"/>
                </a:solidFill>
                <a:latin typeface="Lucida Sans Unicode"/>
              </a:rPr>
              <a:t>metabólicas</a:t>
            </a:r>
          </a:p>
        </p:txBody>
      </p:sp>
      <p:sp>
        <p:nvSpPr>
          <p:cNvPr id="59" name="58 Rectángulo"/>
          <p:cNvSpPr/>
          <p:nvPr/>
        </p:nvSpPr>
        <p:spPr>
          <a:xfrm>
            <a:off x="6937375" y="5370513"/>
            <a:ext cx="877888" cy="203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ct val="30000"/>
              </a:spcBef>
              <a:spcAft>
                <a:spcPts val="0"/>
              </a:spcAft>
              <a:defRPr/>
            </a:pPr>
            <a:r>
              <a:rPr lang="es-CL" sz="1000" dirty="0">
                <a:solidFill>
                  <a:srgbClr val="000000"/>
                </a:solidFill>
                <a:latin typeface="Lucida Sans Unicode"/>
              </a:rPr>
              <a:t>Mal definidas</a:t>
            </a:r>
          </a:p>
        </p:txBody>
      </p:sp>
      <p:sp>
        <p:nvSpPr>
          <p:cNvPr id="60" name="59 Rectángulo"/>
          <p:cNvSpPr/>
          <p:nvPr/>
        </p:nvSpPr>
        <p:spPr>
          <a:xfrm>
            <a:off x="7964488" y="5370513"/>
            <a:ext cx="877887" cy="203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ct val="30000"/>
              </a:spcBef>
              <a:spcAft>
                <a:spcPts val="0"/>
              </a:spcAft>
              <a:defRPr/>
            </a:pPr>
            <a:r>
              <a:rPr lang="es-CL" sz="1000" dirty="0">
                <a:solidFill>
                  <a:srgbClr val="000000"/>
                </a:solidFill>
                <a:latin typeface="Lucida Sans Unicode"/>
              </a:rPr>
              <a:t>Infecciosas y</a:t>
            </a:r>
          </a:p>
        </p:txBody>
      </p:sp>
      <p:sp>
        <p:nvSpPr>
          <p:cNvPr id="61" name="60 Rectángulo"/>
          <p:cNvSpPr/>
          <p:nvPr/>
        </p:nvSpPr>
        <p:spPr>
          <a:xfrm>
            <a:off x="7996238" y="5541963"/>
            <a:ext cx="781050" cy="203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ct val="30000"/>
              </a:spcBef>
              <a:spcAft>
                <a:spcPts val="0"/>
              </a:spcAft>
              <a:defRPr/>
            </a:pPr>
            <a:r>
              <a:rPr lang="es-CL" sz="1000" dirty="0">
                <a:solidFill>
                  <a:srgbClr val="000000"/>
                </a:solidFill>
                <a:latin typeface="Lucida Sans Unicode"/>
              </a:rPr>
              <a:t>parasitarias</a:t>
            </a:r>
          </a:p>
        </p:txBody>
      </p:sp>
      <p:sp>
        <p:nvSpPr>
          <p:cNvPr id="62" name="61 Rectángulo"/>
          <p:cNvSpPr/>
          <p:nvPr/>
        </p:nvSpPr>
        <p:spPr>
          <a:xfrm>
            <a:off x="701675" y="2471738"/>
            <a:ext cx="171450" cy="203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ct val="30000"/>
              </a:spcBef>
              <a:spcAft>
                <a:spcPts val="0"/>
              </a:spcAft>
              <a:defRPr/>
            </a:pPr>
            <a:r>
              <a:rPr lang="es-CL" sz="1100" b="1" dirty="0">
                <a:solidFill>
                  <a:srgbClr val="000000"/>
                </a:solidFill>
                <a:latin typeface="Lucida Sans Unicode"/>
              </a:rPr>
              <a:t>%</a:t>
            </a:r>
          </a:p>
        </p:txBody>
      </p:sp>
      <p:sp>
        <p:nvSpPr>
          <p:cNvPr id="63" name="62 Rectángulo"/>
          <p:cNvSpPr/>
          <p:nvPr/>
        </p:nvSpPr>
        <p:spPr>
          <a:xfrm>
            <a:off x="6284913" y="3476625"/>
            <a:ext cx="107950" cy="107950"/>
          </a:xfrm>
          <a:prstGeom prst="rect">
            <a:avLst/>
          </a:prstGeom>
          <a:solidFill>
            <a:srgbClr val="C0C0C0"/>
          </a:solidFill>
          <a:ln w="11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30000"/>
              </a:spcBef>
              <a:spcAft>
                <a:spcPts val="0"/>
              </a:spcAft>
              <a:defRPr/>
            </a:pPr>
            <a:endParaRPr lang="es-CL" dirty="0"/>
          </a:p>
        </p:txBody>
      </p:sp>
      <p:sp>
        <p:nvSpPr>
          <p:cNvPr id="64" name="63 Rectángulo"/>
          <p:cNvSpPr/>
          <p:nvPr/>
        </p:nvSpPr>
        <p:spPr>
          <a:xfrm>
            <a:off x="6435725" y="3424238"/>
            <a:ext cx="469900" cy="2460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ct val="30000"/>
              </a:spcBef>
              <a:spcAft>
                <a:spcPts val="0"/>
              </a:spcAft>
              <a:defRPr/>
            </a:pPr>
            <a:r>
              <a:rPr lang="es-CL" sz="1400" dirty="0">
                <a:solidFill>
                  <a:srgbClr val="000000"/>
                </a:solidFill>
                <a:latin typeface="Lucida Sans Unicode"/>
              </a:rPr>
              <a:t>1970</a:t>
            </a:r>
          </a:p>
        </p:txBody>
      </p:sp>
      <p:sp>
        <p:nvSpPr>
          <p:cNvPr id="65" name="64 Rectángulo"/>
          <p:cNvSpPr/>
          <p:nvPr/>
        </p:nvSpPr>
        <p:spPr>
          <a:xfrm>
            <a:off x="6916738" y="3476625"/>
            <a:ext cx="106362" cy="107950"/>
          </a:xfrm>
          <a:prstGeom prst="rect">
            <a:avLst/>
          </a:prstGeom>
          <a:solidFill>
            <a:srgbClr val="FF6600"/>
          </a:solidFill>
          <a:ln w="11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30000"/>
              </a:spcBef>
              <a:spcAft>
                <a:spcPts val="0"/>
              </a:spcAft>
              <a:defRPr/>
            </a:pPr>
            <a:endParaRPr lang="es-CL" dirty="0"/>
          </a:p>
        </p:txBody>
      </p:sp>
      <p:sp>
        <p:nvSpPr>
          <p:cNvPr id="66" name="65 Rectángulo"/>
          <p:cNvSpPr/>
          <p:nvPr/>
        </p:nvSpPr>
        <p:spPr>
          <a:xfrm>
            <a:off x="7065963" y="3424238"/>
            <a:ext cx="469900" cy="2460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ct val="30000"/>
              </a:spcBef>
              <a:spcAft>
                <a:spcPts val="0"/>
              </a:spcAft>
              <a:defRPr/>
            </a:pPr>
            <a:r>
              <a:rPr lang="es-CL" sz="1400" dirty="0">
                <a:solidFill>
                  <a:srgbClr val="000000"/>
                </a:solidFill>
                <a:latin typeface="Lucida Sans Unicode"/>
              </a:rPr>
              <a:t>2004</a:t>
            </a:r>
          </a:p>
        </p:txBody>
      </p:sp>
      <p:sp>
        <p:nvSpPr>
          <p:cNvPr id="68" name="67 Rectángulo"/>
          <p:cNvSpPr/>
          <p:nvPr/>
        </p:nvSpPr>
        <p:spPr>
          <a:xfrm>
            <a:off x="4067175" y="6165850"/>
            <a:ext cx="4646613" cy="4191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ct val="30000"/>
              </a:spcBef>
              <a:spcAft>
                <a:spcPts val="0"/>
              </a:spcAft>
              <a:defRPr/>
            </a:pPr>
            <a:r>
              <a:rPr lang="es-CL" sz="1000" dirty="0">
                <a:solidFill>
                  <a:srgbClr val="000000"/>
                </a:solidFill>
                <a:latin typeface="Lucida Sans Unicode"/>
              </a:rPr>
              <a:t>Fuente: Departamento de Estadísticas e Información en Salud, MINSAL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1 Imagen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360363"/>
            <a:ext cx="8208963" cy="5715000"/>
          </a:xfrm>
          <a:prstGeom prst="rect">
            <a:avLst/>
          </a:prstGeom>
          <a:solidFill>
            <a:srgbClr val="00CC99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1 Imagen"/>
          <p:cNvPicPr>
            <a:picLocks/>
          </p:cNvPicPr>
          <p:nvPr/>
        </p:nvPicPr>
        <p:blipFill>
          <a:blip r:embed="rId3"/>
          <a:srcRect t="5" b="85"/>
          <a:stretch>
            <a:fillRect/>
          </a:stretch>
        </p:blipFill>
        <p:spPr bwMode="auto">
          <a:xfrm>
            <a:off x="0" y="1000125"/>
            <a:ext cx="7164388" cy="538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Rectángulo"/>
          <p:cNvSpPr/>
          <p:nvPr/>
        </p:nvSpPr>
        <p:spPr>
          <a:xfrm>
            <a:off x="457200" y="381000"/>
            <a:ext cx="8382000" cy="5238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30000"/>
              </a:spcBef>
              <a:spcAft>
                <a:spcPts val="0"/>
              </a:spcAft>
              <a:defRPr/>
            </a:pPr>
            <a:r>
              <a:rPr lang="es-CL" sz="2800" b="1" dirty="0">
                <a:solidFill>
                  <a:srgbClr val="003399"/>
                </a:solidFill>
                <a:latin typeface="Century Gothic"/>
              </a:rPr>
              <a:t>Cambios en el perfil demográfico</a:t>
            </a:r>
          </a:p>
        </p:txBody>
      </p:sp>
      <p:pic>
        <p:nvPicPr>
          <p:cNvPr id="10245" name="4 Imagen"/>
          <p:cNvPicPr>
            <a:picLocks/>
          </p:cNvPicPr>
          <p:nvPr/>
        </p:nvPicPr>
        <p:blipFill>
          <a:blip r:embed="rId4"/>
          <a:srcRect t="29"/>
          <a:stretch>
            <a:fillRect/>
          </a:stretch>
        </p:blipFill>
        <p:spPr bwMode="auto">
          <a:xfrm>
            <a:off x="2411413" y="1412875"/>
            <a:ext cx="6732587" cy="544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b="1" smtClean="0">
                <a:latin typeface="Arial" charset="0"/>
              </a:rPr>
              <a:t>¿Quién es el responsable de gestionar las políticas de Salud en Chile?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6130925" cy="4525963"/>
          </a:xfrm>
        </p:spPr>
        <p:txBody>
          <a:bodyPr/>
          <a:lstStyle/>
          <a:p>
            <a:pPr>
              <a:defRPr/>
            </a:pPr>
            <a:r>
              <a:rPr lang="es-C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Ministerio de Salud</a:t>
            </a:r>
            <a:r>
              <a:rPr lang="es-CL" dirty="0" smtClean="0"/>
              <a:t>, tiene por tarea el diseño de políticas y programas en salud, es responsables de la coordinación de las entidades del área, y la supervisión, evaluación y control de las políticas de salud.</a:t>
            </a:r>
            <a:endParaRPr lang="es-CL" dirty="0"/>
          </a:p>
        </p:txBody>
      </p:sp>
      <p:pic>
        <p:nvPicPr>
          <p:cNvPr id="27651" name="Picture 2" descr="http://t0.gstatic.com/images?q=tbn:ANd9GcSGWlPU8fJXyNmH-QLy4CaX2ZnW2PEEp-U2KHzC_NyuUAZhkuh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00788" y="3060700"/>
            <a:ext cx="2843212" cy="379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1051</TotalTime>
  <Words>1597</Words>
  <Application>Microsoft Office PowerPoint</Application>
  <PresentationFormat>Presentación en pantalla (4:3)</PresentationFormat>
  <Paragraphs>242</Paragraphs>
  <Slides>48</Slides>
  <Notes>3</Notes>
  <HiddenSlides>0</HiddenSlides>
  <MMClips>0</MMClips>
  <ScaleCrop>false</ScaleCrop>
  <HeadingPairs>
    <vt:vector size="8" baseType="variant">
      <vt:variant>
        <vt:lpstr>Fuentes usadas</vt:lpstr>
      </vt:variant>
      <vt:variant>
        <vt:i4>5</vt:i4>
      </vt:variant>
      <vt:variant>
        <vt:lpstr>Plantilla de diseño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48</vt:i4>
      </vt:variant>
    </vt:vector>
  </HeadingPairs>
  <TitlesOfParts>
    <vt:vector size="55" baseType="lpstr">
      <vt:lpstr>Arial</vt:lpstr>
      <vt:lpstr>Calibri</vt:lpstr>
      <vt:lpstr>Century Gothic</vt:lpstr>
      <vt:lpstr>Lucida Sans Unicode</vt:lpstr>
      <vt:lpstr>Verdana</vt:lpstr>
      <vt:lpstr>Tema de Office</vt:lpstr>
      <vt:lpstr>Plantilla de Microsoft Office PowerPoint 2007</vt:lpstr>
      <vt:lpstr>Políticas Publicas en Salud:  Planes y Programas     SECRETARIA DE SALUD MINISTERIAL  REGION METROPOLITANA Dr. Víctor M. Revello C.</vt:lpstr>
      <vt:lpstr>¿Qué es una Política?</vt:lpstr>
      <vt:lpstr>¿Cuales son las áreas criticas para la sociedad chilena ?</vt:lpstr>
      <vt:lpstr>Proceso de desarrollo de una Política de Salud</vt:lpstr>
      <vt:lpstr>¿Cuáles son los problemas más relevantes de Salud en Chile?</vt:lpstr>
      <vt:lpstr>Diapositiva 6</vt:lpstr>
      <vt:lpstr>Diapositiva 7</vt:lpstr>
      <vt:lpstr>Diapositiva 8</vt:lpstr>
      <vt:lpstr>¿Quién es el responsable de gestionar las políticas de Salud en Chile?</vt:lpstr>
      <vt:lpstr>Diapositiva 10</vt:lpstr>
      <vt:lpstr>¿Cuales han sido las Políticas Sanitarias en Chile en los últimos años?</vt:lpstr>
      <vt:lpstr>Ultimas Políticas Sanitarias implementadas</vt:lpstr>
      <vt:lpstr>Reforma de Salud </vt:lpstr>
      <vt:lpstr> Ley de Isapres  (LEY 18.933 – LEY 20.015) </vt:lpstr>
      <vt:lpstr>Ley de Autoridad Sanitaria (LEY 19.937) </vt:lpstr>
      <vt:lpstr>LEY GES (LEY 19.936 – LEY 19.966)</vt:lpstr>
      <vt:lpstr>Protección Social</vt:lpstr>
      <vt:lpstr>Diapositiva 18</vt:lpstr>
      <vt:lpstr>Objetivos Sanitarios de la Década (2011-2020)</vt:lpstr>
      <vt:lpstr>Diapositiva 20</vt:lpstr>
      <vt:lpstr>Diapositiva 21</vt:lpstr>
      <vt:lpstr>Diapositiva 22</vt:lpstr>
      <vt:lpstr>Diapositiva 23</vt:lpstr>
      <vt:lpstr>Diapositiva 24</vt:lpstr>
      <vt:lpstr>PRINCIPIOS QUE RIGEN LA ACTUALES  POLITICAS DE SALUD</vt:lpstr>
      <vt:lpstr>PRINCIPIOS QUE RIGEN LA ACTUALES POLITICAS</vt:lpstr>
      <vt:lpstr>Reflexiones sobre las políticas existentes…</vt:lpstr>
      <vt:lpstr>Diapositiva 28</vt:lpstr>
      <vt:lpstr>Diapositiva 29</vt:lpstr>
      <vt:lpstr>Diapositiva 30</vt:lpstr>
      <vt:lpstr>En Salud Bucal de lo Teórico  a lo Operativo</vt:lpstr>
      <vt:lpstr>¿Qué es un sistema de salud?</vt:lpstr>
      <vt:lpstr>ATENCION PRIMARIA DE SALUD (APS)</vt:lpstr>
      <vt:lpstr>Trabajo en Red, enfocado en el Modelo de Salud Familiar y Comunitaria</vt:lpstr>
      <vt:lpstr>Lenguaje de la Red APS</vt:lpstr>
      <vt:lpstr>Diapositiva 36</vt:lpstr>
      <vt:lpstr>En el marco de la prevención</vt:lpstr>
      <vt:lpstr>En el marco de la rehabilitación</vt:lpstr>
      <vt:lpstr>En el marco de la rehabilitación</vt:lpstr>
      <vt:lpstr>En el marco de la rehabilitación</vt:lpstr>
      <vt:lpstr>En el marco de la rehabilitación</vt:lpstr>
      <vt:lpstr>En el marco de la rehabilitación</vt:lpstr>
      <vt:lpstr>En el marco de la rehabilitación</vt:lpstr>
      <vt:lpstr>IAAPS 2009-2012 en Salud Bucal</vt:lpstr>
      <vt:lpstr>Diapositiva 45</vt:lpstr>
      <vt:lpstr>METAS SANITARIAS 2010</vt:lpstr>
      <vt:lpstr>¿ Cual es el enfoque de la política sanitaria Odontológica en Chile?</vt:lpstr>
      <vt:lpstr>FIN DE LA CLASE…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Políticas Publicas en Salud:  Planes y Programas     SECRETARIA DE SALUD MINISTERIAL  REGION METROPOLITANA Dr. Víctor M. Revello C.</dc:title>
  <dc:creator>Marcelo Retamal R</dc:creator>
  <cp:lastModifiedBy>Made</cp:lastModifiedBy>
  <cp:revision>100</cp:revision>
  <dcterms:created xsi:type="dcterms:W3CDTF">2010-08-23T04:40:37Z</dcterms:created>
  <dcterms:modified xsi:type="dcterms:W3CDTF">2011-11-24T21:07:21Z</dcterms:modified>
</cp:coreProperties>
</file>