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1" r:id="rId1"/>
  </p:sldMasterIdLst>
  <p:notesMasterIdLst>
    <p:notesMasterId r:id="rId34"/>
  </p:notesMasterIdLst>
  <p:sldIdLst>
    <p:sldId id="256" r:id="rId2"/>
    <p:sldId id="257" r:id="rId3"/>
    <p:sldId id="261" r:id="rId4"/>
    <p:sldId id="262" r:id="rId5"/>
    <p:sldId id="286" r:id="rId6"/>
    <p:sldId id="287" r:id="rId7"/>
    <p:sldId id="260" r:id="rId8"/>
    <p:sldId id="263" r:id="rId9"/>
    <p:sldId id="264" r:id="rId10"/>
    <p:sldId id="265" r:id="rId11"/>
    <p:sldId id="275" r:id="rId12"/>
    <p:sldId id="274" r:id="rId13"/>
    <p:sldId id="276" r:id="rId14"/>
    <p:sldId id="266" r:id="rId15"/>
    <p:sldId id="267" r:id="rId16"/>
    <p:sldId id="268" r:id="rId17"/>
    <p:sldId id="281" r:id="rId18"/>
    <p:sldId id="284" r:id="rId19"/>
    <p:sldId id="291" r:id="rId20"/>
    <p:sldId id="269" r:id="rId21"/>
    <p:sldId id="279" r:id="rId22"/>
    <p:sldId id="278" r:id="rId23"/>
    <p:sldId id="270" r:id="rId24"/>
    <p:sldId id="271" r:id="rId25"/>
    <p:sldId id="280" r:id="rId26"/>
    <p:sldId id="288" r:id="rId27"/>
    <p:sldId id="289" r:id="rId28"/>
    <p:sldId id="285" r:id="rId29"/>
    <p:sldId id="277" r:id="rId30"/>
    <p:sldId id="290" r:id="rId31"/>
    <p:sldId id="272" r:id="rId32"/>
    <p:sldId id="283" r:id="rId33"/>
  </p:sldIdLst>
  <p:sldSz cx="9144000" cy="6858000" type="screen4x3"/>
  <p:notesSz cx="6858000" cy="9144000"/>
  <p:defaultTextStyle>
    <a:defPPr>
      <a:defRPr lang="es-E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0" d="100"/>
          <a:sy n="70" d="100"/>
        </p:scale>
        <p:origin x="-3544" y="-11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4CF247F-9A41-4A71-A478-7845B198B2DE}" type="datetimeFigureOut">
              <a:rPr lang="es-ES"/>
              <a:pPr>
                <a:defRPr/>
              </a:pPr>
              <a:t>23/11/2011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noProof="0" smtClean="0"/>
              <a:t>Haga clic para modificar el estilo de texto del patrón</a:t>
            </a:r>
          </a:p>
          <a:p>
            <a:pPr lvl="1"/>
            <a:r>
              <a:rPr lang="es-ES_tradnl" noProof="0" smtClean="0"/>
              <a:t>Segundo nivel</a:t>
            </a:r>
          </a:p>
          <a:p>
            <a:pPr lvl="2"/>
            <a:r>
              <a:rPr lang="es-ES_tradnl" noProof="0" smtClean="0"/>
              <a:t>Tercer nivel</a:t>
            </a:r>
          </a:p>
          <a:p>
            <a:pPr lvl="3"/>
            <a:r>
              <a:rPr lang="es-ES_tradnl" noProof="0" smtClean="0"/>
              <a:t>Cuarto nivel</a:t>
            </a:r>
          </a:p>
          <a:p>
            <a:pPr lvl="4"/>
            <a:r>
              <a:rPr lang="es-ES_tradnl" noProof="0" smtClean="0"/>
              <a:t>Quinto nivel</a:t>
            </a:r>
            <a:endParaRPr lang="es-ES" noProof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7B81826-4B74-4905-8FFF-45301B4A152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Marcador de nota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CL" smtClean="0"/>
          </a:p>
        </p:txBody>
      </p:sp>
      <p:sp>
        <p:nvSpPr>
          <p:cNvPr id="38915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9522E6F-E4CB-4F06-BBDB-98A87951D6DE}" type="slidenum">
              <a:rPr lang="es-E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s-E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9"/>
          <p:cNvSpPr/>
          <p:nvPr/>
        </p:nvSpPr>
        <p:spPr>
          <a:xfrm rot="20707748">
            <a:off x="-617538" y="-652463"/>
            <a:ext cx="6664326" cy="3943351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ed Rectangle 11"/>
          <p:cNvSpPr/>
          <p:nvPr/>
        </p:nvSpPr>
        <p:spPr>
          <a:xfrm rot="20707748">
            <a:off x="6167438" y="-441325"/>
            <a:ext cx="3127375" cy="2425700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10"/>
          <p:cNvSpPr/>
          <p:nvPr/>
        </p:nvSpPr>
        <p:spPr>
          <a:xfrm rot="20707748">
            <a:off x="7143750" y="2001838"/>
            <a:ext cx="2679700" cy="4945062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ounded Rectangle 8"/>
          <p:cNvSpPr/>
          <p:nvPr/>
        </p:nvSpPr>
        <p:spPr>
          <a:xfrm rot="20707748">
            <a:off x="-206375" y="3322638"/>
            <a:ext cx="7378700" cy="4557712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/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20700000">
            <a:off x="6742113" y="2312988"/>
            <a:ext cx="1524000" cy="365125"/>
          </a:xfrm>
        </p:spPr>
        <p:txBody>
          <a:bodyPr/>
          <a:lstStyle>
            <a:lvl1pPr algn="l">
              <a:defRPr sz="18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AC7A47C-90F3-49E8-9800-237E85ED5535}" type="datetimeFigureOut">
              <a:rPr lang="es-ES"/>
              <a:pPr>
                <a:defRPr/>
              </a:pPr>
              <a:t>23/11/2011</a:t>
            </a:fld>
            <a:endParaRPr lang="es-E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20700000">
            <a:off x="6551613" y="1528763"/>
            <a:ext cx="24653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 rot="20700000">
            <a:off x="6451600" y="1162050"/>
            <a:ext cx="2133600" cy="420688"/>
          </a:xfrm>
        </p:spPr>
        <p:txBody>
          <a:bodyPr/>
          <a:lstStyle>
            <a:lvl1pPr algn="l">
              <a:defRPr sz="2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F9E8A8A-8C08-450A-879B-E31E5C5E6E1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1"/>
          <p:cNvSpPr/>
          <p:nvPr/>
        </p:nvSpPr>
        <p:spPr>
          <a:xfrm rot="20707748">
            <a:off x="-895350" y="-766763"/>
            <a:ext cx="8332788" cy="5894388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ed Rectangle 12"/>
          <p:cNvSpPr/>
          <p:nvPr/>
        </p:nvSpPr>
        <p:spPr>
          <a:xfrm rot="20707748">
            <a:off x="65088" y="5089525"/>
            <a:ext cx="8528050" cy="2911475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13"/>
          <p:cNvSpPr/>
          <p:nvPr/>
        </p:nvSpPr>
        <p:spPr>
          <a:xfrm rot="20707748">
            <a:off x="8534400" y="3840163"/>
            <a:ext cx="1011238" cy="2994025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ounded Rectangle 14"/>
          <p:cNvSpPr/>
          <p:nvPr/>
        </p:nvSpPr>
        <p:spPr>
          <a:xfrm rot="20707748">
            <a:off x="7588250" y="-322263"/>
            <a:ext cx="1976438" cy="407352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20700000">
            <a:off x="6996113" y="6238875"/>
            <a:ext cx="1524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72AB6-96A2-4FCA-85C8-E2B59437F4A8}" type="datetimeFigureOut">
              <a:rPr lang="es-ES"/>
              <a:pPr>
                <a:defRPr/>
              </a:pPr>
              <a:t>23/11/2011</a:t>
            </a:fld>
            <a:endParaRPr lang="es-E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20700000">
            <a:off x="5321300" y="6094413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 rot="20700000">
            <a:off x="8181975" y="3246438"/>
            <a:ext cx="908050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0FAF7361-5733-4B9B-B219-BB5AF4C417E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1"/>
          <p:cNvSpPr/>
          <p:nvPr/>
        </p:nvSpPr>
        <p:spPr>
          <a:xfrm rot="20707748">
            <a:off x="-882650" y="-625475"/>
            <a:ext cx="7440613" cy="7346950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ed Rectangle 12"/>
          <p:cNvSpPr/>
          <p:nvPr/>
        </p:nvSpPr>
        <p:spPr>
          <a:xfrm rot="20707748">
            <a:off x="3227388" y="6273800"/>
            <a:ext cx="4395787" cy="1168400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13"/>
          <p:cNvSpPr/>
          <p:nvPr/>
        </p:nvSpPr>
        <p:spPr>
          <a:xfrm rot="20707748">
            <a:off x="7659688" y="5459413"/>
            <a:ext cx="1709737" cy="1538287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ounded Rectangle 14"/>
          <p:cNvSpPr/>
          <p:nvPr/>
        </p:nvSpPr>
        <p:spPr>
          <a:xfrm rot="20707748">
            <a:off x="6665913" y="-490538"/>
            <a:ext cx="3067050" cy="5811838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20700000">
            <a:off x="7753350" y="5888038"/>
            <a:ext cx="1244600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D817560E-3D41-48AB-909C-F84D6CD656B1}" type="datetimeFigureOut">
              <a:rPr lang="es-ES"/>
              <a:pPr>
                <a:defRPr/>
              </a:pPr>
              <a:t>23/11/2011</a:t>
            </a:fld>
            <a:endParaRPr lang="es-E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20700000">
            <a:off x="4997450" y="6188075"/>
            <a:ext cx="238125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 rot="20700000">
            <a:off x="7689850" y="5641975"/>
            <a:ext cx="1244600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A5B3BEC1-929D-4240-8481-1CAA5282A4E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8"/>
          <p:cNvSpPr/>
          <p:nvPr/>
        </p:nvSpPr>
        <p:spPr>
          <a:xfrm rot="907748">
            <a:off x="-865188" y="850900"/>
            <a:ext cx="3614738" cy="6151563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ed Rectangle 12"/>
          <p:cNvSpPr/>
          <p:nvPr/>
        </p:nvSpPr>
        <p:spPr>
          <a:xfrm rot="907748">
            <a:off x="17463" y="-511175"/>
            <a:ext cx="3735387" cy="1387475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13"/>
          <p:cNvSpPr/>
          <p:nvPr/>
        </p:nvSpPr>
        <p:spPr>
          <a:xfrm rot="907748">
            <a:off x="2146300" y="6589713"/>
            <a:ext cx="1981200" cy="536575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ounded Rectangle 14"/>
          <p:cNvSpPr/>
          <p:nvPr/>
        </p:nvSpPr>
        <p:spPr>
          <a:xfrm rot="907748">
            <a:off x="3184525" y="-554038"/>
            <a:ext cx="6783388" cy="7826376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688" y="608013"/>
            <a:ext cx="17891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8EB7F-3CF5-4A74-9188-4B2396C56725}" type="datetimeFigureOut">
              <a:rPr lang="es-ES"/>
              <a:pPr>
                <a:defRPr/>
              </a:pPr>
              <a:t>23/11/2011</a:t>
            </a:fld>
            <a:endParaRPr lang="es-E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563" y="6176963"/>
            <a:ext cx="23923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238" y="300038"/>
            <a:ext cx="2287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64773-7257-4ACE-A263-7DD90E2E75E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6"/>
          <p:cNvSpPr/>
          <p:nvPr/>
        </p:nvSpPr>
        <p:spPr>
          <a:xfrm rot="900000">
            <a:off x="-57150" y="-1017588"/>
            <a:ext cx="7412038" cy="3438526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ed Rectangle 17"/>
          <p:cNvSpPr/>
          <p:nvPr/>
        </p:nvSpPr>
        <p:spPr>
          <a:xfrm rot="900000">
            <a:off x="-776288" y="2417763"/>
            <a:ext cx="6997701" cy="5080000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18"/>
          <p:cNvSpPr/>
          <p:nvPr/>
        </p:nvSpPr>
        <p:spPr>
          <a:xfrm rot="900000">
            <a:off x="6337300" y="3775075"/>
            <a:ext cx="3103563" cy="3544888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ounded Rectangle 19"/>
          <p:cNvSpPr/>
          <p:nvPr/>
        </p:nvSpPr>
        <p:spPr>
          <a:xfrm rot="900000">
            <a:off x="7327900" y="-104775"/>
            <a:ext cx="2351088" cy="3821113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/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638" y="3760788"/>
            <a:ext cx="1524000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0FA7D49F-4323-4987-82C3-975C67982A8F}" type="datetimeFigureOut">
              <a:rPr lang="es-ES"/>
              <a:pPr>
                <a:defRPr/>
              </a:pPr>
              <a:t>23/11/2011</a:t>
            </a:fld>
            <a:endParaRPr lang="es-E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438" y="3170238"/>
            <a:ext cx="19272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7088" y="2660650"/>
            <a:ext cx="682625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DC745373-7250-4A60-81FD-8455A0C10C3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6"/>
          <p:cNvSpPr/>
          <p:nvPr/>
        </p:nvSpPr>
        <p:spPr>
          <a:xfrm rot="20707748">
            <a:off x="-882650" y="-625475"/>
            <a:ext cx="7439025" cy="7343775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17"/>
          <p:cNvSpPr/>
          <p:nvPr/>
        </p:nvSpPr>
        <p:spPr>
          <a:xfrm rot="20707748">
            <a:off x="3236913" y="6275388"/>
            <a:ext cx="4387850" cy="1165225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ounded Rectangle 18"/>
          <p:cNvSpPr/>
          <p:nvPr/>
        </p:nvSpPr>
        <p:spPr>
          <a:xfrm rot="20707748">
            <a:off x="7661275" y="5462588"/>
            <a:ext cx="1708150" cy="1535112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ounded Rectangle 19"/>
          <p:cNvSpPr/>
          <p:nvPr/>
        </p:nvSpPr>
        <p:spPr>
          <a:xfrm rot="20707748">
            <a:off x="6667500" y="-490538"/>
            <a:ext cx="3065463" cy="5811838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 rot="20700000">
            <a:off x="7756525" y="5888038"/>
            <a:ext cx="1241425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9122854C-1936-463E-B4E4-982E02DD6855}" type="datetimeFigureOut">
              <a:rPr lang="es-ES"/>
              <a:pPr>
                <a:defRPr/>
              </a:pPr>
              <a:t>23/11/2011</a:t>
            </a:fld>
            <a:endParaRPr lang="es-E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 rot="20700000">
            <a:off x="4054475" y="5494338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 rot="20700000">
            <a:off x="7689850" y="5643563"/>
            <a:ext cx="1241425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6DA2FF47-7921-4601-912A-58950727AB1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52"/>
          <p:cNvSpPr/>
          <p:nvPr/>
        </p:nvSpPr>
        <p:spPr>
          <a:xfrm rot="20707748">
            <a:off x="-882650" y="-625475"/>
            <a:ext cx="7439025" cy="7343775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ounded Rectangle 53"/>
          <p:cNvSpPr/>
          <p:nvPr/>
        </p:nvSpPr>
        <p:spPr>
          <a:xfrm rot="20707748">
            <a:off x="3236913" y="6275388"/>
            <a:ext cx="4387850" cy="1165225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ounded Rectangle 54"/>
          <p:cNvSpPr/>
          <p:nvPr/>
        </p:nvSpPr>
        <p:spPr>
          <a:xfrm rot="20707748">
            <a:off x="7661275" y="5462588"/>
            <a:ext cx="1708150" cy="1535112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ounded Rectangle 55"/>
          <p:cNvSpPr/>
          <p:nvPr/>
        </p:nvSpPr>
        <p:spPr>
          <a:xfrm rot="20707748">
            <a:off x="6667500" y="-490538"/>
            <a:ext cx="3065463" cy="5811838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>
          <a:xfrm rot="20700000">
            <a:off x="7753350" y="5888038"/>
            <a:ext cx="1244600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E21D1A70-ACC2-47DE-986A-2ADD9BB7123D}" type="datetimeFigureOut">
              <a:rPr lang="es-ES"/>
              <a:pPr>
                <a:defRPr/>
              </a:pPr>
              <a:t>23/11/2011</a:t>
            </a:fld>
            <a:endParaRPr lang="es-E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 rot="20700000">
            <a:off x="4051300" y="5495925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>
          <a:xfrm rot="20700000">
            <a:off x="7689850" y="5641975"/>
            <a:ext cx="1244600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87B15AA2-0610-4716-89E7-6843CB3F9E8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0"/>
          <p:cNvSpPr/>
          <p:nvPr/>
        </p:nvSpPr>
        <p:spPr>
          <a:xfrm rot="907748">
            <a:off x="-865188" y="850900"/>
            <a:ext cx="3614738" cy="6151563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ounded Rectangle 21"/>
          <p:cNvSpPr/>
          <p:nvPr/>
        </p:nvSpPr>
        <p:spPr>
          <a:xfrm rot="907748">
            <a:off x="17463" y="-511175"/>
            <a:ext cx="3735387" cy="1387475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ed Rectangle 22"/>
          <p:cNvSpPr/>
          <p:nvPr/>
        </p:nvSpPr>
        <p:spPr>
          <a:xfrm rot="907748">
            <a:off x="2146300" y="6589713"/>
            <a:ext cx="1981200" cy="536575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23"/>
          <p:cNvSpPr/>
          <p:nvPr/>
        </p:nvSpPr>
        <p:spPr>
          <a:xfrm rot="907748">
            <a:off x="3184525" y="-554038"/>
            <a:ext cx="6783388" cy="7826376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2275" y="612775"/>
            <a:ext cx="17922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160C7-D7D0-4EBB-9D30-CD8E1543D08A}" type="datetimeFigureOut">
              <a:rPr lang="es-ES"/>
              <a:pPr>
                <a:defRPr/>
              </a:pPr>
              <a:t>23/11/2011</a:t>
            </a:fld>
            <a:endParaRPr lang="es-E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963" y="6100763"/>
            <a:ext cx="30511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2063" y="301625"/>
            <a:ext cx="2286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6B080-D92D-4DB2-A017-6A5396737A0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 rot="900000">
            <a:off x="-371475" y="-1217613"/>
            <a:ext cx="8577263" cy="6343651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ounded Rectangle 12"/>
          <p:cNvSpPr/>
          <p:nvPr/>
        </p:nvSpPr>
        <p:spPr>
          <a:xfrm rot="900000">
            <a:off x="-449263" y="5208588"/>
            <a:ext cx="7470776" cy="2486025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ounded Rectangle 13"/>
          <p:cNvSpPr/>
          <p:nvPr/>
        </p:nvSpPr>
        <p:spPr>
          <a:xfrm rot="900000">
            <a:off x="7192963" y="6483350"/>
            <a:ext cx="1931987" cy="63500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ounded Rectangle 14"/>
          <p:cNvSpPr/>
          <p:nvPr/>
        </p:nvSpPr>
        <p:spPr>
          <a:xfrm rot="900000">
            <a:off x="8126413" y="92075"/>
            <a:ext cx="1879600" cy="6415088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575" y="5927725"/>
            <a:ext cx="1524000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E2D3A15B-8E11-460B-95C8-5DEC77176F52}" type="datetimeFigureOut">
              <a:rPr lang="es-ES"/>
              <a:pPr>
                <a:defRPr/>
              </a:pPr>
              <a:t>23/11/2011</a:t>
            </a:fld>
            <a:endParaRPr lang="es-E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550" y="5988050"/>
            <a:ext cx="3124200" cy="293688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363" y="5570538"/>
            <a:ext cx="715962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9D95B5BD-C058-4075-B4D9-9A366B5E5A0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2"/>
          <p:cNvSpPr/>
          <p:nvPr/>
        </p:nvSpPr>
        <p:spPr>
          <a:xfrm rot="20707748">
            <a:off x="-896938" y="-623888"/>
            <a:ext cx="7286626" cy="60404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13"/>
          <p:cNvSpPr/>
          <p:nvPr/>
        </p:nvSpPr>
        <p:spPr>
          <a:xfrm rot="20707748">
            <a:off x="65088" y="5378450"/>
            <a:ext cx="7442200" cy="2476500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ounded Rectangle 14"/>
          <p:cNvSpPr/>
          <p:nvPr/>
        </p:nvSpPr>
        <p:spPr>
          <a:xfrm rot="20707748">
            <a:off x="7661275" y="5459413"/>
            <a:ext cx="1708150" cy="1538287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ounded Rectangle 15"/>
          <p:cNvSpPr/>
          <p:nvPr/>
        </p:nvSpPr>
        <p:spPr>
          <a:xfrm rot="20707748">
            <a:off x="6673850" y="-490538"/>
            <a:ext cx="3059113" cy="5810251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 algn="r">
              <a:defRPr sz="4400" b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/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 rot="20700000">
            <a:off x="7753350" y="5888038"/>
            <a:ext cx="1244600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F8966582-F8FB-445F-A71B-5D65358D169B}" type="datetimeFigureOut">
              <a:rPr lang="es-ES"/>
              <a:pPr>
                <a:defRPr/>
              </a:pPr>
              <a:t>23/11/2011</a:t>
            </a:fld>
            <a:endParaRPr lang="es-E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 rot="20700000">
            <a:off x="4264025" y="6099175"/>
            <a:ext cx="3062288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 rot="20700000">
            <a:off x="7689850" y="5641975"/>
            <a:ext cx="1244600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5C35EBF5-3766-4B6D-B99B-96A17BBB1D2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 rot="900000">
            <a:off x="-533400" y="-979488"/>
            <a:ext cx="6672263" cy="6821488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15"/>
          <p:cNvSpPr/>
          <p:nvPr/>
        </p:nvSpPr>
        <p:spPr>
          <a:xfrm rot="900000">
            <a:off x="-284163" y="5969000"/>
            <a:ext cx="5300663" cy="1497013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ounded Rectangle 16"/>
          <p:cNvSpPr/>
          <p:nvPr/>
        </p:nvSpPr>
        <p:spPr>
          <a:xfrm rot="900000">
            <a:off x="6931025" y="-242888"/>
            <a:ext cx="2433638" cy="1384301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ounded Rectangle 17"/>
          <p:cNvSpPr/>
          <p:nvPr/>
        </p:nvSpPr>
        <p:spPr>
          <a:xfrm rot="900000">
            <a:off x="5899150" y="1282700"/>
            <a:ext cx="3843338" cy="61785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/>
          <a:lstStyle>
            <a:lvl1pPr algn="r">
              <a:defRPr sz="4400" b="0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_tradnl" noProof="0" smtClean="0"/>
              <a:t>Arrastre la imagen al marcador de posición o haga clic en el icono para agregar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/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938" y="571500"/>
            <a:ext cx="1524000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79604C73-0199-477C-8C3B-AFAA2C29F9E5}" type="datetimeFigureOut">
              <a:rPr lang="es-ES"/>
              <a:pPr>
                <a:defRPr/>
              </a:pPr>
              <a:t>23/11/2011</a:t>
            </a:fld>
            <a:endParaRPr lang="es-E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700" y="5162550"/>
            <a:ext cx="297656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913" y="390525"/>
            <a:ext cx="1962150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42373869-C122-4EB3-A529-21719CDF1F8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6" descr="Scan1080Base.png"/>
          <p:cNvPicPr>
            <a:picLocks noChangeAspect="1"/>
          </p:cNvPicPr>
          <p:nvPr/>
        </p:nvPicPr>
        <p:blipFill>
          <a:blip r:embed="rId13">
            <a:lum bright="-3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893" y="2807493"/>
            <a:ext cx="5321300" cy="18399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613" cy="4783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5FD6F435-A72D-47B9-BE5F-B9442E43D178}" type="datetimeFigureOut">
              <a:rPr lang="es-ES"/>
              <a:pPr>
                <a:defRPr/>
              </a:pPr>
              <a:t>23/11/2011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0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2788" y="5318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4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4DAE68-4B59-4B99-9566-1FD1E1FD777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ransition/>
  <p:timing>
    <p:tnLst>
      <p:par>
        <p:cTn id="1" dur="indefinite" restart="never" nodeType="tmRoot"/>
      </p:par>
    </p:tnLst>
  </p:timing>
  <p:txStyles>
    <p:titleStyle>
      <a:lvl1pPr algn="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/>
        </a:defRPr>
      </a:lvl2pPr>
      <a:lvl3pPr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/>
        </a:defRPr>
      </a:lvl3pPr>
      <a:lvl4pPr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/>
        </a:defRPr>
      </a:lvl4pPr>
      <a:lvl5pPr algn="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125" indent="-365125" algn="l" rtl="0" fontAlgn="base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0250" indent="-365125" algn="l" rtl="0" fontAlgn="base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6963" indent="-319088" algn="l" rtl="0" fontAlgn="base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3050" algn="l" rtl="0" fontAlgn="base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4650" indent="-273050" algn="l" rtl="0" fontAlgn="base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file:///\\localhost\Volumes\IABARCA\%20salpu%20II%20uchile%202011\norma_actividades_promocionales_y_preventivas.pdf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Relationship Id="rId5" Type="http://schemas.openxmlformats.org/officeDocument/2006/relationships/hyperlink" Target="file:///\\localhost\Volumes\IABARCA\%20salpu%20II%20uchile%202011\GUIA%20GES%20SALUD%20ORAL%206%20A%25C3%2591OS.pdf" TargetMode="External"/><Relationship Id="rId4" Type="http://schemas.openxmlformats.org/officeDocument/2006/relationships/hyperlink" Target="file:///\\localhost\Volumes\IABARCA\%20salpu%20II%20uchile%202011\pautasdeevaluacionbucodental.pdf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 rot="20700000">
            <a:off x="547688" y="3632200"/>
            <a:ext cx="5984875" cy="16065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Programa Odontológico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 rot="20700000">
            <a:off x="2201863" y="5027613"/>
            <a:ext cx="4654550" cy="1128712"/>
          </a:xfrm>
        </p:spPr>
        <p:txBody>
          <a:bodyPr/>
          <a:lstStyle/>
          <a:p>
            <a:pPr fontAlgn="auto">
              <a:defRPr/>
            </a:pPr>
            <a:r>
              <a:rPr lang="es-ES" dirty="0" smtClean="0"/>
              <a:t>Isabel Abarca Baeza</a:t>
            </a:r>
            <a:endParaRPr lang="es-ES" dirty="0"/>
          </a:p>
        </p:txBody>
      </p:sp>
      <p:sp>
        <p:nvSpPr>
          <p:cNvPr id="14339" name="CuadroTexto 3"/>
          <p:cNvSpPr txBox="1">
            <a:spLocks noChangeArrowheads="1"/>
          </p:cNvSpPr>
          <p:nvPr/>
        </p:nvSpPr>
        <p:spPr bwMode="auto">
          <a:xfrm rot="-931764">
            <a:off x="6638925" y="1504950"/>
            <a:ext cx="22653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Rockwell"/>
              </a:rPr>
              <a:t>Noviembre de 2011</a:t>
            </a:r>
          </a:p>
        </p:txBody>
      </p:sp>
      <p:pic>
        <p:nvPicPr>
          <p:cNvPr id="14340" name="Imagen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625" y="298450"/>
            <a:ext cx="21748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79463" y="1477963"/>
            <a:ext cx="7583487" cy="495141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endParaRPr lang="es-ES_tradnl" sz="3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4500000">
            <a:off x="5176043" y="2231232"/>
            <a:ext cx="4818063" cy="14351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NO GES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 rot="20700000">
            <a:off x="844550" y="998538"/>
            <a:ext cx="5343525" cy="3887787"/>
          </a:xfrm>
        </p:spPr>
        <p:txBody>
          <a:bodyPr/>
          <a:lstStyle/>
          <a:p>
            <a:pPr marL="365760" indent="-365760" fontAlgn="auto">
              <a:buFont typeface="Wingdings" charset="2"/>
              <a:buChar char="ü"/>
              <a:defRPr/>
            </a:pPr>
            <a:r>
              <a:rPr lang="es-ES" dirty="0" smtClean="0"/>
              <a:t>CONS 2 Y 4 AÑOS</a:t>
            </a:r>
          </a:p>
          <a:p>
            <a:pPr marL="731520" lvl="1" indent="-365760" fontAlgn="auto">
              <a:buFont typeface="Wingdings" charset="2"/>
              <a:buChar char="ü"/>
              <a:defRPr/>
            </a:pPr>
            <a:r>
              <a:rPr lang="es-ES" sz="2200" dirty="0" smtClean="0"/>
              <a:t>SALUD BUCAL PREESCOLARES</a:t>
            </a:r>
          </a:p>
          <a:p>
            <a:pPr marL="731520" lvl="1" indent="-365760" fontAlgn="auto">
              <a:buFont typeface="Wingdings" charset="2"/>
              <a:buChar char="ü"/>
              <a:defRPr/>
            </a:pPr>
            <a:r>
              <a:rPr lang="es-ES" sz="2200" dirty="0" smtClean="0"/>
              <a:t>COMPONENTE SALUD ORAL EN EL CNS</a:t>
            </a:r>
          </a:p>
          <a:p>
            <a:pPr marL="365760" indent="-365760" fontAlgn="auto">
              <a:buFont typeface="Wingdings" charset="2"/>
              <a:buChar char="ü"/>
              <a:defRPr/>
            </a:pPr>
            <a:r>
              <a:rPr lang="es-ES" dirty="0" smtClean="0"/>
              <a:t>ALTA INTEGRAL 12 AÑOS</a:t>
            </a:r>
          </a:p>
          <a:p>
            <a:pPr marL="365760" indent="-365760" fontAlgn="auto">
              <a:buFont typeface="Wingdings" charset="2"/>
              <a:buChar char="ü"/>
              <a:defRPr/>
            </a:pP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 rot="20700000">
            <a:off x="3216275" y="5145088"/>
            <a:ext cx="3930650" cy="987425"/>
          </a:xfrm>
        </p:spPr>
        <p:txBody>
          <a:bodyPr/>
          <a:lstStyle/>
          <a:p>
            <a:pPr fontAlgn="auto">
              <a:defRPr/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4500000">
            <a:off x="5176043" y="2231232"/>
            <a:ext cx="4818063" cy="14351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GES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 rot="20700000">
            <a:off x="844550" y="998538"/>
            <a:ext cx="5343525" cy="3887787"/>
          </a:xfrm>
        </p:spPr>
        <p:txBody>
          <a:bodyPr>
            <a:normAutofit lnSpcReduction="10000"/>
          </a:bodyPr>
          <a:lstStyle/>
          <a:p>
            <a:pPr marL="365760" indent="-365760" fontAlgn="auto">
              <a:buFont typeface="Wingdings" charset="2"/>
              <a:buChar char="ü"/>
              <a:defRPr/>
            </a:pPr>
            <a:r>
              <a:rPr lang="es-ES" dirty="0" smtClean="0"/>
              <a:t>Fisura </a:t>
            </a:r>
            <a:r>
              <a:rPr lang="es-ES" dirty="0" err="1" smtClean="0"/>
              <a:t>Labiopalatina</a:t>
            </a:r>
            <a:endParaRPr lang="es-ES" dirty="0" smtClean="0"/>
          </a:p>
          <a:p>
            <a:pPr marL="365760" indent="-365760" fontAlgn="auto">
              <a:buFont typeface="Wingdings" charset="2"/>
              <a:buChar char="ü"/>
              <a:defRPr/>
            </a:pPr>
            <a:r>
              <a:rPr lang="es-ES" dirty="0" smtClean="0"/>
              <a:t>Urgencia Odontológica</a:t>
            </a:r>
          </a:p>
          <a:p>
            <a:pPr marL="365760" indent="-365760" fontAlgn="auto">
              <a:buFont typeface="Wingdings" charset="2"/>
              <a:buChar char="ü"/>
              <a:defRPr/>
            </a:pPr>
            <a:r>
              <a:rPr lang="es-ES" dirty="0" smtClean="0"/>
              <a:t>Alta Integral 6 años</a:t>
            </a:r>
          </a:p>
          <a:p>
            <a:pPr marL="365760" indent="-365760" fontAlgn="auto">
              <a:buFont typeface="Wingdings" charset="2"/>
              <a:buChar char="ü"/>
              <a:defRPr/>
            </a:pPr>
            <a:r>
              <a:rPr lang="es-ES" dirty="0" smtClean="0"/>
              <a:t>Alta Integral Embarazadas</a:t>
            </a:r>
          </a:p>
          <a:p>
            <a:pPr marL="365760" indent="-365760" fontAlgn="auto">
              <a:buFont typeface="Wingdings" charset="2"/>
              <a:buChar char="ü"/>
              <a:defRPr/>
            </a:pPr>
            <a:r>
              <a:rPr lang="es-ES" dirty="0" smtClean="0"/>
              <a:t>Alta Integral Adultos 60 años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 rot="20700000">
            <a:off x="3216275" y="5145088"/>
            <a:ext cx="3930650" cy="987425"/>
          </a:xfrm>
        </p:spPr>
        <p:txBody>
          <a:bodyPr/>
          <a:lstStyle/>
          <a:p>
            <a:pPr fontAlgn="auto">
              <a:defRPr/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4500000">
            <a:off x="5176043" y="2231232"/>
            <a:ext cx="4818063" cy="14351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PROGRAMAS ESPECIALES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 rot="20700000">
            <a:off x="844550" y="998538"/>
            <a:ext cx="5343525" cy="3887787"/>
          </a:xfrm>
        </p:spPr>
        <p:txBody>
          <a:bodyPr/>
          <a:lstStyle/>
          <a:p>
            <a:pPr marL="365760" indent="-365760" fontAlgn="auto">
              <a:buFont typeface="Wingdings" charset="2"/>
              <a:buChar char="ü"/>
              <a:defRPr/>
            </a:pPr>
            <a:r>
              <a:rPr lang="es-ES" dirty="0" smtClean="0"/>
              <a:t>Hombres y Mujeres de Escasos Recursos</a:t>
            </a:r>
          </a:p>
          <a:p>
            <a:pPr marL="365760" indent="-365760" fontAlgn="auto">
              <a:buFont typeface="Wingdings" charset="2"/>
              <a:buChar char="ü"/>
              <a:defRPr/>
            </a:pPr>
            <a:r>
              <a:rPr lang="es-ES" dirty="0" smtClean="0"/>
              <a:t>Programas de </a:t>
            </a:r>
            <a:r>
              <a:rPr lang="es-ES" dirty="0" err="1" smtClean="0"/>
              <a:t>Resolutividad</a:t>
            </a:r>
            <a:r>
              <a:rPr lang="es-ES" dirty="0" smtClean="0"/>
              <a:t> en APS (Prótesis y Endodoncia)</a:t>
            </a:r>
          </a:p>
          <a:p>
            <a:pPr marL="365760" indent="-365760" fontAlgn="auto">
              <a:buFont typeface="Wingdings" charset="2"/>
              <a:buChar char="ü"/>
              <a:defRPr/>
            </a:pPr>
            <a:r>
              <a:rPr lang="es-ES" dirty="0" smtClean="0"/>
              <a:t>Otros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 rot="20700000">
            <a:off x="3216275" y="5145088"/>
            <a:ext cx="3930650" cy="987425"/>
          </a:xfrm>
        </p:spPr>
        <p:txBody>
          <a:bodyPr/>
          <a:lstStyle/>
          <a:p>
            <a:pPr fontAlgn="auto">
              <a:defRPr/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6858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3000" dirty="0" smtClean="0"/>
              <a:t>CONS 2 y 4 Años</a:t>
            </a:r>
            <a:endParaRPr lang="es-ES_tradnl" sz="3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79463" y="1295400"/>
            <a:ext cx="7583487" cy="4741863"/>
          </a:xfrm>
        </p:spPr>
        <p:txBody>
          <a:bodyPr>
            <a:normAutofit fontScale="70000" lnSpcReduction="20000"/>
          </a:bodyPr>
          <a:lstStyle/>
          <a:p>
            <a:pPr marL="365760" indent="-365760" fontAlgn="auto">
              <a:buFont typeface="Courier New" pitchFamily="49" charset="0"/>
              <a:buChar char="o"/>
              <a:defRPr/>
            </a:pPr>
            <a:r>
              <a:rPr lang="es-ES_tradnl" dirty="0" smtClean="0">
                <a:solidFill>
                  <a:srgbClr val="FFFFFF"/>
                </a:solidFill>
              </a:rPr>
              <a:t>Orientaciones Programáticas desde 1998 </a:t>
            </a:r>
            <a:r>
              <a:rPr lang="es-ES_tradnl" baseline="-25000" dirty="0" smtClean="0">
                <a:solidFill>
                  <a:srgbClr val="FFFFFF"/>
                </a:solidFill>
              </a:rPr>
              <a:t> (Norma MINSAL)</a:t>
            </a:r>
          </a:p>
          <a:p>
            <a:pPr marL="731520" lvl="1" indent="-365760" fontAlgn="auto">
              <a:buFont typeface="Courier New" pitchFamily="49" charset="0"/>
              <a:buChar char="o"/>
              <a:defRPr/>
            </a:pPr>
            <a:r>
              <a:rPr lang="es-ES_tradnl" dirty="0" smtClean="0">
                <a:solidFill>
                  <a:srgbClr val="FFFFFF"/>
                </a:solidFill>
              </a:rPr>
              <a:t>Se considera un examen de salud con fuerte componente promocional y preventivo y se constituye en una experiencia no traumática para el niño. </a:t>
            </a:r>
          </a:p>
          <a:p>
            <a:pPr marL="731520" lvl="1" indent="-365760" fontAlgn="auto">
              <a:buFont typeface="Courier New" pitchFamily="49" charset="0"/>
              <a:buChar char="o"/>
              <a:defRPr/>
            </a:pPr>
            <a:r>
              <a:rPr lang="es-ES_tradnl" dirty="0" smtClean="0">
                <a:solidFill>
                  <a:srgbClr val="FFFFFF"/>
                </a:solidFill>
              </a:rPr>
              <a:t>Se deben realizar acciones curativas y preventivas y mantener a la población bajo control semestral de acuerdo a la determinación de riesgo realizada por el profesional</a:t>
            </a:r>
          </a:p>
          <a:p>
            <a:pPr marL="731520" lvl="1" indent="-365760" fontAlgn="auto">
              <a:buFont typeface="Courier New" pitchFamily="49" charset="0"/>
              <a:buChar char="o"/>
              <a:defRPr/>
            </a:pPr>
            <a:r>
              <a:rPr lang="es-ES_tradnl" dirty="0" smtClean="0">
                <a:solidFill>
                  <a:srgbClr val="FFFFFF"/>
                </a:solidFill>
              </a:rPr>
              <a:t>La Norma incluye la realización de </a:t>
            </a:r>
            <a:r>
              <a:rPr lang="es-ES_tradnl" dirty="0" err="1" smtClean="0">
                <a:solidFill>
                  <a:srgbClr val="FFFFFF"/>
                </a:solidFill>
              </a:rPr>
              <a:t>pulpotomía</a:t>
            </a:r>
            <a:endParaRPr lang="es-ES_tradnl" dirty="0" smtClean="0">
              <a:solidFill>
                <a:srgbClr val="FFFFFF"/>
              </a:solidFill>
            </a:endParaRPr>
          </a:p>
          <a:p>
            <a:pPr marL="731520" lvl="1" indent="-365760" fontAlgn="auto">
              <a:buFont typeface="Courier New" pitchFamily="49" charset="0"/>
              <a:buChar char="o"/>
              <a:defRPr/>
            </a:pPr>
            <a:r>
              <a:rPr lang="es-ES_tradnl" dirty="0" smtClean="0">
                <a:solidFill>
                  <a:srgbClr val="FFFFFF"/>
                </a:solidFill>
              </a:rPr>
              <a:t>Originalmente todos los niños debían recibir Control del equipo pediátrico entre los 0 y 5 años 11 meses y a los 2 y 4 años recibir el CONS…</a:t>
            </a:r>
          </a:p>
          <a:p>
            <a:pPr marL="731520" lvl="1" indent="-365760" fontAlgn="auto">
              <a:buFont typeface="Courier New" pitchFamily="49" charset="0"/>
              <a:buChar char="o"/>
              <a:defRPr/>
            </a:pPr>
            <a:r>
              <a:rPr lang="es-ES_tradnl" dirty="0" smtClean="0">
                <a:solidFill>
                  <a:srgbClr val="FFFFFF"/>
                </a:solidFill>
              </a:rPr>
              <a:t>Criterios de derivación definidos: Riesgo de Caries, Riesgo de Anomalía o necesidad de tratamiento preventivo o restaurador!!!</a:t>
            </a:r>
          </a:p>
          <a:p>
            <a:pPr marL="731520" lvl="1" indent="-365760" fontAlgn="auto">
              <a:buFont typeface="Courier New" pitchFamily="49" charset="0"/>
              <a:buChar char="o"/>
              <a:defRPr/>
            </a:pPr>
            <a:r>
              <a:rPr lang="es-ES_tradnl" dirty="0" smtClean="0">
                <a:solidFill>
                  <a:srgbClr val="FFFFFF"/>
                </a:solidFill>
              </a:rPr>
              <a:t>2012 ALTAS INTEGRALES DE 2 Y 4 AÑOS (30 Y 25% DE COBERTURA)</a:t>
            </a:r>
          </a:p>
          <a:p>
            <a:pPr marL="365760" indent="-365760" fontAlgn="auto">
              <a:buFont typeface="Courier New" pitchFamily="49" charset="0"/>
              <a:buChar char="o"/>
              <a:defRPr/>
            </a:pPr>
            <a:r>
              <a:rPr lang="es-ES_tradnl" dirty="0" smtClean="0">
                <a:solidFill>
                  <a:srgbClr val="FFFFFF"/>
                </a:solidFill>
              </a:rPr>
              <a:t>2012: 100% de niños dados de alta odontológica reciben educación en técnica de cepillado por Odontólogo TENS</a:t>
            </a:r>
            <a:endParaRPr lang="es-ES_tradnl" dirty="0">
              <a:solidFill>
                <a:srgbClr val="FFFFFF"/>
              </a:solidFill>
            </a:endParaRPr>
          </a:p>
        </p:txBody>
      </p:sp>
      <p:sp>
        <p:nvSpPr>
          <p:cNvPr id="27651" name="CuadroTexto 4"/>
          <p:cNvSpPr txBox="1">
            <a:spLocks noChangeArrowheads="1"/>
          </p:cNvSpPr>
          <p:nvPr/>
        </p:nvSpPr>
        <p:spPr bwMode="auto">
          <a:xfrm>
            <a:off x="304800" y="6324600"/>
            <a:ext cx="8382000" cy="2460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L" sz="1000">
                <a:solidFill>
                  <a:srgbClr val="FFFFFF"/>
                </a:solidFill>
                <a:latin typeface="Rockwell"/>
              </a:rPr>
              <a:t>Norma de Actividades Promocionales y Preventivas en la Atención Odontológica Infantil. División de Salud de las Personas. MINSAL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6858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3000" dirty="0" smtClean="0"/>
              <a:t>CONS 2 y 4 Años</a:t>
            </a:r>
            <a:endParaRPr lang="es-ES_tradnl" sz="3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5800" y="1295400"/>
            <a:ext cx="7583488" cy="4741863"/>
          </a:xfrm>
        </p:spPr>
        <p:txBody>
          <a:bodyPr/>
          <a:lstStyle/>
          <a:p>
            <a:pPr marL="365760" indent="-365760" fontAlgn="auto">
              <a:buFont typeface="Courier New" pitchFamily="49" charset="0"/>
              <a:buChar char="o"/>
              <a:defRPr/>
            </a:pPr>
            <a:r>
              <a:rPr lang="es-ES_tradnl" dirty="0" smtClean="0">
                <a:solidFill>
                  <a:srgbClr val="FFFFFF"/>
                </a:solidFill>
              </a:rPr>
              <a:t>SITUACIÓN ACTUAL DEL CONS</a:t>
            </a:r>
          </a:p>
          <a:p>
            <a:pPr marL="731520" lvl="1" indent="-365760" fontAlgn="auto">
              <a:buFont typeface="Courier New" pitchFamily="49" charset="0"/>
              <a:buChar char="o"/>
              <a:defRPr/>
            </a:pPr>
            <a:r>
              <a:rPr lang="es-ES_tradnl" dirty="0" smtClean="0">
                <a:solidFill>
                  <a:srgbClr val="FFFFFF"/>
                </a:solidFill>
              </a:rPr>
              <a:t>Coberturas del orden de 30-40% con gran diversidad según comunas del país o Centros de Salud. ORIENTACIONES PROGRAMÁTICAS 2011: 30% 2 AÑOS Y 35% 4 AÑOS.</a:t>
            </a:r>
          </a:p>
          <a:p>
            <a:pPr marL="731520" lvl="1" indent="-365760" fontAlgn="auto">
              <a:buFont typeface="Courier New" pitchFamily="49" charset="0"/>
              <a:buChar char="o"/>
              <a:defRPr/>
            </a:pPr>
            <a:r>
              <a:rPr lang="es-ES_tradnl" dirty="0" smtClean="0">
                <a:solidFill>
                  <a:srgbClr val="FFFFFF"/>
                </a:solidFill>
              </a:rPr>
              <a:t>Baja proporción  de actividades promocionales y preventivas a niños que asisten al CONS</a:t>
            </a:r>
          </a:p>
          <a:p>
            <a:pPr marL="731520" lvl="1" indent="-365760" fontAlgn="auto">
              <a:buFont typeface="Courier New" pitchFamily="49" charset="0"/>
              <a:buChar char="o"/>
              <a:defRPr/>
            </a:pPr>
            <a:r>
              <a:rPr lang="es-ES_tradnl" dirty="0" smtClean="0">
                <a:solidFill>
                  <a:srgbClr val="FFFFFF"/>
                </a:solidFill>
              </a:rPr>
              <a:t>Problemas de registro y monitoreo</a:t>
            </a:r>
          </a:p>
          <a:p>
            <a:pPr marL="365760" indent="-365760" fontAlgn="auto">
              <a:buFont typeface="Courier New" pitchFamily="49" charset="0"/>
              <a:buChar char="o"/>
              <a:defRPr/>
            </a:pPr>
            <a:endParaRPr lang="es-ES_tradnl" dirty="0">
              <a:solidFill>
                <a:srgbClr val="FFFFFF"/>
              </a:solidFill>
            </a:endParaRPr>
          </a:p>
        </p:txBody>
      </p:sp>
      <p:graphicFrame>
        <p:nvGraphicFramePr>
          <p:cNvPr id="33794" name="Object 14"/>
          <p:cNvGraphicFramePr>
            <a:graphicFrameLocks noChangeAspect="1"/>
          </p:cNvGraphicFramePr>
          <p:nvPr/>
        </p:nvGraphicFramePr>
        <p:xfrm>
          <a:off x="3810000" y="1143000"/>
          <a:ext cx="4724400" cy="4938713"/>
        </p:xfrm>
        <a:graphic>
          <a:graphicData uri="http://schemas.openxmlformats.org/presentationml/2006/ole">
            <p:oleObj spid="_x0000_s1038" name="Documento" r:id="rId3" imgW="22806349" imgH="29866667" progId="Word.Document.12">
              <p:link updateAutomatic="1"/>
            </p:oleObj>
          </a:graphicData>
        </a:graphic>
      </p:graphicFrame>
      <p:sp>
        <p:nvSpPr>
          <p:cNvPr id="7" name="Rectángulo 6"/>
          <p:cNvSpPr/>
          <p:nvPr/>
        </p:nvSpPr>
        <p:spPr>
          <a:xfrm rot="16200000">
            <a:off x="617945" y="1524733"/>
            <a:ext cx="3139321" cy="3808531"/>
          </a:xfrm>
          <a:prstGeom prst="rect">
            <a:avLst/>
          </a:prstGeom>
          <a:noFill/>
        </p:spPr>
        <p:txBody>
          <a:bodyPr vert="vert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ESTÁ LA ORIENTACIÓN EN LÍNEA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CON LOS NUEVOS OBJETIVOS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Y METAS??</a:t>
            </a:r>
            <a:endParaRPr lang="es-ES_tradnl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1042" name="3 CuadroTexto"/>
          <p:cNvSpPr txBox="1">
            <a:spLocks noChangeArrowheads="1"/>
          </p:cNvSpPr>
          <p:nvPr/>
        </p:nvSpPr>
        <p:spPr bwMode="auto">
          <a:xfrm>
            <a:off x="6435725" y="6213475"/>
            <a:ext cx="24034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L" sz="1000">
                <a:latin typeface="Rockwell"/>
              </a:rPr>
              <a:t>Abarca, Arteaga 2010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6858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3000" dirty="0" smtClean="0"/>
              <a:t>Componente Odontológico en el CNS</a:t>
            </a:r>
            <a:endParaRPr lang="es-ES_tradnl" sz="3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79463" y="1295400"/>
            <a:ext cx="7583487" cy="4741863"/>
          </a:xfrm>
        </p:spPr>
        <p:txBody>
          <a:bodyPr/>
          <a:lstStyle/>
          <a:p>
            <a:pPr marL="365760" indent="-365760" fontAlgn="auto">
              <a:buFont typeface="Wingdings" pitchFamily="2" charset="2"/>
              <a:buChar char="q"/>
              <a:defRPr/>
            </a:pPr>
            <a:r>
              <a:rPr lang="es-ES_tradnl" cap="all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Orientaciones programáticas 2012:</a:t>
            </a:r>
          </a:p>
          <a:p>
            <a:pPr marL="731520" lvl="1" indent="-365760" fontAlgn="auto">
              <a:buFont typeface="Wingdings" pitchFamily="2" charset="2"/>
              <a:buChar char="q"/>
              <a:defRPr/>
            </a:pPr>
            <a:r>
              <a:rPr lang="es-ES_tradnl" cap="all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50% cobertura Consulta Nutricional con componente odontológico, niños de 3 años 6 meses (individual o grupal)</a:t>
            </a:r>
          </a:p>
          <a:p>
            <a:pPr marL="731520" lvl="1" indent="-365760" fontAlgn="auto">
              <a:buFont typeface="Wingdings" pitchFamily="2" charset="2"/>
              <a:buChar char="q"/>
              <a:defRPr/>
            </a:pPr>
            <a:r>
              <a:rPr lang="es-ES_tradnl" cap="all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80% de niños que reciben control de 12 a 23 meses, </a:t>
            </a:r>
            <a:r>
              <a:rPr lang="es-ES_tradnl" cap="all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reciebn</a:t>
            </a:r>
            <a:r>
              <a:rPr lang="es-ES_tradnl" cap="all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control de salud bucal a los 18 meses</a:t>
            </a:r>
            <a:endParaRPr lang="es-ES_tradnl" cap="all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5563" y="4879975"/>
            <a:ext cx="24765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6858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3000" dirty="0" smtClean="0"/>
              <a:t>Alta Integral para Niños de 12 años</a:t>
            </a:r>
            <a:endParaRPr lang="es-ES_tradnl" sz="3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79463" y="1295400"/>
            <a:ext cx="7583487" cy="4741863"/>
          </a:xfrm>
        </p:spPr>
        <p:txBody>
          <a:bodyPr/>
          <a:lstStyle/>
          <a:p>
            <a:pPr marL="365760" indent="-365760" fontAlgn="auto">
              <a:buFont typeface="Courier New" pitchFamily="49" charset="0"/>
              <a:buChar char="o"/>
              <a:defRPr/>
            </a:pPr>
            <a:r>
              <a:rPr lang="es-ES_tradnl" cap="all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Orientaciones 2012 </a:t>
            </a:r>
          </a:p>
          <a:p>
            <a:pPr marL="731520" lvl="1" indent="-365760" fontAlgn="auto">
              <a:buFont typeface="Courier New" pitchFamily="49" charset="0"/>
              <a:buChar char="o"/>
              <a:defRPr/>
            </a:pPr>
            <a:r>
              <a:rPr lang="es-ES_tradnl" cap="all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73% alta integral de pacientes de 12 años beneficiarios o inscritos</a:t>
            </a:r>
          </a:p>
          <a:p>
            <a:pPr marL="731520" lvl="1" indent="-365760" fontAlgn="auto">
              <a:buFont typeface="Courier New" pitchFamily="49" charset="0"/>
              <a:buChar char="o"/>
              <a:defRPr/>
            </a:pPr>
            <a:r>
              <a:rPr lang="es-ES_tradnl" cap="all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10% de pacientes de alta con consejería breve en tabaco</a:t>
            </a:r>
          </a:p>
          <a:p>
            <a:pPr marL="365760" indent="-365760" fontAlgn="auto">
              <a:buFont typeface="Courier New" pitchFamily="49" charset="0"/>
              <a:buChar char="o"/>
              <a:defRPr/>
            </a:pPr>
            <a:endParaRPr lang="es-ES_tradnl" cap="all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4338" y="4646613"/>
            <a:ext cx="17811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0" y="561975"/>
            <a:ext cx="8890000" cy="527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900000">
            <a:off x="534988" y="2922588"/>
            <a:ext cx="5691187" cy="15700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CL" dirty="0" smtClean="0"/>
              <a:t>Garantías Explícitas en Salud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 rot="900000">
            <a:off x="538163" y="4494213"/>
            <a:ext cx="5270500" cy="1500187"/>
          </a:xfrm>
        </p:spPr>
        <p:txBody>
          <a:bodyPr/>
          <a:lstStyle/>
          <a:p>
            <a:pPr fontAlgn="auto">
              <a:defRPr/>
            </a:pPr>
            <a:endParaRPr lang="es-C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7100000">
            <a:off x="-634206" y="2921794"/>
            <a:ext cx="5065712" cy="16954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Temario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 rot="900000">
            <a:off x="3479800" y="960438"/>
            <a:ext cx="4657725" cy="5076825"/>
          </a:xfrm>
        </p:spPr>
        <p:txBody>
          <a:bodyPr/>
          <a:lstStyle/>
          <a:p>
            <a:pPr marL="514350" indent="-514350" fontAlgn="auto">
              <a:buFont typeface="+mj-lt"/>
              <a:buAutoNum type="arabicPeriod"/>
              <a:defRPr/>
            </a:pPr>
            <a:r>
              <a:rPr lang="es-ES" dirty="0" smtClean="0"/>
              <a:t>Política Pública en Salud Oral</a:t>
            </a:r>
          </a:p>
          <a:p>
            <a:pPr marL="514350" indent="-514350" fontAlgn="auto">
              <a:buFont typeface="+mj-lt"/>
              <a:buAutoNum type="arabicPeriod"/>
              <a:defRPr/>
            </a:pPr>
            <a:r>
              <a:rPr lang="es-ES" dirty="0" smtClean="0"/>
              <a:t>Objetivos Sanitarios</a:t>
            </a:r>
          </a:p>
          <a:p>
            <a:pPr marL="514350" indent="-514350" fontAlgn="auto">
              <a:buFont typeface="+mj-lt"/>
              <a:buAutoNum type="arabicPeriod"/>
              <a:defRPr/>
            </a:pPr>
            <a:r>
              <a:rPr lang="es-ES" dirty="0" smtClean="0"/>
              <a:t>Orientaciones Programáticas</a:t>
            </a:r>
          </a:p>
          <a:p>
            <a:pPr marL="514350" indent="-514350" fontAlgn="auto">
              <a:buFont typeface="+mj-lt"/>
              <a:buAutoNum type="arabicPeriod"/>
              <a:defRPr/>
            </a:pPr>
            <a:r>
              <a:rPr lang="es-ES" dirty="0" smtClean="0"/>
              <a:t>Programas Priorizados en APS a través del Ciclo Vital</a:t>
            </a:r>
          </a:p>
          <a:p>
            <a:pPr marL="514350" indent="-514350" fontAlgn="auto">
              <a:buFont typeface="+mj-lt"/>
              <a:buAutoNum type="arabicPeriod"/>
              <a:defRPr/>
            </a:pPr>
            <a:r>
              <a:rPr lang="es-ES" dirty="0" smtClean="0"/>
              <a:t>Garantías GES</a:t>
            </a:r>
            <a:endParaRPr lang="es-E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788" y="4079875"/>
            <a:ext cx="2174875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7100000">
            <a:off x="-634206" y="2921794"/>
            <a:ext cx="5065712" cy="169545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3000" dirty="0" smtClean="0"/>
              <a:t>GES SALUD FISURA PALATINA</a:t>
            </a:r>
            <a:endParaRPr lang="es-ES_tradnl" sz="3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 rot="900000">
            <a:off x="3479800" y="960438"/>
            <a:ext cx="4657725" cy="5076825"/>
          </a:xfrm>
        </p:spPr>
        <p:txBody>
          <a:bodyPr/>
          <a:lstStyle/>
          <a:p>
            <a:pPr marL="365760" indent="-365760" fontAlgn="auto">
              <a:buFont typeface="Courier New" pitchFamily="49" charset="0"/>
              <a:buChar char="o"/>
              <a:defRPr/>
            </a:pPr>
            <a:r>
              <a:rPr lang="es-ES_tradnl" sz="2200" dirty="0" smtClean="0"/>
              <a:t>Garantía a partir del nacimiento, de resorte del Nivel Secundario y Especialidades médicas y odontológicas</a:t>
            </a:r>
            <a:endParaRPr lang="es-ES_tradnl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7100000">
            <a:off x="-634206" y="2921794"/>
            <a:ext cx="5065712" cy="169545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3000" dirty="0" smtClean="0"/>
              <a:t>GES SALUD URGENCIA ODONTOLÓGICA</a:t>
            </a:r>
            <a:endParaRPr lang="es-ES_tradnl" sz="3000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7588" y="4832350"/>
            <a:ext cx="642778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67213" y="142875"/>
            <a:ext cx="3617912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7100000">
            <a:off x="-634206" y="2921794"/>
            <a:ext cx="5065712" cy="169545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3000" dirty="0" smtClean="0"/>
              <a:t>GES SALUD ORAL INTEGRAL PARA NIÑOS DE 6 AÑOS</a:t>
            </a:r>
            <a:endParaRPr lang="es-ES_tradnl" sz="3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 rot="900000">
            <a:off x="3479800" y="960438"/>
            <a:ext cx="4657725" cy="5076825"/>
          </a:xfrm>
        </p:spPr>
        <p:txBody>
          <a:bodyPr>
            <a:normAutofit fontScale="70000" lnSpcReduction="20000"/>
          </a:bodyPr>
          <a:lstStyle/>
          <a:p>
            <a:pPr marL="365760" indent="-365760" fontAlgn="auto">
              <a:buFont typeface="Courier New" pitchFamily="49" charset="0"/>
              <a:buChar char="o"/>
              <a:defRPr/>
            </a:pPr>
            <a:r>
              <a:rPr lang="es-ES_tradnl" dirty="0" smtClean="0"/>
              <a:t>Inicio año 2005 como piloto</a:t>
            </a:r>
          </a:p>
          <a:p>
            <a:pPr marL="365760" indent="-365760" fontAlgn="auto">
              <a:buFont typeface="Courier New" pitchFamily="49" charset="0"/>
              <a:buChar char="o"/>
              <a:defRPr/>
            </a:pPr>
            <a:r>
              <a:rPr lang="es-ES_tradnl" dirty="0" smtClean="0"/>
              <a:t>2012 70% COBERTURA ESPERADA DE ALTAS DE PACIENTES DE 6 AÑOS</a:t>
            </a:r>
            <a:endParaRPr lang="es-ES_tradnl" dirty="0"/>
          </a:p>
          <a:p>
            <a:pPr marL="365760" indent="-365760" fontAlgn="auto">
              <a:buFont typeface="Courier New" pitchFamily="49" charset="0"/>
              <a:buChar char="o"/>
              <a:defRPr/>
            </a:pPr>
            <a:r>
              <a:rPr lang="es-ES_tradnl" dirty="0" smtClean="0"/>
              <a:t>Antecedentes relevantes que padres y comunidad deben conocer</a:t>
            </a:r>
          </a:p>
          <a:p>
            <a:pPr marL="731520" lvl="1" indent="-365760" fontAlgn="auto">
              <a:buFont typeface="Courier New" pitchFamily="49" charset="0"/>
              <a:buChar char="o"/>
              <a:defRPr/>
            </a:pPr>
            <a:r>
              <a:rPr lang="es-ES_tradnl" dirty="0" smtClean="0"/>
              <a:t>Trámites y Requisitos de acceso</a:t>
            </a:r>
          </a:p>
          <a:p>
            <a:pPr marL="731520" lvl="1" indent="-365760" fontAlgn="auto">
              <a:buFont typeface="Courier New" pitchFamily="49" charset="0"/>
              <a:buChar char="o"/>
              <a:defRPr/>
            </a:pPr>
            <a:r>
              <a:rPr lang="es-ES_tradnl" dirty="0" smtClean="0"/>
              <a:t>Garantía de Oportunidad: 120 días</a:t>
            </a:r>
          </a:p>
          <a:p>
            <a:pPr marL="731520" lvl="1" indent="-365760" fontAlgn="auto">
              <a:buFont typeface="Courier New" pitchFamily="49" charset="0"/>
              <a:buChar char="o"/>
              <a:defRPr/>
            </a:pPr>
            <a:r>
              <a:rPr lang="es-ES_tradnl" dirty="0" smtClean="0"/>
              <a:t>Protección Financiera: APS beneficiarios FONASA (No garantiza gratuidad en toda la red de atención)</a:t>
            </a:r>
          </a:p>
          <a:p>
            <a:pPr marL="731520" lvl="1" indent="-365760" fontAlgn="auto">
              <a:buFont typeface="Courier New" pitchFamily="49" charset="0"/>
              <a:buChar char="o"/>
              <a:defRPr/>
            </a:pPr>
            <a:r>
              <a:rPr lang="es-ES_tradnl" dirty="0" smtClean="0"/>
              <a:t>Alta integral de Nivel Primario</a:t>
            </a:r>
          </a:p>
          <a:p>
            <a:pPr marL="365760" indent="-365760" fontAlgn="auto">
              <a:buFont typeface="Courier New" pitchFamily="49" charset="0"/>
              <a:buChar char="o"/>
              <a:defRPr/>
            </a:pPr>
            <a:r>
              <a:rPr lang="es-ES_tradnl" dirty="0" smtClean="0"/>
              <a:t>…Revisemos </a:t>
            </a:r>
            <a:r>
              <a:rPr lang="es-ES_tradnl" dirty="0" err="1" smtClean="0"/>
              <a:t>flujograma</a:t>
            </a:r>
            <a:r>
              <a:rPr lang="es-ES_tradnl" dirty="0" smtClean="0"/>
              <a:t> y principales recomendaciones de la guía clínica GES.</a:t>
            </a:r>
            <a:endParaRPr lang="es-ES_trad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7100000">
            <a:off x="-634206" y="2921794"/>
            <a:ext cx="5065712" cy="16954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CL" dirty="0" smtClean="0"/>
              <a:t>Flujograma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 rot="900000">
            <a:off x="3479800" y="960438"/>
            <a:ext cx="4657725" cy="5076825"/>
          </a:xfrm>
        </p:spPr>
        <p:txBody>
          <a:bodyPr/>
          <a:lstStyle/>
          <a:p>
            <a:pPr marL="365760" indent="-365760" fontAlgn="auto">
              <a:defRPr/>
            </a:pPr>
            <a:endParaRPr lang="es-CL" dirty="0"/>
          </a:p>
        </p:txBody>
      </p:sp>
      <p:pic>
        <p:nvPicPr>
          <p:cNvPr id="37891" name="Imagen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447800"/>
            <a:ext cx="7848600" cy="490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983537" cy="5334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dirty="0" smtClean="0"/>
              <a:t>Recomendaciones clave</a:t>
            </a:r>
            <a:endParaRPr lang="es-CL" dirty="0"/>
          </a:p>
        </p:txBody>
      </p:sp>
      <p:pic>
        <p:nvPicPr>
          <p:cNvPr id="39938" name="Imagen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914400"/>
            <a:ext cx="7785100" cy="548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72338" y="4459288"/>
            <a:ext cx="1660525" cy="209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7100000">
            <a:off x="-634206" y="2921794"/>
            <a:ext cx="5065712" cy="169545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3000" dirty="0" smtClean="0"/>
              <a:t>GES SALUD ORAL INTEGRAL PARA EMBARAZADAS</a:t>
            </a:r>
            <a:endParaRPr lang="es-ES_tradnl" sz="3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 rot="900000">
            <a:off x="3479800" y="960438"/>
            <a:ext cx="4657725" cy="5076825"/>
          </a:xfrm>
        </p:spPr>
        <p:txBody>
          <a:bodyPr/>
          <a:lstStyle/>
          <a:p>
            <a:pPr marL="365760" indent="-365760" fontAlgn="auto">
              <a:buFont typeface="Courier New" pitchFamily="49" charset="0"/>
              <a:buChar char="o"/>
              <a:defRPr/>
            </a:pPr>
            <a:r>
              <a:rPr lang="es-ES_tradnl" dirty="0" smtClean="0"/>
              <a:t>En orientaciones programáticas 2012:</a:t>
            </a:r>
          </a:p>
          <a:p>
            <a:pPr marL="731520" lvl="1" indent="-365760" fontAlgn="auto">
              <a:buFont typeface="Courier New" pitchFamily="49" charset="0"/>
              <a:buChar char="o"/>
              <a:defRPr/>
            </a:pPr>
            <a:r>
              <a:rPr lang="es-ES_tradnl" sz="1800" dirty="0"/>
              <a:t>6</a:t>
            </a:r>
            <a:r>
              <a:rPr lang="es-ES_tradnl" sz="1800" dirty="0" smtClean="0"/>
              <a:t>0% cobertura Alta Integral</a:t>
            </a:r>
          </a:p>
          <a:p>
            <a:pPr marL="731520" lvl="1" indent="-365760" fontAlgn="auto">
              <a:buFont typeface="Courier New" pitchFamily="49" charset="0"/>
              <a:buChar char="o"/>
              <a:defRPr/>
            </a:pPr>
            <a:r>
              <a:rPr lang="es-ES_tradnl" sz="1800" dirty="0" smtClean="0"/>
              <a:t>25% cobertura consejería Tabaco</a:t>
            </a:r>
          </a:p>
          <a:p>
            <a:pPr marL="731520" lvl="1" indent="-365760" fontAlgn="auto">
              <a:buFont typeface="Courier New" pitchFamily="49" charset="0"/>
              <a:buChar char="o"/>
              <a:defRPr/>
            </a:pPr>
            <a:r>
              <a:rPr lang="es-ES_tradnl" sz="1800" dirty="0" smtClean="0"/>
              <a:t>90% Embarazadas con riesgo de Parto Prematuro, reciben TDBT</a:t>
            </a:r>
            <a:endParaRPr lang="es-ES_tradnl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9225" y="638175"/>
            <a:ext cx="6305550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1 CuadroTexto"/>
          <p:cNvSpPr txBox="1">
            <a:spLocks noChangeArrowheads="1"/>
          </p:cNvSpPr>
          <p:nvPr/>
        </p:nvSpPr>
        <p:spPr bwMode="auto">
          <a:xfrm>
            <a:off x="422275" y="246063"/>
            <a:ext cx="6154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>
                <a:latin typeface="Rockwell"/>
              </a:rPr>
              <a:t>Flujograma de Atención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1150" y="1238250"/>
            <a:ext cx="598170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1 Rectángulo"/>
          <p:cNvSpPr>
            <a:spLocks noChangeArrowheads="1"/>
          </p:cNvSpPr>
          <p:nvPr/>
        </p:nvSpPr>
        <p:spPr bwMode="auto">
          <a:xfrm>
            <a:off x="476250" y="301625"/>
            <a:ext cx="40370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>
                <a:latin typeface="Rockwell"/>
              </a:rPr>
              <a:t>Evaluación cumplimiento de la guía.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450" y="550863"/>
            <a:ext cx="8845550" cy="58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7100000">
            <a:off x="-634206" y="2921794"/>
            <a:ext cx="5065712" cy="169545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3000" dirty="0" smtClean="0"/>
              <a:t>GES SALUD ORAL INTEGRAL PARA ADULTOS DE 60 AÑOS</a:t>
            </a:r>
            <a:endParaRPr lang="es-ES_tradnl" sz="3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 rot="900000">
            <a:off x="3479800" y="960438"/>
            <a:ext cx="4657725" cy="5076825"/>
          </a:xfrm>
        </p:spPr>
        <p:txBody>
          <a:bodyPr/>
          <a:lstStyle/>
          <a:p>
            <a:pPr marL="365760" indent="-365760" fontAlgn="auto">
              <a:buFont typeface="Courier New" pitchFamily="49" charset="0"/>
              <a:buChar char="o"/>
              <a:defRPr/>
            </a:pPr>
            <a:r>
              <a:rPr lang="es-ES_tradnl" sz="2200" dirty="0" smtClean="0"/>
              <a:t>Orientaciones programáticas 2012: 50% cobertura Altas Odontológicas a pacientes de 60 años (inscritos, beneficiarios)</a:t>
            </a:r>
            <a:endParaRPr lang="es-ES_tradnl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752600"/>
            <a:ext cx="835977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2667000"/>
            <a:ext cx="5194300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4457700" y="336550"/>
            <a:ext cx="4659313" cy="827088"/>
          </a:xfrm>
        </p:spPr>
        <p:txBody>
          <a:bodyPr/>
          <a:lstStyle/>
          <a:p>
            <a:pPr marL="0" indent="0" fontAlgn="auto">
              <a:buFont typeface="Wingdings" pitchFamily="2" charset="2"/>
              <a:buNone/>
              <a:defRPr/>
            </a:pPr>
            <a:r>
              <a:rPr lang="es-CL" dirty="0" smtClean="0"/>
              <a:t>Situación de Salud Oral</a:t>
            </a:r>
            <a:endParaRPr lang="es-C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4950" y="533400"/>
            <a:ext cx="61341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posición de imagen 6" descr="niños en la consulta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20755" b="-20755"/>
          <a:stretch>
            <a:fillRect/>
          </a:stretch>
        </p:blipFill>
        <p:spPr/>
      </p:pic>
      <p:sp>
        <p:nvSpPr>
          <p:cNvPr id="6" name="Marcador de texto 5"/>
          <p:cNvSpPr>
            <a:spLocks noGrp="1"/>
          </p:cNvSpPr>
          <p:nvPr>
            <p:ph type="body" sz="half" idx="2"/>
          </p:nvPr>
        </p:nvSpPr>
        <p:spPr>
          <a:xfrm>
            <a:off x="4710113" y="1828800"/>
            <a:ext cx="3657600" cy="2057400"/>
          </a:xfrm>
        </p:spPr>
        <p:txBody>
          <a:bodyPr/>
          <a:lstStyle/>
          <a:p>
            <a:pPr fontAlgn="auto">
              <a:defRPr/>
            </a:pPr>
            <a:r>
              <a:rPr lang="es-CL" sz="3600" dirty="0" smtClean="0"/>
              <a:t>GUÍAS Y DOCUMENTOS A CONSULTAR</a:t>
            </a:r>
          </a:p>
          <a:p>
            <a:pPr fontAlgn="auto">
              <a:defRPr/>
            </a:pPr>
            <a:endParaRPr lang="es-CL" dirty="0"/>
          </a:p>
        </p:txBody>
      </p:sp>
      <p:sp>
        <p:nvSpPr>
          <p:cNvPr id="8" name="Botón de acción: Documento 7">
            <a:hlinkClick r:id="rId3" action="ppaction://hlinkfile" highlightClick="1"/>
          </p:cNvPr>
          <p:cNvSpPr/>
          <p:nvPr/>
        </p:nvSpPr>
        <p:spPr>
          <a:xfrm>
            <a:off x="4419600" y="4495800"/>
            <a:ext cx="990600" cy="1143000"/>
          </a:xfrm>
          <a:prstGeom prst="actionButton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/>
          </a:p>
        </p:txBody>
      </p:sp>
      <p:sp>
        <p:nvSpPr>
          <p:cNvPr id="9" name="Botón de acción: Documento 8">
            <a:hlinkClick r:id="rId4" action="ppaction://hlinkfile" highlightClick="1"/>
          </p:cNvPr>
          <p:cNvSpPr/>
          <p:nvPr/>
        </p:nvSpPr>
        <p:spPr>
          <a:xfrm>
            <a:off x="5791200" y="4495800"/>
            <a:ext cx="990600" cy="1143000"/>
          </a:xfrm>
          <a:prstGeom prst="actionButton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/>
          </a:p>
        </p:txBody>
      </p:sp>
      <p:sp>
        <p:nvSpPr>
          <p:cNvPr id="10" name="Botón de acción: Documento 9">
            <a:hlinkClick r:id="rId5" action="ppaction://hlinkfile" highlightClick="1"/>
          </p:cNvPr>
          <p:cNvSpPr/>
          <p:nvPr/>
        </p:nvSpPr>
        <p:spPr>
          <a:xfrm>
            <a:off x="7010400" y="4495800"/>
            <a:ext cx="1066800" cy="1143000"/>
          </a:xfrm>
          <a:prstGeom prst="actionButton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L"/>
          </a:p>
        </p:txBody>
      </p:sp>
      <p:sp>
        <p:nvSpPr>
          <p:cNvPr id="47116" name="CuadroTexto 10"/>
          <p:cNvSpPr txBox="1">
            <a:spLocks noChangeArrowheads="1"/>
          </p:cNvSpPr>
          <p:nvPr/>
        </p:nvSpPr>
        <p:spPr bwMode="auto">
          <a:xfrm>
            <a:off x="3511550" y="5715000"/>
            <a:ext cx="2127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>
                <a:latin typeface="Rockwell"/>
              </a:rPr>
              <a:t>PROGRAMAS RESOLUTIVIDAD (CONVENIOS)</a:t>
            </a:r>
          </a:p>
        </p:txBody>
      </p:sp>
      <p:sp>
        <p:nvSpPr>
          <p:cNvPr id="47117" name="CuadroTexto 11"/>
          <p:cNvSpPr txBox="1">
            <a:spLocks noChangeArrowheads="1"/>
          </p:cNvSpPr>
          <p:nvPr/>
        </p:nvSpPr>
        <p:spPr bwMode="auto">
          <a:xfrm>
            <a:off x="6934200" y="5791200"/>
            <a:ext cx="1447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>
                <a:latin typeface="Rockwell"/>
              </a:rPr>
              <a:t>GUÍAS GES </a:t>
            </a:r>
          </a:p>
          <a:p>
            <a:pPr algn="ctr"/>
            <a:endParaRPr lang="es-CL">
              <a:latin typeface="Rockwell"/>
            </a:endParaRPr>
          </a:p>
        </p:txBody>
      </p:sp>
      <p:sp>
        <p:nvSpPr>
          <p:cNvPr id="47118" name="CuadroTexto 12"/>
          <p:cNvSpPr txBox="1">
            <a:spLocks noChangeArrowheads="1"/>
          </p:cNvSpPr>
          <p:nvPr/>
        </p:nvSpPr>
        <p:spPr bwMode="auto">
          <a:xfrm>
            <a:off x="5410200" y="5638800"/>
            <a:ext cx="1752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>
                <a:latin typeface="Rockwell"/>
              </a:rPr>
              <a:t>PAUTA EVALUACIÓN BUCODENTAL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7100000">
            <a:off x="4578351" y="2744787"/>
            <a:ext cx="5035550" cy="19970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Muchas Gracias</a:t>
            </a:r>
            <a:endParaRPr lang="es-E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1905000" y="457200"/>
            <a:ext cx="6553200" cy="15494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dirty="0" smtClean="0"/>
              <a:t>Política de salud bucal</a:t>
            </a:r>
            <a:endParaRPr lang="es-ES_tradnl" dirty="0"/>
          </a:p>
        </p:txBody>
      </p:sp>
      <p:sp>
        <p:nvSpPr>
          <p:cNvPr id="31747" name="Subtítulo 5"/>
          <p:cNvSpPr>
            <a:spLocks noGrp="1"/>
          </p:cNvSpPr>
          <p:nvPr>
            <p:ph type="subTitle" idx="1"/>
          </p:nvPr>
        </p:nvSpPr>
        <p:spPr>
          <a:xfrm>
            <a:off x="3048000" y="2514600"/>
            <a:ext cx="5715000" cy="3810000"/>
          </a:xfrm>
        </p:spPr>
        <p:txBody>
          <a:bodyPr/>
          <a:lstStyle/>
          <a:p>
            <a:pPr algn="ctr" fontAlgn="auto">
              <a:defRPr/>
            </a:pPr>
            <a:r>
              <a:rPr lang="es-CL" i="1" dirty="0" smtClean="0"/>
              <a:t>La Política de Salud Bucal está orientada a poner énfasis en la prevención y promoción de la Salud Bucal de la población, con actividades recuperativas en grupos beneficiarios priorizados (menores de 20 años, embarazadas y otros ), mediante acciones costo efectivas y basadas en las mejores evidencias disponibles.</a:t>
            </a:r>
          </a:p>
          <a:p>
            <a:pPr fontAlgn="auto">
              <a:defRPr/>
            </a:pPr>
            <a:endParaRPr lang="es-ES_tradnl" i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7100000">
            <a:off x="-634206" y="2921794"/>
            <a:ext cx="5065712" cy="16954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CL" dirty="0" smtClean="0"/>
              <a:t>Objetivos Sanitarios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 rot="900000">
            <a:off x="3479800" y="960438"/>
            <a:ext cx="4657725" cy="5076825"/>
          </a:xfrm>
        </p:spPr>
        <p:txBody>
          <a:bodyPr/>
          <a:lstStyle/>
          <a:p>
            <a:pPr marL="365760" indent="-365760" fontAlgn="auto">
              <a:buFont typeface="Courier New" pitchFamily="49" charset="0"/>
              <a:buChar char="o"/>
              <a:defRPr/>
            </a:pPr>
            <a:r>
              <a:rPr lang="es-CL" sz="2200" dirty="0" smtClean="0"/>
              <a:t>Prevenir y/o reducir la morbilidad bucal de mayor prevalencia en los menores de 20 años, con énfasis en los más vulnerables (*)</a:t>
            </a:r>
          </a:p>
          <a:p>
            <a:pPr marL="0" indent="0" fontAlgn="auto">
              <a:buFont typeface="Wingdings" pitchFamily="2" charset="2"/>
              <a:buNone/>
              <a:defRPr/>
            </a:pPr>
            <a:r>
              <a:rPr lang="es-CL" sz="2200" dirty="0" smtClean="0"/>
              <a:t>INDICADORES:</a:t>
            </a:r>
          </a:p>
          <a:p>
            <a:pPr marL="731520" lvl="1" indent="-365760" fontAlgn="auto">
              <a:buFont typeface="Wingdings" pitchFamily="2" charset="2"/>
              <a:buChar char="ü"/>
              <a:defRPr/>
            </a:pPr>
            <a:r>
              <a:rPr lang="es-CL" sz="1800" dirty="0" smtClean="0"/>
              <a:t>Porcentaje de Niños de 6 años Sin Historia de Caries</a:t>
            </a:r>
          </a:p>
          <a:p>
            <a:pPr marL="731520" lvl="1" indent="-365760" fontAlgn="auto">
              <a:buFont typeface="Wingdings" pitchFamily="2" charset="2"/>
              <a:buChar char="ü"/>
              <a:defRPr/>
            </a:pPr>
            <a:r>
              <a:rPr lang="es-CL" sz="1800" dirty="0" smtClean="0"/>
              <a:t>Promedio COPD en adolescentes de 12 años de nivel socioeconómico bajo (De escuelas Municipalizadas)</a:t>
            </a:r>
            <a:endParaRPr lang="es-CL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875" y="1527175"/>
            <a:ext cx="7588250" cy="38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7100000">
            <a:off x="-429418" y="2078831"/>
            <a:ext cx="5065712" cy="16922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Metas e IAAPS 2011</a:t>
            </a:r>
            <a:endParaRPr lang="es-ES" dirty="0"/>
          </a:p>
        </p:txBody>
      </p:sp>
      <p:sp>
        <p:nvSpPr>
          <p:cNvPr id="20482" name="3 CuadroTexto"/>
          <p:cNvSpPr txBox="1">
            <a:spLocks noChangeArrowheads="1"/>
          </p:cNvSpPr>
          <p:nvPr/>
        </p:nvSpPr>
        <p:spPr bwMode="auto">
          <a:xfrm>
            <a:off x="3997325" y="1336675"/>
            <a:ext cx="4606925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Courier New" pitchFamily="49" charset="0"/>
              <a:buChar char="o"/>
            </a:pPr>
            <a:r>
              <a:rPr lang="es-CL">
                <a:latin typeface="Rockwell"/>
              </a:rPr>
              <a:t>IAAPS (INDICADOR DE ACTIVIDAD)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s-CL">
                <a:latin typeface="Rockwell"/>
              </a:rPr>
              <a:t>Proporción de menores de 20 años con alta odontológica total (19%)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s-CL">
                <a:latin typeface="Rockwell"/>
              </a:rPr>
              <a:t>META SANITARIA (PARA LEY MÉDICA DE SERVICIOS DE SALUD Y PARA APS)</a:t>
            </a:r>
          </a:p>
          <a:p>
            <a:pPr marL="742950" lvl="1" indent="-285750">
              <a:buFont typeface="Courier New" pitchFamily="49" charset="0"/>
              <a:buChar char="o"/>
            </a:pPr>
            <a:endParaRPr lang="es-CL">
              <a:latin typeface="Rockwell"/>
            </a:endParaRPr>
          </a:p>
          <a:p>
            <a:pPr marL="742950" lvl="1" indent="-285750">
              <a:buFont typeface="Courier New" pitchFamily="49" charset="0"/>
              <a:buChar char="o"/>
            </a:pPr>
            <a:r>
              <a:rPr lang="es-CL">
                <a:latin typeface="Rockwell"/>
              </a:rPr>
              <a:t>Cobertura de Altas Odontológicas totales en adolescentes de 12 años (70%)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s-CL">
                <a:latin typeface="Rockwell"/>
              </a:rPr>
              <a:t>Cobertura de Altas Odontológicas Totales en embarazadas (62%)</a:t>
            </a:r>
          </a:p>
          <a:p>
            <a:pPr marL="742950" lvl="1" indent="-285750">
              <a:buFont typeface="Courier New" pitchFamily="49" charset="0"/>
              <a:buChar char="o"/>
            </a:pPr>
            <a:r>
              <a:rPr lang="es-CL">
                <a:latin typeface="Rockwell"/>
              </a:rPr>
              <a:t>Cobertura de altas odontológicas totales en niños de 6 años (70%)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Logo"/>
          <p:cNvPicPr>
            <a:picLocks noChangeAspect="1" noChangeArrowheads="1"/>
          </p:cNvPicPr>
          <p:nvPr/>
        </p:nvPicPr>
        <p:blipFill>
          <a:blip r:embed="rId2">
            <a:lum bright="41000" contrast="-24000"/>
            <a:alphaModFix amt="80000"/>
          </a:blip>
          <a:srcRect/>
          <a:stretch>
            <a:fillRect/>
          </a:stretch>
        </p:blipFill>
        <p:spPr bwMode="auto">
          <a:xfrm>
            <a:off x="533401" y="2743200"/>
            <a:ext cx="2971800" cy="2934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75000" dist="12700" dir="5400000" sy="-100000" algn="bl" rotWithShape="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304800"/>
            <a:ext cx="7924800" cy="9144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2800" dirty="0" smtClean="0">
                <a:cs typeface="Te"/>
              </a:rPr>
              <a:t>PROGRAMAS, ORIENTACIONES Y ESTRATEGIAS ODONTOÓGICAS VIGENTES</a:t>
            </a:r>
            <a:endParaRPr lang="es-ES" sz="2800" dirty="0">
              <a:cs typeface="Te"/>
            </a:endParaRPr>
          </a:p>
        </p:txBody>
      </p:sp>
      <p:sp>
        <p:nvSpPr>
          <p:cNvPr id="32772" name="2 Marcador de contenido"/>
          <p:cNvSpPr>
            <a:spLocks noGrp="1"/>
          </p:cNvSpPr>
          <p:nvPr>
            <p:ph idx="1"/>
          </p:nvPr>
        </p:nvSpPr>
        <p:spPr>
          <a:xfrm>
            <a:off x="3352800" y="1371600"/>
            <a:ext cx="5334000" cy="5105400"/>
          </a:xfrm>
        </p:spPr>
        <p:txBody>
          <a:bodyPr>
            <a:normAutofit fontScale="77500" lnSpcReduction="20000"/>
          </a:bodyPr>
          <a:lstStyle/>
          <a:p>
            <a:pPr marL="365760" indent="-365760" algn="ctr" fontAlgn="auto">
              <a:buFont typeface="Wingdings" pitchFamily="2" charset="2"/>
              <a:buNone/>
              <a:defRPr/>
            </a:pPr>
            <a:r>
              <a:rPr lang="es-ES" dirty="0" smtClean="0"/>
              <a:t>Estrategias Promocionales y Preventivas</a:t>
            </a:r>
          </a:p>
          <a:p>
            <a:pPr marL="365760" indent="-365760" fontAlgn="auto">
              <a:defRPr/>
            </a:pPr>
            <a:endParaRPr lang="es-ES" dirty="0" smtClean="0"/>
          </a:p>
          <a:p>
            <a:pPr marL="731520" lvl="1" indent="-365760" fontAlgn="auto">
              <a:defRPr/>
            </a:pPr>
            <a:r>
              <a:rPr lang="es-ES" dirty="0" smtClean="0"/>
              <a:t>Entrega del Componente Odontológico  en el CNS</a:t>
            </a:r>
          </a:p>
          <a:p>
            <a:pPr marL="731520" lvl="1" indent="-365760" fontAlgn="auto">
              <a:defRPr/>
            </a:pPr>
            <a:r>
              <a:rPr lang="es-ES" dirty="0" smtClean="0"/>
              <a:t>Programa de Promoción y Prevención Salud Bucal para Niñas y Niños Preescolares</a:t>
            </a:r>
          </a:p>
          <a:p>
            <a:pPr marL="731520" lvl="1" indent="-365760" fontAlgn="auto">
              <a:defRPr/>
            </a:pPr>
            <a:r>
              <a:rPr lang="es-ES" dirty="0" smtClean="0"/>
              <a:t>Entrega del Componente Odontológico en el Control de Salud del Niño(a)</a:t>
            </a:r>
          </a:p>
          <a:p>
            <a:pPr marL="731520" lvl="1" indent="-365760" fontAlgn="auto">
              <a:defRPr/>
            </a:pPr>
            <a:r>
              <a:rPr lang="es-ES" dirty="0" smtClean="0"/>
              <a:t>Consejería Breve en tabaco para niños de 12 años y embarazadas</a:t>
            </a:r>
          </a:p>
          <a:p>
            <a:pPr marL="731520" lvl="1" indent="-365760" fontAlgn="auto">
              <a:defRPr/>
            </a:pPr>
            <a:r>
              <a:rPr lang="es-ES" dirty="0" smtClean="0"/>
              <a:t>Medidas Masivas: Agua fluorurada, enjuagatorios fluorurados, leche fluorurada (JUNAEB “PAE </a:t>
            </a:r>
            <a:r>
              <a:rPr lang="es-ES" dirty="0" err="1" smtClean="0"/>
              <a:t>Fluorurado</a:t>
            </a:r>
            <a:r>
              <a:rPr lang="es-ES" dirty="0" smtClean="0"/>
              <a:t>)</a:t>
            </a:r>
          </a:p>
          <a:p>
            <a:pPr marL="731520" lvl="1" indent="-365760" fontAlgn="auto">
              <a:defRPr/>
            </a:pPr>
            <a:r>
              <a:rPr lang="es-ES" dirty="0" smtClean="0"/>
              <a:t>Actividades Promocionales en contexto comunitario (REM A119 / B)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/>
          <p:cNvPicPr>
            <a:picLocks noChangeAspect="1" noChangeArrowheads="1"/>
          </p:cNvPicPr>
          <p:nvPr/>
        </p:nvPicPr>
        <p:blipFill>
          <a:blip r:embed="rId2"/>
          <a:srcRect l="17999" t="20667" r="32001" b="8667"/>
          <a:stretch>
            <a:fillRect/>
          </a:stretch>
        </p:blipFill>
        <p:spPr bwMode="auto">
          <a:xfrm>
            <a:off x="2163763" y="1600200"/>
            <a:ext cx="434975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6"/>
          <p:cNvPicPr>
            <a:picLocks noChangeAspect="1" noChangeArrowheads="1"/>
          </p:cNvPicPr>
          <p:nvPr/>
        </p:nvPicPr>
        <p:blipFill>
          <a:blip r:embed="rId2"/>
          <a:srcRect l="17999" t="20667" r="32001" b="8667"/>
          <a:stretch>
            <a:fillRect/>
          </a:stretch>
        </p:blipFill>
        <p:spPr bwMode="auto">
          <a:xfrm>
            <a:off x="2209800" y="1600200"/>
            <a:ext cx="434975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Oval 7"/>
          <p:cNvSpPr>
            <a:spLocks noChangeArrowheads="1"/>
          </p:cNvSpPr>
          <p:nvPr/>
        </p:nvSpPr>
        <p:spPr bwMode="auto">
          <a:xfrm>
            <a:off x="4191000" y="1905000"/>
            <a:ext cx="381000" cy="457200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765E2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_tradnl">
              <a:latin typeface="Rockwell"/>
            </a:endParaRPr>
          </a:p>
        </p:txBody>
      </p:sp>
      <p:sp>
        <p:nvSpPr>
          <p:cNvPr id="22532" name="Oval 8"/>
          <p:cNvSpPr>
            <a:spLocks noChangeArrowheads="1"/>
          </p:cNvSpPr>
          <p:nvPr/>
        </p:nvSpPr>
        <p:spPr bwMode="auto">
          <a:xfrm>
            <a:off x="5638800" y="4495800"/>
            <a:ext cx="381000" cy="457200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765E2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_tradnl">
              <a:latin typeface="Rockwell"/>
            </a:endParaRPr>
          </a:p>
        </p:txBody>
      </p:sp>
      <p:sp>
        <p:nvSpPr>
          <p:cNvPr id="22533" name="Oval 9"/>
          <p:cNvSpPr>
            <a:spLocks noChangeArrowheads="1"/>
          </p:cNvSpPr>
          <p:nvPr/>
        </p:nvSpPr>
        <p:spPr bwMode="auto">
          <a:xfrm>
            <a:off x="2667000" y="4267200"/>
            <a:ext cx="381000" cy="457200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765E2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_tradnl">
              <a:latin typeface="Rockwell"/>
            </a:endParaRPr>
          </a:p>
        </p:txBody>
      </p:sp>
      <p:sp>
        <p:nvSpPr>
          <p:cNvPr id="22534" name="Oval 10"/>
          <p:cNvSpPr>
            <a:spLocks noChangeArrowheads="1"/>
          </p:cNvSpPr>
          <p:nvPr/>
        </p:nvSpPr>
        <p:spPr bwMode="auto">
          <a:xfrm>
            <a:off x="1905000" y="1524000"/>
            <a:ext cx="4876800" cy="4648200"/>
          </a:xfrm>
          <a:prstGeom prst="ellipse">
            <a:avLst/>
          </a:prstGeom>
          <a:noFill/>
          <a:ln w="317500">
            <a:solidFill>
              <a:srgbClr val="FFCC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_tradnl">
              <a:latin typeface="Rockwell"/>
            </a:endParaRPr>
          </a:p>
        </p:txBody>
      </p:sp>
      <p:sp>
        <p:nvSpPr>
          <p:cNvPr id="22535" name="Oval 11"/>
          <p:cNvSpPr>
            <a:spLocks noChangeArrowheads="1"/>
          </p:cNvSpPr>
          <p:nvPr/>
        </p:nvSpPr>
        <p:spPr bwMode="auto">
          <a:xfrm>
            <a:off x="5638800" y="1752600"/>
            <a:ext cx="381000" cy="457200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765E2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_tradnl">
              <a:latin typeface="Rockwell"/>
            </a:endParaRPr>
          </a:p>
        </p:txBody>
      </p:sp>
      <p:sp>
        <p:nvSpPr>
          <p:cNvPr id="33801" name="Text Box 12"/>
          <p:cNvSpPr txBox="1">
            <a:spLocks noChangeArrowheads="1"/>
          </p:cNvSpPr>
          <p:nvPr/>
        </p:nvSpPr>
        <p:spPr bwMode="auto">
          <a:xfrm>
            <a:off x="6858000" y="1371600"/>
            <a:ext cx="1981200" cy="64611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1200" b="1" dirty="0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GES: Atención de Urgencia Ambulatoria Odontológica</a:t>
            </a:r>
          </a:p>
        </p:txBody>
      </p:sp>
      <p:cxnSp>
        <p:nvCxnSpPr>
          <p:cNvPr id="22537" name="AutoShape 13"/>
          <p:cNvCxnSpPr>
            <a:cxnSpLocks noChangeShapeType="1"/>
            <a:stCxn id="33801" idx="1"/>
            <a:endCxn id="22535" idx="0"/>
          </p:cNvCxnSpPr>
          <p:nvPr/>
        </p:nvCxnSpPr>
        <p:spPr bwMode="auto">
          <a:xfrm rot="10800000" flipV="1">
            <a:off x="5829300" y="1695450"/>
            <a:ext cx="1028700" cy="57150"/>
          </a:xfrm>
          <a:prstGeom prst="bentConnector2">
            <a:avLst/>
          </a:prstGeom>
          <a:noFill/>
          <a:ln w="9525">
            <a:solidFill>
              <a:srgbClr val="FF5050"/>
            </a:solidFill>
            <a:miter lim="800000"/>
            <a:headEnd/>
            <a:tailEnd/>
          </a:ln>
        </p:spPr>
      </p:cxnSp>
      <p:sp>
        <p:nvSpPr>
          <p:cNvPr id="33803" name="Text Box 14"/>
          <p:cNvSpPr txBox="1">
            <a:spLocks noChangeArrowheads="1"/>
          </p:cNvSpPr>
          <p:nvPr/>
        </p:nvSpPr>
        <p:spPr bwMode="auto">
          <a:xfrm>
            <a:off x="76200" y="1371600"/>
            <a:ext cx="1981200" cy="52387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1400" b="1" dirty="0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GES:Fisura Labio Palatina</a:t>
            </a:r>
          </a:p>
        </p:txBody>
      </p:sp>
      <p:sp>
        <p:nvSpPr>
          <p:cNvPr id="33804" name="Text Box 15"/>
          <p:cNvSpPr txBox="1">
            <a:spLocks noChangeArrowheads="1"/>
          </p:cNvSpPr>
          <p:nvPr/>
        </p:nvSpPr>
        <p:spPr bwMode="auto">
          <a:xfrm>
            <a:off x="6934200" y="4819650"/>
            <a:ext cx="1981200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1200" b="1" dirty="0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GES: Atención Odontológica Integral del niño de 6 años</a:t>
            </a:r>
          </a:p>
        </p:txBody>
      </p:sp>
      <p:sp>
        <p:nvSpPr>
          <p:cNvPr id="33805" name="Text Box 16"/>
          <p:cNvSpPr txBox="1">
            <a:spLocks noChangeArrowheads="1"/>
          </p:cNvSpPr>
          <p:nvPr/>
        </p:nvSpPr>
        <p:spPr bwMode="auto">
          <a:xfrm>
            <a:off x="76200" y="5029200"/>
            <a:ext cx="1981200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1200" b="1" dirty="0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GES: Atención Odontológica Integral del Adulto de 60 años</a:t>
            </a:r>
          </a:p>
        </p:txBody>
      </p:sp>
      <p:sp>
        <p:nvSpPr>
          <p:cNvPr id="22545" name="Oval 17"/>
          <p:cNvSpPr>
            <a:spLocks noChangeArrowheads="1"/>
          </p:cNvSpPr>
          <p:nvPr/>
        </p:nvSpPr>
        <p:spPr bwMode="auto">
          <a:xfrm>
            <a:off x="2667000" y="4267200"/>
            <a:ext cx="381000" cy="457200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765E2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_tradnl">
              <a:latin typeface="Rockwell"/>
            </a:endParaRPr>
          </a:p>
        </p:txBody>
      </p:sp>
      <p:cxnSp>
        <p:nvCxnSpPr>
          <p:cNvPr id="22546" name="AutoShape 18"/>
          <p:cNvCxnSpPr>
            <a:cxnSpLocks noChangeShapeType="1"/>
            <a:stCxn id="0" idx="0"/>
            <a:endCxn id="22545" idx="2"/>
          </p:cNvCxnSpPr>
          <p:nvPr/>
        </p:nvCxnSpPr>
        <p:spPr bwMode="auto">
          <a:xfrm rot="5400000" flipH="1" flipV="1">
            <a:off x="1600200" y="3962400"/>
            <a:ext cx="533400" cy="1600200"/>
          </a:xfrm>
          <a:prstGeom prst="bentConnector2">
            <a:avLst/>
          </a:prstGeom>
          <a:noFill/>
          <a:ln w="9525">
            <a:solidFill>
              <a:srgbClr val="FF5050"/>
            </a:solidFill>
            <a:miter lim="800000"/>
            <a:headEnd/>
            <a:tailEnd/>
          </a:ln>
        </p:spPr>
      </p:cxnSp>
      <p:sp>
        <p:nvSpPr>
          <p:cNvPr id="22547" name="Oval 19"/>
          <p:cNvSpPr>
            <a:spLocks noChangeArrowheads="1"/>
          </p:cNvSpPr>
          <p:nvPr/>
        </p:nvSpPr>
        <p:spPr bwMode="auto">
          <a:xfrm>
            <a:off x="4191000" y="1905000"/>
            <a:ext cx="381000" cy="457200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765E2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_tradnl">
              <a:latin typeface="Rockwell"/>
            </a:endParaRPr>
          </a:p>
        </p:txBody>
      </p:sp>
      <p:sp>
        <p:nvSpPr>
          <p:cNvPr id="22548" name="Oval 20"/>
          <p:cNvSpPr>
            <a:spLocks noChangeArrowheads="1"/>
          </p:cNvSpPr>
          <p:nvPr/>
        </p:nvSpPr>
        <p:spPr bwMode="auto">
          <a:xfrm>
            <a:off x="5638800" y="4495800"/>
            <a:ext cx="381000" cy="457200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765E2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_tradnl">
              <a:latin typeface="Rockwell"/>
            </a:endParaRPr>
          </a:p>
        </p:txBody>
      </p:sp>
      <p:cxnSp>
        <p:nvCxnSpPr>
          <p:cNvPr id="22549" name="AutoShape 21"/>
          <p:cNvCxnSpPr>
            <a:cxnSpLocks noChangeShapeType="1"/>
            <a:stCxn id="33803" idx="3"/>
            <a:endCxn id="22547" idx="0"/>
          </p:cNvCxnSpPr>
          <p:nvPr/>
        </p:nvCxnSpPr>
        <p:spPr bwMode="auto">
          <a:xfrm>
            <a:off x="2057400" y="1633538"/>
            <a:ext cx="2324100" cy="271462"/>
          </a:xfrm>
          <a:prstGeom prst="bentConnector2">
            <a:avLst/>
          </a:prstGeom>
          <a:noFill/>
          <a:ln w="9525">
            <a:solidFill>
              <a:srgbClr val="FF5050"/>
            </a:solidFill>
            <a:miter lim="800000"/>
            <a:headEnd/>
            <a:tailEnd/>
          </a:ln>
        </p:spPr>
      </p:cxnSp>
      <p:cxnSp>
        <p:nvCxnSpPr>
          <p:cNvPr id="22550" name="AutoShape 22"/>
          <p:cNvCxnSpPr>
            <a:cxnSpLocks noChangeShapeType="1"/>
            <a:stCxn id="0" idx="1"/>
            <a:endCxn id="22548" idx="6"/>
          </p:cNvCxnSpPr>
          <p:nvPr/>
        </p:nvCxnSpPr>
        <p:spPr bwMode="auto">
          <a:xfrm rot="10800000">
            <a:off x="6019800" y="4724400"/>
            <a:ext cx="914400" cy="4191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FF5050"/>
            </a:solidFill>
            <a:miter lim="800000"/>
            <a:headEnd/>
            <a:tailEnd/>
          </a:ln>
        </p:spPr>
      </p:cxnSp>
      <p:sp>
        <p:nvSpPr>
          <p:cNvPr id="21" name="CuadroTexto 20"/>
          <p:cNvSpPr txBox="1"/>
          <p:nvPr/>
        </p:nvSpPr>
        <p:spPr>
          <a:xfrm>
            <a:off x="76200" y="304800"/>
            <a:ext cx="87630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>
                <a:latin typeface="+mj-lt"/>
                <a:cs typeface="Marker Felt"/>
              </a:rPr>
              <a:t>PROGRAMA ODONTOLÓGICO A TRAVÉS DEL CICLO VITAL</a:t>
            </a:r>
            <a:endParaRPr lang="es-ES_tradnl" sz="2400" dirty="0">
              <a:latin typeface="+mj-lt"/>
              <a:cs typeface="Marker Felt"/>
            </a:endParaRPr>
          </a:p>
        </p:txBody>
      </p:sp>
      <p:sp>
        <p:nvSpPr>
          <p:cNvPr id="22" name="Llamada con línea 3 21"/>
          <p:cNvSpPr/>
          <p:nvPr/>
        </p:nvSpPr>
        <p:spPr>
          <a:xfrm>
            <a:off x="609600" y="2438400"/>
            <a:ext cx="1447800" cy="762000"/>
          </a:xfrm>
          <a:prstGeom prst="borderCallout3">
            <a:avLst>
              <a:gd name="adj1" fmla="val 49019"/>
              <a:gd name="adj2" fmla="val 104542"/>
              <a:gd name="adj3" fmla="val 46201"/>
              <a:gd name="adj4" fmla="val 137809"/>
              <a:gd name="adj5" fmla="val 178320"/>
              <a:gd name="adj6" fmla="val 226025"/>
              <a:gd name="adj7" fmla="val 416111"/>
              <a:gd name="adj8" fmla="val 257646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400" dirty="0">
                <a:solidFill>
                  <a:schemeClr val="accent2"/>
                </a:solidFill>
              </a:rPr>
              <a:t>GES: Salud Oral Integral Embarazada</a:t>
            </a:r>
          </a:p>
        </p:txBody>
      </p:sp>
      <p:sp>
        <p:nvSpPr>
          <p:cNvPr id="23" name="Elipse 22"/>
          <p:cNvSpPr/>
          <p:nvPr/>
        </p:nvSpPr>
        <p:spPr>
          <a:xfrm>
            <a:off x="4114800" y="5410200"/>
            <a:ext cx="304800" cy="381000"/>
          </a:xfrm>
          <a:prstGeom prst="ellipse">
            <a:avLst/>
          </a:prstGeom>
          <a:gradFill flip="none" rotWithShape="1">
            <a:gsLst>
              <a:gs pos="59000">
                <a:srgbClr val="808000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effectLst>
            <a:outerShdw blurRad="39000" dist="25400" dir="5400000" rotWithShape="0">
              <a:schemeClr val="accent4">
                <a:lumMod val="50000"/>
                <a:alpha val="83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/>
          </a:p>
        </p:txBody>
      </p:sp>
      <p:sp>
        <p:nvSpPr>
          <p:cNvPr id="25" name="Oval 7"/>
          <p:cNvSpPr>
            <a:spLocks noChangeArrowheads="1"/>
          </p:cNvSpPr>
          <p:nvPr/>
        </p:nvSpPr>
        <p:spPr bwMode="auto">
          <a:xfrm>
            <a:off x="6019800" y="3810000"/>
            <a:ext cx="381000" cy="4572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6629400" y="2438400"/>
            <a:ext cx="1981200" cy="30797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1400" b="1" dirty="0">
                <a:solidFill>
                  <a:srgbClr val="054D65"/>
                </a:solidFill>
                <a:ea typeface="ＭＳ Ｐゴシック" charset="-128"/>
                <a:cs typeface="ＭＳ Ｐゴシック" charset="-128"/>
              </a:rPr>
              <a:t>CONS 2 Y 4 AÑOS</a:t>
            </a:r>
            <a:endParaRPr lang="es-ES" sz="1400" b="1" dirty="0">
              <a:solidFill>
                <a:srgbClr val="054D65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6705600" y="3276600"/>
            <a:ext cx="2209800" cy="4619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1200" b="1" dirty="0">
                <a:solidFill>
                  <a:schemeClr val="tx2">
                    <a:lumMod val="25000"/>
                  </a:schemeClr>
                </a:solidFill>
                <a:ea typeface="ＭＳ Ｐゴシック" charset="-128"/>
                <a:cs typeface="ＭＳ Ｐゴシック" charset="-128"/>
              </a:rPr>
              <a:t>Entrega Componente Odontológico en el CNS</a:t>
            </a:r>
            <a:endParaRPr lang="es-ES" sz="1200" b="1" dirty="0">
              <a:solidFill>
                <a:schemeClr val="tx2">
                  <a:lumMod val="25000"/>
                </a:schemeClr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6934200" y="4114800"/>
            <a:ext cx="2209800" cy="52387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1400" b="1" dirty="0">
                <a:solidFill>
                  <a:srgbClr val="318FC5"/>
                </a:solidFill>
                <a:ea typeface="ＭＳ Ｐゴシック" charset="-128"/>
                <a:cs typeface="ＭＳ Ｐゴシック" charset="-128"/>
              </a:rPr>
              <a:t>Programa Salud Bucal Preescolares</a:t>
            </a:r>
            <a:endParaRPr lang="es-ES" sz="1400" b="1" dirty="0">
              <a:solidFill>
                <a:srgbClr val="318FC5"/>
              </a:solidFill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31" name="Conector angular 30"/>
          <p:cNvCxnSpPr>
            <a:endCxn id="25" idx="0"/>
          </p:cNvCxnSpPr>
          <p:nvPr/>
        </p:nvCxnSpPr>
        <p:spPr>
          <a:xfrm rot="5400000">
            <a:off x="5772150" y="3028950"/>
            <a:ext cx="1219200" cy="3429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ector angular 32"/>
          <p:cNvCxnSpPr>
            <a:stCxn id="28" idx="1"/>
            <a:endCxn id="25" idx="6"/>
          </p:cNvCxnSpPr>
          <p:nvPr/>
        </p:nvCxnSpPr>
        <p:spPr>
          <a:xfrm rot="10800000" flipV="1">
            <a:off x="6400800" y="3506788"/>
            <a:ext cx="304800" cy="53181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Forma 34"/>
          <p:cNvCxnSpPr>
            <a:stCxn id="29" idx="1"/>
            <a:endCxn id="25" idx="4"/>
          </p:cNvCxnSpPr>
          <p:nvPr/>
        </p:nvCxnSpPr>
        <p:spPr>
          <a:xfrm rot="10800000">
            <a:off x="6210300" y="4267200"/>
            <a:ext cx="723900" cy="109538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20"/>
          <p:cNvSpPr>
            <a:spLocks noChangeArrowheads="1"/>
          </p:cNvSpPr>
          <p:nvPr/>
        </p:nvSpPr>
        <p:spPr bwMode="auto">
          <a:xfrm>
            <a:off x="5257800" y="5181600"/>
            <a:ext cx="381000" cy="4572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/>
          </a:p>
        </p:txBody>
      </p: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6172200" y="5791200"/>
            <a:ext cx="1981200" cy="5238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1400" b="1" dirty="0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Atención Integral Niños de 12 años</a:t>
            </a:r>
            <a:endParaRPr lang="es-ES" sz="1400" b="1" dirty="0">
              <a:solidFill>
                <a:schemeClr val="accent2"/>
              </a:solidFill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39" name="Forma 38"/>
          <p:cNvCxnSpPr>
            <a:endCxn id="36" idx="4"/>
          </p:cNvCxnSpPr>
          <p:nvPr/>
        </p:nvCxnSpPr>
        <p:spPr>
          <a:xfrm rot="10800000">
            <a:off x="5448300" y="5638800"/>
            <a:ext cx="723900" cy="4572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15"/>
          <p:cNvSpPr txBox="1">
            <a:spLocks noChangeArrowheads="1"/>
          </p:cNvSpPr>
          <p:nvPr/>
        </p:nvSpPr>
        <p:spPr bwMode="auto">
          <a:xfrm>
            <a:off x="228600" y="3429000"/>
            <a:ext cx="1981200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sz="1200" b="1" dirty="0">
                <a:solidFill>
                  <a:srgbClr val="318FC5"/>
                </a:solidFill>
                <a:ea typeface="ＭＳ Ｐゴシック" charset="-128"/>
                <a:cs typeface="ＭＳ Ｐゴシック" charset="-128"/>
              </a:rPr>
              <a:t>Hombres y Mujeres de Escasos Recursos</a:t>
            </a:r>
            <a:endParaRPr lang="es-ES" sz="1200" b="1" dirty="0">
              <a:solidFill>
                <a:srgbClr val="318FC5"/>
              </a:solidFill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42" name="Forma 41"/>
          <p:cNvCxnSpPr>
            <a:stCxn id="0" idx="2"/>
          </p:cNvCxnSpPr>
          <p:nvPr/>
        </p:nvCxnSpPr>
        <p:spPr>
          <a:xfrm rot="16200000" flipH="1">
            <a:off x="1640681" y="3469482"/>
            <a:ext cx="985837" cy="18288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Oval 17"/>
          <p:cNvSpPr>
            <a:spLocks noChangeArrowheads="1"/>
          </p:cNvSpPr>
          <p:nvPr/>
        </p:nvSpPr>
        <p:spPr bwMode="auto">
          <a:xfrm>
            <a:off x="3048000" y="4800600"/>
            <a:ext cx="533400" cy="3048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ntrado">
  <a:themeElements>
    <a:clrScheme name="Centrado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Centrado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entrado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Centrado.thmx</Template>
  <TotalTime>173</TotalTime>
  <Words>849</Words>
  <Application>Microsoft Office PowerPoint</Application>
  <PresentationFormat>Presentación en pantalla (4:3)</PresentationFormat>
  <Paragraphs>114</Paragraphs>
  <Slides>32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Plantilla de diseño</vt:lpstr>
      </vt:variant>
      <vt:variant>
        <vt:i4>12</vt:i4>
      </vt:variant>
      <vt:variant>
        <vt:lpstr>Vínculos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53" baseType="lpstr">
      <vt:lpstr>Rockwell</vt:lpstr>
      <vt:lpstr>Arial</vt:lpstr>
      <vt:lpstr>Wingdings</vt:lpstr>
      <vt:lpstr>Calibri</vt:lpstr>
      <vt:lpstr>Courier New</vt:lpstr>
      <vt:lpstr>Te</vt:lpstr>
      <vt:lpstr>MS PGothic</vt:lpstr>
      <vt:lpstr>Marker Felt</vt:lpstr>
      <vt:lpstr>Centrado</vt:lpstr>
      <vt:lpstr>Centrado</vt:lpstr>
      <vt:lpstr>Centrado</vt:lpstr>
      <vt:lpstr>Centrado</vt:lpstr>
      <vt:lpstr>Centrado</vt:lpstr>
      <vt:lpstr>Centrado</vt:lpstr>
      <vt:lpstr>Centrado</vt:lpstr>
      <vt:lpstr>Centrado</vt:lpstr>
      <vt:lpstr>Centrado</vt:lpstr>
      <vt:lpstr>Centrado</vt:lpstr>
      <vt:lpstr>Centrado</vt:lpstr>
      <vt:lpstr>Centrado</vt:lpstr>
      <vt:lpstr>???</vt:lpstr>
      <vt:lpstr>Programa Odontológico</vt:lpstr>
      <vt:lpstr>Temario</vt:lpstr>
      <vt:lpstr>Diapositiva 3</vt:lpstr>
      <vt:lpstr>Política de salud bucal</vt:lpstr>
      <vt:lpstr>Objetivos Sanitarios</vt:lpstr>
      <vt:lpstr>Diapositiva 6</vt:lpstr>
      <vt:lpstr>Metas e IAAPS 2011</vt:lpstr>
      <vt:lpstr>PROGRAMAS, ORIENTACIONES Y ESTRATEGIAS ODONTOÓGICAS VIGENTES</vt:lpstr>
      <vt:lpstr>Diapositiva 9</vt:lpstr>
      <vt:lpstr>Diapositiva 10</vt:lpstr>
      <vt:lpstr>NO GES</vt:lpstr>
      <vt:lpstr>GES</vt:lpstr>
      <vt:lpstr>PROGRAMAS ESPECIALES</vt:lpstr>
      <vt:lpstr>CONS 2 y 4 Años</vt:lpstr>
      <vt:lpstr>CONS 2 y 4 Años</vt:lpstr>
      <vt:lpstr>Componente Odontológico en el CNS</vt:lpstr>
      <vt:lpstr>Alta Integral para Niños de 12 años</vt:lpstr>
      <vt:lpstr>Diapositiva 18</vt:lpstr>
      <vt:lpstr>Garantías Explícitas en Salud</vt:lpstr>
      <vt:lpstr>GES SALUD FISURA PALATINA</vt:lpstr>
      <vt:lpstr>GES SALUD URGENCIA ODONTOLÓGICA</vt:lpstr>
      <vt:lpstr>GES SALUD ORAL INTEGRAL PARA NIÑOS DE 6 AÑOS</vt:lpstr>
      <vt:lpstr>Flujograma</vt:lpstr>
      <vt:lpstr>Recomendaciones clave</vt:lpstr>
      <vt:lpstr>GES SALUD ORAL INTEGRAL PARA EMBARAZADAS</vt:lpstr>
      <vt:lpstr>Diapositiva 26</vt:lpstr>
      <vt:lpstr>Diapositiva 27</vt:lpstr>
      <vt:lpstr>Diapositiva 28</vt:lpstr>
      <vt:lpstr>GES SALUD ORAL INTEGRAL PARA ADULTOS DE 60 AÑOS</vt:lpstr>
      <vt:lpstr>Diapositiva 30</vt:lpstr>
      <vt:lpstr>Diapositiva 31</vt:lpstr>
      <vt:lpstr>Muchas Gracias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Programa Odontológico</dc:title>
  <dc:creator>Office</dc:creator>
  <cp:lastModifiedBy>Made</cp:lastModifiedBy>
  <cp:revision>14</cp:revision>
  <dcterms:created xsi:type="dcterms:W3CDTF">2011-11-09T00:11:24Z</dcterms:created>
  <dcterms:modified xsi:type="dcterms:W3CDTF">2011-11-23T14:29:21Z</dcterms:modified>
</cp:coreProperties>
</file>