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3680"/>
    <a:srgbClr val="DF17B9"/>
    <a:srgbClr val="F466CF"/>
    <a:srgbClr val="F1B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8153-AD1E-419B-ACED-41B707C011DE}" type="datetimeFigureOut">
              <a:rPr lang="es-CL" smtClean="0"/>
              <a:t>06-05-2015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D3A6-0072-4AA3-A89C-E638AA95F4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8808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8153-AD1E-419B-ACED-41B707C011DE}" type="datetimeFigureOut">
              <a:rPr lang="es-CL" smtClean="0"/>
              <a:t>06-05-2015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D3A6-0072-4AA3-A89C-E638AA95F4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270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8153-AD1E-419B-ACED-41B707C011DE}" type="datetimeFigureOut">
              <a:rPr lang="es-CL" smtClean="0"/>
              <a:t>06-05-2015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D3A6-0072-4AA3-A89C-E638AA95F4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164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8153-AD1E-419B-ACED-41B707C011DE}" type="datetimeFigureOut">
              <a:rPr lang="es-CL" smtClean="0"/>
              <a:t>06-05-2015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D3A6-0072-4AA3-A89C-E638AA95F4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325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8153-AD1E-419B-ACED-41B707C011DE}" type="datetimeFigureOut">
              <a:rPr lang="es-CL" smtClean="0"/>
              <a:t>06-05-2015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D3A6-0072-4AA3-A89C-E638AA95F4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443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8153-AD1E-419B-ACED-41B707C011DE}" type="datetimeFigureOut">
              <a:rPr lang="es-CL" smtClean="0"/>
              <a:t>06-05-2015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D3A6-0072-4AA3-A89C-E638AA95F4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591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8153-AD1E-419B-ACED-41B707C011DE}" type="datetimeFigureOut">
              <a:rPr lang="es-CL" smtClean="0"/>
              <a:t>06-05-2015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D3A6-0072-4AA3-A89C-E638AA95F4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23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8153-AD1E-419B-ACED-41B707C011DE}" type="datetimeFigureOut">
              <a:rPr lang="es-CL" smtClean="0"/>
              <a:t>06-05-2015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D3A6-0072-4AA3-A89C-E638AA95F4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56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8153-AD1E-419B-ACED-41B707C011DE}" type="datetimeFigureOut">
              <a:rPr lang="es-CL" smtClean="0"/>
              <a:t>06-05-2015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D3A6-0072-4AA3-A89C-E638AA95F4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026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8153-AD1E-419B-ACED-41B707C011DE}" type="datetimeFigureOut">
              <a:rPr lang="es-CL" smtClean="0"/>
              <a:t>06-05-2015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D3A6-0072-4AA3-A89C-E638AA95F4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204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8153-AD1E-419B-ACED-41B707C011DE}" type="datetimeFigureOut">
              <a:rPr lang="es-CL" smtClean="0"/>
              <a:t>06-05-2015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5D3A6-0072-4AA3-A89C-E638AA95F4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759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28153-AD1E-419B-ACED-41B707C011DE}" type="datetimeFigureOut">
              <a:rPr lang="es-CL" smtClean="0"/>
              <a:t>06-05-2015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5D3A6-0072-4AA3-A89C-E638AA95F4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998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507"/>
            <a:ext cx="9144000" cy="5608403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3096"/>
            <a:ext cx="9159189" cy="216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288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5 Marcador de contenid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2589451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79512" y="2601778"/>
            <a:ext cx="87129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L" dirty="0"/>
          </a:p>
          <a:p>
            <a:pPr algn="ctr"/>
            <a:r>
              <a:rPr lang="es-CL" sz="2000" b="1" dirty="0" smtClean="0"/>
              <a:t>CRONOGRAMA ENCUENTRO UNIVERSITARIO</a:t>
            </a:r>
            <a:endParaRPr lang="es-CL" sz="2000" b="1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682919"/>
              </p:ext>
            </p:extLst>
          </p:nvPr>
        </p:nvGraphicFramePr>
        <p:xfrm>
          <a:off x="1007604" y="3248109"/>
          <a:ext cx="7128792" cy="3360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4226"/>
                <a:gridCol w="1125139"/>
                <a:gridCol w="3346832"/>
                <a:gridCol w="1782595"/>
              </a:tblGrid>
              <a:tr h="672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Día 1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Mañana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Tarde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Constitución de comisiones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Trabajo de comisiones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762000" algn="l"/>
                        </a:tabLs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1-2-3-4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762000" algn="l"/>
                        </a:tabLs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1-2-3-4	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2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Día 2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Mañana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Tarde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Trabajo de comisiones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Trabajo de comisiones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1-2-3-4	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1-2-3-4	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2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Día 3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>
                          <a:solidFill>
                            <a:schemeClr val="tx1"/>
                          </a:solidFill>
                          <a:effectLst/>
                        </a:rPr>
                        <a:t>Mañana</a:t>
                      </a:r>
                      <a:endParaRPr lang="es-CL" sz="1100" baseline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>
                          <a:solidFill>
                            <a:schemeClr val="tx1"/>
                          </a:solidFill>
                          <a:effectLst/>
                        </a:rPr>
                        <a:t>Tarde</a:t>
                      </a:r>
                      <a:endParaRPr lang="es-CL" sz="110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Trabajo de comisiones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Plenario: propuestas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1-2-3-4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1	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2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Día 4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>
                          <a:solidFill>
                            <a:schemeClr val="tx1"/>
                          </a:solidFill>
                          <a:effectLst/>
                        </a:rPr>
                        <a:t>Mañana</a:t>
                      </a:r>
                      <a:endParaRPr lang="es-CL" sz="1100" baseline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>
                          <a:solidFill>
                            <a:schemeClr val="tx1"/>
                          </a:solidFill>
                          <a:effectLst/>
                        </a:rPr>
                        <a:t>Tarde</a:t>
                      </a:r>
                      <a:endParaRPr lang="es-CL" sz="110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Plenario: propuestas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Plenario: propuestas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2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Día 5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Mañana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Tarde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>
                          <a:solidFill>
                            <a:schemeClr val="tx1"/>
                          </a:solidFill>
                          <a:effectLst/>
                        </a:rPr>
                        <a:t>Plenario: propuestas </a:t>
                      </a:r>
                      <a:endParaRPr lang="es-CL" sz="1100" baseline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>
                          <a:solidFill>
                            <a:schemeClr val="tx1"/>
                          </a:solidFill>
                          <a:effectLst/>
                        </a:rPr>
                        <a:t>Plenario: propuestas</a:t>
                      </a:r>
                      <a:endParaRPr lang="es-CL" sz="110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000" baseline="0" dirty="0">
                          <a:solidFill>
                            <a:schemeClr val="tx1"/>
                          </a:solidFill>
                          <a:effectLst/>
                        </a:rPr>
                        <a:t>Consolidación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39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5 Marcador de contenid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2589451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907704" y="2924944"/>
            <a:ext cx="4464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Elaboración de las propuestas</a:t>
            </a:r>
            <a:endParaRPr lang="es-CL" dirty="0"/>
          </a:p>
        </p:txBody>
      </p:sp>
      <p:sp>
        <p:nvSpPr>
          <p:cNvPr id="3" name="2 Rectángulo"/>
          <p:cNvSpPr/>
          <p:nvPr/>
        </p:nvSpPr>
        <p:spPr>
          <a:xfrm>
            <a:off x="1916342" y="3519228"/>
            <a:ext cx="64784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/>
              <a:t>Umbrales de </a:t>
            </a:r>
            <a:r>
              <a:rPr lang="es-CL" b="1" dirty="0" smtClean="0"/>
              <a:t>validación:</a:t>
            </a:r>
          </a:p>
          <a:p>
            <a:r>
              <a:rPr lang="es-CL" dirty="0"/>
              <a:t>El umbral de validación de una propuesta será del </a:t>
            </a:r>
            <a:r>
              <a:rPr lang="es-CL" b="1" dirty="0"/>
              <a:t>33,3% (un tercio) + 1 </a:t>
            </a:r>
            <a:r>
              <a:rPr lang="es-CL" dirty="0"/>
              <a:t>de los votos de los presentes en el plenario. En consecuencia, podrá haber más de una propuesta validada para cada tema particular, constituyéndose así, para el tema respectivo, una alternativa</a:t>
            </a:r>
            <a:r>
              <a:rPr lang="es-CL" dirty="0" smtClean="0"/>
              <a:t>.</a:t>
            </a:r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916342" y="5494959"/>
            <a:ext cx="2402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/>
              <a:t>Tránsito al Referéndum</a:t>
            </a:r>
            <a:endParaRPr lang="es-CL" dirty="0"/>
          </a:p>
        </p:txBody>
      </p:sp>
      <p:sp>
        <p:nvSpPr>
          <p:cNvPr id="7" name="6 Flecha derecha"/>
          <p:cNvSpPr/>
          <p:nvPr/>
        </p:nvSpPr>
        <p:spPr>
          <a:xfrm>
            <a:off x="1259632" y="3000359"/>
            <a:ext cx="360040" cy="218501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Flecha derecha"/>
          <p:cNvSpPr/>
          <p:nvPr/>
        </p:nvSpPr>
        <p:spPr>
          <a:xfrm>
            <a:off x="1259632" y="3582406"/>
            <a:ext cx="360040" cy="218501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Flecha derecha"/>
          <p:cNvSpPr/>
          <p:nvPr/>
        </p:nvSpPr>
        <p:spPr>
          <a:xfrm>
            <a:off x="1259632" y="5570374"/>
            <a:ext cx="360040" cy="218501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939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507"/>
            <a:ext cx="9144000" cy="5608403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1759"/>
            <a:ext cx="9159189" cy="217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022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2589451"/>
          </a:xfrm>
        </p:spPr>
      </p:pic>
      <p:sp>
        <p:nvSpPr>
          <p:cNvPr id="7" name="6 CuadroTexto"/>
          <p:cNvSpPr txBox="1"/>
          <p:nvPr/>
        </p:nvSpPr>
        <p:spPr>
          <a:xfrm>
            <a:off x="4372835" y="3652282"/>
            <a:ext cx="4752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s-C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Historia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C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Fundamentación </a:t>
            </a:r>
            <a:r>
              <a:rPr lang="es-C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 aprobación </a:t>
            </a:r>
            <a:endParaRPr lang="es-CL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es-C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C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de modificaciones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C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Acuerdos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C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Valoración</a:t>
            </a:r>
            <a:endParaRPr lang="es-C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95536" y="4390945"/>
            <a:ext cx="21777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ANTECEDENTES</a:t>
            </a:r>
          </a:p>
        </p:txBody>
      </p:sp>
      <p:sp>
        <p:nvSpPr>
          <p:cNvPr id="17" name="16 Flecha derecha"/>
          <p:cNvSpPr/>
          <p:nvPr/>
        </p:nvSpPr>
        <p:spPr>
          <a:xfrm>
            <a:off x="2739680" y="4045714"/>
            <a:ext cx="1440160" cy="1152128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250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2589451"/>
          </a:xfrm>
        </p:spPr>
      </p:pic>
      <p:sp>
        <p:nvSpPr>
          <p:cNvPr id="8" name="7 CuadroTexto"/>
          <p:cNvSpPr txBox="1"/>
          <p:nvPr/>
        </p:nvSpPr>
        <p:spPr>
          <a:xfrm>
            <a:off x="539552" y="3605554"/>
            <a:ext cx="3168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ETAPAS</a:t>
            </a:r>
          </a:p>
          <a:p>
            <a:pPr algn="ctr"/>
            <a:r>
              <a:rPr lang="es-C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PROCESO </a:t>
            </a:r>
          </a:p>
          <a:p>
            <a:pPr algn="ctr"/>
            <a:r>
              <a:rPr lang="es-C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REFORMA ESTATUTO</a:t>
            </a:r>
          </a:p>
          <a:p>
            <a:pPr algn="ctr"/>
            <a:endParaRPr lang="es-CL" b="1" dirty="0" smtClean="0"/>
          </a:p>
          <a:p>
            <a:pPr algn="ctr"/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4716016" y="3374721"/>
            <a:ext cx="386934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Discusión Universitaria</a:t>
            </a:r>
          </a:p>
          <a:p>
            <a:endParaRPr lang="es-CL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C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Encuentro Universitario</a:t>
            </a:r>
          </a:p>
          <a:p>
            <a:endParaRPr lang="es-CL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C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Referéndum Universitario</a:t>
            </a:r>
          </a:p>
          <a:p>
            <a:endParaRPr lang="es-C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3707904" y="3430007"/>
            <a:ext cx="1008112" cy="437002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Flecha derecha"/>
          <p:cNvSpPr/>
          <p:nvPr/>
        </p:nvSpPr>
        <p:spPr>
          <a:xfrm>
            <a:off x="3707904" y="4149080"/>
            <a:ext cx="1008112" cy="437002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Flecha derecha"/>
          <p:cNvSpPr/>
          <p:nvPr/>
        </p:nvSpPr>
        <p:spPr>
          <a:xfrm>
            <a:off x="3728864" y="4797152"/>
            <a:ext cx="1008112" cy="437002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0499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5 Marcador de contenid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2589451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40196" y="2780928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ETAPA DE DISCUSIÓN UNIVERSITARIA</a:t>
            </a:r>
          </a:p>
          <a:p>
            <a:pPr algn="ctr"/>
            <a:endParaRPr lang="es-CL" b="1" dirty="0"/>
          </a:p>
          <a:p>
            <a:r>
              <a:rPr lang="es-CL" b="1" dirty="0" smtClean="0"/>
              <a:t>   ÁREAS TEMÁTICAS:</a:t>
            </a:r>
            <a:endParaRPr lang="es-CL" dirty="0"/>
          </a:p>
          <a:p>
            <a:r>
              <a:rPr lang="es-CL" dirty="0"/>
              <a:t> </a:t>
            </a:r>
          </a:p>
          <a:p>
            <a:pPr lvl="0"/>
            <a:r>
              <a:rPr lang="es-CL" b="1" dirty="0" smtClean="0"/>
              <a:t>	</a:t>
            </a:r>
            <a:r>
              <a:rPr lang="es-CL" dirty="0" smtClean="0"/>
              <a:t>Relación </a:t>
            </a:r>
            <a:r>
              <a:rPr lang="es-CL" dirty="0"/>
              <a:t>con el Estado, la Sociedad y el Sistema de Educación Superior</a:t>
            </a:r>
          </a:p>
          <a:p>
            <a:pPr lvl="0"/>
            <a:r>
              <a:rPr lang="es-CL" dirty="0" smtClean="0"/>
              <a:t>	Comunidad </a:t>
            </a:r>
            <a:r>
              <a:rPr lang="es-CL" dirty="0"/>
              <a:t>Universitaria, Gobierno y Participación</a:t>
            </a:r>
          </a:p>
          <a:p>
            <a:pPr lvl="0"/>
            <a:r>
              <a:rPr lang="es-CL" dirty="0" smtClean="0"/>
              <a:t>	Funciones </a:t>
            </a:r>
            <a:r>
              <a:rPr lang="es-CL" dirty="0"/>
              <a:t>Académicas, Estructuras Académicas y Evaluación</a:t>
            </a:r>
          </a:p>
          <a:p>
            <a:pPr lvl="0"/>
            <a:r>
              <a:rPr lang="es-CL" dirty="0" smtClean="0"/>
              <a:t>	Financiamiento </a:t>
            </a:r>
            <a:r>
              <a:rPr lang="es-CL" dirty="0"/>
              <a:t>y </a:t>
            </a:r>
            <a:r>
              <a:rPr lang="es-CL" dirty="0" smtClean="0"/>
              <a:t>Gestión</a:t>
            </a:r>
          </a:p>
          <a:p>
            <a:pPr lvl="0"/>
            <a:endParaRPr lang="es-CL" b="1" dirty="0"/>
          </a:p>
          <a:p>
            <a:pPr lvl="0"/>
            <a:r>
              <a:rPr lang="es-CL" b="1" dirty="0" smtClean="0"/>
              <a:t>   PREGUNTAS CRÍTICAS</a:t>
            </a:r>
          </a:p>
          <a:p>
            <a:pPr lvl="0"/>
            <a:r>
              <a:rPr lang="es-CL" b="1" dirty="0" smtClean="0"/>
              <a:t>   DOCUMENTOS DE TRABAJO (ESTATUTO, ACTAS, ESTUDIOS)</a:t>
            </a:r>
          </a:p>
          <a:p>
            <a:pPr lvl="0"/>
            <a:endParaRPr lang="es-CL" b="1" dirty="0" smtClean="0"/>
          </a:p>
          <a:p>
            <a:pPr lvl="0" algn="ctr"/>
            <a:r>
              <a:rPr lang="es-CL" sz="2400" b="1" u="sng" dirty="0" smtClean="0">
                <a:solidFill>
                  <a:srgbClr val="8A3680"/>
                </a:solidFill>
              </a:rPr>
              <a:t>www.uchile.cl/estatuto</a:t>
            </a:r>
            <a:endParaRPr lang="es-CL" sz="2400" b="1" u="sng" dirty="0">
              <a:solidFill>
                <a:srgbClr val="8A3680"/>
              </a:solidFill>
            </a:endParaRPr>
          </a:p>
          <a:p>
            <a:pPr algn="ctr"/>
            <a:endParaRPr lang="es-CL" dirty="0"/>
          </a:p>
          <a:p>
            <a:endParaRPr lang="es-CL" dirty="0"/>
          </a:p>
        </p:txBody>
      </p:sp>
      <p:sp>
        <p:nvSpPr>
          <p:cNvPr id="13" name="12 Elipse"/>
          <p:cNvSpPr/>
          <p:nvPr/>
        </p:nvSpPr>
        <p:spPr>
          <a:xfrm>
            <a:off x="1475656" y="4113076"/>
            <a:ext cx="72008" cy="7200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Elipse"/>
          <p:cNvSpPr/>
          <p:nvPr/>
        </p:nvSpPr>
        <p:spPr>
          <a:xfrm>
            <a:off x="1462100" y="4653590"/>
            <a:ext cx="72008" cy="7200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Elipse"/>
          <p:cNvSpPr/>
          <p:nvPr/>
        </p:nvSpPr>
        <p:spPr>
          <a:xfrm>
            <a:off x="1475656" y="4945526"/>
            <a:ext cx="72008" cy="7200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Elipse"/>
          <p:cNvSpPr/>
          <p:nvPr/>
        </p:nvSpPr>
        <p:spPr>
          <a:xfrm>
            <a:off x="1475656" y="4365104"/>
            <a:ext cx="72008" cy="7200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Flecha derecha"/>
          <p:cNvSpPr/>
          <p:nvPr/>
        </p:nvSpPr>
        <p:spPr>
          <a:xfrm>
            <a:off x="460176" y="5373216"/>
            <a:ext cx="360040" cy="218501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18 Flecha derecha"/>
          <p:cNvSpPr/>
          <p:nvPr/>
        </p:nvSpPr>
        <p:spPr>
          <a:xfrm>
            <a:off x="460176" y="3473156"/>
            <a:ext cx="360040" cy="218501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Flecha derecha"/>
          <p:cNvSpPr/>
          <p:nvPr/>
        </p:nvSpPr>
        <p:spPr>
          <a:xfrm>
            <a:off x="460176" y="5721119"/>
            <a:ext cx="360040" cy="218501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6409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5 Marcador de contenid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2589451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899592" y="2924944"/>
            <a:ext cx="74168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FASE LOCAL                                        COMISIONES LOCALES</a:t>
            </a:r>
          </a:p>
          <a:p>
            <a:pPr algn="ctr"/>
            <a:endParaRPr lang="es-CL" b="1" dirty="0" smtClean="0"/>
          </a:p>
          <a:p>
            <a:pPr algn="ctr"/>
            <a:r>
              <a:rPr lang="es-CL" b="1" dirty="0" smtClean="0"/>
              <a:t>FASE TRANSVERSAL                                        COMISIONES TRANSVERSALES</a:t>
            </a:r>
          </a:p>
          <a:p>
            <a:pPr algn="ctr"/>
            <a:endParaRPr lang="es-CL" b="1" dirty="0"/>
          </a:p>
          <a:p>
            <a:pPr algn="ctr"/>
            <a:endParaRPr lang="es-CL" b="1" dirty="0" smtClean="0"/>
          </a:p>
          <a:p>
            <a:pPr algn="ctr"/>
            <a:r>
              <a:rPr lang="es-CL" b="1" dirty="0" smtClean="0"/>
              <a:t>COMISIONES:</a:t>
            </a:r>
          </a:p>
          <a:p>
            <a:pPr algn="ctr"/>
            <a:endParaRPr lang="es-CL" b="1" dirty="0" smtClean="0"/>
          </a:p>
          <a:p>
            <a:pPr lvl="0" fontAlgn="base"/>
            <a:r>
              <a:rPr lang="es-CL" dirty="0" smtClean="0"/>
              <a:t>	</a:t>
            </a:r>
            <a:r>
              <a:rPr lang="es-CL" dirty="0" err="1" smtClean="0"/>
              <a:t>Triestamentales</a:t>
            </a:r>
            <a:endParaRPr lang="es-CL" dirty="0" smtClean="0"/>
          </a:p>
          <a:p>
            <a:pPr lvl="0" fontAlgn="base"/>
            <a:r>
              <a:rPr lang="es-CL" dirty="0" smtClean="0"/>
              <a:t>	Conducir los debates</a:t>
            </a:r>
          </a:p>
          <a:p>
            <a:pPr lvl="0" fontAlgn="base"/>
            <a:r>
              <a:rPr lang="es-CL" dirty="0" smtClean="0"/>
              <a:t>	Asegurar que estos sean abiertos y participativos</a:t>
            </a:r>
          </a:p>
          <a:p>
            <a:pPr lvl="0" fontAlgn="base"/>
            <a:r>
              <a:rPr lang="es-CL" dirty="0" smtClean="0"/>
              <a:t>	Cumplir con la elaboración de los protocolos de síntesis</a:t>
            </a:r>
          </a:p>
          <a:p>
            <a:pPr lvl="0" fontAlgn="base"/>
            <a:r>
              <a:rPr lang="es-CL" dirty="0" smtClean="0"/>
              <a:t>	Difundir las actividades en sus ámbitos</a:t>
            </a:r>
          </a:p>
          <a:p>
            <a:pPr lvl="0" fontAlgn="base"/>
            <a:r>
              <a:rPr lang="es-CL" dirty="0" smtClean="0"/>
              <a:t>	Coordinar los aspectos logísticos</a:t>
            </a:r>
            <a:endParaRPr lang="es-CL" b="1" dirty="0" smtClean="0"/>
          </a:p>
          <a:p>
            <a:pPr algn="ctr"/>
            <a:endParaRPr lang="es-CL" b="1" dirty="0" smtClean="0"/>
          </a:p>
          <a:p>
            <a:endParaRPr lang="es-CL" dirty="0"/>
          </a:p>
        </p:txBody>
      </p:sp>
      <p:sp>
        <p:nvSpPr>
          <p:cNvPr id="6" name="5 Flecha derecha"/>
          <p:cNvSpPr/>
          <p:nvPr/>
        </p:nvSpPr>
        <p:spPr>
          <a:xfrm>
            <a:off x="3824155" y="3034194"/>
            <a:ext cx="1008112" cy="218501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Flecha derecha"/>
          <p:cNvSpPr/>
          <p:nvPr/>
        </p:nvSpPr>
        <p:spPr>
          <a:xfrm>
            <a:off x="3824155" y="3573016"/>
            <a:ext cx="1008112" cy="218501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Elipse"/>
          <p:cNvSpPr/>
          <p:nvPr/>
        </p:nvSpPr>
        <p:spPr>
          <a:xfrm>
            <a:off x="1763688" y="4983980"/>
            <a:ext cx="72008" cy="7200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Elipse"/>
          <p:cNvSpPr/>
          <p:nvPr/>
        </p:nvSpPr>
        <p:spPr>
          <a:xfrm>
            <a:off x="1763688" y="5229200"/>
            <a:ext cx="72008" cy="7200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Elipse"/>
          <p:cNvSpPr/>
          <p:nvPr/>
        </p:nvSpPr>
        <p:spPr>
          <a:xfrm>
            <a:off x="1763688" y="5553236"/>
            <a:ext cx="72008" cy="7200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Elipse"/>
          <p:cNvSpPr/>
          <p:nvPr/>
        </p:nvSpPr>
        <p:spPr>
          <a:xfrm>
            <a:off x="1763688" y="5848762"/>
            <a:ext cx="72008" cy="7200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Elipse"/>
          <p:cNvSpPr/>
          <p:nvPr/>
        </p:nvSpPr>
        <p:spPr>
          <a:xfrm>
            <a:off x="1763688" y="6093296"/>
            <a:ext cx="72008" cy="7200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Elipse"/>
          <p:cNvSpPr/>
          <p:nvPr/>
        </p:nvSpPr>
        <p:spPr>
          <a:xfrm>
            <a:off x="1763688" y="6384413"/>
            <a:ext cx="72008" cy="7200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268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5 Marcador de contenid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2589451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39552" y="2924944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CL" b="1" dirty="0" smtClean="0"/>
              <a:t>COMPOSICIÓN</a:t>
            </a:r>
          </a:p>
          <a:p>
            <a:pPr lvl="0"/>
            <a:r>
              <a:rPr lang="es-CL" b="1" dirty="0" smtClean="0"/>
              <a:t>COMISIÓN LOCAL:  </a:t>
            </a:r>
            <a:r>
              <a:rPr lang="es-CL" dirty="0" smtClean="0"/>
              <a:t>integradas al menos por tres de los consejeros académicos de los Consejos de Facultad e Instituto, dos representantes estudiantiles y un representante del personal de colaboración; dadas cifras mayores, deberá guardarse similar proporción. Senadoras y Senadores procedentes de las unidades del caso integrarán las respectivas comisiones. Cada comisión será presidida por un Senador y contará con un(a) secretario(a) designado por la misma comisión. </a:t>
            </a:r>
          </a:p>
          <a:p>
            <a:pPr lvl="0"/>
            <a:endParaRPr lang="es-CL" b="1" dirty="0" smtClean="0"/>
          </a:p>
          <a:p>
            <a:pPr lvl="0"/>
            <a:r>
              <a:rPr lang="es-CL" b="1" dirty="0" smtClean="0"/>
              <a:t>COMISIÓN TRANSVERSAL:</a:t>
            </a:r>
            <a:r>
              <a:rPr lang="es-CL" dirty="0" smtClean="0"/>
              <a:t> integradas </a:t>
            </a:r>
            <a:r>
              <a:rPr lang="es-CL" dirty="0"/>
              <a:t>por un máximo de diez integrantes, cuatro de los cuales serán académicos, tres estudiantes y dos funcionarios y un </a:t>
            </a:r>
            <a:r>
              <a:rPr lang="es-CL" dirty="0" smtClean="0"/>
              <a:t>Senador </a:t>
            </a:r>
            <a:r>
              <a:rPr lang="es-CL" dirty="0"/>
              <a:t>académico que la presidirá; los integrantes corresponderán a quienes hayan sido miembros de las comisiones locales.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55402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5 Marcador de contenid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2589451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80955" y="2708920"/>
            <a:ext cx="820891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CL" sz="1500" b="1" dirty="0" smtClean="0">
                <a:ea typeface="Times New Roman" pitchFamily="18" charset="0"/>
                <a:cs typeface="Arial" pitchFamily="34" charset="0"/>
              </a:rPr>
              <a:t>MODO DE TRABAJO</a:t>
            </a:r>
            <a:endParaRPr kumimoji="0" lang="es-CL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L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COMISIÓN</a:t>
            </a:r>
            <a:r>
              <a:rPr kumimoji="0" lang="es-CL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LOCAL: </a:t>
            </a:r>
            <a:r>
              <a:rPr kumimoji="0" lang="es-C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organizará la discusión de acuerdo a la agenda temática definida por el Senado, asegurando que las respuestas a las preguntas orientadoras queden incorporadas al protocolo de síntesis correspondiente. El Senado determinará qué preguntas orientadoras serán obligatorias, sin perjuicio de que las Comisiones aborden otras o formulen planteamientos no considerados entre aquellas. La discusión será retroalimentada por los foros y debates de autoridades y personalidades de la Universidad, organizados y conducidos por el Senado Universitario.</a:t>
            </a:r>
            <a:endParaRPr kumimoji="0" lang="es-C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COMISIÓN TRANSVERSAL: </a:t>
            </a:r>
            <a:r>
              <a:rPr kumimoji="0" lang="es-C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retomarán la discusión precedente a partir de sus resultados y deberá registrar a su vez sus conclusiones en el correspondiente protocolo de síntesis. La discusión será retroalimentada por los foros y debates de y personalidades del medio externo, organizados y conducidos por el Senado Universitario.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sz="1400" b="1" dirty="0" smtClean="0">
                <a:ea typeface="Times New Roman" pitchFamily="18" charset="0"/>
                <a:cs typeface="Arial" pitchFamily="34" charset="0"/>
              </a:rPr>
              <a:t>*Pr</a:t>
            </a:r>
            <a:r>
              <a:rPr kumimoji="0" lang="es-C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otocolos de síntesis : </a:t>
            </a:r>
            <a:r>
              <a:rPr kumimoji="0" lang="es-C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resumen ejecutivo de las respuestas a las preguntas críticas de carácter obligatorio y los demás planteamientos temáticos que eventualmente surjan de la discusión. Deberán consignar los consensos y disensos en cada tema. En la Segunda Fase se trabajará sobre los resultados protocolizados de la Primera Fase.</a:t>
            </a:r>
            <a:endParaRPr kumimoji="0" lang="es-C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05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5 Marcador de contenid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2589451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79512" y="2924944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C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CRONOGRAMA ETAPA DE DISCUSIÓN</a:t>
            </a:r>
            <a:endParaRPr lang="es-CL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345839"/>
              </p:ext>
            </p:extLst>
          </p:nvPr>
        </p:nvGraphicFramePr>
        <p:xfrm>
          <a:off x="827584" y="3573016"/>
          <a:ext cx="7740861" cy="2592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1229"/>
                <a:gridCol w="2079366"/>
                <a:gridCol w="2080266"/>
              </a:tblGrid>
              <a:tr h="518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200" baseline="0" dirty="0">
                          <a:solidFill>
                            <a:schemeClr val="tx1"/>
                          </a:solidFill>
                          <a:effectLst/>
                        </a:rPr>
                        <a:t>ETAPA DE DISCUSIÓN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200" baseline="0" dirty="0">
                          <a:solidFill>
                            <a:schemeClr val="tx1"/>
                          </a:solidFill>
                          <a:effectLst/>
                        </a:rPr>
                        <a:t>7 mayo -  12 junio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466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200" baseline="0" dirty="0">
                          <a:solidFill>
                            <a:schemeClr val="tx1"/>
                          </a:solidFill>
                          <a:effectLst/>
                        </a:rPr>
                        <a:t>15 junio – 10 julio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466CF"/>
                    </a:solidFill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200" baseline="0" dirty="0">
                          <a:solidFill>
                            <a:schemeClr val="tx1"/>
                          </a:solidFill>
                          <a:effectLst/>
                        </a:rPr>
                        <a:t>Comisiones Locales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2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2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200" baseline="0" dirty="0">
                          <a:solidFill>
                            <a:schemeClr val="tx1"/>
                          </a:solidFill>
                          <a:effectLst/>
                        </a:rPr>
                        <a:t>Comisiones Transversales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2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2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200" baseline="0" dirty="0">
                          <a:solidFill>
                            <a:schemeClr val="tx1"/>
                          </a:solidFill>
                          <a:effectLst/>
                        </a:rPr>
                        <a:t>Foros y Paneles internos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2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2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200" baseline="0" dirty="0">
                          <a:solidFill>
                            <a:schemeClr val="tx1"/>
                          </a:solidFill>
                          <a:effectLst/>
                        </a:rPr>
                        <a:t>Foros y Paneles externos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2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2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L" sz="11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39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5 Marcador de contenid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2589451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15514" y="2650170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L" dirty="0"/>
          </a:p>
          <a:p>
            <a:pPr algn="ctr"/>
            <a:r>
              <a:rPr lang="es-CL" sz="2400" b="1" dirty="0"/>
              <a:t>ETAPA DE ENCUENTRO UNIVERSITARIO</a:t>
            </a:r>
            <a:endParaRPr lang="es-CL" sz="2400" dirty="0"/>
          </a:p>
          <a:p>
            <a:endParaRPr lang="es-CL" dirty="0"/>
          </a:p>
        </p:txBody>
      </p:sp>
      <p:sp>
        <p:nvSpPr>
          <p:cNvPr id="3" name="2 Rectángulo"/>
          <p:cNvSpPr/>
          <p:nvPr/>
        </p:nvSpPr>
        <p:spPr>
          <a:xfrm>
            <a:off x="4027588" y="3613666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¿Qué es?</a:t>
            </a:r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187623" y="5094312"/>
            <a:ext cx="1264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/>
              <a:t>Integrantes</a:t>
            </a:r>
            <a:endParaRPr lang="es-CL" dirty="0"/>
          </a:p>
        </p:txBody>
      </p:sp>
      <p:sp>
        <p:nvSpPr>
          <p:cNvPr id="7" name="6 Rectángulo"/>
          <p:cNvSpPr/>
          <p:nvPr/>
        </p:nvSpPr>
        <p:spPr>
          <a:xfrm>
            <a:off x="4355976" y="4653136"/>
            <a:ext cx="3315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/>
              <a:t>P</a:t>
            </a:r>
            <a:r>
              <a:rPr lang="es-CL" b="1" dirty="0" smtClean="0"/>
              <a:t>onderación </a:t>
            </a:r>
            <a:r>
              <a:rPr lang="es-CL" b="1" dirty="0"/>
              <a:t>de 60%, 30% y 10% </a:t>
            </a:r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4594346" y="5620325"/>
            <a:ext cx="2838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Senadores Universitarios</a:t>
            </a:r>
            <a:endParaRPr lang="es-CL" b="1" dirty="0"/>
          </a:p>
        </p:txBody>
      </p:sp>
      <p:sp>
        <p:nvSpPr>
          <p:cNvPr id="12" name="11 Flecha derecha"/>
          <p:cNvSpPr/>
          <p:nvPr/>
        </p:nvSpPr>
        <p:spPr>
          <a:xfrm>
            <a:off x="2587428" y="4702914"/>
            <a:ext cx="1768548" cy="1152128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Más"/>
          <p:cNvSpPr/>
          <p:nvPr/>
        </p:nvSpPr>
        <p:spPr>
          <a:xfrm>
            <a:off x="5833493" y="5147121"/>
            <a:ext cx="360040" cy="360040"/>
          </a:xfrm>
          <a:prstGeom prst="mathPlu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9395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523</Words>
  <Application>Microsoft Office PowerPoint</Application>
  <PresentationFormat>Presentación en pantalla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Rocio Karina Villalobos Ovando</dc:creator>
  <cp:lastModifiedBy>Rocio Karina Villalobos Ovando</cp:lastModifiedBy>
  <cp:revision>11</cp:revision>
  <dcterms:created xsi:type="dcterms:W3CDTF">2015-04-22T20:21:00Z</dcterms:created>
  <dcterms:modified xsi:type="dcterms:W3CDTF">2015-05-06T16:36:02Z</dcterms:modified>
</cp:coreProperties>
</file>