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86399"/>
  </p:normalViewPr>
  <p:slideViewPr>
    <p:cSldViewPr snapToGrid="0" snapToObjects="1">
      <p:cViewPr>
        <p:scale>
          <a:sx n="50" d="100"/>
          <a:sy n="50" d="100"/>
        </p:scale>
        <p:origin x="-3300" y="-14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3288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5BA895-728F-4559-AB0F-A5304D6212D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599EB82D-7DD6-4240-8DD8-8A0D1486A8BF}">
      <dgm:prSet phldrT="[Texto]"/>
      <dgm:spPr/>
      <dgm:t>
        <a:bodyPr/>
        <a:lstStyle/>
        <a:p>
          <a:r>
            <a:rPr lang="es-CL" dirty="0" smtClean="0"/>
            <a:t>Persona</a:t>
          </a:r>
          <a:endParaRPr lang="es-CL" dirty="0"/>
        </a:p>
      </dgm:t>
    </dgm:pt>
    <dgm:pt modelId="{1F2769B7-CB92-4978-9246-C8CCC26642C5}" type="parTrans" cxnId="{2F6B0CF9-EA5E-416E-BF89-B74BF83EC9AD}">
      <dgm:prSet/>
      <dgm:spPr/>
      <dgm:t>
        <a:bodyPr/>
        <a:lstStyle/>
        <a:p>
          <a:endParaRPr lang="es-CL"/>
        </a:p>
      </dgm:t>
    </dgm:pt>
    <dgm:pt modelId="{24C03EF5-927C-4D79-99F1-482041249DE6}" type="sibTrans" cxnId="{2F6B0CF9-EA5E-416E-BF89-B74BF83EC9AD}">
      <dgm:prSet/>
      <dgm:spPr/>
      <dgm:t>
        <a:bodyPr/>
        <a:lstStyle/>
        <a:p>
          <a:endParaRPr lang="es-CL"/>
        </a:p>
      </dgm:t>
    </dgm:pt>
    <dgm:pt modelId="{CBD95733-39D2-4027-9A03-33B6180D172A}">
      <dgm:prSet phldrT="[Texto]"/>
      <dgm:spPr/>
      <dgm:t>
        <a:bodyPr/>
        <a:lstStyle/>
        <a:p>
          <a:r>
            <a:rPr lang="es-CL" dirty="0" smtClean="0"/>
            <a:t>Tarea</a:t>
          </a:r>
          <a:endParaRPr lang="es-CL" dirty="0"/>
        </a:p>
      </dgm:t>
    </dgm:pt>
    <dgm:pt modelId="{BE15131F-2C35-454B-986F-07BDFDBE743B}" type="parTrans" cxnId="{F030C6D3-98EC-42B0-BD91-232B9D107B2E}">
      <dgm:prSet/>
      <dgm:spPr/>
      <dgm:t>
        <a:bodyPr/>
        <a:lstStyle/>
        <a:p>
          <a:endParaRPr lang="es-CL"/>
        </a:p>
      </dgm:t>
    </dgm:pt>
    <dgm:pt modelId="{6AC7D445-E3AD-47F9-8E30-1BD770507D1C}" type="sibTrans" cxnId="{F030C6D3-98EC-42B0-BD91-232B9D107B2E}">
      <dgm:prSet/>
      <dgm:spPr/>
      <dgm:t>
        <a:bodyPr/>
        <a:lstStyle/>
        <a:p>
          <a:endParaRPr lang="es-CL"/>
        </a:p>
      </dgm:t>
    </dgm:pt>
    <dgm:pt modelId="{966B42F4-8B99-4BB5-8677-77AC7AE3141B}">
      <dgm:prSet phldrT="[Texto]"/>
      <dgm:spPr/>
      <dgm:t>
        <a:bodyPr/>
        <a:lstStyle/>
        <a:p>
          <a:r>
            <a:rPr lang="es-CL" dirty="0" smtClean="0"/>
            <a:t>Contexto</a:t>
          </a:r>
          <a:endParaRPr lang="es-CL" dirty="0"/>
        </a:p>
      </dgm:t>
    </dgm:pt>
    <dgm:pt modelId="{AF56C5A2-70C6-4C73-8968-B8EA010A8DD2}" type="parTrans" cxnId="{4B8AB95C-9CE1-4822-9E82-65A242A193E8}">
      <dgm:prSet/>
      <dgm:spPr/>
      <dgm:t>
        <a:bodyPr/>
        <a:lstStyle/>
        <a:p>
          <a:endParaRPr lang="es-CL"/>
        </a:p>
      </dgm:t>
    </dgm:pt>
    <dgm:pt modelId="{86556CB3-F7EB-4F8F-9C5E-310EA7A7FE44}" type="sibTrans" cxnId="{4B8AB95C-9CE1-4822-9E82-65A242A193E8}">
      <dgm:prSet/>
      <dgm:spPr/>
      <dgm:t>
        <a:bodyPr/>
        <a:lstStyle/>
        <a:p>
          <a:endParaRPr lang="es-CL"/>
        </a:p>
      </dgm:t>
    </dgm:pt>
    <dgm:pt modelId="{F3D66466-8F54-48BD-83A8-C6A7914FB641}" type="pres">
      <dgm:prSet presAssocID="{2D5BA895-728F-4559-AB0F-A5304D6212DB}" presName="compositeShape" presStyleCnt="0">
        <dgm:presLayoutVars>
          <dgm:chMax val="7"/>
          <dgm:dir/>
          <dgm:resizeHandles val="exact"/>
        </dgm:presLayoutVars>
      </dgm:prSet>
      <dgm:spPr/>
    </dgm:pt>
    <dgm:pt modelId="{0B6DDF19-6A15-4552-95C8-BCEE43FCC450}" type="pres">
      <dgm:prSet presAssocID="{599EB82D-7DD6-4240-8DD8-8A0D1486A8BF}" presName="circ1" presStyleLbl="vennNode1" presStyleIdx="0" presStyleCnt="3"/>
      <dgm:spPr/>
    </dgm:pt>
    <dgm:pt modelId="{E99095F5-31D2-401B-83A0-306EA1939A92}" type="pres">
      <dgm:prSet presAssocID="{599EB82D-7DD6-4240-8DD8-8A0D1486A8B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CD0502A-6F2A-4C8E-A374-A41E4C7ED2BD}" type="pres">
      <dgm:prSet presAssocID="{CBD95733-39D2-4027-9A03-33B6180D172A}" presName="circ2" presStyleLbl="vennNode1" presStyleIdx="1" presStyleCnt="3" custLinFactNeighborX="6383" custLinFactNeighborY="-366"/>
      <dgm:spPr/>
    </dgm:pt>
    <dgm:pt modelId="{12BAC244-FA47-491E-8CBB-B9BD4A0554C2}" type="pres">
      <dgm:prSet presAssocID="{CBD95733-39D2-4027-9A03-33B6180D172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1E4B10B-0E3C-42D7-A86C-F6250ECD7CA7}" type="pres">
      <dgm:prSet presAssocID="{966B42F4-8B99-4BB5-8677-77AC7AE3141B}" presName="circ3" presStyleLbl="vennNode1" presStyleIdx="2" presStyleCnt="3"/>
      <dgm:spPr/>
    </dgm:pt>
    <dgm:pt modelId="{26865859-00D8-460A-A6A0-0B6EA8A9FC58}" type="pres">
      <dgm:prSet presAssocID="{966B42F4-8B99-4BB5-8677-77AC7AE3141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A5B8084E-2ABE-4CC0-A989-D770E47AB523}" type="presOf" srcId="{599EB82D-7DD6-4240-8DD8-8A0D1486A8BF}" destId="{E99095F5-31D2-401B-83A0-306EA1939A92}" srcOrd="1" destOrd="0" presId="urn:microsoft.com/office/officeart/2005/8/layout/venn1"/>
    <dgm:cxn modelId="{4B8AB95C-9CE1-4822-9E82-65A242A193E8}" srcId="{2D5BA895-728F-4559-AB0F-A5304D6212DB}" destId="{966B42F4-8B99-4BB5-8677-77AC7AE3141B}" srcOrd="2" destOrd="0" parTransId="{AF56C5A2-70C6-4C73-8968-B8EA010A8DD2}" sibTransId="{86556CB3-F7EB-4F8F-9C5E-310EA7A7FE44}"/>
    <dgm:cxn modelId="{034C5785-1049-4F74-B3E0-1368E437BB8E}" type="presOf" srcId="{966B42F4-8B99-4BB5-8677-77AC7AE3141B}" destId="{61E4B10B-0E3C-42D7-A86C-F6250ECD7CA7}" srcOrd="0" destOrd="0" presId="urn:microsoft.com/office/officeart/2005/8/layout/venn1"/>
    <dgm:cxn modelId="{B64858BB-840F-45BE-B1D6-4C7106E2938B}" type="presOf" srcId="{CBD95733-39D2-4027-9A03-33B6180D172A}" destId="{6CD0502A-6F2A-4C8E-A374-A41E4C7ED2BD}" srcOrd="0" destOrd="0" presId="urn:microsoft.com/office/officeart/2005/8/layout/venn1"/>
    <dgm:cxn modelId="{2F6B0CF9-EA5E-416E-BF89-B74BF83EC9AD}" srcId="{2D5BA895-728F-4559-AB0F-A5304D6212DB}" destId="{599EB82D-7DD6-4240-8DD8-8A0D1486A8BF}" srcOrd="0" destOrd="0" parTransId="{1F2769B7-CB92-4978-9246-C8CCC26642C5}" sibTransId="{24C03EF5-927C-4D79-99F1-482041249DE6}"/>
    <dgm:cxn modelId="{86DC07D3-1C9E-4C45-9DEF-4FC08AB7EA65}" type="presOf" srcId="{CBD95733-39D2-4027-9A03-33B6180D172A}" destId="{12BAC244-FA47-491E-8CBB-B9BD4A0554C2}" srcOrd="1" destOrd="0" presId="urn:microsoft.com/office/officeart/2005/8/layout/venn1"/>
    <dgm:cxn modelId="{F030C6D3-98EC-42B0-BD91-232B9D107B2E}" srcId="{2D5BA895-728F-4559-AB0F-A5304D6212DB}" destId="{CBD95733-39D2-4027-9A03-33B6180D172A}" srcOrd="1" destOrd="0" parTransId="{BE15131F-2C35-454B-986F-07BDFDBE743B}" sibTransId="{6AC7D445-E3AD-47F9-8E30-1BD770507D1C}"/>
    <dgm:cxn modelId="{BC6A89F4-C230-4B42-8824-B11F91D4B395}" type="presOf" srcId="{966B42F4-8B99-4BB5-8677-77AC7AE3141B}" destId="{26865859-00D8-460A-A6A0-0B6EA8A9FC58}" srcOrd="1" destOrd="0" presId="urn:microsoft.com/office/officeart/2005/8/layout/venn1"/>
    <dgm:cxn modelId="{EC285291-3288-437C-94A0-5013B116E76E}" type="presOf" srcId="{2D5BA895-728F-4559-AB0F-A5304D6212DB}" destId="{F3D66466-8F54-48BD-83A8-C6A7914FB641}" srcOrd="0" destOrd="0" presId="urn:microsoft.com/office/officeart/2005/8/layout/venn1"/>
    <dgm:cxn modelId="{0F0004F7-DF9F-4FFB-901E-E8E3A97538ED}" type="presOf" srcId="{599EB82D-7DD6-4240-8DD8-8A0D1486A8BF}" destId="{0B6DDF19-6A15-4552-95C8-BCEE43FCC450}" srcOrd="0" destOrd="0" presId="urn:microsoft.com/office/officeart/2005/8/layout/venn1"/>
    <dgm:cxn modelId="{D7DDCCE5-FAE4-4290-8AE8-F55333606744}" type="presParOf" srcId="{F3D66466-8F54-48BD-83A8-C6A7914FB641}" destId="{0B6DDF19-6A15-4552-95C8-BCEE43FCC450}" srcOrd="0" destOrd="0" presId="urn:microsoft.com/office/officeart/2005/8/layout/venn1"/>
    <dgm:cxn modelId="{E191BC8C-1BF5-4C16-9813-4886B7135604}" type="presParOf" srcId="{F3D66466-8F54-48BD-83A8-C6A7914FB641}" destId="{E99095F5-31D2-401B-83A0-306EA1939A92}" srcOrd="1" destOrd="0" presId="urn:microsoft.com/office/officeart/2005/8/layout/venn1"/>
    <dgm:cxn modelId="{7FBDFB10-011F-4EC7-A59A-BDDB7498C514}" type="presParOf" srcId="{F3D66466-8F54-48BD-83A8-C6A7914FB641}" destId="{6CD0502A-6F2A-4C8E-A374-A41E4C7ED2BD}" srcOrd="2" destOrd="0" presId="urn:microsoft.com/office/officeart/2005/8/layout/venn1"/>
    <dgm:cxn modelId="{C1E20B32-5178-47BC-968D-4853F13D2E4D}" type="presParOf" srcId="{F3D66466-8F54-48BD-83A8-C6A7914FB641}" destId="{12BAC244-FA47-491E-8CBB-B9BD4A0554C2}" srcOrd="3" destOrd="0" presId="urn:microsoft.com/office/officeart/2005/8/layout/venn1"/>
    <dgm:cxn modelId="{CAD35F34-4698-46DA-B847-B186F0A2E112}" type="presParOf" srcId="{F3D66466-8F54-48BD-83A8-C6A7914FB641}" destId="{61E4B10B-0E3C-42D7-A86C-F6250ECD7CA7}" srcOrd="4" destOrd="0" presId="urn:microsoft.com/office/officeart/2005/8/layout/venn1"/>
    <dgm:cxn modelId="{0425AF7A-0ED5-4467-ABDC-3425EF799DEA}" type="presParOf" srcId="{F3D66466-8F54-48BD-83A8-C6A7914FB641}" destId="{26865859-00D8-460A-A6A0-0B6EA8A9FC5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6DDF19-6A15-4552-95C8-BCEE43FCC450}">
      <dsp:nvSpPr>
        <dsp:cNvPr id="0" name=""/>
        <dsp:cNvSpPr/>
      </dsp:nvSpPr>
      <dsp:spPr>
        <a:xfrm>
          <a:off x="2534126" y="76378"/>
          <a:ext cx="3666172" cy="366617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700" kern="1200" dirty="0" smtClean="0"/>
            <a:t>Persona</a:t>
          </a:r>
          <a:endParaRPr lang="es-CL" sz="4700" kern="1200" dirty="0"/>
        </a:p>
      </dsp:txBody>
      <dsp:txXfrm>
        <a:off x="3022949" y="717958"/>
        <a:ext cx="2688526" cy="1649777"/>
      </dsp:txXfrm>
    </dsp:sp>
    <dsp:sp modelId="{6CD0502A-6F2A-4C8E-A374-A41E4C7ED2BD}">
      <dsp:nvSpPr>
        <dsp:cNvPr id="0" name=""/>
        <dsp:cNvSpPr/>
      </dsp:nvSpPr>
      <dsp:spPr>
        <a:xfrm>
          <a:off x="4091015" y="2354318"/>
          <a:ext cx="3666172" cy="366617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700" kern="1200" dirty="0" smtClean="0"/>
            <a:t>Tarea</a:t>
          </a:r>
          <a:endParaRPr lang="es-CL" sz="4700" kern="1200" dirty="0"/>
        </a:p>
      </dsp:txBody>
      <dsp:txXfrm>
        <a:off x="5212253" y="3301413"/>
        <a:ext cx="2199703" cy="2016395"/>
      </dsp:txXfrm>
    </dsp:sp>
    <dsp:sp modelId="{61E4B10B-0E3C-42D7-A86C-F6250ECD7CA7}">
      <dsp:nvSpPr>
        <dsp:cNvPr id="0" name=""/>
        <dsp:cNvSpPr/>
      </dsp:nvSpPr>
      <dsp:spPr>
        <a:xfrm>
          <a:off x="1211248" y="2367736"/>
          <a:ext cx="3666172" cy="366617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700" kern="1200" dirty="0" smtClean="0"/>
            <a:t>Contexto</a:t>
          </a:r>
          <a:endParaRPr lang="es-CL" sz="4700" kern="1200" dirty="0"/>
        </a:p>
      </dsp:txBody>
      <dsp:txXfrm>
        <a:off x="1556480" y="3314831"/>
        <a:ext cx="2199703" cy="20163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954924" y="220718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 algn="ctr"/>
            <a:r>
              <a:rPr lang="es-ES"/>
              <a:t>Escuela de Terapia Ocupacional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46902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r>
              <a:rPr lang="es-ES"/>
              <a:t>Diego Cifuentes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421594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fld id="{6CE2AFE8-1AF8-554A-AD13-F933FE4A785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589881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931276" y="230186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/>
            </a:lvl1pPr>
          </a:lstStyle>
          <a:p>
            <a:r>
              <a:rPr lang="es-ES"/>
              <a:t>Escuela de Terapia Ocupacional</a:t>
            </a:r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75289" y="685800"/>
            <a:ext cx="5496911" cy="412268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5060730"/>
            <a:ext cx="5486400" cy="339746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685800" y="8685213"/>
            <a:ext cx="2286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r>
              <a:rPr lang="es-ES"/>
              <a:t>Diego Cifuentes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fld id="{784733E6-3DD0-9D4A-B06D-C94B52879A8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243207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1038" y="685800"/>
            <a:ext cx="5580062" cy="4186238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685799" y="5100144"/>
            <a:ext cx="5575737" cy="3358055"/>
          </a:xfrm>
        </p:spPr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4733E6-3DD0-9D4A-B06D-C94B52879A8F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Diego Cifuentes</a:t>
            </a:r>
          </a:p>
        </p:txBody>
      </p:sp>
      <p:sp>
        <p:nvSpPr>
          <p:cNvPr id="6" name="Marcador de encabezado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ES" dirty="0"/>
              <a:t>Escuela de Terapia Ocupacional</a:t>
            </a:r>
          </a:p>
        </p:txBody>
      </p:sp>
    </p:spTree>
    <p:extLst>
      <p:ext uri="{BB962C8B-B14F-4D97-AF65-F5344CB8AC3E}">
        <p14:creationId xmlns:p14="http://schemas.microsoft.com/office/powerpoint/2010/main" val="1388277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recció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image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900"/>
            <a:ext cx="1765300" cy="5651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5299" y="2013409"/>
            <a:ext cx="7183209" cy="1982812"/>
          </a:xfrm>
          <a:prstGeom prst="rect">
            <a:avLst/>
          </a:prstGeom>
        </p:spPr>
        <p:txBody>
          <a:bodyPr anchor="ctr"/>
          <a:lstStyle>
            <a:lvl1pPr algn="l">
              <a:defRPr b="1" baseline="0"/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pic>
        <p:nvPicPr>
          <p:cNvPr id="8" name="Imagen 7" descr="image001.jp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2790"/>
            <a:ext cx="1620193" cy="5424088"/>
          </a:xfrm>
          <a:prstGeom prst="rect">
            <a:avLst/>
          </a:prstGeom>
        </p:spPr>
      </p:pic>
      <p:sp>
        <p:nvSpPr>
          <p:cNvPr id="4" name="Rectángulo 3"/>
          <p:cNvSpPr/>
          <p:nvPr userDrawn="1"/>
        </p:nvSpPr>
        <p:spPr>
          <a:xfrm>
            <a:off x="1765300" y="4284615"/>
            <a:ext cx="71832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Diego Cifuentes, </a:t>
            </a:r>
            <a:r>
              <a:rPr lang="es-ES_tradnl" sz="18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T.O., </a:t>
            </a:r>
            <a:r>
              <a:rPr lang="es-ES_tradnl" sz="1800" b="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MSc</a:t>
            </a:r>
            <a:r>
              <a:rPr lang="es-ES_tradnl" sz="18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es-ES_tradnl" sz="1800" b="0" dirty="0"/>
          </a:p>
          <a:p>
            <a:pPr algn="r"/>
            <a:r>
              <a:rPr lang="es-ES_tradnl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dcifuentes@uchile.cl</a:t>
            </a:r>
            <a:endParaRPr lang="es-ES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9731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 azul">
    <p:bg>
      <p:bgPr>
        <a:solidFill>
          <a:srgbClr val="0047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6659972"/>
            <a:ext cx="9144000" cy="198028"/>
          </a:xfrm>
          <a:prstGeom prst="rect">
            <a:avLst/>
          </a:prstGeom>
          <a:solidFill>
            <a:srgbClr val="0047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5779" y="139008"/>
            <a:ext cx="7704665" cy="1438466"/>
          </a:xfrm>
          <a:prstGeom prst="rect">
            <a:avLst/>
          </a:prstGeom>
        </p:spPr>
        <p:txBody>
          <a:bodyPr anchor="ctr"/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5779" y="1804737"/>
            <a:ext cx="8734778" cy="4477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742950" indent="-285750">
              <a:buClrTx/>
              <a:buSzPct val="90000"/>
              <a:buFont typeface="Lucida Grande"/>
              <a:buChar char="-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bg1">
                  <a:lumMod val="85000"/>
                </a:schemeClr>
              </a:buClr>
              <a:buSzPct val="70000"/>
              <a:buFont typeface="Wingdings" charset="2"/>
              <a:buChar char="Ø"/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3pPr>
            <a:lvl4pPr>
              <a:buSzPct val="90000"/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9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412453" y="6500103"/>
            <a:ext cx="548104" cy="2929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DA822726-0F90-E44F-AE32-1642061767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fecha 4"/>
          <p:cNvSpPr>
            <a:spLocks noGrp="1"/>
          </p:cNvSpPr>
          <p:nvPr>
            <p:ph type="dt" sz="half" idx="10"/>
          </p:nvPr>
        </p:nvSpPr>
        <p:spPr>
          <a:xfrm>
            <a:off x="225778" y="6500103"/>
            <a:ext cx="1054381" cy="30857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  <p:sp>
        <p:nvSpPr>
          <p:cNvPr id="4" name="Rectángulo 3"/>
          <p:cNvSpPr/>
          <p:nvPr userDrawn="1"/>
        </p:nvSpPr>
        <p:spPr>
          <a:xfrm>
            <a:off x="3997851" y="6500103"/>
            <a:ext cx="1274654" cy="28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>
                <a:solidFill>
                  <a:srgbClr val="FFFFFF"/>
                </a:solidFill>
              </a:rPr>
              <a:t>Diego Cifuentes</a:t>
            </a:r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3518" y="71861"/>
            <a:ext cx="1116598" cy="1729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028891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eferencias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5779" y="139008"/>
            <a:ext cx="7704665" cy="1438466"/>
          </a:xfrm>
          <a:prstGeom prst="rect">
            <a:avLst/>
          </a:prstGeom>
        </p:spPr>
        <p:txBody>
          <a:bodyPr anchor="ctr"/>
          <a:lstStyle>
            <a:lvl1pPr algn="l">
              <a:defRPr sz="4400" b="1"/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5779" y="1804737"/>
            <a:ext cx="8734778" cy="4477400"/>
          </a:xfrm>
          <a:prstGeom prst="rect">
            <a:avLst/>
          </a:prstGeom>
        </p:spPr>
        <p:txBody>
          <a:bodyPr/>
          <a:lstStyle>
            <a:lvl1pPr marL="593725" indent="-593725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42950" indent="-285750">
              <a:buClr>
                <a:schemeClr val="tx2">
                  <a:lumMod val="60000"/>
                  <a:lumOff val="40000"/>
                </a:schemeClr>
              </a:buClr>
              <a:buSzPct val="90000"/>
              <a:buFont typeface="Lucida Grande"/>
              <a:buChar char="-"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70000"/>
              <a:buFont typeface="Wingdings" charset="2"/>
              <a:buChar char="Ø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SzPct val="90000"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412453" y="6500103"/>
            <a:ext cx="548104" cy="2929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fld id="{DA822726-0F90-E44F-AE32-1642061767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fecha 4"/>
          <p:cNvSpPr>
            <a:spLocks noGrp="1"/>
          </p:cNvSpPr>
          <p:nvPr>
            <p:ph type="dt" sz="half" idx="10"/>
          </p:nvPr>
        </p:nvSpPr>
        <p:spPr>
          <a:xfrm>
            <a:off x="225778" y="6500103"/>
            <a:ext cx="1064541" cy="30857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  <p:sp>
        <p:nvSpPr>
          <p:cNvPr id="4" name="Rectángulo 3"/>
          <p:cNvSpPr/>
          <p:nvPr userDrawn="1"/>
        </p:nvSpPr>
        <p:spPr>
          <a:xfrm>
            <a:off x="3997851" y="6500103"/>
            <a:ext cx="1274654" cy="28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>
                <a:solidFill>
                  <a:srgbClr val="595959"/>
                </a:solidFill>
              </a:rPr>
              <a:t>Diego Cifuentes</a:t>
            </a:r>
          </a:p>
        </p:txBody>
      </p:sp>
    </p:spTree>
    <p:extLst>
      <p:ext uri="{BB962C8B-B14F-4D97-AF65-F5344CB8AC3E}">
        <p14:creationId xmlns:p14="http://schemas.microsoft.com/office/powerpoint/2010/main" val="24442431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remove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eferencias azul">
    <p:bg>
      <p:bgPr>
        <a:solidFill>
          <a:srgbClr val="0047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6659972"/>
            <a:ext cx="9144000" cy="198028"/>
          </a:xfrm>
          <a:prstGeom prst="rect">
            <a:avLst/>
          </a:prstGeom>
          <a:solidFill>
            <a:srgbClr val="0047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5779" y="139008"/>
            <a:ext cx="7704665" cy="1438466"/>
          </a:xfrm>
          <a:prstGeom prst="rect">
            <a:avLst/>
          </a:prstGeom>
        </p:spPr>
        <p:txBody>
          <a:bodyPr anchor="ctr"/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5779" y="1804737"/>
            <a:ext cx="8734778" cy="4477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742950" indent="-285750">
              <a:buClrTx/>
              <a:buSzPct val="90000"/>
              <a:buFont typeface="Lucida Grande"/>
              <a:buChar char="-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bg1">
                  <a:lumMod val="85000"/>
                </a:schemeClr>
              </a:buClr>
              <a:buSzPct val="70000"/>
              <a:buFont typeface="Wingdings" charset="2"/>
              <a:buChar char="Ø"/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3pPr>
            <a:lvl4pPr>
              <a:buSzPct val="90000"/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412453" y="6500103"/>
            <a:ext cx="548104" cy="2929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DA822726-0F90-E44F-AE32-1642061767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fecha 4"/>
          <p:cNvSpPr>
            <a:spLocks noGrp="1"/>
          </p:cNvSpPr>
          <p:nvPr>
            <p:ph type="dt" sz="half" idx="10"/>
          </p:nvPr>
        </p:nvSpPr>
        <p:spPr>
          <a:xfrm>
            <a:off x="225778" y="6500103"/>
            <a:ext cx="1054381" cy="30857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  <p:sp>
        <p:nvSpPr>
          <p:cNvPr id="4" name="Rectángulo 3"/>
          <p:cNvSpPr/>
          <p:nvPr userDrawn="1"/>
        </p:nvSpPr>
        <p:spPr>
          <a:xfrm>
            <a:off x="3997851" y="6500103"/>
            <a:ext cx="1274654" cy="28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>
                <a:solidFill>
                  <a:srgbClr val="FFFFFF"/>
                </a:solidFill>
              </a:rPr>
              <a:t>Diego Cifuentes</a:t>
            </a:r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3518" y="71861"/>
            <a:ext cx="1116598" cy="1729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219072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ció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34977" y="4406900"/>
            <a:ext cx="7823238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134977" y="2825653"/>
            <a:ext cx="7823238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pic>
        <p:nvPicPr>
          <p:cNvPr id="7" name="Imagen 6" descr="image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720810"/>
            <a:ext cx="999861" cy="3200992"/>
          </a:xfrm>
          <a:prstGeom prst="rect">
            <a:avLst/>
          </a:prstGeom>
        </p:spPr>
      </p:pic>
      <p:sp>
        <p:nvSpPr>
          <p:cNvPr id="18" name="Rectángulo 17"/>
          <p:cNvSpPr/>
          <p:nvPr userDrawn="1"/>
        </p:nvSpPr>
        <p:spPr>
          <a:xfrm>
            <a:off x="3997851" y="6500103"/>
            <a:ext cx="1274654" cy="28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>
                <a:solidFill>
                  <a:srgbClr val="595959"/>
                </a:solidFill>
              </a:rPr>
              <a:t>Diego Cifuentes</a:t>
            </a:r>
          </a:p>
        </p:txBody>
      </p:sp>
    </p:spTree>
    <p:extLst>
      <p:ext uri="{BB962C8B-B14F-4D97-AF65-F5344CB8AC3E}">
        <p14:creationId xmlns:p14="http://schemas.microsoft.com/office/powerpoint/2010/main" val="3673325669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ción azul">
    <p:bg>
      <p:bgPr>
        <a:solidFill>
          <a:srgbClr val="0047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3518" y="71861"/>
            <a:ext cx="1116598" cy="1729277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/>
          <a:srcRect l="50000" t="9518" r="20403" b="24551"/>
          <a:stretch/>
        </p:blipFill>
        <p:spPr>
          <a:xfrm>
            <a:off x="1" y="2701994"/>
            <a:ext cx="928105" cy="3201865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0" y="6659972"/>
            <a:ext cx="9144000" cy="198028"/>
          </a:xfrm>
          <a:prstGeom prst="rect">
            <a:avLst/>
          </a:prstGeom>
          <a:solidFill>
            <a:srgbClr val="0047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34977" y="4406900"/>
            <a:ext cx="7823238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134977" y="2825653"/>
            <a:ext cx="7823238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8" name="Rectángulo 17"/>
          <p:cNvSpPr/>
          <p:nvPr userDrawn="1"/>
        </p:nvSpPr>
        <p:spPr>
          <a:xfrm>
            <a:off x="3997851" y="6500103"/>
            <a:ext cx="1274654" cy="28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>
                <a:solidFill>
                  <a:srgbClr val="FFFFFF"/>
                </a:solidFill>
              </a:rPr>
              <a:t>Diego Cifuentes</a:t>
            </a:r>
          </a:p>
        </p:txBody>
      </p:sp>
    </p:spTree>
    <p:extLst>
      <p:ext uri="{BB962C8B-B14F-4D97-AF65-F5344CB8AC3E}">
        <p14:creationId xmlns:p14="http://schemas.microsoft.com/office/powerpoint/2010/main" val="2156463656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ndo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412453" y="6500103"/>
            <a:ext cx="548104" cy="2929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fld id="{DA822726-0F90-E44F-AE32-1642061767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Marcador de fecha 4"/>
          <p:cNvSpPr>
            <a:spLocks noGrp="1"/>
          </p:cNvSpPr>
          <p:nvPr>
            <p:ph type="dt" sz="half" idx="10"/>
          </p:nvPr>
        </p:nvSpPr>
        <p:spPr>
          <a:xfrm>
            <a:off x="225778" y="6500103"/>
            <a:ext cx="1125501" cy="30857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  <p:sp>
        <p:nvSpPr>
          <p:cNvPr id="10" name="Rectángulo 9"/>
          <p:cNvSpPr/>
          <p:nvPr userDrawn="1"/>
        </p:nvSpPr>
        <p:spPr>
          <a:xfrm>
            <a:off x="3997851" y="6500103"/>
            <a:ext cx="1274654" cy="28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b="0" dirty="0">
                <a:solidFill>
                  <a:srgbClr val="595959"/>
                </a:solidFill>
              </a:rPr>
              <a:t>Diego Cifuentes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FE7E322D-8369-4344-8D44-15EAE71D048F}"/>
              </a:ext>
            </a:extLst>
          </p:cNvPr>
          <p:cNvSpPr/>
          <p:nvPr userDrawn="1"/>
        </p:nvSpPr>
        <p:spPr>
          <a:xfrm>
            <a:off x="-55085" y="0"/>
            <a:ext cx="9221118" cy="6962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328776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ndo azul">
    <p:bg>
      <p:bgPr>
        <a:solidFill>
          <a:srgbClr val="0047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6659972"/>
            <a:ext cx="9144000" cy="198028"/>
          </a:xfrm>
          <a:prstGeom prst="rect">
            <a:avLst/>
          </a:prstGeom>
          <a:solidFill>
            <a:srgbClr val="0047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412453" y="6500103"/>
            <a:ext cx="548104" cy="2929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DA822726-0F90-E44F-AE32-1642061767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fecha 4"/>
          <p:cNvSpPr>
            <a:spLocks noGrp="1"/>
          </p:cNvSpPr>
          <p:nvPr>
            <p:ph type="dt" sz="half" idx="10"/>
          </p:nvPr>
        </p:nvSpPr>
        <p:spPr>
          <a:xfrm>
            <a:off x="225778" y="6500103"/>
            <a:ext cx="1054381" cy="30857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  <p:sp>
        <p:nvSpPr>
          <p:cNvPr id="4" name="Rectángulo 3"/>
          <p:cNvSpPr/>
          <p:nvPr userDrawn="1"/>
        </p:nvSpPr>
        <p:spPr>
          <a:xfrm>
            <a:off x="3997851" y="6500103"/>
            <a:ext cx="1274654" cy="28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>
                <a:solidFill>
                  <a:srgbClr val="FFFFFF"/>
                </a:solidFill>
              </a:rPr>
              <a:t>Diego Cifuentes</a:t>
            </a:r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3518" y="71861"/>
            <a:ext cx="1116598" cy="1729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028891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image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900"/>
            <a:ext cx="1765300" cy="5651500"/>
          </a:xfrm>
          <a:prstGeom prst="rect">
            <a:avLst/>
          </a:prstGeom>
        </p:spPr>
      </p:pic>
      <p:pic>
        <p:nvPicPr>
          <p:cNvPr id="8" name="Imagen 7" descr="image001.jp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2790"/>
            <a:ext cx="1620193" cy="5424088"/>
          </a:xfrm>
          <a:prstGeom prst="rect">
            <a:avLst/>
          </a:prstGeom>
        </p:spPr>
      </p:pic>
      <p:sp>
        <p:nvSpPr>
          <p:cNvPr id="4" name="Rectángulo 3"/>
          <p:cNvSpPr/>
          <p:nvPr userDrawn="1"/>
        </p:nvSpPr>
        <p:spPr>
          <a:xfrm>
            <a:off x="1765300" y="4284615"/>
            <a:ext cx="718320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T.O.,</a:t>
            </a:r>
            <a:r>
              <a:rPr lang="es-ES_tradnl" sz="1800" b="1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_tradnl" sz="1800" b="1" baseline="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MSc.</a:t>
            </a:r>
            <a:r>
              <a:rPr lang="es-ES_tradnl" sz="1800" b="1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_tradnl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Diego Cifuentes</a:t>
            </a:r>
            <a:endParaRPr lang="es-ES_tradnl" sz="1800" dirty="0"/>
          </a:p>
          <a:p>
            <a:pPr algn="ctr"/>
            <a:r>
              <a:rPr lang="es-ES_tradnl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Departamento de Terapia Ocupacional</a:t>
            </a:r>
            <a:r>
              <a:rPr lang="es-ES_tradnl" sz="14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y Ciencia de la </a:t>
            </a:r>
            <a:r>
              <a:rPr lang="es-ES_tradnl" sz="1400" baseline="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Ocupaci</a:t>
            </a:r>
            <a:r>
              <a:rPr lang="es-ES" sz="14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ón</a:t>
            </a:r>
            <a:endParaRPr lang="es-ES_tradnl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s-ES_tradnl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Facultad de Medicina</a:t>
            </a:r>
          </a:p>
          <a:p>
            <a:pPr algn="ctr"/>
            <a:r>
              <a:rPr lang="es-ES_tradnl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Universidad</a:t>
            </a:r>
            <a:r>
              <a:rPr lang="es-ES_tradnl" sz="14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Chile</a:t>
            </a:r>
            <a:endParaRPr lang="es-ES_tradnl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s-ES_tradnl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dcifuentes@uchile.cl</a:t>
            </a:r>
            <a:endParaRPr lang="es-ES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Rectángulo 2"/>
          <p:cNvSpPr/>
          <p:nvPr userDrawn="1"/>
        </p:nvSpPr>
        <p:spPr>
          <a:xfrm>
            <a:off x="2785990" y="2736502"/>
            <a:ext cx="50815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6000" b="1" dirty="0"/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16887766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 azul">
    <p:bg>
      <p:bgPr>
        <a:solidFill>
          <a:srgbClr val="0047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001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2790"/>
            <a:ext cx="1620193" cy="5424088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53518" y="71861"/>
            <a:ext cx="1116598" cy="172927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3"/>
          <a:srcRect l="50000" t="9518" r="20403" b="24551"/>
          <a:stretch/>
        </p:blipFill>
        <p:spPr>
          <a:xfrm>
            <a:off x="0" y="569879"/>
            <a:ext cx="1765299" cy="6090093"/>
          </a:xfrm>
          <a:prstGeom prst="rect">
            <a:avLst/>
          </a:prstGeom>
        </p:spPr>
      </p:pic>
      <p:sp>
        <p:nvSpPr>
          <p:cNvPr id="6" name="Rectángulo 5"/>
          <p:cNvSpPr/>
          <p:nvPr userDrawn="1"/>
        </p:nvSpPr>
        <p:spPr>
          <a:xfrm>
            <a:off x="0" y="6659972"/>
            <a:ext cx="9144000" cy="198028"/>
          </a:xfrm>
          <a:prstGeom prst="rect">
            <a:avLst/>
          </a:prstGeom>
          <a:solidFill>
            <a:srgbClr val="0047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2"/>
          <p:cNvSpPr/>
          <p:nvPr userDrawn="1"/>
        </p:nvSpPr>
        <p:spPr>
          <a:xfrm>
            <a:off x="2785990" y="2736502"/>
            <a:ext cx="50815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6000" b="1" dirty="0">
                <a:solidFill>
                  <a:schemeClr val="bg1"/>
                </a:solidFill>
              </a:rPr>
              <a:t>Muchas gracias</a:t>
            </a:r>
          </a:p>
        </p:txBody>
      </p:sp>
      <p:sp>
        <p:nvSpPr>
          <p:cNvPr id="10" name="Rectángulo 3"/>
          <p:cNvSpPr/>
          <p:nvPr userDrawn="1"/>
        </p:nvSpPr>
        <p:spPr>
          <a:xfrm>
            <a:off x="1765300" y="4284615"/>
            <a:ext cx="718320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800" b="1" dirty="0">
                <a:solidFill>
                  <a:schemeClr val="bg1"/>
                </a:solidFill>
              </a:rPr>
              <a:t>T.O.,</a:t>
            </a:r>
            <a:r>
              <a:rPr lang="es-ES_tradnl" sz="1800" b="1" baseline="0" dirty="0">
                <a:solidFill>
                  <a:schemeClr val="bg1"/>
                </a:solidFill>
              </a:rPr>
              <a:t> </a:t>
            </a:r>
            <a:r>
              <a:rPr lang="es-ES_tradnl" sz="1800" b="1" baseline="0" dirty="0" err="1">
                <a:solidFill>
                  <a:schemeClr val="bg1"/>
                </a:solidFill>
              </a:rPr>
              <a:t>MSc.</a:t>
            </a:r>
            <a:r>
              <a:rPr lang="es-ES_tradnl" sz="1800" b="1" baseline="0" dirty="0">
                <a:solidFill>
                  <a:schemeClr val="bg1"/>
                </a:solidFill>
              </a:rPr>
              <a:t> </a:t>
            </a:r>
            <a:r>
              <a:rPr lang="es-ES_tradnl" sz="1800" b="1" dirty="0">
                <a:solidFill>
                  <a:schemeClr val="bg1"/>
                </a:solidFill>
              </a:rPr>
              <a:t>Diego Cifuentes</a:t>
            </a:r>
            <a:endParaRPr lang="es-ES_tradnl" sz="1800" dirty="0">
              <a:solidFill>
                <a:schemeClr val="bg1"/>
              </a:solidFill>
            </a:endParaRPr>
          </a:p>
          <a:p>
            <a:pPr algn="ctr"/>
            <a:r>
              <a:rPr lang="es-ES_tradnl" sz="1400" dirty="0">
                <a:solidFill>
                  <a:schemeClr val="bg1"/>
                </a:solidFill>
              </a:rPr>
              <a:t>Departamento</a:t>
            </a:r>
            <a:r>
              <a:rPr lang="es-ES_tradnl" sz="1400" baseline="0" dirty="0">
                <a:solidFill>
                  <a:schemeClr val="bg1"/>
                </a:solidFill>
              </a:rPr>
              <a:t> de Terapia Ocupacional y Ciencia de la </a:t>
            </a:r>
            <a:r>
              <a:rPr lang="es-ES_tradnl" sz="1400" baseline="0" dirty="0" err="1">
                <a:solidFill>
                  <a:schemeClr val="bg1"/>
                </a:solidFill>
              </a:rPr>
              <a:t>Ocupaci</a:t>
            </a:r>
            <a:r>
              <a:rPr lang="es-ES" sz="1400" baseline="0" dirty="0">
                <a:solidFill>
                  <a:schemeClr val="bg1"/>
                </a:solidFill>
              </a:rPr>
              <a:t>ón</a:t>
            </a:r>
            <a:endParaRPr lang="es-ES_tradnl" sz="1400" dirty="0">
              <a:solidFill>
                <a:schemeClr val="bg1"/>
              </a:solidFill>
            </a:endParaRPr>
          </a:p>
          <a:p>
            <a:pPr algn="ctr"/>
            <a:r>
              <a:rPr lang="es-ES_tradnl" sz="1400" dirty="0">
                <a:solidFill>
                  <a:schemeClr val="bg1"/>
                </a:solidFill>
              </a:rPr>
              <a:t>Facultad de Medicina</a:t>
            </a:r>
          </a:p>
          <a:p>
            <a:pPr algn="ctr"/>
            <a:r>
              <a:rPr lang="es-ES_tradnl" sz="1400" dirty="0">
                <a:solidFill>
                  <a:schemeClr val="bg1"/>
                </a:solidFill>
              </a:rPr>
              <a:t>Universidad</a:t>
            </a:r>
            <a:r>
              <a:rPr lang="es-ES_tradnl" sz="1400" baseline="0" dirty="0">
                <a:solidFill>
                  <a:schemeClr val="bg1"/>
                </a:solidFill>
              </a:rPr>
              <a:t> de Chile</a:t>
            </a:r>
            <a:endParaRPr lang="es-ES_tradnl" sz="1400" dirty="0">
              <a:solidFill>
                <a:schemeClr val="bg1"/>
              </a:solidFill>
            </a:endParaRPr>
          </a:p>
          <a:p>
            <a:pPr algn="ctr"/>
            <a:r>
              <a:rPr lang="es-ES_tradnl" sz="1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dcifuentes@uchile.cl</a:t>
            </a:r>
            <a:endParaRPr lang="es-ES" sz="1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5978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rección azul">
    <p:bg>
      <p:bgPr>
        <a:solidFill>
          <a:srgbClr val="0047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5299" y="2013409"/>
            <a:ext cx="7183209" cy="1982812"/>
          </a:xfrm>
          <a:prstGeom prst="rect">
            <a:avLst/>
          </a:prstGeom>
        </p:spPr>
        <p:txBody>
          <a:bodyPr anchor="ctr"/>
          <a:lstStyle>
            <a:lvl1pPr algn="l"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pic>
        <p:nvPicPr>
          <p:cNvPr id="8" name="Imagen 7" descr="image001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2790"/>
            <a:ext cx="1620193" cy="5424088"/>
          </a:xfrm>
          <a:prstGeom prst="rect">
            <a:avLst/>
          </a:prstGeom>
        </p:spPr>
      </p:pic>
      <p:sp>
        <p:nvSpPr>
          <p:cNvPr id="4" name="Rectángulo 3"/>
          <p:cNvSpPr/>
          <p:nvPr userDrawn="1"/>
        </p:nvSpPr>
        <p:spPr>
          <a:xfrm>
            <a:off x="1765300" y="4284615"/>
            <a:ext cx="718320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2800" b="1" dirty="0">
                <a:solidFill>
                  <a:srgbClr val="F2F2F2"/>
                </a:solidFill>
              </a:rPr>
              <a:t>T.O.,</a:t>
            </a:r>
            <a:r>
              <a:rPr lang="es-ES_tradnl" sz="2800" b="1" baseline="0" dirty="0">
                <a:solidFill>
                  <a:srgbClr val="F2F2F2"/>
                </a:solidFill>
              </a:rPr>
              <a:t> MSc. </a:t>
            </a:r>
            <a:r>
              <a:rPr lang="es-ES_tradnl" sz="2800" b="1" dirty="0">
                <a:solidFill>
                  <a:srgbClr val="F2F2F2"/>
                </a:solidFill>
              </a:rPr>
              <a:t>Diego Cifuentes</a:t>
            </a:r>
            <a:endParaRPr lang="es-ES_tradnl" sz="2800" dirty="0">
              <a:solidFill>
                <a:srgbClr val="F2F2F2"/>
              </a:solidFill>
            </a:endParaRPr>
          </a:p>
          <a:p>
            <a:pPr algn="r"/>
            <a:r>
              <a:rPr lang="es-ES_tradnl" sz="1600" dirty="0">
                <a:solidFill>
                  <a:schemeClr val="bg1">
                    <a:lumMod val="95000"/>
                  </a:schemeClr>
                </a:solidFill>
              </a:rPr>
              <a:t>Director</a:t>
            </a:r>
          </a:p>
          <a:p>
            <a:pPr algn="r"/>
            <a:r>
              <a:rPr lang="es-ES_tradnl" sz="1600" dirty="0">
                <a:solidFill>
                  <a:schemeClr val="bg1">
                    <a:lumMod val="95000"/>
                  </a:schemeClr>
                </a:solidFill>
              </a:rPr>
              <a:t>Escuela de Terapia Ocupacional</a:t>
            </a:r>
          </a:p>
          <a:p>
            <a:pPr algn="r"/>
            <a:r>
              <a:rPr lang="es-ES_tradnl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dcifuentes@uchile.cl</a:t>
            </a:r>
            <a:endParaRPr lang="es-ES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53518" y="71861"/>
            <a:ext cx="1116598" cy="172927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3"/>
          <a:srcRect l="50000" t="9518" r="20403" b="24551"/>
          <a:stretch/>
        </p:blipFill>
        <p:spPr>
          <a:xfrm>
            <a:off x="0" y="569879"/>
            <a:ext cx="1765299" cy="6090093"/>
          </a:xfrm>
          <a:prstGeom prst="rect">
            <a:avLst/>
          </a:prstGeom>
        </p:spPr>
      </p:pic>
      <p:sp>
        <p:nvSpPr>
          <p:cNvPr id="6" name="Rectángulo 5"/>
          <p:cNvSpPr/>
          <p:nvPr userDrawn="1"/>
        </p:nvSpPr>
        <p:spPr>
          <a:xfrm>
            <a:off x="0" y="6659972"/>
            <a:ext cx="9144000" cy="198028"/>
          </a:xfrm>
          <a:prstGeom prst="rect">
            <a:avLst/>
          </a:prstGeom>
          <a:solidFill>
            <a:srgbClr val="0047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55978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cencia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image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900"/>
            <a:ext cx="1765300" cy="5651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5299" y="2013409"/>
            <a:ext cx="7183209" cy="1982812"/>
          </a:xfrm>
          <a:prstGeom prst="rect">
            <a:avLst/>
          </a:prstGeom>
        </p:spPr>
        <p:txBody>
          <a:bodyPr anchor="ctr"/>
          <a:lstStyle>
            <a:lvl1pPr algn="l">
              <a:defRPr b="1" baseline="0"/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pic>
        <p:nvPicPr>
          <p:cNvPr id="8" name="Imagen 7" descr="image001.jp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2790"/>
            <a:ext cx="1620193" cy="5424088"/>
          </a:xfrm>
          <a:prstGeom prst="rect">
            <a:avLst/>
          </a:prstGeom>
        </p:spPr>
      </p:pic>
      <p:sp>
        <p:nvSpPr>
          <p:cNvPr id="4" name="Rectángulo 3"/>
          <p:cNvSpPr/>
          <p:nvPr userDrawn="1"/>
        </p:nvSpPr>
        <p:spPr>
          <a:xfrm>
            <a:off x="1765300" y="4284615"/>
            <a:ext cx="71832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T.O., </a:t>
            </a:r>
            <a:r>
              <a:rPr lang="es-ES_tradnl" sz="2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MSc</a:t>
            </a:r>
            <a:r>
              <a:rPr lang="es-ES_tradn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Diego Cifuentes</a:t>
            </a:r>
            <a:endParaRPr lang="es-ES_tradnl" sz="2800" dirty="0"/>
          </a:p>
          <a:p>
            <a:pPr algn="r"/>
            <a:r>
              <a:rPr lang="es-ES_tradnl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Dipl</a:t>
            </a:r>
            <a:r>
              <a:rPr lang="es-ES_tradnl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Modelo de Ocupación Humana</a:t>
            </a:r>
          </a:p>
          <a:p>
            <a:pPr algn="r"/>
            <a:r>
              <a:rPr lang="es-ES_tradnl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dcifuentes@uchile.cl</a:t>
            </a:r>
            <a:endParaRPr lang="es-ES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9731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cencia azul">
    <p:bg>
      <p:bgPr>
        <a:solidFill>
          <a:srgbClr val="0047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5299" y="2013409"/>
            <a:ext cx="7183209" cy="1982812"/>
          </a:xfrm>
          <a:prstGeom prst="rect">
            <a:avLst/>
          </a:prstGeom>
        </p:spPr>
        <p:txBody>
          <a:bodyPr anchor="ctr"/>
          <a:lstStyle>
            <a:lvl1pPr algn="l"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pic>
        <p:nvPicPr>
          <p:cNvPr id="8" name="Imagen 7" descr="image001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2790"/>
            <a:ext cx="1620193" cy="5424088"/>
          </a:xfrm>
          <a:prstGeom prst="rect">
            <a:avLst/>
          </a:prstGeom>
        </p:spPr>
      </p:pic>
      <p:sp>
        <p:nvSpPr>
          <p:cNvPr id="4" name="Rectángulo 3"/>
          <p:cNvSpPr/>
          <p:nvPr userDrawn="1"/>
        </p:nvSpPr>
        <p:spPr>
          <a:xfrm>
            <a:off x="1765300" y="4284615"/>
            <a:ext cx="71832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2800" b="1" dirty="0">
                <a:solidFill>
                  <a:srgbClr val="F2F2F2"/>
                </a:solidFill>
              </a:rPr>
              <a:t>T.O.,</a:t>
            </a:r>
            <a:r>
              <a:rPr lang="es-ES_tradnl" sz="2800" b="1" baseline="0" dirty="0">
                <a:solidFill>
                  <a:srgbClr val="F2F2F2"/>
                </a:solidFill>
              </a:rPr>
              <a:t> MSc. </a:t>
            </a:r>
            <a:r>
              <a:rPr lang="es-ES_tradnl" sz="2800" b="1" dirty="0">
                <a:solidFill>
                  <a:srgbClr val="F2F2F2"/>
                </a:solidFill>
              </a:rPr>
              <a:t>Diego Cifuentes</a:t>
            </a:r>
            <a:endParaRPr lang="es-ES_tradnl" sz="2800" dirty="0">
              <a:solidFill>
                <a:srgbClr val="F2F2F2"/>
              </a:solidFill>
            </a:endParaRPr>
          </a:p>
          <a:p>
            <a:pPr algn="r"/>
            <a:r>
              <a:rPr lang="es-ES_tradnl" sz="1600" dirty="0">
                <a:solidFill>
                  <a:schemeClr val="bg1">
                    <a:lumMod val="95000"/>
                  </a:schemeClr>
                </a:solidFill>
              </a:rPr>
              <a:t>Dipl. Modelo de Ocupación Humana</a:t>
            </a:r>
          </a:p>
          <a:p>
            <a:pPr algn="r"/>
            <a:r>
              <a:rPr lang="es-ES_tradnl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dcifuentes@uchile.cl</a:t>
            </a:r>
            <a:endParaRPr lang="es-ES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53518" y="71861"/>
            <a:ext cx="1116598" cy="172927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3"/>
          <a:srcRect l="50000" t="9518" r="20403" b="24551"/>
          <a:stretch/>
        </p:blipFill>
        <p:spPr>
          <a:xfrm>
            <a:off x="0" y="569879"/>
            <a:ext cx="1765299" cy="6090093"/>
          </a:xfrm>
          <a:prstGeom prst="rect">
            <a:avLst/>
          </a:prstGeom>
        </p:spPr>
      </p:pic>
      <p:sp>
        <p:nvSpPr>
          <p:cNvPr id="6" name="Rectángulo 5"/>
          <p:cNvSpPr/>
          <p:nvPr userDrawn="1"/>
        </p:nvSpPr>
        <p:spPr>
          <a:xfrm>
            <a:off x="0" y="6659972"/>
            <a:ext cx="9144000" cy="198028"/>
          </a:xfrm>
          <a:prstGeom prst="rect">
            <a:avLst/>
          </a:prstGeom>
          <a:solidFill>
            <a:srgbClr val="0047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55978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o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image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900"/>
            <a:ext cx="1765300" cy="5651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5299" y="2013409"/>
            <a:ext cx="7183209" cy="1982812"/>
          </a:xfrm>
          <a:prstGeom prst="rect">
            <a:avLst/>
          </a:prstGeom>
        </p:spPr>
        <p:txBody>
          <a:bodyPr anchor="ctr"/>
          <a:lstStyle>
            <a:lvl1pPr algn="l">
              <a:defRPr b="1" baseline="0"/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pic>
        <p:nvPicPr>
          <p:cNvPr id="8" name="Imagen 7" descr="image001.jp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2790"/>
            <a:ext cx="1620193" cy="5424088"/>
          </a:xfrm>
          <a:prstGeom prst="rect">
            <a:avLst/>
          </a:prstGeom>
        </p:spPr>
      </p:pic>
      <p:sp>
        <p:nvSpPr>
          <p:cNvPr id="4" name="Rectángulo 3"/>
          <p:cNvSpPr/>
          <p:nvPr userDrawn="1"/>
        </p:nvSpPr>
        <p:spPr>
          <a:xfrm>
            <a:off x="1765300" y="4284615"/>
            <a:ext cx="71832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T.O.,</a:t>
            </a:r>
            <a:r>
              <a:rPr lang="es-ES_tradnl" sz="2800" b="1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MSc. </a:t>
            </a:r>
            <a:r>
              <a:rPr lang="es-ES_tradn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Diego Cifuentes</a:t>
            </a:r>
            <a:endParaRPr lang="es-ES_tradnl" sz="2800" dirty="0"/>
          </a:p>
          <a:p>
            <a:pPr algn="r"/>
            <a:r>
              <a:rPr lang="es-ES_tradnl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Dipl. Modelo de Ocupación Humana</a:t>
            </a:r>
          </a:p>
          <a:p>
            <a:pPr algn="r"/>
            <a:r>
              <a:rPr lang="es-ES_tradnl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Departamento de Terapia Ocupacional y Ciencia de la </a:t>
            </a:r>
            <a:r>
              <a:rPr lang="es-ES_tradnl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Ocupaci</a:t>
            </a:r>
            <a:r>
              <a:rPr lang="es-E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ón</a:t>
            </a:r>
            <a:endParaRPr lang="es-ES_tradnl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r>
              <a:rPr lang="es-ES_tradnl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Universidad</a:t>
            </a:r>
            <a:r>
              <a:rPr lang="es-ES_tradnl" sz="14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Chile</a:t>
            </a:r>
            <a:endParaRPr lang="es-ES_tradnl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r>
              <a:rPr lang="es-ES_tradnl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dcifuentes@uchile.cl</a:t>
            </a:r>
            <a:endParaRPr lang="es-ES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9731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o azul">
    <p:bg>
      <p:bgPr>
        <a:solidFill>
          <a:srgbClr val="0047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5299" y="2013409"/>
            <a:ext cx="7183209" cy="1982812"/>
          </a:xfrm>
          <a:prstGeom prst="rect">
            <a:avLst/>
          </a:prstGeom>
        </p:spPr>
        <p:txBody>
          <a:bodyPr anchor="ctr"/>
          <a:lstStyle>
            <a:lvl1pPr algn="l"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pic>
        <p:nvPicPr>
          <p:cNvPr id="8" name="Imagen 7" descr="image001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2790"/>
            <a:ext cx="1620193" cy="5424088"/>
          </a:xfrm>
          <a:prstGeom prst="rect">
            <a:avLst/>
          </a:prstGeom>
        </p:spPr>
      </p:pic>
      <p:sp>
        <p:nvSpPr>
          <p:cNvPr id="4" name="Rectángulo 3"/>
          <p:cNvSpPr/>
          <p:nvPr userDrawn="1"/>
        </p:nvSpPr>
        <p:spPr>
          <a:xfrm>
            <a:off x="1765300" y="4284615"/>
            <a:ext cx="718320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2800" b="1" dirty="0">
                <a:solidFill>
                  <a:srgbClr val="F2F2F2"/>
                </a:solidFill>
              </a:rPr>
              <a:t>T.O.,</a:t>
            </a:r>
            <a:r>
              <a:rPr lang="es-ES_tradnl" sz="2800" b="1" baseline="0" dirty="0">
                <a:solidFill>
                  <a:srgbClr val="F2F2F2"/>
                </a:solidFill>
              </a:rPr>
              <a:t> MSc. </a:t>
            </a:r>
            <a:r>
              <a:rPr lang="es-ES_tradnl" sz="2800" b="1" dirty="0">
                <a:solidFill>
                  <a:srgbClr val="F2F2F2"/>
                </a:solidFill>
              </a:rPr>
              <a:t>Diego Cifuentes</a:t>
            </a:r>
            <a:endParaRPr lang="es-ES_tradnl" sz="2800" dirty="0">
              <a:solidFill>
                <a:srgbClr val="F2F2F2"/>
              </a:solidFill>
            </a:endParaRPr>
          </a:p>
          <a:p>
            <a:pPr algn="r"/>
            <a:r>
              <a:rPr lang="es-ES_tradnl" sz="1400" dirty="0">
                <a:solidFill>
                  <a:schemeClr val="bg1">
                    <a:lumMod val="95000"/>
                  </a:schemeClr>
                </a:solidFill>
              </a:rPr>
              <a:t>Dipl. Modelo de Ocupación Humana</a:t>
            </a:r>
          </a:p>
          <a:p>
            <a:pPr algn="r"/>
            <a:r>
              <a:rPr lang="es-ES_tradnl" sz="1400" dirty="0">
                <a:solidFill>
                  <a:schemeClr val="bg1">
                    <a:lumMod val="95000"/>
                  </a:schemeClr>
                </a:solidFill>
              </a:rPr>
              <a:t>Departamento de Terapia Ocupacional y</a:t>
            </a:r>
            <a:r>
              <a:rPr lang="es-ES_tradnl" sz="1400" baseline="0" dirty="0">
                <a:solidFill>
                  <a:schemeClr val="bg1">
                    <a:lumMod val="95000"/>
                  </a:schemeClr>
                </a:solidFill>
              </a:rPr>
              <a:t> Ciencia de la </a:t>
            </a:r>
            <a:r>
              <a:rPr lang="es-ES_tradnl" sz="1400" baseline="0" dirty="0" err="1">
                <a:solidFill>
                  <a:schemeClr val="bg1">
                    <a:lumMod val="95000"/>
                  </a:schemeClr>
                </a:solidFill>
              </a:rPr>
              <a:t>Ocupaci</a:t>
            </a:r>
            <a:r>
              <a:rPr lang="es-ES" sz="1400" baseline="0" dirty="0">
                <a:solidFill>
                  <a:schemeClr val="bg1">
                    <a:lumMod val="95000"/>
                  </a:schemeClr>
                </a:solidFill>
              </a:rPr>
              <a:t>ón</a:t>
            </a:r>
            <a:endParaRPr lang="es-ES_tradnl" sz="1400" dirty="0">
              <a:solidFill>
                <a:schemeClr val="bg1">
                  <a:lumMod val="95000"/>
                </a:schemeClr>
              </a:solidFill>
            </a:endParaRPr>
          </a:p>
          <a:p>
            <a:pPr algn="r"/>
            <a:r>
              <a:rPr lang="es-ES_tradnl" sz="1400" dirty="0">
                <a:solidFill>
                  <a:schemeClr val="bg1">
                    <a:lumMod val="95000"/>
                  </a:schemeClr>
                </a:solidFill>
              </a:rPr>
              <a:t>Universidad</a:t>
            </a:r>
            <a:r>
              <a:rPr lang="es-ES_tradnl" sz="1400" baseline="0" dirty="0">
                <a:solidFill>
                  <a:schemeClr val="bg1">
                    <a:lumMod val="95000"/>
                  </a:schemeClr>
                </a:solidFill>
              </a:rPr>
              <a:t> de Chile</a:t>
            </a:r>
            <a:endParaRPr lang="es-ES_tradnl" sz="1400" dirty="0">
              <a:solidFill>
                <a:schemeClr val="bg1">
                  <a:lumMod val="95000"/>
                </a:schemeClr>
              </a:solidFill>
            </a:endParaRPr>
          </a:p>
          <a:p>
            <a:pPr algn="r"/>
            <a:r>
              <a:rPr lang="es-ES_tradnl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dcifuentes@uchile.cl</a:t>
            </a:r>
            <a:endParaRPr lang="es-ES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53518" y="71861"/>
            <a:ext cx="1116598" cy="172927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3"/>
          <a:srcRect l="50000" t="9518" r="20403" b="24551"/>
          <a:stretch/>
        </p:blipFill>
        <p:spPr>
          <a:xfrm>
            <a:off x="0" y="569879"/>
            <a:ext cx="1765299" cy="6090093"/>
          </a:xfrm>
          <a:prstGeom prst="rect">
            <a:avLst/>
          </a:prstGeom>
        </p:spPr>
      </p:pic>
      <p:sp>
        <p:nvSpPr>
          <p:cNvPr id="6" name="Rectángulo 5"/>
          <p:cNvSpPr/>
          <p:nvPr userDrawn="1"/>
        </p:nvSpPr>
        <p:spPr>
          <a:xfrm>
            <a:off x="0" y="6659972"/>
            <a:ext cx="9144000" cy="198028"/>
          </a:xfrm>
          <a:prstGeom prst="rect">
            <a:avLst/>
          </a:prstGeom>
          <a:solidFill>
            <a:srgbClr val="0047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41967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image0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900"/>
            <a:ext cx="1765300" cy="5651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5299" y="2013409"/>
            <a:ext cx="7183209" cy="1982812"/>
          </a:xfrm>
          <a:prstGeom prst="rect">
            <a:avLst/>
          </a:prstGeom>
        </p:spPr>
        <p:txBody>
          <a:bodyPr anchor="ctr"/>
          <a:lstStyle>
            <a:lvl1pPr algn="l">
              <a:defRPr b="1" baseline="0"/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pic>
        <p:nvPicPr>
          <p:cNvPr id="8" name="Imagen 7" descr="image001.jp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2790"/>
            <a:ext cx="1620193" cy="5424088"/>
          </a:xfrm>
          <a:prstGeom prst="rect">
            <a:avLst/>
          </a:prstGeom>
        </p:spPr>
      </p:pic>
      <p:sp>
        <p:nvSpPr>
          <p:cNvPr id="4" name="Rectángulo 3"/>
          <p:cNvSpPr/>
          <p:nvPr userDrawn="1"/>
        </p:nvSpPr>
        <p:spPr>
          <a:xfrm>
            <a:off x="1765300" y="4284615"/>
            <a:ext cx="71832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T.O.,</a:t>
            </a:r>
            <a:r>
              <a:rPr lang="es-ES_tradnl" sz="2800" b="1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MSc. </a:t>
            </a:r>
            <a:r>
              <a:rPr lang="es-ES_tradn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Diego Cifuentes</a:t>
            </a:r>
            <a:endParaRPr lang="es-ES_tradnl" sz="2800" dirty="0"/>
          </a:p>
          <a:p>
            <a:pPr algn="r"/>
            <a:r>
              <a:rPr lang="es-ES_tradnl" sz="16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dcifuentes@uchile.cl</a:t>
            </a:r>
            <a:endParaRPr lang="es-ES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0844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azul">
    <p:bg>
      <p:bgPr>
        <a:solidFill>
          <a:srgbClr val="0047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5299" y="2013409"/>
            <a:ext cx="7183209" cy="1982812"/>
          </a:xfrm>
          <a:prstGeom prst="rect">
            <a:avLst/>
          </a:prstGeom>
        </p:spPr>
        <p:txBody>
          <a:bodyPr anchor="ctr"/>
          <a:lstStyle>
            <a:lvl1pPr algn="l"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pic>
        <p:nvPicPr>
          <p:cNvPr id="8" name="Imagen 7" descr="image001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52790"/>
            <a:ext cx="1620193" cy="5424088"/>
          </a:xfrm>
          <a:prstGeom prst="rect">
            <a:avLst/>
          </a:prstGeom>
        </p:spPr>
      </p:pic>
      <p:sp>
        <p:nvSpPr>
          <p:cNvPr id="4" name="Rectángulo 3"/>
          <p:cNvSpPr/>
          <p:nvPr userDrawn="1"/>
        </p:nvSpPr>
        <p:spPr>
          <a:xfrm>
            <a:off x="1765300" y="4284615"/>
            <a:ext cx="71832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2800" b="1" dirty="0">
                <a:solidFill>
                  <a:srgbClr val="F2F2F2"/>
                </a:solidFill>
              </a:rPr>
              <a:t>T.O.,</a:t>
            </a:r>
            <a:r>
              <a:rPr lang="es-ES_tradnl" sz="2800" b="1" baseline="0" dirty="0">
                <a:solidFill>
                  <a:srgbClr val="F2F2F2"/>
                </a:solidFill>
              </a:rPr>
              <a:t> MSc. </a:t>
            </a:r>
            <a:r>
              <a:rPr lang="es-ES_tradnl" sz="2800" b="1" dirty="0">
                <a:solidFill>
                  <a:srgbClr val="F2F2F2"/>
                </a:solidFill>
              </a:rPr>
              <a:t>Diego Cifuentes</a:t>
            </a:r>
            <a:endParaRPr lang="es-ES_tradnl" sz="2800" dirty="0">
              <a:solidFill>
                <a:srgbClr val="F2F2F2"/>
              </a:solidFill>
            </a:endParaRPr>
          </a:p>
          <a:p>
            <a:pPr algn="r"/>
            <a:r>
              <a:rPr lang="es-ES_tradnl" sz="1600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dcifuentes@uchile.cl</a:t>
            </a:r>
            <a:endParaRPr lang="es-ES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53518" y="71861"/>
            <a:ext cx="1116598" cy="172927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3"/>
          <a:srcRect l="50000" t="9518" r="20403" b="24551"/>
          <a:stretch/>
        </p:blipFill>
        <p:spPr>
          <a:xfrm>
            <a:off x="0" y="569879"/>
            <a:ext cx="1765299" cy="6090093"/>
          </a:xfrm>
          <a:prstGeom prst="rect">
            <a:avLst/>
          </a:prstGeom>
        </p:spPr>
      </p:pic>
      <p:sp>
        <p:nvSpPr>
          <p:cNvPr id="6" name="Rectángulo 5"/>
          <p:cNvSpPr/>
          <p:nvPr userDrawn="1"/>
        </p:nvSpPr>
        <p:spPr>
          <a:xfrm>
            <a:off x="0" y="6659972"/>
            <a:ext cx="9144000" cy="198028"/>
          </a:xfrm>
          <a:prstGeom prst="rect">
            <a:avLst/>
          </a:prstGeom>
          <a:solidFill>
            <a:srgbClr val="0047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37356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5779" y="139008"/>
            <a:ext cx="7704665" cy="1438466"/>
          </a:xfrm>
          <a:prstGeom prst="rect">
            <a:avLst/>
          </a:prstGeom>
        </p:spPr>
        <p:txBody>
          <a:bodyPr anchor="ctr"/>
          <a:lstStyle>
            <a:lvl1pPr algn="l">
              <a:defRPr sz="44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5779" y="1804737"/>
            <a:ext cx="8734778" cy="4477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42950" indent="-285750">
              <a:buClr>
                <a:schemeClr val="tx2">
                  <a:lumMod val="60000"/>
                  <a:lumOff val="40000"/>
                </a:schemeClr>
              </a:buClr>
              <a:buSzPct val="90000"/>
              <a:buFont typeface="Lucida Grande"/>
              <a:buChar char="-"/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70000"/>
              <a:buFont typeface="Wingdings" charset="2"/>
              <a:buChar char="Ø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SzPct val="90000"/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9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412453" y="6500103"/>
            <a:ext cx="548104" cy="2929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fld id="{DA822726-0F90-E44F-AE32-16420617673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fecha 4"/>
          <p:cNvSpPr>
            <a:spLocks noGrp="1"/>
          </p:cNvSpPr>
          <p:nvPr>
            <p:ph type="dt" sz="half" idx="10"/>
          </p:nvPr>
        </p:nvSpPr>
        <p:spPr>
          <a:xfrm>
            <a:off x="225778" y="6500103"/>
            <a:ext cx="962941" cy="30857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  <p:sp>
        <p:nvSpPr>
          <p:cNvPr id="4" name="Rectángulo 3"/>
          <p:cNvSpPr/>
          <p:nvPr userDrawn="1"/>
        </p:nvSpPr>
        <p:spPr>
          <a:xfrm>
            <a:off x="3997851" y="6500103"/>
            <a:ext cx="1274654" cy="28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>
                <a:solidFill>
                  <a:srgbClr val="595959"/>
                </a:solidFill>
              </a:rPr>
              <a:t>Diego Cifuentes</a:t>
            </a:r>
          </a:p>
        </p:txBody>
      </p:sp>
    </p:spTree>
    <p:extLst>
      <p:ext uri="{BB962C8B-B14F-4D97-AF65-F5344CB8AC3E}">
        <p14:creationId xmlns:p14="http://schemas.microsoft.com/office/powerpoint/2010/main" val="1585596209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LOGO FINAL 9-7.png"/>
          <p:cNvPicPr>
            <a:picLocks noChangeAspect="1"/>
          </p:cNvPicPr>
          <p:nvPr/>
        </p:nvPicPr>
        <p:blipFill rotWithShape="1"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590" t="3082" r="11006" b="6047"/>
          <a:stretch/>
        </p:blipFill>
        <p:spPr>
          <a:xfrm>
            <a:off x="8089267" y="139275"/>
            <a:ext cx="889780" cy="1456297"/>
          </a:xfrm>
          <a:prstGeom prst="rect">
            <a:avLst/>
          </a:prstGeom>
        </p:spPr>
      </p:pic>
      <p:pic>
        <p:nvPicPr>
          <p:cNvPr id="8" name="Imagen 7" descr="footer-TV.jpg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977" y="6724784"/>
            <a:ext cx="9161048" cy="14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53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6" r:id="rId2"/>
    <p:sldLayoutId id="2147483684" r:id="rId3"/>
    <p:sldLayoutId id="2147483685" r:id="rId4"/>
    <p:sldLayoutId id="2147483687" r:id="rId5"/>
    <p:sldLayoutId id="2147483688" r:id="rId6"/>
    <p:sldLayoutId id="2147483695" r:id="rId7"/>
    <p:sldLayoutId id="2147483694" r:id="rId8"/>
    <p:sldLayoutId id="2147483674" r:id="rId9"/>
    <p:sldLayoutId id="2147483689" r:id="rId10"/>
    <p:sldLayoutId id="2147483690" r:id="rId11"/>
    <p:sldLayoutId id="2147483696" r:id="rId12"/>
    <p:sldLayoutId id="2147483675" r:id="rId13"/>
    <p:sldLayoutId id="2147483691" r:id="rId14"/>
    <p:sldLayoutId id="2147483679" r:id="rId15"/>
    <p:sldLayoutId id="2147483692" r:id="rId16"/>
    <p:sldLayoutId id="2147483683" r:id="rId17"/>
    <p:sldLayoutId id="2147483693" r:id="rId18"/>
  </p:sldLayoutIdLst>
  <p:transition spd="slow">
    <p:fade/>
  </p:transition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Mirada ecológica de la ocupación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583005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Intervención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/>
              <a:t>Identificar las tareas 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ES" sz="2800" dirty="0" smtClean="0"/>
              <a:t>Establecer </a:t>
            </a:r>
            <a:r>
              <a:rPr lang="es-ES" sz="2800" dirty="0"/>
              <a:t>qué tarea realiza dentro de </a:t>
            </a:r>
            <a:r>
              <a:rPr lang="es-ES" sz="2800" dirty="0" smtClean="0"/>
              <a:t>su </a:t>
            </a:r>
            <a:r>
              <a:rPr lang="es-CL" sz="2800" dirty="0" smtClean="0"/>
              <a:t>rango </a:t>
            </a:r>
            <a:r>
              <a:rPr lang="es-CL" sz="2800" dirty="0"/>
              <a:t>de desempeño</a:t>
            </a:r>
            <a:r>
              <a:rPr lang="es-CL" sz="2800" dirty="0" smtClean="0"/>
              <a:t>.</a:t>
            </a:r>
          </a:p>
          <a:p>
            <a:endParaRPr lang="es-CL" sz="2800" dirty="0"/>
          </a:p>
          <a:p>
            <a:r>
              <a:rPr lang="es-ES" sz="2800" dirty="0" smtClean="0"/>
              <a:t>Determinar tareas que </a:t>
            </a:r>
            <a:r>
              <a:rPr lang="es-ES" sz="2800" dirty="0"/>
              <a:t>son </a:t>
            </a:r>
            <a:r>
              <a:rPr lang="es-ES" sz="2800" dirty="0" smtClean="0"/>
              <a:t>más</a:t>
            </a:r>
            <a:r>
              <a:rPr lang="es-ES" sz="2800" dirty="0"/>
              <a:t> </a:t>
            </a:r>
            <a:r>
              <a:rPr lang="es-ES" sz="2800" dirty="0" smtClean="0"/>
              <a:t>importantes según </a:t>
            </a:r>
            <a:r>
              <a:rPr lang="es-ES" sz="2800" dirty="0"/>
              <a:t>experiencia y </a:t>
            </a:r>
            <a:r>
              <a:rPr lang="es-ES" sz="2800" dirty="0" smtClean="0"/>
              <a:t>estado actual </a:t>
            </a:r>
            <a:r>
              <a:rPr lang="es-ES" sz="2800" dirty="0"/>
              <a:t>y de qué manera estas se </a:t>
            </a:r>
            <a:r>
              <a:rPr lang="es-ES" sz="2800" dirty="0" smtClean="0"/>
              <a:t>pueden abordar </a:t>
            </a:r>
            <a:r>
              <a:rPr lang="es-ES" sz="2800" dirty="0"/>
              <a:t>para mejorar el desempeño</a:t>
            </a:r>
            <a:r>
              <a:rPr lang="es-ES" sz="2800" dirty="0" smtClean="0"/>
              <a:t>.</a:t>
            </a:r>
            <a:endParaRPr lang="es-ES" sz="28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10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67909515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Intervención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err="1" smtClean="0"/>
              <a:t>Reestablecer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CL" sz="2800" dirty="0" smtClean="0"/>
              <a:t>Alterar</a:t>
            </a:r>
          </a:p>
          <a:p>
            <a:endParaRPr lang="es-CL" sz="2800" dirty="0"/>
          </a:p>
          <a:p>
            <a:r>
              <a:rPr lang="es-ES" sz="2800" dirty="0" smtClean="0"/>
              <a:t>Adaptar</a:t>
            </a:r>
          </a:p>
          <a:p>
            <a:endParaRPr lang="es-ES" sz="2800" dirty="0"/>
          </a:p>
          <a:p>
            <a:r>
              <a:rPr lang="es-ES" sz="2800" dirty="0" smtClean="0"/>
              <a:t>Prevenir</a:t>
            </a:r>
          </a:p>
          <a:p>
            <a:endParaRPr lang="es-ES" sz="2800" dirty="0"/>
          </a:p>
          <a:p>
            <a:r>
              <a:rPr lang="es-ES" sz="2800" dirty="0" smtClean="0"/>
              <a:t>Crear</a:t>
            </a:r>
            <a:endParaRPr lang="es-ES" sz="28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11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873575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  <p:pic>
        <p:nvPicPr>
          <p:cNvPr id="1026" name="Picture 2" descr="MODELO DE ECOLOGÍA DEL DESEMPEÑO HUMANO. PERSPECTIVAS DE APLICACIÓN  COMUNITARIA EN TERAPIA OCUPACIONAL - PDF Descargar lib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79" y="1120365"/>
            <a:ext cx="8901724" cy="537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801071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13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  <p:pic>
        <p:nvPicPr>
          <p:cNvPr id="3074" name="Picture 2" descr="https://lh7-us.googleusercontent.com/ugZcyCf29w5tIrudKILWYjidHjLE6aPetyVhKgsURoIRFEGJHkUyAnKaxfFT_wGtlvWtOSa09wrFtAax9njpXt67CxFhGQe_qHL9EexNR2wS1yEamM4e1Fa7T4DahOUfIbvwY1C7H5y5cevk9fjQug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815" y="876300"/>
            <a:ext cx="5433638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448288" y="3530084"/>
            <a:ext cx="1960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/>
              <a:t>LAW y COLS (1996)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47182248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14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  <p:pic>
        <p:nvPicPr>
          <p:cNvPr id="4098" name="Picture 2" descr="https://lh7-us.googleusercontent.com/VzhpwSscdilo4rpQKDf4g52zpIlO6taV3KQa7WDp70XD7Z5h2hcG1D756BdIEnoW4gmk7PBn9k9UP5R5KsLBo_XmZ3Vj6kLJl7n40tvj2UjqozJZ6I3DNawEt7ryB5oCaXlX-7Qixka6HIarte8QgA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1" y="711392"/>
            <a:ext cx="7993352" cy="4971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6079061" y="5720834"/>
            <a:ext cx="2722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err="1"/>
              <a:t>Christiansen</a:t>
            </a:r>
            <a:r>
              <a:rPr lang="es-CL" dirty="0"/>
              <a:t> </a:t>
            </a:r>
            <a:r>
              <a:rPr lang="es-CL" dirty="0" smtClean="0"/>
              <a:t>&amp; </a:t>
            </a:r>
            <a:r>
              <a:rPr lang="es-CL" dirty="0" err="1" smtClean="0"/>
              <a:t>Baum</a:t>
            </a:r>
            <a:r>
              <a:rPr lang="es-CL" dirty="0" smtClean="0"/>
              <a:t>, 2005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5231607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Antecedentes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err="1"/>
              <a:t>Hart</a:t>
            </a:r>
            <a:r>
              <a:rPr lang="es-ES" sz="2800" dirty="0"/>
              <a:t> (1979) </a:t>
            </a:r>
            <a:r>
              <a:rPr lang="es-ES" sz="2800" dirty="0" smtClean="0"/>
              <a:t>: ambiente </a:t>
            </a:r>
            <a:r>
              <a:rPr lang="es-ES" sz="2800" dirty="0"/>
              <a:t>como </a:t>
            </a:r>
            <a:r>
              <a:rPr lang="es-ES" sz="2800" dirty="0" smtClean="0"/>
              <a:t>medio </a:t>
            </a:r>
            <a:r>
              <a:rPr lang="es-ES" sz="2800" dirty="0"/>
              <a:t>para las interacciones sociales </a:t>
            </a:r>
            <a:r>
              <a:rPr lang="es-ES" sz="2800" dirty="0" smtClean="0"/>
              <a:t>y  apoyo de la </a:t>
            </a:r>
            <a:r>
              <a:rPr lang="es-CL" sz="2800" dirty="0" smtClean="0"/>
              <a:t>competencia </a:t>
            </a:r>
            <a:r>
              <a:rPr lang="es-CL" sz="2800" dirty="0"/>
              <a:t>social</a:t>
            </a:r>
            <a:r>
              <a:rPr lang="es-CL" sz="2800" dirty="0" smtClean="0"/>
              <a:t>.</a:t>
            </a:r>
          </a:p>
          <a:p>
            <a:endParaRPr lang="es-CL" sz="2800" dirty="0"/>
          </a:p>
          <a:p>
            <a:r>
              <a:rPr lang="es-ES" sz="2800" dirty="0" err="1" smtClean="0"/>
              <a:t>Bronfenbrenner</a:t>
            </a:r>
            <a:r>
              <a:rPr lang="es-ES" sz="2800" dirty="0" smtClean="0"/>
              <a:t> </a:t>
            </a:r>
            <a:r>
              <a:rPr lang="es-ES" sz="2800" dirty="0"/>
              <a:t>(1979) </a:t>
            </a:r>
            <a:r>
              <a:rPr lang="es-ES" sz="2800" dirty="0" smtClean="0"/>
              <a:t>: aspectos</a:t>
            </a:r>
            <a:r>
              <a:rPr lang="es-ES" sz="2800" dirty="0"/>
              <a:t> </a:t>
            </a:r>
            <a:r>
              <a:rPr lang="es-ES" sz="2800" dirty="0" smtClean="0"/>
              <a:t>sociales </a:t>
            </a:r>
            <a:r>
              <a:rPr lang="es-ES" sz="2800" dirty="0"/>
              <a:t>del contexto </a:t>
            </a:r>
            <a:endParaRPr lang="es-ES" sz="2800" dirty="0" smtClean="0"/>
          </a:p>
          <a:p>
            <a:endParaRPr lang="es-ES" sz="2800" dirty="0"/>
          </a:p>
          <a:p>
            <a:r>
              <a:rPr lang="es-ES" sz="2800" dirty="0" err="1" smtClean="0"/>
              <a:t>Auerswald</a:t>
            </a:r>
            <a:r>
              <a:rPr lang="es-ES" sz="2800" dirty="0" smtClean="0"/>
              <a:t> </a:t>
            </a:r>
            <a:r>
              <a:rPr lang="es-ES" sz="2800" dirty="0"/>
              <a:t>(1971) </a:t>
            </a:r>
            <a:r>
              <a:rPr lang="es-ES" sz="2800" dirty="0" smtClean="0"/>
              <a:t>: perspectiva </a:t>
            </a:r>
            <a:r>
              <a:rPr lang="es-ES" sz="2800" dirty="0"/>
              <a:t>ecológica </a:t>
            </a:r>
            <a:r>
              <a:rPr lang="es-ES" sz="2800" dirty="0" smtClean="0"/>
              <a:t>holística</a:t>
            </a:r>
            <a:endParaRPr lang="es-CL" sz="28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8197113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800" dirty="0" smtClean="0"/>
              <a:t>Modelo de la Ecología del Desempeño Humano</a:t>
            </a:r>
            <a:endParaRPr lang="es-CL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«Ecología» o interacción </a:t>
            </a:r>
            <a:r>
              <a:rPr lang="es-ES" dirty="0"/>
              <a:t>entre la </a:t>
            </a:r>
            <a:r>
              <a:rPr lang="es-ES" dirty="0" smtClean="0"/>
              <a:t>persona y </a:t>
            </a:r>
            <a:r>
              <a:rPr lang="es-ES" dirty="0"/>
              <a:t>el </a:t>
            </a:r>
            <a:r>
              <a:rPr lang="es-ES" dirty="0" smtClean="0"/>
              <a:t>contexto</a:t>
            </a:r>
          </a:p>
          <a:p>
            <a:endParaRPr lang="es-ES" dirty="0"/>
          </a:p>
          <a:p>
            <a:r>
              <a:rPr lang="es-ES" dirty="0" smtClean="0"/>
              <a:t>Influencia de esta interacción en el</a:t>
            </a:r>
            <a:r>
              <a:rPr lang="es-ES" dirty="0"/>
              <a:t> </a:t>
            </a:r>
            <a:r>
              <a:rPr lang="es-ES" dirty="0" smtClean="0"/>
              <a:t>comportamiento </a:t>
            </a:r>
            <a:r>
              <a:rPr lang="es-ES" dirty="0"/>
              <a:t>humano y </a:t>
            </a:r>
            <a:r>
              <a:rPr lang="es-ES" dirty="0" smtClean="0"/>
              <a:t>el desempeño </a:t>
            </a:r>
            <a:r>
              <a:rPr lang="es-CL" dirty="0" smtClean="0"/>
              <a:t>de tareas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16520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Principios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/>
              <a:t>Es imposible comprender a la persona </a:t>
            </a:r>
            <a:r>
              <a:rPr lang="es-ES" sz="2400" dirty="0" smtClean="0"/>
              <a:t>sin </a:t>
            </a:r>
            <a:r>
              <a:rPr lang="es-CL" sz="2400" dirty="0" smtClean="0"/>
              <a:t>comprender </a:t>
            </a:r>
            <a:r>
              <a:rPr lang="es-CL" sz="2400" dirty="0"/>
              <a:t>su contexto</a:t>
            </a:r>
            <a:r>
              <a:rPr lang="es-CL" sz="2400" dirty="0" smtClean="0"/>
              <a:t>.</a:t>
            </a:r>
          </a:p>
          <a:p>
            <a:endParaRPr lang="es-CL" sz="2400" dirty="0"/>
          </a:p>
          <a:p>
            <a:r>
              <a:rPr lang="es-ES" sz="2400" dirty="0" smtClean="0"/>
              <a:t>Las </a:t>
            </a:r>
            <a:r>
              <a:rPr lang="es-ES" sz="2400" dirty="0"/>
              <a:t>personas y sus contextos </a:t>
            </a:r>
            <a:r>
              <a:rPr lang="es-ES" sz="2400" dirty="0" smtClean="0"/>
              <a:t>son </a:t>
            </a:r>
            <a:r>
              <a:rPr lang="es-CL" sz="2400" dirty="0" smtClean="0"/>
              <a:t>singulares </a:t>
            </a:r>
            <a:r>
              <a:rPr lang="es-CL" sz="2400" dirty="0"/>
              <a:t>y dinámicos</a:t>
            </a:r>
            <a:r>
              <a:rPr lang="es-CL" sz="2400" dirty="0" smtClean="0"/>
              <a:t>.</a:t>
            </a:r>
          </a:p>
          <a:p>
            <a:endParaRPr lang="es-CL" sz="2400" dirty="0"/>
          </a:p>
          <a:p>
            <a:r>
              <a:rPr lang="es-ES" sz="2400" dirty="0" smtClean="0"/>
              <a:t>Los </a:t>
            </a:r>
            <a:r>
              <a:rPr lang="es-ES" sz="2400" dirty="0"/>
              <a:t>individuos influyen </a:t>
            </a:r>
            <a:r>
              <a:rPr lang="es-ES" sz="2400" dirty="0" smtClean="0"/>
              <a:t>y los contextos se influyen mutuamente</a:t>
            </a:r>
          </a:p>
          <a:p>
            <a:endParaRPr lang="es-ES" sz="2400" dirty="0"/>
          </a:p>
          <a:p>
            <a:r>
              <a:rPr lang="es-ES" sz="2400" dirty="0" smtClean="0"/>
              <a:t>El </a:t>
            </a:r>
            <a:r>
              <a:rPr lang="es-ES" sz="2400" dirty="0"/>
              <a:t>rango del desempeño de una </a:t>
            </a:r>
            <a:r>
              <a:rPr lang="es-ES" sz="2400" dirty="0" smtClean="0"/>
              <a:t>persona esta </a:t>
            </a:r>
            <a:r>
              <a:rPr lang="es-ES" sz="2400" dirty="0"/>
              <a:t>determinado por cómo se dará </a:t>
            </a:r>
            <a:r>
              <a:rPr lang="es-ES" sz="2400" dirty="0" smtClean="0"/>
              <a:t>la interacción </a:t>
            </a:r>
            <a:r>
              <a:rPr lang="es-ES" sz="2400" dirty="0"/>
              <a:t>entre la persona y </a:t>
            </a:r>
            <a:r>
              <a:rPr lang="es-ES" sz="2400" dirty="0" smtClean="0"/>
              <a:t>el </a:t>
            </a:r>
            <a:r>
              <a:rPr lang="es-CL" sz="2400" dirty="0" smtClean="0"/>
              <a:t>contexto.</a:t>
            </a:r>
            <a:endParaRPr lang="es-CL" sz="2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3201488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8925410"/>
              </p:ext>
            </p:extLst>
          </p:nvPr>
        </p:nvGraphicFramePr>
        <p:xfrm>
          <a:off x="225425" y="171450"/>
          <a:ext cx="8734425" cy="6110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64279" y="2942187"/>
            <a:ext cx="3069871" cy="1213542"/>
          </a:xfrm>
        </p:spPr>
        <p:txBody>
          <a:bodyPr/>
          <a:lstStyle/>
          <a:p>
            <a:r>
              <a:rPr lang="es-CL" sz="3600" b="0" dirty="0" smtClean="0"/>
              <a:t>Desempeño</a:t>
            </a:r>
            <a:endParaRPr lang="es-CL" sz="3600" b="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9287892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Persona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Posee </a:t>
            </a:r>
            <a:r>
              <a:rPr lang="es-ES" dirty="0"/>
              <a:t>una configuración propia </a:t>
            </a:r>
            <a:r>
              <a:rPr lang="es-ES" dirty="0" smtClean="0"/>
              <a:t>de </a:t>
            </a:r>
            <a:r>
              <a:rPr lang="es-CL" dirty="0" smtClean="0"/>
              <a:t>capacidades</a:t>
            </a:r>
            <a:r>
              <a:rPr lang="es-CL" dirty="0"/>
              <a:t>, experiencias y </a:t>
            </a:r>
            <a:r>
              <a:rPr lang="es-CL" dirty="0" smtClean="0"/>
              <a:t>necesidades </a:t>
            </a:r>
            <a:r>
              <a:rPr lang="es-ES" dirty="0" smtClean="0"/>
              <a:t>sensitivo </a:t>
            </a:r>
            <a:r>
              <a:rPr lang="es-ES" dirty="0"/>
              <a:t>motoras, cognitivas y psicosociales.</a:t>
            </a:r>
          </a:p>
          <a:p>
            <a:endParaRPr lang="es-CL" dirty="0" smtClean="0"/>
          </a:p>
          <a:p>
            <a:r>
              <a:rPr lang="es-CL" dirty="0" smtClean="0"/>
              <a:t>Asigna diferentes </a:t>
            </a:r>
            <a:r>
              <a:rPr lang="es-CL" dirty="0"/>
              <a:t>significados a </a:t>
            </a:r>
            <a:r>
              <a:rPr lang="es-CL" dirty="0" smtClean="0"/>
              <a:t>una </a:t>
            </a:r>
            <a:r>
              <a:rPr lang="es-ES" dirty="0" smtClean="0"/>
              <a:t>misma </a:t>
            </a:r>
            <a:r>
              <a:rPr lang="es-ES" dirty="0"/>
              <a:t>tarea o </a:t>
            </a:r>
            <a:r>
              <a:rPr lang="es-ES" dirty="0" smtClean="0"/>
              <a:t>contexto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10879756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Tarea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el </a:t>
            </a:r>
            <a:r>
              <a:rPr lang="es-ES" dirty="0"/>
              <a:t>conjunto de </a:t>
            </a:r>
            <a:r>
              <a:rPr lang="es-ES" dirty="0" smtClean="0"/>
              <a:t>comportamientos necesarios </a:t>
            </a:r>
            <a:r>
              <a:rPr lang="es-ES" dirty="0"/>
              <a:t>para lograr un objetivo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 smtClean="0"/>
              <a:t>Existe </a:t>
            </a:r>
            <a:r>
              <a:rPr lang="es-ES" dirty="0"/>
              <a:t>una gran variedad de tareas para </a:t>
            </a:r>
            <a:r>
              <a:rPr lang="es-ES" dirty="0" smtClean="0"/>
              <a:t>cada </a:t>
            </a:r>
            <a:r>
              <a:rPr lang="es-CL" dirty="0" smtClean="0"/>
              <a:t>persona.</a:t>
            </a:r>
          </a:p>
          <a:p>
            <a:endParaRPr lang="es-CL" dirty="0"/>
          </a:p>
          <a:p>
            <a:r>
              <a:rPr lang="es-ES" dirty="0" smtClean="0"/>
              <a:t>Los </a:t>
            </a:r>
            <a:r>
              <a:rPr lang="es-ES" dirty="0"/>
              <a:t>roles forman las tareas de una persona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978179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Contexto temporal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Cronológico</a:t>
            </a:r>
          </a:p>
          <a:p>
            <a:endParaRPr lang="es-CL" dirty="0"/>
          </a:p>
          <a:p>
            <a:r>
              <a:rPr lang="es-CL" dirty="0" smtClean="0"/>
              <a:t>Del desarrollo</a:t>
            </a:r>
          </a:p>
          <a:p>
            <a:endParaRPr lang="es-CL" dirty="0"/>
          </a:p>
          <a:p>
            <a:r>
              <a:rPr lang="es-CL" dirty="0" smtClean="0"/>
              <a:t>Ciclo vital (curso de vida)</a:t>
            </a:r>
          </a:p>
          <a:p>
            <a:endParaRPr lang="es-CL" dirty="0"/>
          </a:p>
          <a:p>
            <a:r>
              <a:rPr lang="es-CL" dirty="0" smtClean="0"/>
              <a:t>Estado </a:t>
            </a:r>
            <a:r>
              <a:rPr lang="es-CL" dirty="0"/>
              <a:t>de discapacidad o </a:t>
            </a:r>
            <a:r>
              <a:rPr lang="es-CL" dirty="0" smtClean="0"/>
              <a:t>enfermedad terminal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81013089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Contexto ambiental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Físico</a:t>
            </a:r>
          </a:p>
          <a:p>
            <a:endParaRPr lang="es-CL" dirty="0"/>
          </a:p>
          <a:p>
            <a:r>
              <a:rPr lang="es-CL" dirty="0" smtClean="0"/>
              <a:t>Social</a:t>
            </a:r>
          </a:p>
          <a:p>
            <a:endParaRPr lang="es-CL" dirty="0"/>
          </a:p>
          <a:p>
            <a:r>
              <a:rPr lang="es-CL" dirty="0" smtClean="0"/>
              <a:t>Cultural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22726-0F90-E44F-AE32-164206176730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9AE78-7465-B143-9B11-E6E1681126FB}" type="datetime1">
              <a:rPr lang="es-CL" smtClean="0"/>
              <a:pPr/>
              <a:t>31-10-2023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0954159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Direcció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Presentación1" id="{92EE36E7-4F70-A94D-B140-FF181AE9D76C}" vid="{02012071-B77B-6D45-A8D2-B4B51631788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</Template>
  <TotalTime>130</TotalTime>
  <Words>300</Words>
  <Application>Microsoft Office PowerPoint</Application>
  <PresentationFormat>Presentación en pantalla (4:3)</PresentationFormat>
  <Paragraphs>94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Dirección</vt:lpstr>
      <vt:lpstr>Mirada ecológica de la ocupación</vt:lpstr>
      <vt:lpstr>Antecedentes</vt:lpstr>
      <vt:lpstr>Modelo de la Ecología del Desempeño Humano</vt:lpstr>
      <vt:lpstr>Principios</vt:lpstr>
      <vt:lpstr>Desempeño</vt:lpstr>
      <vt:lpstr>Persona</vt:lpstr>
      <vt:lpstr>Tarea</vt:lpstr>
      <vt:lpstr>Contexto temporal</vt:lpstr>
      <vt:lpstr>Contexto ambiental</vt:lpstr>
      <vt:lpstr>Intervención</vt:lpstr>
      <vt:lpstr>Intervención</vt:lpstr>
      <vt:lpstr>Presentación de PowerPoint</vt:lpstr>
      <vt:lpstr>Presentación de PowerPoint</vt:lpstr>
      <vt:lpstr>Presentación de PowerPoint</vt:lpstr>
    </vt:vector>
  </TitlesOfParts>
  <Manager>Diego Cifuentes</Manager>
  <Company>Universidad de Chile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la  Capacidad Creativa</dc:title>
  <dc:subject>Presentación</dc:subject>
  <dc:creator>Diego Cifuentes</dc:creator>
  <cp:lastModifiedBy>Usuario</cp:lastModifiedBy>
  <cp:revision>16</cp:revision>
  <dcterms:created xsi:type="dcterms:W3CDTF">2017-08-29T17:32:15Z</dcterms:created>
  <dcterms:modified xsi:type="dcterms:W3CDTF">2023-10-31T18:01:55Z</dcterms:modified>
</cp:coreProperties>
</file>