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5"/>
  </p:notesMasterIdLst>
  <p:sldIdLst>
    <p:sldId id="256" r:id="rId2"/>
    <p:sldId id="257" r:id="rId3"/>
    <p:sldId id="381" r:id="rId4"/>
    <p:sldId id="701" r:id="rId5"/>
    <p:sldId id="639" r:id="rId6"/>
    <p:sldId id="732" r:id="rId7"/>
    <p:sldId id="689" r:id="rId8"/>
    <p:sldId id="643" r:id="rId9"/>
    <p:sldId id="678" r:id="rId10"/>
    <p:sldId id="677" r:id="rId11"/>
    <p:sldId id="644" r:id="rId12"/>
    <p:sldId id="645" r:id="rId13"/>
    <p:sldId id="646" r:id="rId14"/>
    <p:sldId id="679" r:id="rId15"/>
    <p:sldId id="680" r:id="rId16"/>
    <p:sldId id="700" r:id="rId17"/>
    <p:sldId id="647" r:id="rId18"/>
    <p:sldId id="664" r:id="rId19"/>
    <p:sldId id="665" r:id="rId20"/>
    <p:sldId id="666" r:id="rId21"/>
    <p:sldId id="667" r:id="rId22"/>
    <p:sldId id="669" r:id="rId23"/>
    <p:sldId id="733" r:id="rId24"/>
    <p:sldId id="734" r:id="rId25"/>
    <p:sldId id="719" r:id="rId26"/>
    <p:sldId id="720" r:id="rId27"/>
    <p:sldId id="721" r:id="rId28"/>
    <p:sldId id="722" r:id="rId29"/>
    <p:sldId id="723" r:id="rId30"/>
    <p:sldId id="724" r:id="rId31"/>
    <p:sldId id="725" r:id="rId32"/>
    <p:sldId id="541" r:id="rId33"/>
    <p:sldId id="542" r:id="rId34"/>
    <p:sldId id="543" r:id="rId35"/>
    <p:sldId id="544" r:id="rId36"/>
    <p:sldId id="559" r:id="rId37"/>
    <p:sldId id="595" r:id="rId38"/>
    <p:sldId id="739" r:id="rId39"/>
    <p:sldId id="548" r:id="rId40"/>
    <p:sldId id="547" r:id="rId41"/>
    <p:sldId id="549" r:id="rId42"/>
    <p:sldId id="550" r:id="rId43"/>
    <p:sldId id="531" r:id="rId44"/>
    <p:sldId id="740" r:id="rId45"/>
    <p:sldId id="567" r:id="rId46"/>
    <p:sldId id="728" r:id="rId47"/>
    <p:sldId id="729" r:id="rId48"/>
    <p:sldId id="736" r:id="rId49"/>
    <p:sldId id="737" r:id="rId50"/>
    <p:sldId id="738" r:id="rId51"/>
    <p:sldId id="566" r:id="rId52"/>
    <p:sldId id="741" r:id="rId53"/>
    <p:sldId id="744" r:id="rId5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18" autoAdjust="0"/>
    <p:restoredTop sz="86355" autoAdjust="0"/>
  </p:normalViewPr>
  <p:slideViewPr>
    <p:cSldViewPr>
      <p:cViewPr>
        <p:scale>
          <a:sx n="72" d="100"/>
          <a:sy n="72" d="100"/>
        </p:scale>
        <p:origin x="-2958" y="-690"/>
      </p:cViewPr>
      <p:guideLst>
        <p:guide orient="horz" pos="2160"/>
        <p:guide pos="2880"/>
      </p:guideLst>
    </p:cSldViewPr>
  </p:slideViewPr>
  <p:outlineViewPr>
    <p:cViewPr>
      <p:scale>
        <a:sx n="33" d="100"/>
        <a:sy n="33" d="100"/>
      </p:scale>
      <p:origin x="0" y="-11752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CA49B-8659-A442-A98F-859F37C53622}" type="doc">
      <dgm:prSet loTypeId="urn:microsoft.com/office/officeart/2005/8/layout/pyramid4" loCatId="" qsTypeId="urn:microsoft.com/office/officeart/2005/8/quickstyle/simple4" qsCatId="simple" csTypeId="urn:microsoft.com/office/officeart/2005/8/colors/accent1_2" csCatId="accent1" phldr="1"/>
      <dgm:spPr/>
      <dgm:t>
        <a:bodyPr/>
        <a:lstStyle/>
        <a:p>
          <a:endParaRPr lang="es-ES"/>
        </a:p>
      </dgm:t>
    </dgm:pt>
    <dgm:pt modelId="{12D3D1FC-B321-C345-BE47-AE809DB8A093}">
      <dgm:prSet phldrT="[Texto]"/>
      <dgm:spPr>
        <a:solidFill>
          <a:srgbClr val="215968"/>
        </a:solidFill>
        <a:ln>
          <a:solidFill>
            <a:srgbClr val="FFFFFF"/>
          </a:solidFill>
        </a:ln>
      </dgm:spPr>
      <dgm:t>
        <a:bodyPr/>
        <a:lstStyle/>
        <a:p>
          <a:r>
            <a:rPr lang="es-ES" dirty="0">
              <a:solidFill>
                <a:srgbClr val="FFFFFF"/>
              </a:solidFill>
            </a:rPr>
            <a:t>MISIÓN </a:t>
          </a:r>
        </a:p>
        <a:p>
          <a:r>
            <a:rPr lang="es-ES" dirty="0">
              <a:solidFill>
                <a:srgbClr val="FFFFFF"/>
              </a:solidFill>
            </a:rPr>
            <a:t>VISIÓN </a:t>
          </a:r>
        </a:p>
        <a:p>
          <a:r>
            <a:rPr lang="es-ES" dirty="0">
              <a:solidFill>
                <a:srgbClr val="FFFFFF"/>
              </a:solidFill>
            </a:rPr>
            <a:t>MODELO FORMATIVO</a:t>
          </a:r>
        </a:p>
      </dgm:t>
    </dgm:pt>
    <dgm:pt modelId="{2316DDB4-FA1B-214E-B293-ED841B911879}" type="parTrans" cxnId="{E20C12DB-11C2-4740-A0E7-CC2C143694BE}">
      <dgm:prSet/>
      <dgm:spPr/>
      <dgm:t>
        <a:bodyPr/>
        <a:lstStyle/>
        <a:p>
          <a:endParaRPr lang="es-ES">
            <a:solidFill>
              <a:srgbClr val="1A3F7C"/>
            </a:solidFill>
          </a:endParaRPr>
        </a:p>
      </dgm:t>
    </dgm:pt>
    <dgm:pt modelId="{E7BBD254-D936-2F47-A6DC-4C4DC36516C8}" type="sibTrans" cxnId="{E20C12DB-11C2-4740-A0E7-CC2C143694BE}">
      <dgm:prSet/>
      <dgm:spPr/>
      <dgm:t>
        <a:bodyPr/>
        <a:lstStyle/>
        <a:p>
          <a:endParaRPr lang="es-ES">
            <a:solidFill>
              <a:srgbClr val="1A3F7C"/>
            </a:solidFill>
          </a:endParaRPr>
        </a:p>
      </dgm:t>
    </dgm:pt>
    <dgm:pt modelId="{7EA59696-82CF-E643-9FBA-5DB3CC9A5731}">
      <dgm:prSet/>
      <dgm:spPr>
        <a:solidFill>
          <a:srgbClr val="215968">
            <a:alpha val="47000"/>
          </a:srgbClr>
        </a:solidFill>
        <a:ln>
          <a:solidFill>
            <a:srgbClr val="FFFFFF"/>
          </a:solidFill>
        </a:ln>
      </dgm:spPr>
      <dgm:t>
        <a:bodyPr/>
        <a:lstStyle/>
        <a:p>
          <a:r>
            <a:rPr lang="es-ES" dirty="0">
              <a:ln>
                <a:noFill/>
              </a:ln>
              <a:solidFill>
                <a:srgbClr val="FFFFFF"/>
              </a:solidFill>
            </a:rPr>
            <a:t>EXTENSIÓN</a:t>
          </a:r>
        </a:p>
        <a:p>
          <a:r>
            <a:rPr lang="es-ES" dirty="0">
              <a:ln>
                <a:noFill/>
              </a:ln>
              <a:solidFill>
                <a:srgbClr val="FFFFFF"/>
              </a:solidFill>
            </a:rPr>
            <a:t>VINCULACIÓN MEDIO</a:t>
          </a:r>
        </a:p>
      </dgm:t>
    </dgm:pt>
    <dgm:pt modelId="{9B29C64B-DFF3-0240-B019-B9A3C6F36F95}" type="parTrans" cxnId="{677F5AFF-9926-3E46-B562-371092A7CF99}">
      <dgm:prSet/>
      <dgm:spPr/>
      <dgm:t>
        <a:bodyPr/>
        <a:lstStyle/>
        <a:p>
          <a:endParaRPr lang="es-ES">
            <a:solidFill>
              <a:srgbClr val="1A3F7C"/>
            </a:solidFill>
          </a:endParaRPr>
        </a:p>
      </dgm:t>
    </dgm:pt>
    <dgm:pt modelId="{8D306324-F35D-924B-BF0C-B47D0118B538}" type="sibTrans" cxnId="{677F5AFF-9926-3E46-B562-371092A7CF99}">
      <dgm:prSet/>
      <dgm:spPr/>
      <dgm:t>
        <a:bodyPr/>
        <a:lstStyle/>
        <a:p>
          <a:endParaRPr lang="es-ES">
            <a:solidFill>
              <a:srgbClr val="1A3F7C"/>
            </a:solidFill>
          </a:endParaRPr>
        </a:p>
      </dgm:t>
    </dgm:pt>
    <dgm:pt modelId="{A744B0A5-2DE9-104F-B614-72380E809FA0}">
      <dgm:prSet/>
      <dgm:spPr>
        <a:solidFill>
          <a:schemeClr val="accent5">
            <a:lumMod val="40000"/>
            <a:lumOff val="60000"/>
          </a:schemeClr>
        </a:solidFill>
        <a:ln>
          <a:solidFill>
            <a:srgbClr val="FFFFFF"/>
          </a:solidFill>
        </a:ln>
        <a:effectLst/>
      </dgm:spPr>
      <dgm:t>
        <a:bodyPr/>
        <a:lstStyle/>
        <a:p>
          <a:r>
            <a:rPr lang="es-ES" dirty="0">
              <a:solidFill>
                <a:srgbClr val="1A3F7C"/>
              </a:solidFill>
            </a:rPr>
            <a:t>1. LIDERAZGO EN GESTIÓN</a:t>
          </a:r>
        </a:p>
      </dgm:t>
    </dgm:pt>
    <dgm:pt modelId="{98781FB5-64F9-764F-8E72-0C3187EB8EB0}" type="parTrans" cxnId="{86C46E30-666B-224B-9463-0686FA3C640F}">
      <dgm:prSet/>
      <dgm:spPr/>
      <dgm:t>
        <a:bodyPr/>
        <a:lstStyle/>
        <a:p>
          <a:endParaRPr lang="es-ES">
            <a:solidFill>
              <a:srgbClr val="1A3F7C"/>
            </a:solidFill>
          </a:endParaRPr>
        </a:p>
      </dgm:t>
    </dgm:pt>
    <dgm:pt modelId="{1F437A3F-F4C0-5442-B7B5-C66E14E2DE25}" type="sibTrans" cxnId="{86C46E30-666B-224B-9463-0686FA3C640F}">
      <dgm:prSet/>
      <dgm:spPr/>
      <dgm:t>
        <a:bodyPr/>
        <a:lstStyle/>
        <a:p>
          <a:endParaRPr lang="es-ES">
            <a:solidFill>
              <a:srgbClr val="1A3F7C"/>
            </a:solidFill>
          </a:endParaRPr>
        </a:p>
      </dgm:t>
    </dgm:pt>
    <dgm:pt modelId="{5A81D25C-286B-0C4F-9A6C-6D9F45572F63}">
      <dgm:prSet/>
      <dgm:spPr>
        <a:solidFill>
          <a:schemeClr val="accent5">
            <a:lumMod val="40000"/>
            <a:lumOff val="60000"/>
          </a:schemeClr>
        </a:solidFill>
        <a:ln>
          <a:solidFill>
            <a:srgbClr val="FFFFFF"/>
          </a:solidFill>
        </a:ln>
        <a:effectLst/>
      </dgm:spPr>
      <dgm:t>
        <a:bodyPr/>
        <a:lstStyle/>
        <a:p>
          <a:r>
            <a:rPr lang="es-ES" dirty="0">
              <a:solidFill>
                <a:srgbClr val="1A3F7C"/>
              </a:solidFill>
            </a:rPr>
            <a:t>2. ESTRATEGIA           </a:t>
          </a:r>
        </a:p>
      </dgm:t>
    </dgm:pt>
    <dgm:pt modelId="{AD34B4DA-C0EF-9743-B4ED-5D28B5230BE2}" type="parTrans" cxnId="{065B2BA3-6755-B34B-A8FE-1C5D34FC1481}">
      <dgm:prSet/>
      <dgm:spPr/>
      <dgm:t>
        <a:bodyPr/>
        <a:lstStyle/>
        <a:p>
          <a:endParaRPr lang="es-ES">
            <a:solidFill>
              <a:srgbClr val="1A3F7C"/>
            </a:solidFill>
          </a:endParaRPr>
        </a:p>
      </dgm:t>
    </dgm:pt>
    <dgm:pt modelId="{58C2B9B7-C672-E64A-9C20-3659D1E813E3}" type="sibTrans" cxnId="{065B2BA3-6755-B34B-A8FE-1C5D34FC1481}">
      <dgm:prSet/>
      <dgm:spPr/>
      <dgm:t>
        <a:bodyPr/>
        <a:lstStyle/>
        <a:p>
          <a:endParaRPr lang="es-ES">
            <a:solidFill>
              <a:srgbClr val="1A3F7C"/>
            </a:solidFill>
          </a:endParaRPr>
        </a:p>
      </dgm:t>
    </dgm:pt>
    <dgm:pt modelId="{4CC8D69C-20AB-F944-B25C-EA552105DBE0}">
      <dgm:prSet/>
      <dgm:spPr>
        <a:solidFill>
          <a:schemeClr val="accent5">
            <a:lumMod val="40000"/>
            <a:lumOff val="60000"/>
          </a:schemeClr>
        </a:solidFill>
        <a:ln>
          <a:solidFill>
            <a:srgbClr val="FFFFFF"/>
          </a:solidFill>
        </a:ln>
        <a:effectLst/>
      </dgm:spPr>
      <dgm:t>
        <a:bodyPr/>
        <a:lstStyle/>
        <a:p>
          <a:r>
            <a:rPr lang="es-ES" dirty="0">
              <a:solidFill>
                <a:srgbClr val="1A3F7C"/>
              </a:solidFill>
            </a:rPr>
            <a:t>3. CUERPO DOCENTE Y GESTIÓN</a:t>
          </a:r>
        </a:p>
      </dgm:t>
    </dgm:pt>
    <dgm:pt modelId="{612AC873-3829-024A-A481-2BC6408B26BE}" type="parTrans" cxnId="{91020C21-22E3-4E4B-B96F-717B38310828}">
      <dgm:prSet/>
      <dgm:spPr/>
      <dgm:t>
        <a:bodyPr/>
        <a:lstStyle/>
        <a:p>
          <a:endParaRPr lang="es-ES">
            <a:solidFill>
              <a:srgbClr val="1A3F7C"/>
            </a:solidFill>
          </a:endParaRPr>
        </a:p>
      </dgm:t>
    </dgm:pt>
    <dgm:pt modelId="{113B66BF-5587-7E44-97D9-8C4AB60C3820}" type="sibTrans" cxnId="{91020C21-22E3-4E4B-B96F-717B38310828}">
      <dgm:prSet/>
      <dgm:spPr/>
      <dgm:t>
        <a:bodyPr/>
        <a:lstStyle/>
        <a:p>
          <a:endParaRPr lang="es-ES">
            <a:solidFill>
              <a:srgbClr val="1A3F7C"/>
            </a:solidFill>
          </a:endParaRPr>
        </a:p>
      </dgm:t>
    </dgm:pt>
    <dgm:pt modelId="{05FBE3FB-32A6-CA41-A2C7-5C00DA5FE2C6}">
      <dgm:prSet/>
      <dgm:spPr>
        <a:solidFill>
          <a:schemeClr val="accent5">
            <a:lumMod val="40000"/>
            <a:lumOff val="60000"/>
          </a:schemeClr>
        </a:solidFill>
        <a:ln>
          <a:solidFill>
            <a:srgbClr val="FFFFFF"/>
          </a:solidFill>
        </a:ln>
        <a:effectLst/>
      </dgm:spPr>
      <dgm:t>
        <a:bodyPr/>
        <a:lstStyle/>
        <a:p>
          <a:r>
            <a:rPr lang="es-ES" dirty="0">
              <a:solidFill>
                <a:srgbClr val="1A3F7C"/>
              </a:solidFill>
            </a:rPr>
            <a:t>5. PROCESOS</a:t>
          </a:r>
        </a:p>
      </dgm:t>
    </dgm:pt>
    <dgm:pt modelId="{1EF92E8D-7CFB-D44C-B9F7-66F85A297114}" type="parTrans" cxnId="{AC1191FC-5C68-E74D-A3E8-B3B43C4E7B70}">
      <dgm:prSet/>
      <dgm:spPr/>
      <dgm:t>
        <a:bodyPr/>
        <a:lstStyle/>
        <a:p>
          <a:endParaRPr lang="es-ES">
            <a:solidFill>
              <a:srgbClr val="1A3F7C"/>
            </a:solidFill>
          </a:endParaRPr>
        </a:p>
      </dgm:t>
    </dgm:pt>
    <dgm:pt modelId="{639BFB20-E985-3C44-9C87-4DF97C8F1B6A}" type="sibTrans" cxnId="{AC1191FC-5C68-E74D-A3E8-B3B43C4E7B70}">
      <dgm:prSet/>
      <dgm:spPr/>
      <dgm:t>
        <a:bodyPr/>
        <a:lstStyle/>
        <a:p>
          <a:endParaRPr lang="es-ES">
            <a:solidFill>
              <a:srgbClr val="1A3F7C"/>
            </a:solidFill>
          </a:endParaRPr>
        </a:p>
      </dgm:t>
    </dgm:pt>
    <dgm:pt modelId="{9315BBCA-3A15-C840-B29E-E0D65A47B9A4}">
      <dgm:prSet/>
      <dgm:spPr>
        <a:solidFill>
          <a:schemeClr val="accent5">
            <a:lumMod val="40000"/>
            <a:lumOff val="60000"/>
          </a:schemeClr>
        </a:solidFill>
        <a:ln>
          <a:solidFill>
            <a:srgbClr val="FFFFFF"/>
          </a:solidFill>
        </a:ln>
        <a:effectLst/>
      </dgm:spPr>
      <dgm:t>
        <a:bodyPr/>
        <a:lstStyle/>
        <a:p>
          <a:r>
            <a:rPr lang="es-ES" dirty="0">
              <a:solidFill>
                <a:srgbClr val="1A3F7C"/>
              </a:solidFill>
            </a:rPr>
            <a:t>4. ALIANZAS</a:t>
          </a:r>
        </a:p>
        <a:p>
          <a:r>
            <a:rPr lang="es-ES" dirty="0">
              <a:solidFill>
                <a:srgbClr val="1A3F7C"/>
              </a:solidFill>
            </a:rPr>
            <a:t>RECURSOS        </a:t>
          </a:r>
        </a:p>
      </dgm:t>
    </dgm:pt>
    <dgm:pt modelId="{CCF4D9D7-848B-AA45-9B4C-5BD0CE0A0F6B}" type="parTrans" cxnId="{37F46335-530A-7B40-B4A3-44810A91088D}">
      <dgm:prSet/>
      <dgm:spPr/>
      <dgm:t>
        <a:bodyPr/>
        <a:lstStyle/>
        <a:p>
          <a:endParaRPr lang="es-ES">
            <a:solidFill>
              <a:srgbClr val="1A3F7C"/>
            </a:solidFill>
          </a:endParaRPr>
        </a:p>
      </dgm:t>
    </dgm:pt>
    <dgm:pt modelId="{4700A0CB-08E5-5747-AD56-B2E687D83EDF}" type="sibTrans" cxnId="{37F46335-530A-7B40-B4A3-44810A91088D}">
      <dgm:prSet/>
      <dgm:spPr/>
      <dgm:t>
        <a:bodyPr/>
        <a:lstStyle/>
        <a:p>
          <a:endParaRPr lang="es-ES">
            <a:solidFill>
              <a:srgbClr val="1A3F7C"/>
            </a:solidFill>
          </a:endParaRPr>
        </a:p>
      </dgm:t>
    </dgm:pt>
    <dgm:pt modelId="{0151514D-D3C5-C14B-AF7A-991D8FB5C1BE}">
      <dgm:prSet phldrT="[Texto]"/>
      <dgm:spPr>
        <a:solidFill>
          <a:srgbClr val="215968">
            <a:alpha val="47000"/>
          </a:srgbClr>
        </a:solidFill>
        <a:ln>
          <a:solidFill>
            <a:schemeClr val="bg1"/>
          </a:solidFill>
        </a:ln>
      </dgm:spPr>
      <dgm:t>
        <a:bodyPr/>
        <a:lstStyle/>
        <a:p>
          <a:r>
            <a:rPr lang="es-ES" dirty="0">
              <a:solidFill>
                <a:srgbClr val="FFFFFF"/>
              </a:solidFill>
            </a:rPr>
            <a:t>DOCENCIA</a:t>
          </a:r>
        </a:p>
      </dgm:t>
    </dgm:pt>
    <dgm:pt modelId="{8476907C-3A47-3946-81E8-CEA59E2C679C}" type="sibTrans" cxnId="{58E4F479-67BB-4249-B416-530EC1514B64}">
      <dgm:prSet/>
      <dgm:spPr/>
      <dgm:t>
        <a:bodyPr/>
        <a:lstStyle/>
        <a:p>
          <a:endParaRPr lang="es-ES">
            <a:solidFill>
              <a:srgbClr val="1A3F7C"/>
            </a:solidFill>
          </a:endParaRPr>
        </a:p>
      </dgm:t>
    </dgm:pt>
    <dgm:pt modelId="{EF186C51-179C-6746-A75F-3D83A7F69B17}" type="parTrans" cxnId="{58E4F479-67BB-4249-B416-530EC1514B64}">
      <dgm:prSet/>
      <dgm:spPr/>
      <dgm:t>
        <a:bodyPr/>
        <a:lstStyle/>
        <a:p>
          <a:endParaRPr lang="es-ES">
            <a:solidFill>
              <a:srgbClr val="1A3F7C"/>
            </a:solidFill>
          </a:endParaRPr>
        </a:p>
      </dgm:t>
    </dgm:pt>
    <dgm:pt modelId="{24D3213B-A91F-D240-B5A7-74BFD7A43C5B}">
      <dgm:prSet phldrT="[Texto]"/>
      <dgm:spPr>
        <a:solidFill>
          <a:srgbClr val="215968">
            <a:alpha val="47000"/>
          </a:srgbClr>
        </a:solidFill>
        <a:ln>
          <a:solidFill>
            <a:srgbClr val="FFFFFF"/>
          </a:solidFill>
        </a:ln>
      </dgm:spPr>
      <dgm:t>
        <a:bodyPr/>
        <a:lstStyle/>
        <a:p>
          <a:r>
            <a:rPr lang="es-ES" dirty="0">
              <a:solidFill>
                <a:srgbClr val="FFFFFF"/>
              </a:solidFill>
            </a:rPr>
            <a:t>INVESTIGACIÓN</a:t>
          </a:r>
        </a:p>
      </dgm:t>
    </dgm:pt>
    <dgm:pt modelId="{8E27524D-EE1C-3745-A21D-A8DAF38C969D}" type="parTrans" cxnId="{5E12BAA5-C69F-7241-A8E7-39E8B1A39296}">
      <dgm:prSet/>
      <dgm:spPr/>
      <dgm:t>
        <a:bodyPr/>
        <a:lstStyle/>
        <a:p>
          <a:endParaRPr lang="es-ES"/>
        </a:p>
      </dgm:t>
    </dgm:pt>
    <dgm:pt modelId="{2EC74A72-FBD2-B548-A052-B57A00B19160}" type="sibTrans" cxnId="{5E12BAA5-C69F-7241-A8E7-39E8B1A39296}">
      <dgm:prSet/>
      <dgm:spPr/>
      <dgm:t>
        <a:bodyPr/>
        <a:lstStyle/>
        <a:p>
          <a:endParaRPr lang="es-ES"/>
        </a:p>
      </dgm:t>
    </dgm:pt>
    <dgm:pt modelId="{E592A95C-F193-D249-B0F9-7D6CE33B463C}" type="pres">
      <dgm:prSet presAssocID="{06ACA49B-8659-A442-A98F-859F37C53622}" presName="compositeShape" presStyleCnt="0">
        <dgm:presLayoutVars>
          <dgm:chMax val="9"/>
          <dgm:dir/>
          <dgm:resizeHandles val="exact"/>
        </dgm:presLayoutVars>
      </dgm:prSet>
      <dgm:spPr/>
    </dgm:pt>
    <dgm:pt modelId="{173B6BAB-D21C-9A46-ACED-ADB912285632}" type="pres">
      <dgm:prSet presAssocID="{06ACA49B-8659-A442-A98F-859F37C53622}" presName="triangle1" presStyleLbl="node1" presStyleIdx="0" presStyleCnt="9">
        <dgm:presLayoutVars>
          <dgm:bulletEnabled val="1"/>
        </dgm:presLayoutVars>
      </dgm:prSet>
      <dgm:spPr/>
    </dgm:pt>
    <dgm:pt modelId="{D572EFF1-E5CA-7E45-AC4E-99ACA5311FD5}" type="pres">
      <dgm:prSet presAssocID="{06ACA49B-8659-A442-A98F-859F37C53622}" presName="triangle2" presStyleLbl="node1" presStyleIdx="1" presStyleCnt="9">
        <dgm:presLayoutVars>
          <dgm:bulletEnabled val="1"/>
        </dgm:presLayoutVars>
      </dgm:prSet>
      <dgm:spPr/>
    </dgm:pt>
    <dgm:pt modelId="{AABB3956-6FAE-3E47-8CE1-2E61D06DED98}" type="pres">
      <dgm:prSet presAssocID="{06ACA49B-8659-A442-A98F-859F37C53622}" presName="triangle3" presStyleLbl="node1" presStyleIdx="2" presStyleCnt="9">
        <dgm:presLayoutVars>
          <dgm:bulletEnabled val="1"/>
        </dgm:presLayoutVars>
      </dgm:prSet>
      <dgm:spPr/>
    </dgm:pt>
    <dgm:pt modelId="{08142E23-5B26-0544-AD01-705D25E4EA1D}" type="pres">
      <dgm:prSet presAssocID="{06ACA49B-8659-A442-A98F-859F37C53622}" presName="triangle4" presStyleLbl="node1" presStyleIdx="3" presStyleCnt="9">
        <dgm:presLayoutVars>
          <dgm:bulletEnabled val="1"/>
        </dgm:presLayoutVars>
      </dgm:prSet>
      <dgm:spPr/>
    </dgm:pt>
    <dgm:pt modelId="{071605A6-0144-684D-8AD0-65A083EB6CDF}" type="pres">
      <dgm:prSet presAssocID="{06ACA49B-8659-A442-A98F-859F37C53622}" presName="triangle5" presStyleLbl="node1" presStyleIdx="4" presStyleCnt="9" custScaleY="105170">
        <dgm:presLayoutVars>
          <dgm:bulletEnabled val="1"/>
        </dgm:presLayoutVars>
      </dgm:prSet>
      <dgm:spPr/>
    </dgm:pt>
    <dgm:pt modelId="{6911E007-2276-D642-BA3F-98D93F171712}" type="pres">
      <dgm:prSet presAssocID="{06ACA49B-8659-A442-A98F-859F37C53622}" presName="triangle6" presStyleLbl="node1" presStyleIdx="5" presStyleCnt="9">
        <dgm:presLayoutVars>
          <dgm:bulletEnabled val="1"/>
        </dgm:presLayoutVars>
      </dgm:prSet>
      <dgm:spPr/>
    </dgm:pt>
    <dgm:pt modelId="{C6230DCD-CCDD-D444-9662-0973EDC13919}" type="pres">
      <dgm:prSet presAssocID="{06ACA49B-8659-A442-A98F-859F37C53622}" presName="triangle7" presStyleLbl="node1" presStyleIdx="6" presStyleCnt="9" custScaleY="105545">
        <dgm:presLayoutVars>
          <dgm:bulletEnabled val="1"/>
        </dgm:presLayoutVars>
      </dgm:prSet>
      <dgm:spPr/>
    </dgm:pt>
    <dgm:pt modelId="{3571F249-DB23-A24D-9292-2F7929EB7BD7}" type="pres">
      <dgm:prSet presAssocID="{06ACA49B-8659-A442-A98F-859F37C53622}" presName="triangle8" presStyleLbl="node1" presStyleIdx="7" presStyleCnt="9" custLinFactNeighborY="270">
        <dgm:presLayoutVars>
          <dgm:bulletEnabled val="1"/>
        </dgm:presLayoutVars>
      </dgm:prSet>
      <dgm:spPr/>
    </dgm:pt>
    <dgm:pt modelId="{57B7A28F-1A8C-2C43-BA79-BB6D12FFC647}" type="pres">
      <dgm:prSet presAssocID="{06ACA49B-8659-A442-A98F-859F37C53622}" presName="triangle9" presStyleLbl="node1" presStyleIdx="8" presStyleCnt="9" custScaleX="116804" custScaleY="105545" custLinFactNeighborX="-4981">
        <dgm:presLayoutVars>
          <dgm:bulletEnabled val="1"/>
        </dgm:presLayoutVars>
      </dgm:prSet>
      <dgm:spPr/>
    </dgm:pt>
  </dgm:ptLst>
  <dgm:cxnLst>
    <dgm:cxn modelId="{C0767902-850C-43C0-9456-E012792D2C0D}" type="presOf" srcId="{A744B0A5-2DE9-104F-B614-72380E809FA0}" destId="{071605A6-0144-684D-8AD0-65A083EB6CDF}" srcOrd="0" destOrd="0" presId="urn:microsoft.com/office/officeart/2005/8/layout/pyramid4"/>
    <dgm:cxn modelId="{62B90920-64D8-41DB-852B-D06B0E2E1EAB}" type="presOf" srcId="{0151514D-D3C5-C14B-AF7A-991D8FB5C1BE}" destId="{AABB3956-6FAE-3E47-8CE1-2E61D06DED98}" srcOrd="0" destOrd="0" presId="urn:microsoft.com/office/officeart/2005/8/layout/pyramid4"/>
    <dgm:cxn modelId="{91020C21-22E3-4E4B-B96F-717B38310828}" srcId="{06ACA49B-8659-A442-A98F-859F37C53622}" destId="{4CC8D69C-20AB-F944-B25C-EA552105DBE0}" srcOrd="6" destOrd="0" parTransId="{612AC873-3829-024A-A481-2BC6408B26BE}" sibTransId="{113B66BF-5587-7E44-97D9-8C4AB60C3820}"/>
    <dgm:cxn modelId="{5D00AB2A-3998-4B17-868E-8DAF2613AA5E}" type="presOf" srcId="{5A81D25C-286B-0C4F-9A6C-6D9F45572F63}" destId="{6911E007-2276-D642-BA3F-98D93F171712}" srcOrd="0" destOrd="0" presId="urn:microsoft.com/office/officeart/2005/8/layout/pyramid4"/>
    <dgm:cxn modelId="{86C46E30-666B-224B-9463-0686FA3C640F}" srcId="{06ACA49B-8659-A442-A98F-859F37C53622}" destId="{A744B0A5-2DE9-104F-B614-72380E809FA0}" srcOrd="4" destOrd="0" parTransId="{98781FB5-64F9-764F-8E72-0C3187EB8EB0}" sibTransId="{1F437A3F-F4C0-5442-B7B5-C66E14E2DE25}"/>
    <dgm:cxn modelId="{37F46335-530A-7B40-B4A3-44810A91088D}" srcId="{06ACA49B-8659-A442-A98F-859F37C53622}" destId="{9315BBCA-3A15-C840-B29E-E0D65A47B9A4}" srcOrd="8" destOrd="0" parTransId="{CCF4D9D7-848B-AA45-9B4C-5BD0CE0A0F6B}" sibTransId="{4700A0CB-08E5-5747-AD56-B2E687D83EDF}"/>
    <dgm:cxn modelId="{D837DD52-DBB6-42D9-84C1-BFDC728DADF9}" type="presOf" srcId="{4CC8D69C-20AB-F944-B25C-EA552105DBE0}" destId="{C6230DCD-CCDD-D444-9662-0973EDC13919}" srcOrd="0" destOrd="0" presId="urn:microsoft.com/office/officeart/2005/8/layout/pyramid4"/>
    <dgm:cxn modelId="{6A8E0D69-23A3-419A-863B-EEA471997E98}" type="presOf" srcId="{9315BBCA-3A15-C840-B29E-E0D65A47B9A4}" destId="{57B7A28F-1A8C-2C43-BA79-BB6D12FFC647}" srcOrd="0" destOrd="0" presId="urn:microsoft.com/office/officeart/2005/8/layout/pyramid4"/>
    <dgm:cxn modelId="{F994B96F-A6B9-4E3D-AE95-54147A705ACD}" type="presOf" srcId="{7EA59696-82CF-E643-9FBA-5DB3CC9A5731}" destId="{08142E23-5B26-0544-AD01-705D25E4EA1D}" srcOrd="0" destOrd="0" presId="urn:microsoft.com/office/officeart/2005/8/layout/pyramid4"/>
    <dgm:cxn modelId="{58E4F479-67BB-4249-B416-530EC1514B64}" srcId="{06ACA49B-8659-A442-A98F-859F37C53622}" destId="{0151514D-D3C5-C14B-AF7A-991D8FB5C1BE}" srcOrd="2" destOrd="0" parTransId="{EF186C51-179C-6746-A75F-3D83A7F69B17}" sibTransId="{8476907C-3A47-3946-81E8-CEA59E2C679C}"/>
    <dgm:cxn modelId="{01EA9087-86EC-4A5B-8F05-E04B777A33A3}" type="presOf" srcId="{05FBE3FB-32A6-CA41-A2C7-5C00DA5FE2C6}" destId="{3571F249-DB23-A24D-9292-2F7929EB7BD7}" srcOrd="0" destOrd="0" presId="urn:microsoft.com/office/officeart/2005/8/layout/pyramid4"/>
    <dgm:cxn modelId="{065B2BA3-6755-B34B-A8FE-1C5D34FC1481}" srcId="{06ACA49B-8659-A442-A98F-859F37C53622}" destId="{5A81D25C-286B-0C4F-9A6C-6D9F45572F63}" srcOrd="5" destOrd="0" parTransId="{AD34B4DA-C0EF-9743-B4ED-5D28B5230BE2}" sibTransId="{58C2B9B7-C672-E64A-9C20-3659D1E813E3}"/>
    <dgm:cxn modelId="{5E12BAA5-C69F-7241-A8E7-39E8B1A39296}" srcId="{06ACA49B-8659-A442-A98F-859F37C53622}" destId="{24D3213B-A91F-D240-B5A7-74BFD7A43C5B}" srcOrd="1" destOrd="0" parTransId="{8E27524D-EE1C-3745-A21D-A8DAF38C969D}" sibTransId="{2EC74A72-FBD2-B548-A052-B57A00B19160}"/>
    <dgm:cxn modelId="{31B07BA6-9033-4137-B3EF-6E1DEE4B6CED}" type="presOf" srcId="{06ACA49B-8659-A442-A98F-859F37C53622}" destId="{E592A95C-F193-D249-B0F9-7D6CE33B463C}" srcOrd="0" destOrd="0" presId="urn:microsoft.com/office/officeart/2005/8/layout/pyramid4"/>
    <dgm:cxn modelId="{5617CAAE-1E57-407C-B00F-B6AEB0AD4AB8}" type="presOf" srcId="{24D3213B-A91F-D240-B5A7-74BFD7A43C5B}" destId="{D572EFF1-E5CA-7E45-AC4E-99ACA5311FD5}" srcOrd="0" destOrd="0" presId="urn:microsoft.com/office/officeart/2005/8/layout/pyramid4"/>
    <dgm:cxn modelId="{E20C12DB-11C2-4740-A0E7-CC2C143694BE}" srcId="{06ACA49B-8659-A442-A98F-859F37C53622}" destId="{12D3D1FC-B321-C345-BE47-AE809DB8A093}" srcOrd="0" destOrd="0" parTransId="{2316DDB4-FA1B-214E-B293-ED841B911879}" sibTransId="{E7BBD254-D936-2F47-A6DC-4C4DC36516C8}"/>
    <dgm:cxn modelId="{AC1191FC-5C68-E74D-A3E8-B3B43C4E7B70}" srcId="{06ACA49B-8659-A442-A98F-859F37C53622}" destId="{05FBE3FB-32A6-CA41-A2C7-5C00DA5FE2C6}" srcOrd="7" destOrd="0" parTransId="{1EF92E8D-7CFB-D44C-B9F7-66F85A297114}" sibTransId="{639BFB20-E985-3C44-9C87-4DF97C8F1B6A}"/>
    <dgm:cxn modelId="{550B5DFD-1756-4B2B-AB1E-51C53395A254}" type="presOf" srcId="{12D3D1FC-B321-C345-BE47-AE809DB8A093}" destId="{173B6BAB-D21C-9A46-ACED-ADB912285632}" srcOrd="0" destOrd="0" presId="urn:microsoft.com/office/officeart/2005/8/layout/pyramid4"/>
    <dgm:cxn modelId="{677F5AFF-9926-3E46-B562-371092A7CF99}" srcId="{06ACA49B-8659-A442-A98F-859F37C53622}" destId="{7EA59696-82CF-E643-9FBA-5DB3CC9A5731}" srcOrd="3" destOrd="0" parTransId="{9B29C64B-DFF3-0240-B019-B9A3C6F36F95}" sibTransId="{8D306324-F35D-924B-BF0C-B47D0118B538}"/>
    <dgm:cxn modelId="{A5E037D4-3440-4030-98C8-05A8382429CE}" type="presParOf" srcId="{E592A95C-F193-D249-B0F9-7D6CE33B463C}" destId="{173B6BAB-D21C-9A46-ACED-ADB912285632}" srcOrd="0" destOrd="0" presId="urn:microsoft.com/office/officeart/2005/8/layout/pyramid4"/>
    <dgm:cxn modelId="{9EC50609-BC1B-4BA9-825B-414E704D44D3}" type="presParOf" srcId="{E592A95C-F193-D249-B0F9-7D6CE33B463C}" destId="{D572EFF1-E5CA-7E45-AC4E-99ACA5311FD5}" srcOrd="1" destOrd="0" presId="urn:microsoft.com/office/officeart/2005/8/layout/pyramid4"/>
    <dgm:cxn modelId="{6BA58322-FB25-4D33-AD18-C5E2AEEB794B}" type="presParOf" srcId="{E592A95C-F193-D249-B0F9-7D6CE33B463C}" destId="{AABB3956-6FAE-3E47-8CE1-2E61D06DED98}" srcOrd="2" destOrd="0" presId="urn:microsoft.com/office/officeart/2005/8/layout/pyramid4"/>
    <dgm:cxn modelId="{3DD14920-EB01-431C-9B9C-D049A8D17888}" type="presParOf" srcId="{E592A95C-F193-D249-B0F9-7D6CE33B463C}" destId="{08142E23-5B26-0544-AD01-705D25E4EA1D}" srcOrd="3" destOrd="0" presId="urn:microsoft.com/office/officeart/2005/8/layout/pyramid4"/>
    <dgm:cxn modelId="{F145FB49-ADB0-45A9-BDA8-41B4CC77762A}" type="presParOf" srcId="{E592A95C-F193-D249-B0F9-7D6CE33B463C}" destId="{071605A6-0144-684D-8AD0-65A083EB6CDF}" srcOrd="4" destOrd="0" presId="urn:microsoft.com/office/officeart/2005/8/layout/pyramid4"/>
    <dgm:cxn modelId="{9F1AA6E1-3BA4-42B2-B978-B057055F1523}" type="presParOf" srcId="{E592A95C-F193-D249-B0F9-7D6CE33B463C}" destId="{6911E007-2276-D642-BA3F-98D93F171712}" srcOrd="5" destOrd="0" presId="urn:microsoft.com/office/officeart/2005/8/layout/pyramid4"/>
    <dgm:cxn modelId="{33EFAA83-BE46-4994-8760-8A2C887DD1E3}" type="presParOf" srcId="{E592A95C-F193-D249-B0F9-7D6CE33B463C}" destId="{C6230DCD-CCDD-D444-9662-0973EDC13919}" srcOrd="6" destOrd="0" presId="urn:microsoft.com/office/officeart/2005/8/layout/pyramid4"/>
    <dgm:cxn modelId="{F1BE2F03-1BB3-40E4-B784-6D1FE3B4304F}" type="presParOf" srcId="{E592A95C-F193-D249-B0F9-7D6CE33B463C}" destId="{3571F249-DB23-A24D-9292-2F7929EB7BD7}" srcOrd="7" destOrd="0" presId="urn:microsoft.com/office/officeart/2005/8/layout/pyramid4"/>
    <dgm:cxn modelId="{79BFDCA8-FDBC-4D3F-9F34-08DF33714D2A}" type="presParOf" srcId="{E592A95C-F193-D249-B0F9-7D6CE33B463C}" destId="{57B7A28F-1A8C-2C43-BA79-BB6D12FFC647}" srcOrd="8" destOrd="0" presId="urn:microsoft.com/office/officeart/2005/8/layout/pyramid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C3ECB-7D69-3946-A667-EC0C1F902AC4}" type="doc">
      <dgm:prSet loTypeId="urn:microsoft.com/office/officeart/2009/3/layout/IncreasingArrowsProcess" loCatId="" qsTypeId="urn:microsoft.com/office/officeart/2005/8/quickstyle/simple1" qsCatId="simple" csTypeId="urn:microsoft.com/office/officeart/2005/8/colors/accent1_2" csCatId="accent1" phldr="1"/>
      <dgm:spPr/>
      <dgm:t>
        <a:bodyPr/>
        <a:lstStyle/>
        <a:p>
          <a:endParaRPr lang="es-ES"/>
        </a:p>
      </dgm:t>
    </dgm:pt>
    <dgm:pt modelId="{C4F3AEDE-98D1-7541-89D3-2F119CF843AA}">
      <dgm:prSet phldrT="[Texto]"/>
      <dgm:spPr>
        <a:solidFill>
          <a:srgbClr val="B7DEE8"/>
        </a:solidFill>
        <a:ln>
          <a:solidFill>
            <a:srgbClr val="93CDDD"/>
          </a:solidFill>
        </a:ln>
      </dgm:spPr>
      <dgm:t>
        <a:bodyPr/>
        <a:lstStyle/>
        <a:p>
          <a:r>
            <a:rPr lang="es-ES" dirty="0">
              <a:solidFill>
                <a:srgbClr val="254061"/>
              </a:solidFill>
            </a:rPr>
            <a:t>Plan Estratégico</a:t>
          </a:r>
        </a:p>
      </dgm:t>
    </dgm:pt>
    <dgm:pt modelId="{98DCFEAB-6C5F-CF40-87D7-36B8A0A4A3AC}" type="parTrans" cxnId="{AB80E4AA-1361-FE4F-B474-B463ED5A935C}">
      <dgm:prSet/>
      <dgm:spPr/>
      <dgm:t>
        <a:bodyPr/>
        <a:lstStyle/>
        <a:p>
          <a:endParaRPr lang="es-ES"/>
        </a:p>
      </dgm:t>
    </dgm:pt>
    <dgm:pt modelId="{DFE266B4-68A1-8944-B5A5-45B240D596DA}" type="sibTrans" cxnId="{AB80E4AA-1361-FE4F-B474-B463ED5A935C}">
      <dgm:prSet/>
      <dgm:spPr/>
      <dgm:t>
        <a:bodyPr/>
        <a:lstStyle/>
        <a:p>
          <a:endParaRPr lang="es-ES"/>
        </a:p>
      </dgm:t>
    </dgm:pt>
    <dgm:pt modelId="{F3A648D3-D8D2-224B-81F9-75EC0214A92E}">
      <dgm:prSet phldrT="[Texto]" custT="1"/>
      <dgm:spPr>
        <a:ln>
          <a:solidFill>
            <a:srgbClr val="B7DEE8"/>
          </a:solidFill>
        </a:ln>
      </dgm:spPr>
      <dgm:t>
        <a:bodyPr/>
        <a:lstStyle/>
        <a:p>
          <a:r>
            <a:rPr lang="es-ES" sz="1800" dirty="0">
              <a:solidFill>
                <a:srgbClr val="254061"/>
              </a:solidFill>
            </a:rPr>
            <a:t>Enfoques</a:t>
          </a:r>
        </a:p>
        <a:p>
          <a:r>
            <a:rPr lang="es-ES" sz="1800" dirty="0">
              <a:solidFill>
                <a:srgbClr val="254061"/>
              </a:solidFill>
            </a:rPr>
            <a:t>Despliegue</a:t>
          </a:r>
        </a:p>
        <a:p>
          <a:r>
            <a:rPr lang="es-ES" sz="1800" dirty="0">
              <a:solidFill>
                <a:srgbClr val="254061"/>
              </a:solidFill>
            </a:rPr>
            <a:t>Evaluación, revisión</a:t>
          </a:r>
        </a:p>
        <a:p>
          <a:r>
            <a:rPr lang="es-ES" sz="1800" dirty="0">
              <a:solidFill>
                <a:srgbClr val="254061"/>
              </a:solidFill>
            </a:rPr>
            <a:t>resultados</a:t>
          </a:r>
        </a:p>
      </dgm:t>
    </dgm:pt>
    <dgm:pt modelId="{8DE3507D-E0BE-E74A-90D0-FE6088A0B195}" type="parTrans" cxnId="{FFB5B38A-7483-3649-B10D-4FE1F8500327}">
      <dgm:prSet/>
      <dgm:spPr/>
      <dgm:t>
        <a:bodyPr/>
        <a:lstStyle/>
        <a:p>
          <a:endParaRPr lang="es-ES"/>
        </a:p>
      </dgm:t>
    </dgm:pt>
    <dgm:pt modelId="{CE1F8545-B79E-A245-B875-CBE533D37C02}" type="sibTrans" cxnId="{FFB5B38A-7483-3649-B10D-4FE1F8500327}">
      <dgm:prSet/>
      <dgm:spPr/>
      <dgm:t>
        <a:bodyPr/>
        <a:lstStyle/>
        <a:p>
          <a:endParaRPr lang="es-ES"/>
        </a:p>
      </dgm:t>
    </dgm:pt>
    <dgm:pt modelId="{EF8A7E57-375E-4240-B541-A4AAFD1EB454}">
      <dgm:prSet phldrT="[Texto]"/>
      <dgm:spPr>
        <a:solidFill>
          <a:srgbClr val="B7DEE8"/>
        </a:solidFill>
        <a:ln>
          <a:solidFill>
            <a:schemeClr val="accent5">
              <a:lumMod val="60000"/>
              <a:lumOff val="40000"/>
            </a:schemeClr>
          </a:solidFill>
        </a:ln>
      </dgm:spPr>
      <dgm:t>
        <a:bodyPr/>
        <a:lstStyle/>
        <a:p>
          <a:r>
            <a:rPr lang="es-ES" dirty="0">
              <a:solidFill>
                <a:srgbClr val="254061"/>
              </a:solidFill>
            </a:rPr>
            <a:t>Modelo Educativo</a:t>
          </a:r>
        </a:p>
      </dgm:t>
    </dgm:pt>
    <dgm:pt modelId="{A86771EE-E0BD-9749-97EC-79E2B0245E71}" type="parTrans" cxnId="{D961D059-F3A2-0B4F-9CC9-3BF36498B8C8}">
      <dgm:prSet/>
      <dgm:spPr/>
      <dgm:t>
        <a:bodyPr/>
        <a:lstStyle/>
        <a:p>
          <a:endParaRPr lang="es-ES"/>
        </a:p>
      </dgm:t>
    </dgm:pt>
    <dgm:pt modelId="{0D29B048-2B4F-B745-B816-BCCA3593DC66}" type="sibTrans" cxnId="{D961D059-F3A2-0B4F-9CC9-3BF36498B8C8}">
      <dgm:prSet/>
      <dgm:spPr/>
      <dgm:t>
        <a:bodyPr/>
        <a:lstStyle/>
        <a:p>
          <a:endParaRPr lang="es-ES"/>
        </a:p>
      </dgm:t>
    </dgm:pt>
    <dgm:pt modelId="{29F77F26-0BA4-CA4B-82BA-8E837032232A}">
      <dgm:prSet phldrT="[Texto]" custT="1"/>
      <dgm:spPr>
        <a:ln>
          <a:solidFill>
            <a:srgbClr val="B7DEE8"/>
          </a:solidFill>
        </a:ln>
      </dgm:spPr>
      <dgm:t>
        <a:bodyPr/>
        <a:lstStyle/>
        <a:p>
          <a:r>
            <a:rPr lang="es-ES" sz="1800" dirty="0">
              <a:solidFill>
                <a:srgbClr val="254061"/>
              </a:solidFill>
            </a:rPr>
            <a:t>Enfoques</a:t>
          </a:r>
        </a:p>
      </dgm:t>
    </dgm:pt>
    <dgm:pt modelId="{5254BB89-E6A1-BD46-A2E1-9D3722B63D5C}" type="parTrans" cxnId="{BF6C7990-F600-2645-91A6-3D2ABDF30A10}">
      <dgm:prSet/>
      <dgm:spPr/>
      <dgm:t>
        <a:bodyPr/>
        <a:lstStyle/>
        <a:p>
          <a:endParaRPr lang="es-ES"/>
        </a:p>
      </dgm:t>
    </dgm:pt>
    <dgm:pt modelId="{CE3ED96B-5A4F-6345-99BC-0E7BB53EF4F4}" type="sibTrans" cxnId="{BF6C7990-F600-2645-91A6-3D2ABDF30A10}">
      <dgm:prSet/>
      <dgm:spPr/>
      <dgm:t>
        <a:bodyPr/>
        <a:lstStyle/>
        <a:p>
          <a:endParaRPr lang="es-ES"/>
        </a:p>
      </dgm:t>
    </dgm:pt>
    <dgm:pt modelId="{BF74B154-8C73-214A-A9D0-6890820C7D31}">
      <dgm:prSet phldrT="[Texto]"/>
      <dgm:spPr>
        <a:solidFill>
          <a:srgbClr val="B7DEE8"/>
        </a:solidFill>
        <a:ln>
          <a:solidFill>
            <a:srgbClr val="93CDDD"/>
          </a:solidFill>
        </a:ln>
      </dgm:spPr>
      <dgm:t>
        <a:bodyPr/>
        <a:lstStyle/>
        <a:p>
          <a:r>
            <a:rPr lang="es-ES" dirty="0">
              <a:solidFill>
                <a:srgbClr val="254061"/>
              </a:solidFill>
            </a:rPr>
            <a:t>A. C.</a:t>
          </a:r>
        </a:p>
      </dgm:t>
    </dgm:pt>
    <dgm:pt modelId="{BB94032F-0E62-7D48-8516-CE6046729294}" type="parTrans" cxnId="{883F8318-378C-A445-B12C-EA550691711C}">
      <dgm:prSet/>
      <dgm:spPr/>
      <dgm:t>
        <a:bodyPr/>
        <a:lstStyle/>
        <a:p>
          <a:endParaRPr lang="es-ES"/>
        </a:p>
      </dgm:t>
    </dgm:pt>
    <dgm:pt modelId="{111DAC3E-E118-8B4B-A881-400ABBF02273}" type="sibTrans" cxnId="{883F8318-378C-A445-B12C-EA550691711C}">
      <dgm:prSet/>
      <dgm:spPr/>
      <dgm:t>
        <a:bodyPr/>
        <a:lstStyle/>
        <a:p>
          <a:endParaRPr lang="es-ES"/>
        </a:p>
      </dgm:t>
    </dgm:pt>
    <dgm:pt modelId="{E017F963-DB95-AB42-A566-DDC38B2E2006}">
      <dgm:prSet phldrT="[Texto]" custT="1"/>
      <dgm:spPr>
        <a:ln>
          <a:solidFill>
            <a:srgbClr val="B7DEE8"/>
          </a:solidFill>
        </a:ln>
      </dgm:spPr>
      <dgm:t>
        <a:bodyPr/>
        <a:lstStyle/>
        <a:p>
          <a:r>
            <a:rPr lang="es-ES" sz="1800" dirty="0">
              <a:solidFill>
                <a:srgbClr val="254061"/>
              </a:solidFill>
            </a:rPr>
            <a:t>Enfoques</a:t>
          </a:r>
        </a:p>
      </dgm:t>
    </dgm:pt>
    <dgm:pt modelId="{4AD65B26-D864-754A-8241-9EC7C00F64BF}" type="parTrans" cxnId="{AFA134DF-4A69-254F-BFEE-36C2B5EF3386}">
      <dgm:prSet/>
      <dgm:spPr/>
      <dgm:t>
        <a:bodyPr/>
        <a:lstStyle/>
        <a:p>
          <a:endParaRPr lang="es-ES"/>
        </a:p>
      </dgm:t>
    </dgm:pt>
    <dgm:pt modelId="{8E41E37C-9775-154A-AA51-B6AF6851D72D}" type="sibTrans" cxnId="{AFA134DF-4A69-254F-BFEE-36C2B5EF3386}">
      <dgm:prSet/>
      <dgm:spPr/>
      <dgm:t>
        <a:bodyPr/>
        <a:lstStyle/>
        <a:p>
          <a:endParaRPr lang="es-ES"/>
        </a:p>
      </dgm:t>
    </dgm:pt>
    <dgm:pt modelId="{F93B5C9B-100D-554B-AE2B-C664647BE456}">
      <dgm:prSet custT="1"/>
      <dgm:spPr>
        <a:ln>
          <a:solidFill>
            <a:srgbClr val="B7DEE8"/>
          </a:solidFill>
        </a:ln>
      </dgm:spPr>
      <dgm:t>
        <a:bodyPr/>
        <a:lstStyle/>
        <a:p>
          <a:r>
            <a:rPr lang="es-ES" sz="1800" dirty="0">
              <a:solidFill>
                <a:srgbClr val="254061"/>
              </a:solidFill>
            </a:rPr>
            <a:t>Despliegue</a:t>
          </a:r>
        </a:p>
      </dgm:t>
    </dgm:pt>
    <dgm:pt modelId="{D148C68C-6E12-9D41-9829-378541C75D6E}" type="parTrans" cxnId="{33337F79-91B9-6B41-8256-6266141C754E}">
      <dgm:prSet/>
      <dgm:spPr/>
      <dgm:t>
        <a:bodyPr/>
        <a:lstStyle/>
        <a:p>
          <a:endParaRPr lang="es-ES"/>
        </a:p>
      </dgm:t>
    </dgm:pt>
    <dgm:pt modelId="{C403C4D5-830D-714E-87AA-F2F1B0B2B17E}" type="sibTrans" cxnId="{33337F79-91B9-6B41-8256-6266141C754E}">
      <dgm:prSet/>
      <dgm:spPr/>
      <dgm:t>
        <a:bodyPr/>
        <a:lstStyle/>
        <a:p>
          <a:endParaRPr lang="es-ES"/>
        </a:p>
      </dgm:t>
    </dgm:pt>
    <dgm:pt modelId="{627568D3-E242-154D-B3B8-BEAD639D914C}">
      <dgm:prSet custT="1"/>
      <dgm:spPr>
        <a:ln>
          <a:solidFill>
            <a:srgbClr val="B7DEE8"/>
          </a:solidFill>
        </a:ln>
      </dgm:spPr>
      <dgm:t>
        <a:bodyPr/>
        <a:lstStyle/>
        <a:p>
          <a:r>
            <a:rPr lang="es-ES" sz="1800" dirty="0">
              <a:solidFill>
                <a:srgbClr val="254061"/>
              </a:solidFill>
            </a:rPr>
            <a:t>Evaluación, revisión</a:t>
          </a:r>
        </a:p>
      </dgm:t>
    </dgm:pt>
    <dgm:pt modelId="{F555DFE4-E902-6A40-B1C8-BB46CE9AA348}" type="parTrans" cxnId="{D4C03C4C-94B6-3F43-9537-CE21ACB0511F}">
      <dgm:prSet/>
      <dgm:spPr/>
      <dgm:t>
        <a:bodyPr/>
        <a:lstStyle/>
        <a:p>
          <a:endParaRPr lang="es-ES"/>
        </a:p>
      </dgm:t>
    </dgm:pt>
    <dgm:pt modelId="{D7F86751-4ABF-A043-B2B3-5E57AD084F02}" type="sibTrans" cxnId="{D4C03C4C-94B6-3F43-9537-CE21ACB0511F}">
      <dgm:prSet/>
      <dgm:spPr/>
      <dgm:t>
        <a:bodyPr/>
        <a:lstStyle/>
        <a:p>
          <a:endParaRPr lang="es-ES"/>
        </a:p>
      </dgm:t>
    </dgm:pt>
    <dgm:pt modelId="{2B115131-7FB0-A74E-BDFB-D0F530EC2021}">
      <dgm:prSet custT="1"/>
      <dgm:spPr>
        <a:ln>
          <a:solidFill>
            <a:srgbClr val="B7DEE8"/>
          </a:solidFill>
        </a:ln>
      </dgm:spPr>
      <dgm:t>
        <a:bodyPr/>
        <a:lstStyle/>
        <a:p>
          <a:r>
            <a:rPr lang="es-ES" sz="1800" dirty="0">
              <a:solidFill>
                <a:srgbClr val="254061"/>
              </a:solidFill>
            </a:rPr>
            <a:t>resultados</a:t>
          </a:r>
        </a:p>
      </dgm:t>
    </dgm:pt>
    <dgm:pt modelId="{D8D3536E-8D8A-AC46-87F3-7DA0A1A810B7}" type="parTrans" cxnId="{C9A24AA4-5778-7844-BAE7-3AA3DE678EF8}">
      <dgm:prSet/>
      <dgm:spPr/>
      <dgm:t>
        <a:bodyPr/>
        <a:lstStyle/>
        <a:p>
          <a:endParaRPr lang="es-ES"/>
        </a:p>
      </dgm:t>
    </dgm:pt>
    <dgm:pt modelId="{5B7C2E76-D60D-8944-AC39-2C6704E9B120}" type="sibTrans" cxnId="{C9A24AA4-5778-7844-BAE7-3AA3DE678EF8}">
      <dgm:prSet/>
      <dgm:spPr/>
      <dgm:t>
        <a:bodyPr/>
        <a:lstStyle/>
        <a:p>
          <a:endParaRPr lang="es-ES"/>
        </a:p>
      </dgm:t>
    </dgm:pt>
    <dgm:pt modelId="{0A5DD75A-B4EB-E44D-8390-0EB5EFD91E98}">
      <dgm:prSet custT="1"/>
      <dgm:spPr>
        <a:ln>
          <a:solidFill>
            <a:srgbClr val="B7DEE8"/>
          </a:solidFill>
        </a:ln>
      </dgm:spPr>
      <dgm:t>
        <a:bodyPr/>
        <a:lstStyle/>
        <a:p>
          <a:r>
            <a:rPr lang="es-ES" sz="1800" dirty="0">
              <a:solidFill>
                <a:srgbClr val="254061"/>
              </a:solidFill>
            </a:rPr>
            <a:t>Despliegue</a:t>
          </a:r>
        </a:p>
      </dgm:t>
    </dgm:pt>
    <dgm:pt modelId="{95C8C5A1-1DF7-D249-B6FE-CAC23F75523E}" type="parTrans" cxnId="{7A9529A9-C558-0941-A0EC-9BF6A8CDCBBE}">
      <dgm:prSet/>
      <dgm:spPr/>
      <dgm:t>
        <a:bodyPr/>
        <a:lstStyle/>
        <a:p>
          <a:endParaRPr lang="es-ES"/>
        </a:p>
      </dgm:t>
    </dgm:pt>
    <dgm:pt modelId="{A20FB997-C95D-FA47-9EDC-8C918385296D}" type="sibTrans" cxnId="{7A9529A9-C558-0941-A0EC-9BF6A8CDCBBE}">
      <dgm:prSet/>
      <dgm:spPr/>
      <dgm:t>
        <a:bodyPr/>
        <a:lstStyle/>
        <a:p>
          <a:endParaRPr lang="es-ES"/>
        </a:p>
      </dgm:t>
    </dgm:pt>
    <dgm:pt modelId="{9B1245B7-03E6-E749-9141-633C51547CB7}">
      <dgm:prSet custT="1"/>
      <dgm:spPr>
        <a:ln>
          <a:solidFill>
            <a:srgbClr val="B7DEE8"/>
          </a:solidFill>
        </a:ln>
      </dgm:spPr>
      <dgm:t>
        <a:bodyPr/>
        <a:lstStyle/>
        <a:p>
          <a:r>
            <a:rPr lang="es-ES" sz="1800" dirty="0">
              <a:solidFill>
                <a:srgbClr val="254061"/>
              </a:solidFill>
            </a:rPr>
            <a:t>Evaluación, revisión</a:t>
          </a:r>
        </a:p>
      </dgm:t>
    </dgm:pt>
    <dgm:pt modelId="{51218223-F4E0-5F41-98F0-742E3D705690}" type="parTrans" cxnId="{6A5FA6FD-303A-2941-984C-E64B46DA7A88}">
      <dgm:prSet/>
      <dgm:spPr/>
      <dgm:t>
        <a:bodyPr/>
        <a:lstStyle/>
        <a:p>
          <a:endParaRPr lang="es-ES"/>
        </a:p>
      </dgm:t>
    </dgm:pt>
    <dgm:pt modelId="{B2AE804E-E477-E047-BC14-4CCF9EE67F23}" type="sibTrans" cxnId="{6A5FA6FD-303A-2941-984C-E64B46DA7A88}">
      <dgm:prSet/>
      <dgm:spPr/>
      <dgm:t>
        <a:bodyPr/>
        <a:lstStyle/>
        <a:p>
          <a:endParaRPr lang="es-ES"/>
        </a:p>
      </dgm:t>
    </dgm:pt>
    <dgm:pt modelId="{1C3548A5-9697-1F4E-B924-3A409965851E}">
      <dgm:prSet custT="1"/>
      <dgm:spPr>
        <a:ln>
          <a:solidFill>
            <a:srgbClr val="B7DEE8"/>
          </a:solidFill>
        </a:ln>
      </dgm:spPr>
      <dgm:t>
        <a:bodyPr/>
        <a:lstStyle/>
        <a:p>
          <a:r>
            <a:rPr lang="es-ES" sz="1800" dirty="0">
              <a:solidFill>
                <a:srgbClr val="254061"/>
              </a:solidFill>
            </a:rPr>
            <a:t>resultados</a:t>
          </a:r>
        </a:p>
      </dgm:t>
    </dgm:pt>
    <dgm:pt modelId="{E0D03884-FD16-6145-8810-8AC54038905A}" type="parTrans" cxnId="{EC8561B7-5A6A-B841-84CD-2E05D79A111B}">
      <dgm:prSet/>
      <dgm:spPr/>
      <dgm:t>
        <a:bodyPr/>
        <a:lstStyle/>
        <a:p>
          <a:endParaRPr lang="es-ES"/>
        </a:p>
      </dgm:t>
    </dgm:pt>
    <dgm:pt modelId="{6E015873-EC87-344B-9518-9937454E62B3}" type="sibTrans" cxnId="{EC8561B7-5A6A-B841-84CD-2E05D79A111B}">
      <dgm:prSet/>
      <dgm:spPr/>
      <dgm:t>
        <a:bodyPr/>
        <a:lstStyle/>
        <a:p>
          <a:endParaRPr lang="es-ES"/>
        </a:p>
      </dgm:t>
    </dgm:pt>
    <dgm:pt modelId="{8193B110-6164-764D-B6FC-243E9D8E7488}" type="pres">
      <dgm:prSet presAssocID="{06EC3ECB-7D69-3946-A667-EC0C1F902AC4}" presName="Name0" presStyleCnt="0">
        <dgm:presLayoutVars>
          <dgm:chMax val="5"/>
          <dgm:chPref val="5"/>
          <dgm:dir/>
          <dgm:animLvl val="lvl"/>
        </dgm:presLayoutVars>
      </dgm:prSet>
      <dgm:spPr/>
    </dgm:pt>
    <dgm:pt modelId="{B3793D8D-C22C-3641-A741-52E43B3E4526}" type="pres">
      <dgm:prSet presAssocID="{C4F3AEDE-98D1-7541-89D3-2F119CF843AA}" presName="parentText1" presStyleLbl="node1" presStyleIdx="0" presStyleCnt="3">
        <dgm:presLayoutVars>
          <dgm:chMax/>
          <dgm:chPref val="3"/>
          <dgm:bulletEnabled val="1"/>
        </dgm:presLayoutVars>
      </dgm:prSet>
      <dgm:spPr/>
    </dgm:pt>
    <dgm:pt modelId="{EAAFF93A-502C-604F-A604-A46DDD230BBA}" type="pres">
      <dgm:prSet presAssocID="{C4F3AEDE-98D1-7541-89D3-2F119CF843AA}" presName="childText1" presStyleLbl="solidAlignAcc1" presStyleIdx="0" presStyleCnt="3">
        <dgm:presLayoutVars>
          <dgm:chMax val="0"/>
          <dgm:chPref val="0"/>
          <dgm:bulletEnabled val="1"/>
        </dgm:presLayoutVars>
      </dgm:prSet>
      <dgm:spPr/>
    </dgm:pt>
    <dgm:pt modelId="{FC3DFF6A-752C-324C-A8EC-2AE8A0DBE241}" type="pres">
      <dgm:prSet presAssocID="{EF8A7E57-375E-4240-B541-A4AAFD1EB454}" presName="parentText2" presStyleLbl="node1" presStyleIdx="1" presStyleCnt="3">
        <dgm:presLayoutVars>
          <dgm:chMax/>
          <dgm:chPref val="3"/>
          <dgm:bulletEnabled val="1"/>
        </dgm:presLayoutVars>
      </dgm:prSet>
      <dgm:spPr/>
    </dgm:pt>
    <dgm:pt modelId="{FAB4E944-76F7-6C49-B252-42DB9BD4F489}" type="pres">
      <dgm:prSet presAssocID="{EF8A7E57-375E-4240-B541-A4AAFD1EB454}" presName="childText2" presStyleLbl="solidAlignAcc1" presStyleIdx="1" presStyleCnt="3">
        <dgm:presLayoutVars>
          <dgm:chMax val="0"/>
          <dgm:chPref val="0"/>
          <dgm:bulletEnabled val="1"/>
        </dgm:presLayoutVars>
      </dgm:prSet>
      <dgm:spPr/>
    </dgm:pt>
    <dgm:pt modelId="{7CC5B126-A74A-F140-B371-1DAFD98F8FE1}" type="pres">
      <dgm:prSet presAssocID="{BF74B154-8C73-214A-A9D0-6890820C7D31}" presName="parentText3" presStyleLbl="node1" presStyleIdx="2" presStyleCnt="3">
        <dgm:presLayoutVars>
          <dgm:chMax/>
          <dgm:chPref val="3"/>
          <dgm:bulletEnabled val="1"/>
        </dgm:presLayoutVars>
      </dgm:prSet>
      <dgm:spPr/>
    </dgm:pt>
    <dgm:pt modelId="{EA26EC5E-6C81-C64A-935F-03C40B86730B}" type="pres">
      <dgm:prSet presAssocID="{BF74B154-8C73-214A-A9D0-6890820C7D31}" presName="childText3" presStyleLbl="solidAlignAcc1" presStyleIdx="2" presStyleCnt="3">
        <dgm:presLayoutVars>
          <dgm:chMax val="0"/>
          <dgm:chPref val="0"/>
          <dgm:bulletEnabled val="1"/>
        </dgm:presLayoutVars>
      </dgm:prSet>
      <dgm:spPr/>
    </dgm:pt>
  </dgm:ptLst>
  <dgm:cxnLst>
    <dgm:cxn modelId="{D1552416-124F-484D-8EA3-46E078123AF7}" type="presOf" srcId="{BF74B154-8C73-214A-A9D0-6890820C7D31}" destId="{7CC5B126-A74A-F140-B371-1DAFD98F8FE1}" srcOrd="0" destOrd="0" presId="urn:microsoft.com/office/officeart/2009/3/layout/IncreasingArrowsProcess"/>
    <dgm:cxn modelId="{883F8318-378C-A445-B12C-EA550691711C}" srcId="{06EC3ECB-7D69-3946-A667-EC0C1F902AC4}" destId="{BF74B154-8C73-214A-A9D0-6890820C7D31}" srcOrd="2" destOrd="0" parTransId="{BB94032F-0E62-7D48-8516-CE6046729294}" sibTransId="{111DAC3E-E118-8B4B-A881-400ABBF02273}"/>
    <dgm:cxn modelId="{B2CFD819-C4A2-41A8-AC79-C9C190F61374}" type="presOf" srcId="{C4F3AEDE-98D1-7541-89D3-2F119CF843AA}" destId="{B3793D8D-C22C-3641-A741-52E43B3E4526}" srcOrd="0" destOrd="0" presId="urn:microsoft.com/office/officeart/2009/3/layout/IncreasingArrowsProcess"/>
    <dgm:cxn modelId="{72BCE32B-8FE7-495F-8305-78FFD7B2F7C7}" type="presOf" srcId="{F3A648D3-D8D2-224B-81F9-75EC0214A92E}" destId="{EAAFF93A-502C-604F-A604-A46DDD230BBA}" srcOrd="0" destOrd="0" presId="urn:microsoft.com/office/officeart/2009/3/layout/IncreasingArrowsProcess"/>
    <dgm:cxn modelId="{7918612F-D3FA-4CAC-8B58-D9DFF1774678}" type="presOf" srcId="{9B1245B7-03E6-E749-9141-633C51547CB7}" destId="{EA26EC5E-6C81-C64A-935F-03C40B86730B}" srcOrd="0" destOrd="2" presId="urn:microsoft.com/office/officeart/2009/3/layout/IncreasingArrowsProcess"/>
    <dgm:cxn modelId="{45335B31-E2B1-4D1A-AB78-9A9ABB15E6EE}" type="presOf" srcId="{1C3548A5-9697-1F4E-B924-3A409965851E}" destId="{EA26EC5E-6C81-C64A-935F-03C40B86730B}" srcOrd="0" destOrd="3" presId="urn:microsoft.com/office/officeart/2009/3/layout/IncreasingArrowsProcess"/>
    <dgm:cxn modelId="{D195EA39-CAE8-44F5-AF08-0A360004BED4}" type="presOf" srcId="{E017F963-DB95-AB42-A566-DDC38B2E2006}" destId="{EA26EC5E-6C81-C64A-935F-03C40B86730B}" srcOrd="0" destOrd="0" presId="urn:microsoft.com/office/officeart/2009/3/layout/IncreasingArrowsProcess"/>
    <dgm:cxn modelId="{72F1AA3C-DABD-4D1A-927D-7232983CD8B0}" type="presOf" srcId="{F93B5C9B-100D-554B-AE2B-C664647BE456}" destId="{FAB4E944-76F7-6C49-B252-42DB9BD4F489}" srcOrd="0" destOrd="1" presId="urn:microsoft.com/office/officeart/2009/3/layout/IncreasingArrowsProcess"/>
    <dgm:cxn modelId="{D4C03C4C-94B6-3F43-9537-CE21ACB0511F}" srcId="{EF8A7E57-375E-4240-B541-A4AAFD1EB454}" destId="{627568D3-E242-154D-B3B8-BEAD639D914C}" srcOrd="2" destOrd="0" parTransId="{F555DFE4-E902-6A40-B1C8-BB46CE9AA348}" sibTransId="{D7F86751-4ABF-A043-B2B3-5E57AD084F02}"/>
    <dgm:cxn modelId="{5CE4144E-193B-4AE2-9B34-E4EBB375D0CC}" type="presOf" srcId="{0A5DD75A-B4EB-E44D-8390-0EB5EFD91E98}" destId="{EA26EC5E-6C81-C64A-935F-03C40B86730B}" srcOrd="0" destOrd="1" presId="urn:microsoft.com/office/officeart/2009/3/layout/IncreasingArrowsProcess"/>
    <dgm:cxn modelId="{EA738654-23B1-4954-8793-573BA6627D70}" type="presOf" srcId="{29F77F26-0BA4-CA4B-82BA-8E837032232A}" destId="{FAB4E944-76F7-6C49-B252-42DB9BD4F489}" srcOrd="0" destOrd="0" presId="urn:microsoft.com/office/officeart/2009/3/layout/IncreasingArrowsProcess"/>
    <dgm:cxn modelId="{D961D059-F3A2-0B4F-9CC9-3BF36498B8C8}" srcId="{06EC3ECB-7D69-3946-A667-EC0C1F902AC4}" destId="{EF8A7E57-375E-4240-B541-A4AAFD1EB454}" srcOrd="1" destOrd="0" parTransId="{A86771EE-E0BD-9749-97EC-79E2B0245E71}" sibTransId="{0D29B048-2B4F-B745-B816-BCCA3593DC66}"/>
    <dgm:cxn modelId="{3AF79A62-1F70-4CBE-9036-233E88C50398}" type="presOf" srcId="{2B115131-7FB0-A74E-BDFB-D0F530EC2021}" destId="{FAB4E944-76F7-6C49-B252-42DB9BD4F489}" srcOrd="0" destOrd="3" presId="urn:microsoft.com/office/officeart/2009/3/layout/IncreasingArrowsProcess"/>
    <dgm:cxn modelId="{4814FF6C-1A89-46A9-85D5-E9714808FB12}" type="presOf" srcId="{EF8A7E57-375E-4240-B541-A4AAFD1EB454}" destId="{FC3DFF6A-752C-324C-A8EC-2AE8A0DBE241}" srcOrd="0" destOrd="0" presId="urn:microsoft.com/office/officeart/2009/3/layout/IncreasingArrowsProcess"/>
    <dgm:cxn modelId="{33337F79-91B9-6B41-8256-6266141C754E}" srcId="{EF8A7E57-375E-4240-B541-A4AAFD1EB454}" destId="{F93B5C9B-100D-554B-AE2B-C664647BE456}" srcOrd="1" destOrd="0" parTransId="{D148C68C-6E12-9D41-9829-378541C75D6E}" sibTransId="{C403C4D5-830D-714E-87AA-F2F1B0B2B17E}"/>
    <dgm:cxn modelId="{FFB5B38A-7483-3649-B10D-4FE1F8500327}" srcId="{C4F3AEDE-98D1-7541-89D3-2F119CF843AA}" destId="{F3A648D3-D8D2-224B-81F9-75EC0214A92E}" srcOrd="0" destOrd="0" parTransId="{8DE3507D-E0BE-E74A-90D0-FE6088A0B195}" sibTransId="{CE1F8545-B79E-A245-B875-CBE533D37C02}"/>
    <dgm:cxn modelId="{BF6C7990-F600-2645-91A6-3D2ABDF30A10}" srcId="{EF8A7E57-375E-4240-B541-A4AAFD1EB454}" destId="{29F77F26-0BA4-CA4B-82BA-8E837032232A}" srcOrd="0" destOrd="0" parTransId="{5254BB89-E6A1-BD46-A2E1-9D3722B63D5C}" sibTransId="{CE3ED96B-5A4F-6345-99BC-0E7BB53EF4F4}"/>
    <dgm:cxn modelId="{C9A24AA4-5778-7844-BAE7-3AA3DE678EF8}" srcId="{EF8A7E57-375E-4240-B541-A4AAFD1EB454}" destId="{2B115131-7FB0-A74E-BDFB-D0F530EC2021}" srcOrd="3" destOrd="0" parTransId="{D8D3536E-8D8A-AC46-87F3-7DA0A1A810B7}" sibTransId="{5B7C2E76-D60D-8944-AC39-2C6704E9B120}"/>
    <dgm:cxn modelId="{7A9529A9-C558-0941-A0EC-9BF6A8CDCBBE}" srcId="{BF74B154-8C73-214A-A9D0-6890820C7D31}" destId="{0A5DD75A-B4EB-E44D-8390-0EB5EFD91E98}" srcOrd="1" destOrd="0" parTransId="{95C8C5A1-1DF7-D249-B6FE-CAC23F75523E}" sibTransId="{A20FB997-C95D-FA47-9EDC-8C918385296D}"/>
    <dgm:cxn modelId="{AB80E4AA-1361-FE4F-B474-B463ED5A935C}" srcId="{06EC3ECB-7D69-3946-A667-EC0C1F902AC4}" destId="{C4F3AEDE-98D1-7541-89D3-2F119CF843AA}" srcOrd="0" destOrd="0" parTransId="{98DCFEAB-6C5F-CF40-87D7-36B8A0A4A3AC}" sibTransId="{DFE266B4-68A1-8944-B5A5-45B240D596DA}"/>
    <dgm:cxn modelId="{EC8561B7-5A6A-B841-84CD-2E05D79A111B}" srcId="{BF74B154-8C73-214A-A9D0-6890820C7D31}" destId="{1C3548A5-9697-1F4E-B924-3A409965851E}" srcOrd="3" destOrd="0" parTransId="{E0D03884-FD16-6145-8810-8AC54038905A}" sibTransId="{6E015873-EC87-344B-9518-9937454E62B3}"/>
    <dgm:cxn modelId="{834B4AC5-36BF-4EC1-B3C8-A236C82C3D18}" type="presOf" srcId="{627568D3-E242-154D-B3B8-BEAD639D914C}" destId="{FAB4E944-76F7-6C49-B252-42DB9BD4F489}" srcOrd="0" destOrd="2" presId="urn:microsoft.com/office/officeart/2009/3/layout/IncreasingArrowsProcess"/>
    <dgm:cxn modelId="{7971F5C5-3CFA-4CB1-A6E2-81612E191363}" type="presOf" srcId="{06EC3ECB-7D69-3946-A667-EC0C1F902AC4}" destId="{8193B110-6164-764D-B6FC-243E9D8E7488}" srcOrd="0" destOrd="0" presId="urn:microsoft.com/office/officeart/2009/3/layout/IncreasingArrowsProcess"/>
    <dgm:cxn modelId="{AFA134DF-4A69-254F-BFEE-36C2B5EF3386}" srcId="{BF74B154-8C73-214A-A9D0-6890820C7D31}" destId="{E017F963-DB95-AB42-A566-DDC38B2E2006}" srcOrd="0" destOrd="0" parTransId="{4AD65B26-D864-754A-8241-9EC7C00F64BF}" sibTransId="{8E41E37C-9775-154A-AA51-B6AF6851D72D}"/>
    <dgm:cxn modelId="{6A5FA6FD-303A-2941-984C-E64B46DA7A88}" srcId="{BF74B154-8C73-214A-A9D0-6890820C7D31}" destId="{9B1245B7-03E6-E749-9141-633C51547CB7}" srcOrd="2" destOrd="0" parTransId="{51218223-F4E0-5F41-98F0-742E3D705690}" sibTransId="{B2AE804E-E477-E047-BC14-4CCF9EE67F23}"/>
    <dgm:cxn modelId="{F5B9EB7E-9AA6-4E78-AC4C-A7443B881777}" type="presParOf" srcId="{8193B110-6164-764D-B6FC-243E9D8E7488}" destId="{B3793D8D-C22C-3641-A741-52E43B3E4526}" srcOrd="0" destOrd="0" presId="urn:microsoft.com/office/officeart/2009/3/layout/IncreasingArrowsProcess"/>
    <dgm:cxn modelId="{097D272C-FA08-434C-AB6D-3D9442163A97}" type="presParOf" srcId="{8193B110-6164-764D-B6FC-243E9D8E7488}" destId="{EAAFF93A-502C-604F-A604-A46DDD230BBA}" srcOrd="1" destOrd="0" presId="urn:microsoft.com/office/officeart/2009/3/layout/IncreasingArrowsProcess"/>
    <dgm:cxn modelId="{AA3F9D3C-5DB2-4D07-AC36-0E13A515C2D2}" type="presParOf" srcId="{8193B110-6164-764D-B6FC-243E9D8E7488}" destId="{FC3DFF6A-752C-324C-A8EC-2AE8A0DBE241}" srcOrd="2" destOrd="0" presId="urn:microsoft.com/office/officeart/2009/3/layout/IncreasingArrowsProcess"/>
    <dgm:cxn modelId="{E73FE923-BF83-47B5-8B32-2BA7E8BD7C2B}" type="presParOf" srcId="{8193B110-6164-764D-B6FC-243E9D8E7488}" destId="{FAB4E944-76F7-6C49-B252-42DB9BD4F489}" srcOrd="3" destOrd="0" presId="urn:microsoft.com/office/officeart/2009/3/layout/IncreasingArrowsProcess"/>
    <dgm:cxn modelId="{EB5B4025-C8F0-46E8-AD42-D62A3074591C}" type="presParOf" srcId="{8193B110-6164-764D-B6FC-243E9D8E7488}" destId="{7CC5B126-A74A-F140-B371-1DAFD98F8FE1}" srcOrd="4" destOrd="0" presId="urn:microsoft.com/office/officeart/2009/3/layout/IncreasingArrowsProcess"/>
    <dgm:cxn modelId="{E455B7FB-0FA4-47D0-98E9-400E3A89AA3F}" type="presParOf" srcId="{8193B110-6164-764D-B6FC-243E9D8E7488}" destId="{EA26EC5E-6C81-C64A-935F-03C40B86730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E895C-76F4-42AF-9EC5-054EBCBEF662}"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0075389-9B4B-474D-9384-33A79A753802}">
      <dgm:prSet/>
      <dgm:spPr/>
      <dgm:t>
        <a:bodyPr/>
        <a:lstStyle/>
        <a:p>
          <a:r>
            <a:rPr lang="es-ES" b="1"/>
            <a:t>Ley 18.962:  </a:t>
          </a:r>
          <a:r>
            <a:rPr lang="es-ES"/>
            <a:t>Ley Orgánica Constitucional de Enseñanza, marzo 1990</a:t>
          </a:r>
          <a:endParaRPr lang="en-US"/>
        </a:p>
      </dgm:t>
    </dgm:pt>
    <dgm:pt modelId="{B982CA8F-6F16-4344-BA81-291C31D18541}" type="parTrans" cxnId="{15C36E8D-740C-4360-A8EC-C515E1CCBE8D}">
      <dgm:prSet/>
      <dgm:spPr/>
      <dgm:t>
        <a:bodyPr/>
        <a:lstStyle/>
        <a:p>
          <a:endParaRPr lang="en-US"/>
        </a:p>
      </dgm:t>
    </dgm:pt>
    <dgm:pt modelId="{C701831D-ACEE-4952-8123-54D7AA22F946}" type="sibTrans" cxnId="{15C36E8D-740C-4360-A8EC-C515E1CCBE8D}">
      <dgm:prSet/>
      <dgm:spPr/>
      <dgm:t>
        <a:bodyPr/>
        <a:lstStyle/>
        <a:p>
          <a:endParaRPr lang="en-US"/>
        </a:p>
      </dgm:t>
    </dgm:pt>
    <dgm:pt modelId="{0D9EC29C-1113-4CB9-9A79-F284F300576A}">
      <dgm:prSet/>
      <dgm:spPr/>
      <dgm:t>
        <a:bodyPr/>
        <a:lstStyle/>
        <a:p>
          <a:r>
            <a:rPr lang="es-ES" b="1" dirty="0"/>
            <a:t>Ley 20.129:  </a:t>
          </a:r>
          <a:r>
            <a:rPr lang="es-ES" dirty="0"/>
            <a:t>Establece un sistema de  aseguramiento de la calidad de la Educación Superior, Nov. 2006 </a:t>
          </a:r>
          <a:endParaRPr lang="en-US" dirty="0"/>
        </a:p>
      </dgm:t>
    </dgm:pt>
    <dgm:pt modelId="{1B13D6C0-51F7-4A0D-8C65-A331BDEE8178}" type="parTrans" cxnId="{CBA4C37A-2232-415B-AF3B-97A6A0A45305}">
      <dgm:prSet/>
      <dgm:spPr/>
      <dgm:t>
        <a:bodyPr/>
        <a:lstStyle/>
        <a:p>
          <a:endParaRPr lang="en-US"/>
        </a:p>
      </dgm:t>
    </dgm:pt>
    <dgm:pt modelId="{64BCD428-47BD-4DA6-8345-4A06882EE899}" type="sibTrans" cxnId="{CBA4C37A-2232-415B-AF3B-97A6A0A45305}">
      <dgm:prSet/>
      <dgm:spPr/>
      <dgm:t>
        <a:bodyPr/>
        <a:lstStyle/>
        <a:p>
          <a:endParaRPr lang="en-US"/>
        </a:p>
      </dgm:t>
    </dgm:pt>
    <dgm:pt modelId="{F3DEB5A8-537B-490B-B649-FB3600E36E1A}">
      <dgm:prSet/>
      <dgm:spPr/>
      <dgm:t>
        <a:bodyPr/>
        <a:lstStyle/>
        <a:p>
          <a:r>
            <a:rPr lang="es-ES" b="1"/>
            <a:t>Ley 20.370:  </a:t>
          </a:r>
          <a:r>
            <a:rPr lang="es-ES"/>
            <a:t>Ley General de Educación, septiembre 2009</a:t>
          </a:r>
          <a:endParaRPr lang="en-US"/>
        </a:p>
      </dgm:t>
    </dgm:pt>
    <dgm:pt modelId="{D966EFF8-D32B-47B8-A6A2-878E5EA6B7E0}" type="parTrans" cxnId="{070C320F-E030-4A77-A4DE-BF4B8521D0C8}">
      <dgm:prSet/>
      <dgm:spPr/>
      <dgm:t>
        <a:bodyPr/>
        <a:lstStyle/>
        <a:p>
          <a:endParaRPr lang="en-US"/>
        </a:p>
      </dgm:t>
    </dgm:pt>
    <dgm:pt modelId="{7708B8C2-E3BA-44DA-9CAA-4594BA04E05D}" type="sibTrans" cxnId="{070C320F-E030-4A77-A4DE-BF4B8521D0C8}">
      <dgm:prSet/>
      <dgm:spPr/>
      <dgm:t>
        <a:bodyPr/>
        <a:lstStyle/>
        <a:p>
          <a:endParaRPr lang="en-US"/>
        </a:p>
      </dgm:t>
    </dgm:pt>
    <dgm:pt modelId="{62A9A6D8-9FD9-45A5-9E8F-3A4E0BD2EDB6}">
      <dgm:prSet/>
      <dgm:spPr/>
      <dgm:t>
        <a:bodyPr/>
        <a:lstStyle/>
        <a:p>
          <a:r>
            <a:rPr lang="es-ES" b="1" dirty="0"/>
            <a:t>Ley 20.910: </a:t>
          </a:r>
          <a:r>
            <a:rPr lang="es-ES" dirty="0"/>
            <a:t>Crea quince Centros de Formación Técnica Estatales, marzo 2016.</a:t>
          </a:r>
          <a:endParaRPr lang="en-US" dirty="0"/>
        </a:p>
      </dgm:t>
    </dgm:pt>
    <dgm:pt modelId="{AE3C46CB-51C5-4E58-8AF2-AA349091EFA4}" type="parTrans" cxnId="{9CF2067A-E4BE-4042-8B3D-1AE3C38062EE}">
      <dgm:prSet/>
      <dgm:spPr/>
      <dgm:t>
        <a:bodyPr/>
        <a:lstStyle/>
        <a:p>
          <a:endParaRPr lang="en-US"/>
        </a:p>
      </dgm:t>
    </dgm:pt>
    <dgm:pt modelId="{F3D7083A-7621-4DA6-B438-BEF9FBC2EE5E}" type="sibTrans" cxnId="{9CF2067A-E4BE-4042-8B3D-1AE3C38062EE}">
      <dgm:prSet/>
      <dgm:spPr/>
      <dgm:t>
        <a:bodyPr/>
        <a:lstStyle/>
        <a:p>
          <a:endParaRPr lang="en-US"/>
        </a:p>
      </dgm:t>
    </dgm:pt>
    <dgm:pt modelId="{72562C70-0B9B-4541-8158-2373EA10019E}">
      <dgm:prSet/>
      <dgm:spPr/>
      <dgm:t>
        <a:bodyPr/>
        <a:lstStyle/>
        <a:p>
          <a:r>
            <a:rPr lang="es-ES" b="1" dirty="0"/>
            <a:t>Ley 21.091:  </a:t>
          </a:r>
          <a:r>
            <a:rPr lang="es-ES" dirty="0"/>
            <a:t>Educación Superior, mayo 2018</a:t>
          </a:r>
          <a:endParaRPr lang="en-US" dirty="0"/>
        </a:p>
      </dgm:t>
    </dgm:pt>
    <dgm:pt modelId="{929A1EAF-9EE5-4B00-BCFB-EAF5A515A46F}" type="parTrans" cxnId="{608ADB85-6417-4685-9AB2-6CFF3FF5DA90}">
      <dgm:prSet/>
      <dgm:spPr/>
      <dgm:t>
        <a:bodyPr/>
        <a:lstStyle/>
        <a:p>
          <a:endParaRPr lang="en-US"/>
        </a:p>
      </dgm:t>
    </dgm:pt>
    <dgm:pt modelId="{54556EFF-AC4D-47EA-89C2-EC51F9BF1BCF}" type="sibTrans" cxnId="{608ADB85-6417-4685-9AB2-6CFF3FF5DA90}">
      <dgm:prSet/>
      <dgm:spPr/>
      <dgm:t>
        <a:bodyPr/>
        <a:lstStyle/>
        <a:p>
          <a:endParaRPr lang="en-US"/>
        </a:p>
      </dgm:t>
    </dgm:pt>
    <dgm:pt modelId="{60221F54-41CF-4BB3-981C-1A6BF8BB67F0}">
      <dgm:prSet/>
      <dgm:spPr/>
      <dgm:t>
        <a:bodyPr/>
        <a:lstStyle/>
        <a:p>
          <a:r>
            <a:rPr lang="es-ES" b="1"/>
            <a:t>Ley 21.094:  </a:t>
          </a:r>
          <a:r>
            <a:rPr lang="es-ES"/>
            <a:t>Sobre Universidades Estatales,  junio 2018</a:t>
          </a:r>
          <a:endParaRPr lang="en-US"/>
        </a:p>
      </dgm:t>
    </dgm:pt>
    <dgm:pt modelId="{49904EBB-1FCC-4FA6-AE00-8057C6DB8C17}" type="parTrans" cxnId="{B1D1FE5B-28E5-404A-BC1B-5BAC00751D9D}">
      <dgm:prSet/>
      <dgm:spPr/>
      <dgm:t>
        <a:bodyPr/>
        <a:lstStyle/>
        <a:p>
          <a:endParaRPr lang="en-US"/>
        </a:p>
      </dgm:t>
    </dgm:pt>
    <dgm:pt modelId="{76A21B68-E60F-49C5-8BBF-4CF86CE59EEB}" type="sibTrans" cxnId="{B1D1FE5B-28E5-404A-BC1B-5BAC00751D9D}">
      <dgm:prSet/>
      <dgm:spPr/>
      <dgm:t>
        <a:bodyPr/>
        <a:lstStyle/>
        <a:p>
          <a:endParaRPr lang="en-US"/>
        </a:p>
      </dgm:t>
    </dgm:pt>
    <dgm:pt modelId="{51125DB1-A6B5-4E4C-A3E6-42270F5ED287}">
      <dgm:prSet/>
      <dgm:spPr/>
      <dgm:t>
        <a:bodyPr/>
        <a:lstStyle/>
        <a:p>
          <a:r>
            <a:rPr lang="es-ES" b="1" dirty="0"/>
            <a:t>Ley 21.086: </a:t>
          </a:r>
          <a:r>
            <a:rPr lang="es-ES" dirty="0"/>
            <a:t>DE 2019</a:t>
          </a:r>
          <a:endParaRPr lang="en-US" dirty="0"/>
        </a:p>
      </dgm:t>
    </dgm:pt>
    <dgm:pt modelId="{48B6075F-BE56-4701-A73C-AC51A7D2C1B4}" type="parTrans" cxnId="{B42E2208-99FE-4217-8626-54AB71D46F61}">
      <dgm:prSet/>
      <dgm:spPr/>
      <dgm:t>
        <a:bodyPr/>
        <a:lstStyle/>
        <a:p>
          <a:endParaRPr lang="en-US"/>
        </a:p>
      </dgm:t>
    </dgm:pt>
    <dgm:pt modelId="{72F3E8B7-EDBB-4951-A18E-A4587126E873}" type="sibTrans" cxnId="{B42E2208-99FE-4217-8626-54AB71D46F61}">
      <dgm:prSet/>
      <dgm:spPr/>
      <dgm:t>
        <a:bodyPr/>
        <a:lstStyle/>
        <a:p>
          <a:endParaRPr lang="en-US"/>
        </a:p>
      </dgm:t>
    </dgm:pt>
    <dgm:pt modelId="{ADF7A866-373E-48A3-9527-20DE325B0030}">
      <dgm:prSet/>
      <dgm:spPr/>
      <dgm:t>
        <a:bodyPr/>
        <a:lstStyle/>
        <a:p>
          <a:r>
            <a:rPr lang="es-ES" b="1" dirty="0"/>
            <a:t>Ley 21.643: </a:t>
          </a:r>
          <a:r>
            <a:rPr lang="es-ES" dirty="0"/>
            <a:t>DE 2024</a:t>
          </a:r>
          <a:endParaRPr lang="en-US" dirty="0"/>
        </a:p>
      </dgm:t>
    </dgm:pt>
    <dgm:pt modelId="{C6675672-CB6F-43AA-9026-B3BA3FAD82A4}" type="parTrans" cxnId="{ECB864E8-C5EB-4FD0-83B7-953EDF1763E3}">
      <dgm:prSet/>
      <dgm:spPr/>
      <dgm:t>
        <a:bodyPr/>
        <a:lstStyle/>
        <a:p>
          <a:endParaRPr lang="es-CL"/>
        </a:p>
      </dgm:t>
    </dgm:pt>
    <dgm:pt modelId="{A3AE7157-4CBE-49E8-BF1E-17132721CD4D}" type="sibTrans" cxnId="{ECB864E8-C5EB-4FD0-83B7-953EDF1763E3}">
      <dgm:prSet/>
      <dgm:spPr/>
      <dgm:t>
        <a:bodyPr/>
        <a:lstStyle/>
        <a:p>
          <a:endParaRPr lang="es-CL"/>
        </a:p>
      </dgm:t>
    </dgm:pt>
    <dgm:pt modelId="{FB4952EB-5B13-4CC2-B2B1-6B5A3D49362B}">
      <dgm:prSet/>
      <dgm:spPr/>
      <dgm:t>
        <a:bodyPr/>
        <a:lstStyle/>
        <a:p>
          <a:r>
            <a:rPr lang="es-ES" b="1" dirty="0"/>
            <a:t>Ley 21.369: </a:t>
          </a:r>
          <a:r>
            <a:rPr lang="es-ES" dirty="0"/>
            <a:t>DE 2021</a:t>
          </a:r>
          <a:endParaRPr lang="en-US" dirty="0"/>
        </a:p>
      </dgm:t>
    </dgm:pt>
    <dgm:pt modelId="{287DF49D-7CB2-4617-8CE3-6528964BB9DE}" type="parTrans" cxnId="{5CF70ACA-547D-4D6A-A513-0568F30F4596}">
      <dgm:prSet/>
      <dgm:spPr/>
      <dgm:t>
        <a:bodyPr/>
        <a:lstStyle/>
        <a:p>
          <a:endParaRPr lang="es-CL"/>
        </a:p>
      </dgm:t>
    </dgm:pt>
    <dgm:pt modelId="{BD5FFB66-0DF2-42CF-B0C2-C24DF7488BED}" type="sibTrans" cxnId="{5CF70ACA-547D-4D6A-A513-0568F30F4596}">
      <dgm:prSet/>
      <dgm:spPr/>
      <dgm:t>
        <a:bodyPr/>
        <a:lstStyle/>
        <a:p>
          <a:endParaRPr lang="es-CL"/>
        </a:p>
      </dgm:t>
    </dgm:pt>
    <dgm:pt modelId="{74E25636-50B2-4C39-9C7F-902A77901685}" type="pres">
      <dgm:prSet presAssocID="{C3AE895C-76F4-42AF-9EC5-054EBCBEF662}" presName="diagram" presStyleCnt="0">
        <dgm:presLayoutVars>
          <dgm:dir/>
          <dgm:resizeHandles val="exact"/>
        </dgm:presLayoutVars>
      </dgm:prSet>
      <dgm:spPr/>
    </dgm:pt>
    <dgm:pt modelId="{6A617A91-4B1E-4F12-BB3D-EB99A86803FB}" type="pres">
      <dgm:prSet presAssocID="{A0075389-9B4B-474D-9384-33A79A753802}" presName="node" presStyleLbl="node1" presStyleIdx="0" presStyleCnt="9">
        <dgm:presLayoutVars>
          <dgm:bulletEnabled val="1"/>
        </dgm:presLayoutVars>
      </dgm:prSet>
      <dgm:spPr/>
    </dgm:pt>
    <dgm:pt modelId="{F911268A-4A98-477A-B445-C83EB9C2BBAA}" type="pres">
      <dgm:prSet presAssocID="{C701831D-ACEE-4952-8123-54D7AA22F946}" presName="sibTrans" presStyleCnt="0"/>
      <dgm:spPr/>
    </dgm:pt>
    <dgm:pt modelId="{1C8D3FAD-43FA-4393-B440-1830B081C58E}" type="pres">
      <dgm:prSet presAssocID="{0D9EC29C-1113-4CB9-9A79-F284F300576A}" presName="node" presStyleLbl="node1" presStyleIdx="1" presStyleCnt="9">
        <dgm:presLayoutVars>
          <dgm:bulletEnabled val="1"/>
        </dgm:presLayoutVars>
      </dgm:prSet>
      <dgm:spPr/>
    </dgm:pt>
    <dgm:pt modelId="{B47A58C5-DE61-40E6-8569-DA7686D26CC6}" type="pres">
      <dgm:prSet presAssocID="{64BCD428-47BD-4DA6-8345-4A06882EE899}" presName="sibTrans" presStyleCnt="0"/>
      <dgm:spPr/>
    </dgm:pt>
    <dgm:pt modelId="{C8F61469-5D16-42CE-A9D0-ACE9B3E6EE99}" type="pres">
      <dgm:prSet presAssocID="{F3DEB5A8-537B-490B-B649-FB3600E36E1A}" presName="node" presStyleLbl="node1" presStyleIdx="2" presStyleCnt="9">
        <dgm:presLayoutVars>
          <dgm:bulletEnabled val="1"/>
        </dgm:presLayoutVars>
      </dgm:prSet>
      <dgm:spPr/>
    </dgm:pt>
    <dgm:pt modelId="{B117710D-FF60-43C0-8F00-321B58512841}" type="pres">
      <dgm:prSet presAssocID="{7708B8C2-E3BA-44DA-9CAA-4594BA04E05D}" presName="sibTrans" presStyleCnt="0"/>
      <dgm:spPr/>
    </dgm:pt>
    <dgm:pt modelId="{D6C96A06-7103-4073-A53F-5B92876C9A49}" type="pres">
      <dgm:prSet presAssocID="{62A9A6D8-9FD9-45A5-9E8F-3A4E0BD2EDB6}" presName="node" presStyleLbl="node1" presStyleIdx="3" presStyleCnt="9">
        <dgm:presLayoutVars>
          <dgm:bulletEnabled val="1"/>
        </dgm:presLayoutVars>
      </dgm:prSet>
      <dgm:spPr/>
    </dgm:pt>
    <dgm:pt modelId="{3E9997E2-085D-4D39-B818-3C9B58DEFC91}" type="pres">
      <dgm:prSet presAssocID="{F3D7083A-7621-4DA6-B438-BEF9FBC2EE5E}" presName="sibTrans" presStyleCnt="0"/>
      <dgm:spPr/>
    </dgm:pt>
    <dgm:pt modelId="{5E901F52-E291-4F6B-BDFE-225A235D514F}" type="pres">
      <dgm:prSet presAssocID="{72562C70-0B9B-4541-8158-2373EA10019E}" presName="node" presStyleLbl="node1" presStyleIdx="4" presStyleCnt="9">
        <dgm:presLayoutVars>
          <dgm:bulletEnabled val="1"/>
        </dgm:presLayoutVars>
      </dgm:prSet>
      <dgm:spPr/>
    </dgm:pt>
    <dgm:pt modelId="{9F5DCE12-8F30-47DF-9944-96212206181D}" type="pres">
      <dgm:prSet presAssocID="{54556EFF-AC4D-47EA-89C2-EC51F9BF1BCF}" presName="sibTrans" presStyleCnt="0"/>
      <dgm:spPr/>
    </dgm:pt>
    <dgm:pt modelId="{B3412235-4B06-4BC9-B613-AA4D62E060DE}" type="pres">
      <dgm:prSet presAssocID="{60221F54-41CF-4BB3-981C-1A6BF8BB67F0}" presName="node" presStyleLbl="node1" presStyleIdx="5" presStyleCnt="9">
        <dgm:presLayoutVars>
          <dgm:bulletEnabled val="1"/>
        </dgm:presLayoutVars>
      </dgm:prSet>
      <dgm:spPr/>
    </dgm:pt>
    <dgm:pt modelId="{51DE58A6-1752-4215-B274-2D62D125824F}" type="pres">
      <dgm:prSet presAssocID="{76A21B68-E60F-49C5-8BBF-4CF86CE59EEB}" presName="sibTrans" presStyleCnt="0"/>
      <dgm:spPr/>
    </dgm:pt>
    <dgm:pt modelId="{E5BFCB43-AAC8-44B9-8774-EA4DBDA38F45}" type="pres">
      <dgm:prSet presAssocID="{51125DB1-A6B5-4E4C-A3E6-42270F5ED287}" presName="node" presStyleLbl="node1" presStyleIdx="6" presStyleCnt="9">
        <dgm:presLayoutVars>
          <dgm:bulletEnabled val="1"/>
        </dgm:presLayoutVars>
      </dgm:prSet>
      <dgm:spPr/>
    </dgm:pt>
    <dgm:pt modelId="{4F39D86F-85EC-46C9-9CAA-C32AB45FDEBB}" type="pres">
      <dgm:prSet presAssocID="{72F3E8B7-EDBB-4951-A18E-A4587126E873}" presName="sibTrans" presStyleCnt="0"/>
      <dgm:spPr/>
    </dgm:pt>
    <dgm:pt modelId="{11DF6444-146C-4D9B-BD38-DDE600E86185}" type="pres">
      <dgm:prSet presAssocID="{FB4952EB-5B13-4CC2-B2B1-6B5A3D49362B}" presName="node" presStyleLbl="node1" presStyleIdx="7" presStyleCnt="9">
        <dgm:presLayoutVars>
          <dgm:bulletEnabled val="1"/>
        </dgm:presLayoutVars>
      </dgm:prSet>
      <dgm:spPr/>
    </dgm:pt>
    <dgm:pt modelId="{16192467-19ED-4BC9-9E0E-8198A17D7029}" type="pres">
      <dgm:prSet presAssocID="{BD5FFB66-0DF2-42CF-B0C2-C24DF7488BED}" presName="sibTrans" presStyleCnt="0"/>
      <dgm:spPr/>
    </dgm:pt>
    <dgm:pt modelId="{FA744913-8271-4421-897E-64469720AD29}" type="pres">
      <dgm:prSet presAssocID="{ADF7A866-373E-48A3-9527-20DE325B0030}" presName="node" presStyleLbl="node1" presStyleIdx="8" presStyleCnt="9">
        <dgm:presLayoutVars>
          <dgm:bulletEnabled val="1"/>
        </dgm:presLayoutVars>
      </dgm:prSet>
      <dgm:spPr/>
    </dgm:pt>
  </dgm:ptLst>
  <dgm:cxnLst>
    <dgm:cxn modelId="{E2980B01-F7AE-498A-A124-08405726D6D4}" type="presOf" srcId="{62A9A6D8-9FD9-45A5-9E8F-3A4E0BD2EDB6}" destId="{D6C96A06-7103-4073-A53F-5B92876C9A49}" srcOrd="0" destOrd="0" presId="urn:microsoft.com/office/officeart/2005/8/layout/default"/>
    <dgm:cxn modelId="{0E2A0D02-31A2-427F-8701-809BA6C28A16}" type="presOf" srcId="{51125DB1-A6B5-4E4C-A3E6-42270F5ED287}" destId="{E5BFCB43-AAC8-44B9-8774-EA4DBDA38F45}" srcOrd="0" destOrd="0" presId="urn:microsoft.com/office/officeart/2005/8/layout/default"/>
    <dgm:cxn modelId="{B42E2208-99FE-4217-8626-54AB71D46F61}" srcId="{C3AE895C-76F4-42AF-9EC5-054EBCBEF662}" destId="{51125DB1-A6B5-4E4C-A3E6-42270F5ED287}" srcOrd="6" destOrd="0" parTransId="{48B6075F-BE56-4701-A73C-AC51A7D2C1B4}" sibTransId="{72F3E8B7-EDBB-4951-A18E-A4587126E873}"/>
    <dgm:cxn modelId="{070C320F-E030-4A77-A4DE-BF4B8521D0C8}" srcId="{C3AE895C-76F4-42AF-9EC5-054EBCBEF662}" destId="{F3DEB5A8-537B-490B-B649-FB3600E36E1A}" srcOrd="2" destOrd="0" parTransId="{D966EFF8-D32B-47B8-A6A2-878E5EA6B7E0}" sibTransId="{7708B8C2-E3BA-44DA-9CAA-4594BA04E05D}"/>
    <dgm:cxn modelId="{2805F323-1183-4C75-BE43-D7948E33A771}" type="presOf" srcId="{72562C70-0B9B-4541-8158-2373EA10019E}" destId="{5E901F52-E291-4F6B-BDFE-225A235D514F}" srcOrd="0" destOrd="0" presId="urn:microsoft.com/office/officeart/2005/8/layout/default"/>
    <dgm:cxn modelId="{B1D1FE5B-28E5-404A-BC1B-5BAC00751D9D}" srcId="{C3AE895C-76F4-42AF-9EC5-054EBCBEF662}" destId="{60221F54-41CF-4BB3-981C-1A6BF8BB67F0}" srcOrd="5" destOrd="0" parTransId="{49904EBB-1FCC-4FA6-AE00-8057C6DB8C17}" sibTransId="{76A21B68-E60F-49C5-8BBF-4CF86CE59EEB}"/>
    <dgm:cxn modelId="{A8BB115D-DE77-44EB-ACBF-82E0B03CF4F1}" type="presOf" srcId="{C3AE895C-76F4-42AF-9EC5-054EBCBEF662}" destId="{74E25636-50B2-4C39-9C7F-902A77901685}" srcOrd="0" destOrd="0" presId="urn:microsoft.com/office/officeart/2005/8/layout/default"/>
    <dgm:cxn modelId="{0E26B472-4AE2-4AFD-AE38-9E0E63B392BB}" type="presOf" srcId="{60221F54-41CF-4BB3-981C-1A6BF8BB67F0}" destId="{B3412235-4B06-4BC9-B613-AA4D62E060DE}" srcOrd="0" destOrd="0" presId="urn:microsoft.com/office/officeart/2005/8/layout/default"/>
    <dgm:cxn modelId="{9CF2067A-E4BE-4042-8B3D-1AE3C38062EE}" srcId="{C3AE895C-76F4-42AF-9EC5-054EBCBEF662}" destId="{62A9A6D8-9FD9-45A5-9E8F-3A4E0BD2EDB6}" srcOrd="3" destOrd="0" parTransId="{AE3C46CB-51C5-4E58-8AF2-AA349091EFA4}" sibTransId="{F3D7083A-7621-4DA6-B438-BEF9FBC2EE5E}"/>
    <dgm:cxn modelId="{CBA4C37A-2232-415B-AF3B-97A6A0A45305}" srcId="{C3AE895C-76F4-42AF-9EC5-054EBCBEF662}" destId="{0D9EC29C-1113-4CB9-9A79-F284F300576A}" srcOrd="1" destOrd="0" parTransId="{1B13D6C0-51F7-4A0D-8C65-A331BDEE8178}" sibTransId="{64BCD428-47BD-4DA6-8345-4A06882EE899}"/>
    <dgm:cxn modelId="{608ADB85-6417-4685-9AB2-6CFF3FF5DA90}" srcId="{C3AE895C-76F4-42AF-9EC5-054EBCBEF662}" destId="{72562C70-0B9B-4541-8158-2373EA10019E}" srcOrd="4" destOrd="0" parTransId="{929A1EAF-9EE5-4B00-BCFB-EAF5A515A46F}" sibTransId="{54556EFF-AC4D-47EA-89C2-EC51F9BF1BCF}"/>
    <dgm:cxn modelId="{15C36E8D-740C-4360-A8EC-C515E1CCBE8D}" srcId="{C3AE895C-76F4-42AF-9EC5-054EBCBEF662}" destId="{A0075389-9B4B-474D-9384-33A79A753802}" srcOrd="0" destOrd="0" parTransId="{B982CA8F-6F16-4344-BA81-291C31D18541}" sibTransId="{C701831D-ACEE-4952-8123-54D7AA22F946}"/>
    <dgm:cxn modelId="{A1893690-47FA-4B47-BA52-07BBCFFCA533}" type="presOf" srcId="{0D9EC29C-1113-4CB9-9A79-F284F300576A}" destId="{1C8D3FAD-43FA-4393-B440-1830B081C58E}" srcOrd="0" destOrd="0" presId="urn:microsoft.com/office/officeart/2005/8/layout/default"/>
    <dgm:cxn modelId="{B84AABA6-CBED-4F8E-B848-076F61ECC250}" type="presOf" srcId="{FB4952EB-5B13-4CC2-B2B1-6B5A3D49362B}" destId="{11DF6444-146C-4D9B-BD38-DDE600E86185}" srcOrd="0" destOrd="0" presId="urn:microsoft.com/office/officeart/2005/8/layout/default"/>
    <dgm:cxn modelId="{FFD2C1C5-A194-40D7-9065-373D6390D9CC}" type="presOf" srcId="{F3DEB5A8-537B-490B-B649-FB3600E36E1A}" destId="{C8F61469-5D16-42CE-A9D0-ACE9B3E6EE99}" srcOrd="0" destOrd="0" presId="urn:microsoft.com/office/officeart/2005/8/layout/default"/>
    <dgm:cxn modelId="{5CF70ACA-547D-4D6A-A513-0568F30F4596}" srcId="{C3AE895C-76F4-42AF-9EC5-054EBCBEF662}" destId="{FB4952EB-5B13-4CC2-B2B1-6B5A3D49362B}" srcOrd="7" destOrd="0" parTransId="{287DF49D-7CB2-4617-8CE3-6528964BB9DE}" sibTransId="{BD5FFB66-0DF2-42CF-B0C2-C24DF7488BED}"/>
    <dgm:cxn modelId="{5D4225E1-DB3E-457B-BD7F-A6D01A49B48D}" type="presOf" srcId="{A0075389-9B4B-474D-9384-33A79A753802}" destId="{6A617A91-4B1E-4F12-BB3D-EB99A86803FB}" srcOrd="0" destOrd="0" presId="urn:microsoft.com/office/officeart/2005/8/layout/default"/>
    <dgm:cxn modelId="{ECB864E8-C5EB-4FD0-83B7-953EDF1763E3}" srcId="{C3AE895C-76F4-42AF-9EC5-054EBCBEF662}" destId="{ADF7A866-373E-48A3-9527-20DE325B0030}" srcOrd="8" destOrd="0" parTransId="{C6675672-CB6F-43AA-9026-B3BA3FAD82A4}" sibTransId="{A3AE7157-4CBE-49E8-BF1E-17132721CD4D}"/>
    <dgm:cxn modelId="{C84CB2F0-6AE8-4B11-949C-C10CD688F95F}" type="presOf" srcId="{ADF7A866-373E-48A3-9527-20DE325B0030}" destId="{FA744913-8271-4421-897E-64469720AD29}" srcOrd="0" destOrd="0" presId="urn:microsoft.com/office/officeart/2005/8/layout/default"/>
    <dgm:cxn modelId="{DE85EB31-714F-4F8A-9FD4-2A0F2890341D}" type="presParOf" srcId="{74E25636-50B2-4C39-9C7F-902A77901685}" destId="{6A617A91-4B1E-4F12-BB3D-EB99A86803FB}" srcOrd="0" destOrd="0" presId="urn:microsoft.com/office/officeart/2005/8/layout/default"/>
    <dgm:cxn modelId="{46F3ABB0-A5CF-4A12-BA66-3123E78544FD}" type="presParOf" srcId="{74E25636-50B2-4C39-9C7F-902A77901685}" destId="{F911268A-4A98-477A-B445-C83EB9C2BBAA}" srcOrd="1" destOrd="0" presId="urn:microsoft.com/office/officeart/2005/8/layout/default"/>
    <dgm:cxn modelId="{CF05DB3B-9D8D-4543-9789-FB392D7109AF}" type="presParOf" srcId="{74E25636-50B2-4C39-9C7F-902A77901685}" destId="{1C8D3FAD-43FA-4393-B440-1830B081C58E}" srcOrd="2" destOrd="0" presId="urn:microsoft.com/office/officeart/2005/8/layout/default"/>
    <dgm:cxn modelId="{9FBBFB5E-5B06-4AD7-B707-1561BE2C9032}" type="presParOf" srcId="{74E25636-50B2-4C39-9C7F-902A77901685}" destId="{B47A58C5-DE61-40E6-8569-DA7686D26CC6}" srcOrd="3" destOrd="0" presId="urn:microsoft.com/office/officeart/2005/8/layout/default"/>
    <dgm:cxn modelId="{71048E18-4FB4-4FEC-8941-EA45934EF25E}" type="presParOf" srcId="{74E25636-50B2-4C39-9C7F-902A77901685}" destId="{C8F61469-5D16-42CE-A9D0-ACE9B3E6EE99}" srcOrd="4" destOrd="0" presId="urn:microsoft.com/office/officeart/2005/8/layout/default"/>
    <dgm:cxn modelId="{332A7A15-EC17-439B-A592-B6450CC9565D}" type="presParOf" srcId="{74E25636-50B2-4C39-9C7F-902A77901685}" destId="{B117710D-FF60-43C0-8F00-321B58512841}" srcOrd="5" destOrd="0" presId="urn:microsoft.com/office/officeart/2005/8/layout/default"/>
    <dgm:cxn modelId="{28A389AF-5972-4B2A-8AC3-FB761AE30794}" type="presParOf" srcId="{74E25636-50B2-4C39-9C7F-902A77901685}" destId="{D6C96A06-7103-4073-A53F-5B92876C9A49}" srcOrd="6" destOrd="0" presId="urn:microsoft.com/office/officeart/2005/8/layout/default"/>
    <dgm:cxn modelId="{2607DF63-E429-4962-A68A-09F3DDB7685A}" type="presParOf" srcId="{74E25636-50B2-4C39-9C7F-902A77901685}" destId="{3E9997E2-085D-4D39-B818-3C9B58DEFC91}" srcOrd="7" destOrd="0" presId="urn:microsoft.com/office/officeart/2005/8/layout/default"/>
    <dgm:cxn modelId="{EAC53474-7598-4C8F-9C75-2F01D7E3659E}" type="presParOf" srcId="{74E25636-50B2-4C39-9C7F-902A77901685}" destId="{5E901F52-E291-4F6B-BDFE-225A235D514F}" srcOrd="8" destOrd="0" presId="urn:microsoft.com/office/officeart/2005/8/layout/default"/>
    <dgm:cxn modelId="{87E16AED-69C8-45B7-BD83-8B78ACD449DE}" type="presParOf" srcId="{74E25636-50B2-4C39-9C7F-902A77901685}" destId="{9F5DCE12-8F30-47DF-9944-96212206181D}" srcOrd="9" destOrd="0" presId="urn:microsoft.com/office/officeart/2005/8/layout/default"/>
    <dgm:cxn modelId="{D3AE53C1-264F-41C4-ACDF-7A5219CD38D7}" type="presParOf" srcId="{74E25636-50B2-4C39-9C7F-902A77901685}" destId="{B3412235-4B06-4BC9-B613-AA4D62E060DE}" srcOrd="10" destOrd="0" presId="urn:microsoft.com/office/officeart/2005/8/layout/default"/>
    <dgm:cxn modelId="{3B9D72C1-C919-4D21-A6C4-0906719816FD}" type="presParOf" srcId="{74E25636-50B2-4C39-9C7F-902A77901685}" destId="{51DE58A6-1752-4215-B274-2D62D125824F}" srcOrd="11" destOrd="0" presId="urn:microsoft.com/office/officeart/2005/8/layout/default"/>
    <dgm:cxn modelId="{1D352A8C-29EB-436B-9521-5F42A071E64C}" type="presParOf" srcId="{74E25636-50B2-4C39-9C7F-902A77901685}" destId="{E5BFCB43-AAC8-44B9-8774-EA4DBDA38F45}" srcOrd="12" destOrd="0" presId="urn:microsoft.com/office/officeart/2005/8/layout/default"/>
    <dgm:cxn modelId="{908992F5-75E0-4286-9C38-9D7A97E68377}" type="presParOf" srcId="{74E25636-50B2-4C39-9C7F-902A77901685}" destId="{4F39D86F-85EC-46C9-9CAA-C32AB45FDEBB}" srcOrd="13" destOrd="0" presId="urn:microsoft.com/office/officeart/2005/8/layout/default"/>
    <dgm:cxn modelId="{4E07595C-16F9-4BFB-B161-6FB2B7B0F80B}" type="presParOf" srcId="{74E25636-50B2-4C39-9C7F-902A77901685}" destId="{11DF6444-146C-4D9B-BD38-DDE600E86185}" srcOrd="14" destOrd="0" presId="urn:microsoft.com/office/officeart/2005/8/layout/default"/>
    <dgm:cxn modelId="{21811567-2D0B-4FFC-B860-27FF4E498B74}" type="presParOf" srcId="{74E25636-50B2-4C39-9C7F-902A77901685}" destId="{16192467-19ED-4BC9-9E0E-8198A17D7029}" srcOrd="15" destOrd="0" presId="urn:microsoft.com/office/officeart/2005/8/layout/default"/>
    <dgm:cxn modelId="{85EB2A7C-3A25-4453-8954-CB87036D7AC8}" type="presParOf" srcId="{74E25636-50B2-4C39-9C7F-902A77901685}" destId="{FA744913-8271-4421-897E-64469720AD2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D09B51-CCA6-4406-B9C3-0A42B72E19D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CL"/>
        </a:p>
      </dgm:t>
    </dgm:pt>
    <dgm:pt modelId="{2F354B8D-7DD4-4199-A758-049039F0B7B7}">
      <dgm:prSet phldrT="[Texto]"/>
      <dgm:spPr/>
      <dgm:t>
        <a:bodyPr/>
        <a:lstStyle/>
        <a:p>
          <a:r>
            <a:rPr lang="es-CL" dirty="0"/>
            <a:t>MINEDUC</a:t>
          </a:r>
        </a:p>
      </dgm:t>
    </dgm:pt>
    <dgm:pt modelId="{14BFBA0F-8F56-4D24-B9C4-4622852407D2}" type="parTrans" cxnId="{E09D2414-71F9-47ED-9A67-68A0DF75FB0D}">
      <dgm:prSet/>
      <dgm:spPr/>
      <dgm:t>
        <a:bodyPr/>
        <a:lstStyle/>
        <a:p>
          <a:endParaRPr lang="es-CL"/>
        </a:p>
      </dgm:t>
    </dgm:pt>
    <dgm:pt modelId="{35ED582B-2880-4EE1-8CBE-7B657519FE01}" type="sibTrans" cxnId="{E09D2414-71F9-47ED-9A67-68A0DF75FB0D}">
      <dgm:prSet/>
      <dgm:spPr/>
      <dgm:t>
        <a:bodyPr/>
        <a:lstStyle/>
        <a:p>
          <a:endParaRPr lang="es-CL"/>
        </a:p>
      </dgm:t>
    </dgm:pt>
    <dgm:pt modelId="{7745E8AE-3F57-46DD-85E2-CC3E577FE975}">
      <dgm:prSet phldrT="[Texto]"/>
      <dgm:spPr/>
      <dgm:t>
        <a:bodyPr/>
        <a:lstStyle/>
        <a:p>
          <a:r>
            <a:rPr lang="es-CL" dirty="0" err="1"/>
            <a:t>Superintedencia</a:t>
          </a:r>
          <a:r>
            <a:rPr lang="es-CL" dirty="0"/>
            <a:t> de </a:t>
          </a:r>
          <a:r>
            <a:rPr lang="es-CL" dirty="0" err="1"/>
            <a:t>Edsup</a:t>
          </a:r>
          <a:r>
            <a:rPr lang="es-CL" dirty="0"/>
            <a:t>. </a:t>
          </a:r>
        </a:p>
      </dgm:t>
    </dgm:pt>
    <dgm:pt modelId="{96B0204E-7504-456E-9DA0-AAAF6C9A51D1}" type="parTrans" cxnId="{7E700128-E139-4EFD-A0CF-C06F5E2D90E3}">
      <dgm:prSet/>
      <dgm:spPr/>
      <dgm:t>
        <a:bodyPr/>
        <a:lstStyle/>
        <a:p>
          <a:endParaRPr lang="es-CL"/>
        </a:p>
      </dgm:t>
    </dgm:pt>
    <dgm:pt modelId="{B67BF8F8-0380-478A-BDFE-5FF0587895E4}" type="sibTrans" cxnId="{7E700128-E139-4EFD-A0CF-C06F5E2D90E3}">
      <dgm:prSet/>
      <dgm:spPr/>
      <dgm:t>
        <a:bodyPr/>
        <a:lstStyle/>
        <a:p>
          <a:endParaRPr lang="es-CL"/>
        </a:p>
      </dgm:t>
    </dgm:pt>
    <dgm:pt modelId="{61E50D50-8487-40C4-B0E1-2EDFEA58D255}">
      <dgm:prSet phldrT="[Texto]"/>
      <dgm:spPr/>
      <dgm:t>
        <a:bodyPr/>
        <a:lstStyle/>
        <a:p>
          <a:r>
            <a:rPr lang="es-CL" dirty="0"/>
            <a:t>Académicos</a:t>
          </a:r>
        </a:p>
      </dgm:t>
    </dgm:pt>
    <dgm:pt modelId="{FF290EE8-DB1D-432C-8027-FDAECFDE9A05}" type="parTrans" cxnId="{019B2807-AF4F-481B-9CF9-5D627AAAD51B}">
      <dgm:prSet/>
      <dgm:spPr/>
      <dgm:t>
        <a:bodyPr/>
        <a:lstStyle/>
        <a:p>
          <a:endParaRPr lang="es-CL"/>
        </a:p>
      </dgm:t>
    </dgm:pt>
    <dgm:pt modelId="{95D94784-D188-4E00-8BC7-6D6801263356}" type="sibTrans" cxnId="{019B2807-AF4F-481B-9CF9-5D627AAAD51B}">
      <dgm:prSet/>
      <dgm:spPr/>
      <dgm:t>
        <a:bodyPr/>
        <a:lstStyle/>
        <a:p>
          <a:endParaRPr lang="es-CL"/>
        </a:p>
      </dgm:t>
    </dgm:pt>
    <dgm:pt modelId="{190BFCF5-6216-4CB1-A2C4-394F82EDEA73}">
      <dgm:prSet phldrT="[Texto]"/>
      <dgm:spPr/>
      <dgm:t>
        <a:bodyPr/>
        <a:lstStyle/>
        <a:p>
          <a:r>
            <a:rPr lang="es-CL" dirty="0"/>
            <a:t>CRUCH</a:t>
          </a:r>
        </a:p>
      </dgm:t>
    </dgm:pt>
    <dgm:pt modelId="{7C5A8C08-A1D6-47C7-B2D6-C45DE491CC6C}" type="parTrans" cxnId="{79EAE82A-9C44-4A8F-923D-51FCFCE2D932}">
      <dgm:prSet/>
      <dgm:spPr/>
      <dgm:t>
        <a:bodyPr/>
        <a:lstStyle/>
        <a:p>
          <a:endParaRPr lang="es-CL"/>
        </a:p>
      </dgm:t>
    </dgm:pt>
    <dgm:pt modelId="{379766FE-D379-4A53-817A-6FB60FB2E38C}" type="sibTrans" cxnId="{79EAE82A-9C44-4A8F-923D-51FCFCE2D932}">
      <dgm:prSet/>
      <dgm:spPr/>
      <dgm:t>
        <a:bodyPr/>
        <a:lstStyle/>
        <a:p>
          <a:endParaRPr lang="es-CL"/>
        </a:p>
      </dgm:t>
    </dgm:pt>
    <dgm:pt modelId="{6F9B04EB-7D78-45D3-9CB6-11AC1702A8B9}">
      <dgm:prSet phldrT="[Texto]"/>
      <dgm:spPr/>
      <dgm:t>
        <a:bodyPr/>
        <a:lstStyle/>
        <a:p>
          <a:r>
            <a:rPr lang="es-CL" dirty="0"/>
            <a:t>Graduados</a:t>
          </a:r>
        </a:p>
      </dgm:t>
    </dgm:pt>
    <dgm:pt modelId="{55610CD0-ACE0-4687-ADA2-0597AF53802D}" type="parTrans" cxnId="{C705791D-9CD7-4563-B074-038F8E8F7F44}">
      <dgm:prSet/>
      <dgm:spPr/>
      <dgm:t>
        <a:bodyPr/>
        <a:lstStyle/>
        <a:p>
          <a:endParaRPr lang="es-CL"/>
        </a:p>
      </dgm:t>
    </dgm:pt>
    <dgm:pt modelId="{DEBB1098-23A4-4556-AC67-29A9A3E51B79}" type="sibTrans" cxnId="{C705791D-9CD7-4563-B074-038F8E8F7F44}">
      <dgm:prSet/>
      <dgm:spPr/>
      <dgm:t>
        <a:bodyPr/>
        <a:lstStyle/>
        <a:p>
          <a:endParaRPr lang="es-CL"/>
        </a:p>
      </dgm:t>
    </dgm:pt>
    <dgm:pt modelId="{98B1B3FF-EC21-41AF-B38F-2CE815A85D10}">
      <dgm:prSet phldrT="[Texto]"/>
      <dgm:spPr/>
      <dgm:t>
        <a:bodyPr/>
        <a:lstStyle/>
        <a:p>
          <a:r>
            <a:rPr lang="es-CL" dirty="0"/>
            <a:t>U.PRIVADAS</a:t>
          </a:r>
        </a:p>
      </dgm:t>
    </dgm:pt>
    <dgm:pt modelId="{F2866F1F-352D-4C47-AEB4-17A7DFA064E5}" type="parTrans" cxnId="{400C17E6-59E3-4613-BABB-FD592A56B2A2}">
      <dgm:prSet/>
      <dgm:spPr/>
      <dgm:t>
        <a:bodyPr/>
        <a:lstStyle/>
        <a:p>
          <a:endParaRPr lang="es-CL"/>
        </a:p>
      </dgm:t>
    </dgm:pt>
    <dgm:pt modelId="{DD04DA85-B43E-4BCF-8944-8AD197FBE5AF}" type="sibTrans" cxnId="{400C17E6-59E3-4613-BABB-FD592A56B2A2}">
      <dgm:prSet/>
      <dgm:spPr/>
      <dgm:t>
        <a:bodyPr/>
        <a:lstStyle/>
        <a:p>
          <a:endParaRPr lang="es-CL"/>
        </a:p>
      </dgm:t>
    </dgm:pt>
    <dgm:pt modelId="{24421F3D-0837-4F25-8712-C25B25259085}">
      <dgm:prSet phldrT="[Texto]"/>
      <dgm:spPr/>
      <dgm:t>
        <a:bodyPr/>
        <a:lstStyle/>
        <a:p>
          <a:r>
            <a:rPr lang="es-CL" dirty="0"/>
            <a:t>CONIFOS</a:t>
          </a:r>
        </a:p>
      </dgm:t>
    </dgm:pt>
    <dgm:pt modelId="{E105A224-C727-455B-8B99-4884CE322FCD}" type="parTrans" cxnId="{0A5C987C-CBD6-4304-9978-CFC008E2DB15}">
      <dgm:prSet/>
      <dgm:spPr/>
      <dgm:t>
        <a:bodyPr/>
        <a:lstStyle/>
        <a:p>
          <a:endParaRPr lang="es-CL"/>
        </a:p>
      </dgm:t>
    </dgm:pt>
    <dgm:pt modelId="{BC568B4A-DA4C-4237-B63F-339D91A12901}" type="sibTrans" cxnId="{0A5C987C-CBD6-4304-9978-CFC008E2DB15}">
      <dgm:prSet/>
      <dgm:spPr/>
      <dgm:t>
        <a:bodyPr/>
        <a:lstStyle/>
        <a:p>
          <a:endParaRPr lang="es-CL"/>
        </a:p>
      </dgm:t>
    </dgm:pt>
    <dgm:pt modelId="{F03BF89C-8F86-426A-AAAA-E249B1CEF23E}">
      <dgm:prSet/>
      <dgm:spPr/>
      <dgm:t>
        <a:bodyPr/>
        <a:lstStyle/>
        <a:p>
          <a:r>
            <a:rPr lang="es-CL" dirty="0"/>
            <a:t>VERTEBRAL</a:t>
          </a:r>
        </a:p>
      </dgm:t>
    </dgm:pt>
    <dgm:pt modelId="{12D368DF-9041-4D2D-B0D9-975641EC5B89}" type="parTrans" cxnId="{29639616-006A-4FD8-AED1-2E5535B6B89C}">
      <dgm:prSet/>
      <dgm:spPr/>
      <dgm:t>
        <a:bodyPr/>
        <a:lstStyle/>
        <a:p>
          <a:endParaRPr lang="es-CL"/>
        </a:p>
      </dgm:t>
    </dgm:pt>
    <dgm:pt modelId="{F4D18F73-7813-4D0B-9A80-9785C7D9CB79}" type="sibTrans" cxnId="{29639616-006A-4FD8-AED1-2E5535B6B89C}">
      <dgm:prSet/>
      <dgm:spPr/>
      <dgm:t>
        <a:bodyPr/>
        <a:lstStyle/>
        <a:p>
          <a:endParaRPr lang="es-CL"/>
        </a:p>
      </dgm:t>
    </dgm:pt>
    <dgm:pt modelId="{271E56E6-97F1-462F-B6C9-9803C78D5B77}">
      <dgm:prSet/>
      <dgm:spPr/>
      <dgm:t>
        <a:bodyPr/>
        <a:lstStyle/>
        <a:p>
          <a:r>
            <a:rPr lang="es-CL" dirty="0"/>
            <a:t>Subsecretaria de </a:t>
          </a:r>
          <a:r>
            <a:rPr lang="es-CL" dirty="0" err="1"/>
            <a:t>Edsup</a:t>
          </a:r>
          <a:r>
            <a:rPr lang="es-CL" dirty="0"/>
            <a:t>.</a:t>
          </a:r>
        </a:p>
      </dgm:t>
    </dgm:pt>
    <dgm:pt modelId="{D9757647-1242-48DE-9B11-41F093BDA8D2}" type="parTrans" cxnId="{F7E093D5-F817-4637-ADFA-8336228B4CD6}">
      <dgm:prSet/>
      <dgm:spPr/>
      <dgm:t>
        <a:bodyPr/>
        <a:lstStyle/>
        <a:p>
          <a:endParaRPr lang="es-CL"/>
        </a:p>
      </dgm:t>
    </dgm:pt>
    <dgm:pt modelId="{6750BCDE-38FD-4EAD-A8A2-1DA616823FF5}" type="sibTrans" cxnId="{F7E093D5-F817-4637-ADFA-8336228B4CD6}">
      <dgm:prSet/>
      <dgm:spPr/>
      <dgm:t>
        <a:bodyPr/>
        <a:lstStyle/>
        <a:p>
          <a:endParaRPr lang="es-CL"/>
        </a:p>
      </dgm:t>
    </dgm:pt>
    <dgm:pt modelId="{18AF1D20-AF66-4BCC-95BE-F56DC279DDDD}">
      <dgm:prSet/>
      <dgm:spPr/>
      <dgm:t>
        <a:bodyPr/>
        <a:lstStyle/>
        <a:p>
          <a:r>
            <a:rPr lang="es-CL" dirty="0"/>
            <a:t>CNA CHILE</a:t>
          </a:r>
        </a:p>
      </dgm:t>
    </dgm:pt>
    <dgm:pt modelId="{0F94B4D2-E83D-49FC-8D08-BA68E6C99B9E}" type="parTrans" cxnId="{B01196E0-A579-47CB-8471-32102977944D}">
      <dgm:prSet/>
      <dgm:spPr/>
      <dgm:t>
        <a:bodyPr/>
        <a:lstStyle/>
        <a:p>
          <a:endParaRPr lang="es-CL"/>
        </a:p>
      </dgm:t>
    </dgm:pt>
    <dgm:pt modelId="{3CBAC70D-E7E1-414B-A7E1-11611FE712BF}" type="sibTrans" cxnId="{B01196E0-A579-47CB-8471-32102977944D}">
      <dgm:prSet/>
      <dgm:spPr/>
      <dgm:t>
        <a:bodyPr/>
        <a:lstStyle/>
        <a:p>
          <a:endParaRPr lang="es-CL"/>
        </a:p>
      </dgm:t>
    </dgm:pt>
    <dgm:pt modelId="{7303B828-437D-4E16-92EA-2D620CA3C589}">
      <dgm:prSet/>
      <dgm:spPr/>
      <dgm:t>
        <a:bodyPr/>
        <a:lstStyle/>
        <a:p>
          <a:r>
            <a:rPr lang="es-CL" dirty="0"/>
            <a:t>Empleadores</a:t>
          </a:r>
        </a:p>
      </dgm:t>
    </dgm:pt>
    <dgm:pt modelId="{85AB8AB9-3E4E-401A-A187-DC34F2D639C6}" type="parTrans" cxnId="{81C1C2B8-35C7-4B90-B449-3C7E0B9D4852}">
      <dgm:prSet/>
      <dgm:spPr/>
      <dgm:t>
        <a:bodyPr/>
        <a:lstStyle/>
        <a:p>
          <a:endParaRPr lang="es-CL"/>
        </a:p>
      </dgm:t>
    </dgm:pt>
    <dgm:pt modelId="{95ABC700-9DD4-4414-BC86-71D61179CB5B}" type="sibTrans" cxnId="{81C1C2B8-35C7-4B90-B449-3C7E0B9D4852}">
      <dgm:prSet/>
      <dgm:spPr/>
      <dgm:t>
        <a:bodyPr/>
        <a:lstStyle/>
        <a:p>
          <a:endParaRPr lang="es-CL"/>
        </a:p>
      </dgm:t>
    </dgm:pt>
    <dgm:pt modelId="{AC3DDA1B-5ED8-434D-B5C6-A07F12B90739}">
      <dgm:prSet/>
      <dgm:spPr/>
      <dgm:t>
        <a:bodyPr/>
        <a:lstStyle/>
        <a:p>
          <a:r>
            <a:rPr lang="es-CL" dirty="0"/>
            <a:t>CNED</a:t>
          </a:r>
        </a:p>
      </dgm:t>
    </dgm:pt>
    <dgm:pt modelId="{3A1E9373-C3E3-4AEE-AD72-B4FBD783D8C0}" type="parTrans" cxnId="{84F1B661-9261-42BB-990D-C872325D3C67}">
      <dgm:prSet/>
      <dgm:spPr/>
      <dgm:t>
        <a:bodyPr/>
        <a:lstStyle/>
        <a:p>
          <a:endParaRPr lang="es-CL"/>
        </a:p>
      </dgm:t>
    </dgm:pt>
    <dgm:pt modelId="{C00D9337-D9C2-4442-9AA7-E4F5EB5C5555}" type="sibTrans" cxnId="{84F1B661-9261-42BB-990D-C872325D3C67}">
      <dgm:prSet/>
      <dgm:spPr/>
      <dgm:t>
        <a:bodyPr/>
        <a:lstStyle/>
        <a:p>
          <a:endParaRPr lang="es-CL"/>
        </a:p>
      </dgm:t>
    </dgm:pt>
    <dgm:pt modelId="{7FC2E798-CCE9-43D5-8F40-AC18926C1F61}">
      <dgm:prSet phldrT="[Texto]"/>
      <dgm:spPr/>
      <dgm:t>
        <a:bodyPr/>
        <a:lstStyle/>
        <a:p>
          <a:r>
            <a:rPr lang="es-CL" dirty="0"/>
            <a:t>CUE</a:t>
          </a:r>
        </a:p>
      </dgm:t>
    </dgm:pt>
    <dgm:pt modelId="{FD96ACC1-A889-41D1-A6BB-7E7E83012EFF}" type="parTrans" cxnId="{2F43D665-CF15-489C-B3B8-8F5CF9410CAF}">
      <dgm:prSet/>
      <dgm:spPr/>
      <dgm:t>
        <a:bodyPr/>
        <a:lstStyle/>
        <a:p>
          <a:endParaRPr lang="es-CL"/>
        </a:p>
      </dgm:t>
    </dgm:pt>
    <dgm:pt modelId="{D8FCA887-858F-4F53-9BBF-A590C7A005F7}" type="sibTrans" cxnId="{2F43D665-CF15-489C-B3B8-8F5CF9410CAF}">
      <dgm:prSet/>
      <dgm:spPr/>
      <dgm:t>
        <a:bodyPr/>
        <a:lstStyle/>
        <a:p>
          <a:endParaRPr lang="es-CL"/>
        </a:p>
      </dgm:t>
    </dgm:pt>
    <dgm:pt modelId="{AC5A7741-B831-4B6B-8DFD-40D7DA0AFB88}">
      <dgm:prSet phldrT="[Texto]"/>
      <dgm:spPr/>
      <dgm:t>
        <a:bodyPr/>
        <a:lstStyle/>
        <a:p>
          <a:r>
            <a:rPr lang="es-CL" dirty="0"/>
            <a:t>Estudiantes</a:t>
          </a:r>
        </a:p>
      </dgm:t>
    </dgm:pt>
    <dgm:pt modelId="{2ED1322E-EAE3-4449-BF70-0A033197EA9F}" type="parTrans" cxnId="{76CB72BA-D74E-474B-97C3-0D4BE32518B4}">
      <dgm:prSet/>
      <dgm:spPr/>
      <dgm:t>
        <a:bodyPr/>
        <a:lstStyle/>
        <a:p>
          <a:endParaRPr lang="es-CL"/>
        </a:p>
      </dgm:t>
    </dgm:pt>
    <dgm:pt modelId="{ED05CAD5-9587-4901-9330-6B8D321F901D}" type="sibTrans" cxnId="{76CB72BA-D74E-474B-97C3-0D4BE32518B4}">
      <dgm:prSet/>
      <dgm:spPr/>
      <dgm:t>
        <a:bodyPr/>
        <a:lstStyle/>
        <a:p>
          <a:endParaRPr lang="es-CL"/>
        </a:p>
      </dgm:t>
    </dgm:pt>
    <dgm:pt modelId="{25EE288C-1DE6-4BFC-9664-844295162A96}">
      <dgm:prSet/>
      <dgm:spPr/>
      <dgm:t>
        <a:bodyPr/>
        <a:lstStyle/>
        <a:p>
          <a:r>
            <a:rPr lang="es-CL" dirty="0"/>
            <a:t>MINSAL</a:t>
          </a:r>
        </a:p>
      </dgm:t>
    </dgm:pt>
    <dgm:pt modelId="{8190748D-7577-41C6-A3C6-3C9070B89B16}" type="parTrans" cxnId="{1BBDE30B-07B1-45FD-BF8D-A5BC0925F54A}">
      <dgm:prSet/>
      <dgm:spPr/>
      <dgm:t>
        <a:bodyPr/>
        <a:lstStyle/>
        <a:p>
          <a:endParaRPr lang="es-CL"/>
        </a:p>
      </dgm:t>
    </dgm:pt>
    <dgm:pt modelId="{A82CDE4C-220C-40B9-8011-8A086758D144}" type="sibTrans" cxnId="{1BBDE30B-07B1-45FD-BF8D-A5BC0925F54A}">
      <dgm:prSet/>
      <dgm:spPr/>
      <dgm:t>
        <a:bodyPr/>
        <a:lstStyle/>
        <a:p>
          <a:endParaRPr lang="es-CL"/>
        </a:p>
      </dgm:t>
    </dgm:pt>
    <dgm:pt modelId="{73CDF77F-7027-4D92-A2A2-88440C225AD2}">
      <dgm:prSet/>
      <dgm:spPr/>
      <dgm:t>
        <a:bodyPr/>
        <a:lstStyle/>
        <a:p>
          <a:r>
            <a:rPr lang="es-CL" dirty="0"/>
            <a:t>COLEGIOS P</a:t>
          </a:r>
        </a:p>
      </dgm:t>
    </dgm:pt>
    <dgm:pt modelId="{E0886747-EEBA-441D-AB9C-9B011579A231}" type="parTrans" cxnId="{62DF5C28-2AB9-4421-BF84-7AE533E5F642}">
      <dgm:prSet/>
      <dgm:spPr/>
      <dgm:t>
        <a:bodyPr/>
        <a:lstStyle/>
        <a:p>
          <a:endParaRPr lang="es-CL"/>
        </a:p>
      </dgm:t>
    </dgm:pt>
    <dgm:pt modelId="{75DDA2A5-FE72-4535-8F4D-25A460386C66}" type="sibTrans" cxnId="{62DF5C28-2AB9-4421-BF84-7AE533E5F642}">
      <dgm:prSet/>
      <dgm:spPr/>
      <dgm:t>
        <a:bodyPr/>
        <a:lstStyle/>
        <a:p>
          <a:endParaRPr lang="es-CL"/>
        </a:p>
      </dgm:t>
    </dgm:pt>
    <dgm:pt modelId="{2DA2AB0D-543D-42F8-A986-3DDBBCF1D964}">
      <dgm:prSet/>
      <dgm:spPr/>
      <dgm:t>
        <a:bodyPr/>
        <a:lstStyle/>
        <a:p>
          <a:endParaRPr lang="es-CL"/>
        </a:p>
      </dgm:t>
    </dgm:pt>
    <dgm:pt modelId="{987E2347-A77B-4FFF-866D-B62A09F17E6C}" type="parTrans" cxnId="{7DE05A71-EDA7-4AA0-8E40-A399BF432CA9}">
      <dgm:prSet/>
      <dgm:spPr/>
      <dgm:t>
        <a:bodyPr/>
        <a:lstStyle/>
        <a:p>
          <a:endParaRPr lang="es-CL"/>
        </a:p>
      </dgm:t>
    </dgm:pt>
    <dgm:pt modelId="{70C80EE4-4FDD-4F4D-B90A-686DBA5AB02F}" type="sibTrans" cxnId="{7DE05A71-EDA7-4AA0-8E40-A399BF432CA9}">
      <dgm:prSet/>
      <dgm:spPr/>
      <dgm:t>
        <a:bodyPr/>
        <a:lstStyle/>
        <a:p>
          <a:endParaRPr lang="es-CL"/>
        </a:p>
      </dgm:t>
    </dgm:pt>
    <dgm:pt modelId="{9C3AB4E2-D369-4798-829C-A4E2E012B18E}" type="pres">
      <dgm:prSet presAssocID="{B9D09B51-CCA6-4406-B9C3-0A42B72E19D5}" presName="Name0" presStyleCnt="0">
        <dgm:presLayoutVars>
          <dgm:dir/>
          <dgm:resizeHandles val="exact"/>
        </dgm:presLayoutVars>
      </dgm:prSet>
      <dgm:spPr/>
    </dgm:pt>
    <dgm:pt modelId="{30EA40D7-CAE2-4314-9380-090CA0ABFA57}" type="pres">
      <dgm:prSet presAssocID="{B9D09B51-CCA6-4406-B9C3-0A42B72E19D5}" presName="cycle" presStyleCnt="0"/>
      <dgm:spPr/>
    </dgm:pt>
    <dgm:pt modelId="{D82B9477-8610-4A4C-8CD6-9A541AA09D68}" type="pres">
      <dgm:prSet presAssocID="{2F354B8D-7DD4-4199-A758-049039F0B7B7}" presName="nodeFirstNode" presStyleLbl="node1" presStyleIdx="0" presStyleCnt="17" custRadScaleRad="100492" custRadScaleInc="28349">
        <dgm:presLayoutVars>
          <dgm:bulletEnabled val="1"/>
        </dgm:presLayoutVars>
      </dgm:prSet>
      <dgm:spPr/>
    </dgm:pt>
    <dgm:pt modelId="{959BB772-9CDD-4EB0-9684-154EA6D27A79}" type="pres">
      <dgm:prSet presAssocID="{35ED582B-2880-4EE1-8CBE-7B657519FE01}" presName="sibTransFirstNode" presStyleLbl="bgShp" presStyleIdx="0" presStyleCnt="1" custScaleX="110157"/>
      <dgm:spPr/>
    </dgm:pt>
    <dgm:pt modelId="{89AB9676-0678-4652-AD10-A15B0BD9C262}" type="pres">
      <dgm:prSet presAssocID="{2DA2AB0D-543D-42F8-A986-3DDBBCF1D964}" presName="nodeFollowingNodes" presStyleLbl="node1" presStyleIdx="1" presStyleCnt="17" custRadScaleRad="106017" custRadScaleInc="-543467">
        <dgm:presLayoutVars>
          <dgm:bulletEnabled val="1"/>
        </dgm:presLayoutVars>
      </dgm:prSet>
      <dgm:spPr/>
    </dgm:pt>
    <dgm:pt modelId="{CA8FC79D-7ACB-454B-B90C-4547DCD9B2D3}" type="pres">
      <dgm:prSet presAssocID="{271E56E6-97F1-462F-B6C9-9803C78D5B77}" presName="nodeFollowingNodes" presStyleLbl="node1" presStyleIdx="2" presStyleCnt="17" custRadScaleRad="107041" custRadScaleInc="-16742">
        <dgm:presLayoutVars>
          <dgm:bulletEnabled val="1"/>
        </dgm:presLayoutVars>
      </dgm:prSet>
      <dgm:spPr/>
    </dgm:pt>
    <dgm:pt modelId="{335AE4E0-48C2-4B51-92ED-04FD1091A190}" type="pres">
      <dgm:prSet presAssocID="{7745E8AE-3F57-46DD-85E2-CC3E577FE975}" presName="nodeFollowingNodes" presStyleLbl="node1" presStyleIdx="3" presStyleCnt="17" custRadScaleRad="116061" custRadScaleInc="2823">
        <dgm:presLayoutVars>
          <dgm:bulletEnabled val="1"/>
        </dgm:presLayoutVars>
      </dgm:prSet>
      <dgm:spPr/>
    </dgm:pt>
    <dgm:pt modelId="{270E4078-DFC9-4840-AF05-82939DBBF5C5}" type="pres">
      <dgm:prSet presAssocID="{18AF1D20-AF66-4BCC-95BE-F56DC279DDDD}" presName="nodeFollowingNodes" presStyleLbl="node1" presStyleIdx="4" presStyleCnt="17" custRadScaleRad="113630" custRadScaleInc="3182">
        <dgm:presLayoutVars>
          <dgm:bulletEnabled val="1"/>
        </dgm:presLayoutVars>
      </dgm:prSet>
      <dgm:spPr/>
    </dgm:pt>
    <dgm:pt modelId="{E3F3ED5F-6164-445D-820A-C2B606151B92}" type="pres">
      <dgm:prSet presAssocID="{AC3DDA1B-5ED8-434D-B5C6-A07F12B90739}" presName="nodeFollowingNodes" presStyleLbl="node1" presStyleIdx="5" presStyleCnt="17" custRadScaleRad="116515" custRadScaleInc="-11491">
        <dgm:presLayoutVars>
          <dgm:bulletEnabled val="1"/>
        </dgm:presLayoutVars>
      </dgm:prSet>
      <dgm:spPr/>
    </dgm:pt>
    <dgm:pt modelId="{C263B14E-E57E-46D0-AADF-92F65D0FFAEB}" type="pres">
      <dgm:prSet presAssocID="{7303B828-437D-4E16-92EA-2D620CA3C589}" presName="nodeFollowingNodes" presStyleLbl="node1" presStyleIdx="6" presStyleCnt="17" custRadScaleRad="113438" custRadScaleInc="-22180">
        <dgm:presLayoutVars>
          <dgm:bulletEnabled val="1"/>
        </dgm:presLayoutVars>
      </dgm:prSet>
      <dgm:spPr/>
    </dgm:pt>
    <dgm:pt modelId="{39EC29E0-62C6-45B8-835D-D588F21C3C19}" type="pres">
      <dgm:prSet presAssocID="{61E50D50-8487-40C4-B0E1-2EDFEA58D255}" presName="nodeFollowingNodes" presStyleLbl="node1" presStyleIdx="7" presStyleCnt="17" custRadScaleRad="113293" custRadScaleInc="-28689">
        <dgm:presLayoutVars>
          <dgm:bulletEnabled val="1"/>
        </dgm:presLayoutVars>
      </dgm:prSet>
      <dgm:spPr/>
    </dgm:pt>
    <dgm:pt modelId="{E9D68A34-2A1B-4F47-8866-3A18022EFEAB}" type="pres">
      <dgm:prSet presAssocID="{190BFCF5-6216-4CB1-A2C4-394F82EDEA73}" presName="nodeFollowingNodes" presStyleLbl="node1" presStyleIdx="8" presStyleCnt="17" custRadScaleRad="101350" custRadScaleInc="-17555">
        <dgm:presLayoutVars>
          <dgm:bulletEnabled val="1"/>
        </dgm:presLayoutVars>
      </dgm:prSet>
      <dgm:spPr/>
    </dgm:pt>
    <dgm:pt modelId="{5B819E5E-C402-417B-B397-71C899548967}" type="pres">
      <dgm:prSet presAssocID="{7FC2E798-CCE9-43D5-8F40-AC18926C1F61}" presName="nodeFollowingNodes" presStyleLbl="node1" presStyleIdx="9" presStyleCnt="17">
        <dgm:presLayoutVars>
          <dgm:bulletEnabled val="1"/>
        </dgm:presLayoutVars>
      </dgm:prSet>
      <dgm:spPr/>
    </dgm:pt>
    <dgm:pt modelId="{39FCE845-5C23-4A64-AAAD-A268BE0556C8}" type="pres">
      <dgm:prSet presAssocID="{98B1B3FF-EC21-41AF-B38F-2CE815A85D10}" presName="nodeFollowingNodes" presStyleLbl="node1" presStyleIdx="10" presStyleCnt="17">
        <dgm:presLayoutVars>
          <dgm:bulletEnabled val="1"/>
        </dgm:presLayoutVars>
      </dgm:prSet>
      <dgm:spPr/>
    </dgm:pt>
    <dgm:pt modelId="{21B59260-8A14-4079-AB8E-F7FA64E7AA54}" type="pres">
      <dgm:prSet presAssocID="{24421F3D-0837-4F25-8712-C25B25259085}" presName="nodeFollowingNodes" presStyleLbl="node1" presStyleIdx="11" presStyleCnt="17">
        <dgm:presLayoutVars>
          <dgm:bulletEnabled val="1"/>
        </dgm:presLayoutVars>
      </dgm:prSet>
      <dgm:spPr/>
    </dgm:pt>
    <dgm:pt modelId="{F079020D-ED3E-477D-88E4-DDE4D066F5D3}" type="pres">
      <dgm:prSet presAssocID="{F03BF89C-8F86-426A-AAAA-E249B1CEF23E}" presName="nodeFollowingNodes" presStyleLbl="node1" presStyleIdx="12" presStyleCnt="17" custRadScaleRad="104121" custRadScaleInc="-9951">
        <dgm:presLayoutVars>
          <dgm:bulletEnabled val="1"/>
        </dgm:presLayoutVars>
      </dgm:prSet>
      <dgm:spPr/>
    </dgm:pt>
    <dgm:pt modelId="{4A6C12AD-087A-4D74-8CF2-344640A1ABB0}" type="pres">
      <dgm:prSet presAssocID="{73CDF77F-7027-4D92-A2A2-88440C225AD2}" presName="nodeFollowingNodes" presStyleLbl="node1" presStyleIdx="13" presStyleCnt="17" custRadScaleRad="109749" custRadScaleInc="64356">
        <dgm:presLayoutVars>
          <dgm:bulletEnabled val="1"/>
        </dgm:presLayoutVars>
      </dgm:prSet>
      <dgm:spPr/>
    </dgm:pt>
    <dgm:pt modelId="{180DB820-4869-4248-ABF1-8CD0C8AC0653}" type="pres">
      <dgm:prSet presAssocID="{25EE288C-1DE6-4BFC-9664-844295162A96}" presName="nodeFollowingNodes" presStyleLbl="node1" presStyleIdx="14" presStyleCnt="17" custRadScaleRad="109267" custRadScaleInc="34202">
        <dgm:presLayoutVars>
          <dgm:bulletEnabled val="1"/>
        </dgm:presLayoutVars>
      </dgm:prSet>
      <dgm:spPr/>
    </dgm:pt>
    <dgm:pt modelId="{925674F5-DFB6-498B-87CC-03A3665D6B7B}" type="pres">
      <dgm:prSet presAssocID="{6F9B04EB-7D78-45D3-9CB6-11AC1702A8B9}" presName="nodeFollowingNodes" presStyleLbl="node1" presStyleIdx="15" presStyleCnt="17" custRadScaleRad="103320" custRadScaleInc="9390">
        <dgm:presLayoutVars>
          <dgm:bulletEnabled val="1"/>
        </dgm:presLayoutVars>
      </dgm:prSet>
      <dgm:spPr/>
    </dgm:pt>
    <dgm:pt modelId="{3360419D-8E22-45EF-908D-5D6BC7C4D741}" type="pres">
      <dgm:prSet presAssocID="{AC5A7741-B831-4B6B-8DFD-40D7DA0AFB88}" presName="nodeFollowingNodes" presStyleLbl="node1" presStyleIdx="16" presStyleCnt="17">
        <dgm:presLayoutVars>
          <dgm:bulletEnabled val="1"/>
        </dgm:presLayoutVars>
      </dgm:prSet>
      <dgm:spPr/>
    </dgm:pt>
  </dgm:ptLst>
  <dgm:cxnLst>
    <dgm:cxn modelId="{019B2807-AF4F-481B-9CF9-5D627AAAD51B}" srcId="{B9D09B51-CCA6-4406-B9C3-0A42B72E19D5}" destId="{61E50D50-8487-40C4-B0E1-2EDFEA58D255}" srcOrd="7" destOrd="0" parTransId="{FF290EE8-DB1D-432C-8027-FDAECFDE9A05}" sibTransId="{95D94784-D188-4E00-8BC7-6D6801263356}"/>
    <dgm:cxn modelId="{1BBDE30B-07B1-45FD-BF8D-A5BC0925F54A}" srcId="{B9D09B51-CCA6-4406-B9C3-0A42B72E19D5}" destId="{25EE288C-1DE6-4BFC-9664-844295162A96}" srcOrd="14" destOrd="0" parTransId="{8190748D-7577-41C6-A3C6-3C9070B89B16}" sibTransId="{A82CDE4C-220C-40B9-8011-8A086758D144}"/>
    <dgm:cxn modelId="{E09D2414-71F9-47ED-9A67-68A0DF75FB0D}" srcId="{B9D09B51-CCA6-4406-B9C3-0A42B72E19D5}" destId="{2F354B8D-7DD4-4199-A758-049039F0B7B7}" srcOrd="0" destOrd="0" parTransId="{14BFBA0F-8F56-4D24-B9C4-4622852407D2}" sibTransId="{35ED582B-2880-4EE1-8CBE-7B657519FE01}"/>
    <dgm:cxn modelId="{29639616-006A-4FD8-AED1-2E5535B6B89C}" srcId="{B9D09B51-CCA6-4406-B9C3-0A42B72E19D5}" destId="{F03BF89C-8F86-426A-AAAA-E249B1CEF23E}" srcOrd="12" destOrd="0" parTransId="{12D368DF-9041-4D2D-B0D9-975641EC5B89}" sibTransId="{F4D18F73-7813-4D0B-9A80-9785C7D9CB79}"/>
    <dgm:cxn modelId="{EF99301D-FA36-4F06-815F-69338FF2E9CD}" type="presOf" srcId="{18AF1D20-AF66-4BCC-95BE-F56DC279DDDD}" destId="{270E4078-DFC9-4840-AF05-82939DBBF5C5}" srcOrd="0" destOrd="0" presId="urn:microsoft.com/office/officeart/2005/8/layout/cycle3"/>
    <dgm:cxn modelId="{C705791D-9CD7-4563-B074-038F8E8F7F44}" srcId="{B9D09B51-CCA6-4406-B9C3-0A42B72E19D5}" destId="{6F9B04EB-7D78-45D3-9CB6-11AC1702A8B9}" srcOrd="15" destOrd="0" parTransId="{55610CD0-ACE0-4687-ADA2-0597AF53802D}" sibTransId="{DEBB1098-23A4-4556-AC67-29A9A3E51B79}"/>
    <dgm:cxn modelId="{7E700128-E139-4EFD-A0CF-C06F5E2D90E3}" srcId="{B9D09B51-CCA6-4406-B9C3-0A42B72E19D5}" destId="{7745E8AE-3F57-46DD-85E2-CC3E577FE975}" srcOrd="3" destOrd="0" parTransId="{96B0204E-7504-456E-9DA0-AAAF6C9A51D1}" sibTransId="{B67BF8F8-0380-478A-BDFE-5FF0587895E4}"/>
    <dgm:cxn modelId="{62DF5C28-2AB9-4421-BF84-7AE533E5F642}" srcId="{B9D09B51-CCA6-4406-B9C3-0A42B72E19D5}" destId="{73CDF77F-7027-4D92-A2A2-88440C225AD2}" srcOrd="13" destOrd="0" parTransId="{E0886747-EEBA-441D-AB9C-9B011579A231}" sibTransId="{75DDA2A5-FE72-4535-8F4D-25A460386C66}"/>
    <dgm:cxn modelId="{2441422A-3005-4D06-A32A-5CB2BCEC9D2A}" type="presOf" srcId="{7745E8AE-3F57-46DD-85E2-CC3E577FE975}" destId="{335AE4E0-48C2-4B51-92ED-04FD1091A190}" srcOrd="0" destOrd="0" presId="urn:microsoft.com/office/officeart/2005/8/layout/cycle3"/>
    <dgm:cxn modelId="{79EAE82A-9C44-4A8F-923D-51FCFCE2D932}" srcId="{B9D09B51-CCA6-4406-B9C3-0A42B72E19D5}" destId="{190BFCF5-6216-4CB1-A2C4-394F82EDEA73}" srcOrd="8" destOrd="0" parTransId="{7C5A8C08-A1D6-47C7-B2D6-C45DE491CC6C}" sibTransId="{379766FE-D379-4A53-817A-6FB60FB2E38C}"/>
    <dgm:cxn modelId="{BB073735-15EA-44B1-9A0C-05B788239034}" type="presOf" srcId="{98B1B3FF-EC21-41AF-B38F-2CE815A85D10}" destId="{39FCE845-5C23-4A64-AAAD-A268BE0556C8}" srcOrd="0" destOrd="0" presId="urn:microsoft.com/office/officeart/2005/8/layout/cycle3"/>
    <dgm:cxn modelId="{D9EAD546-9F2F-4A3C-8F55-221A55202432}" type="presOf" srcId="{2DA2AB0D-543D-42F8-A986-3DDBBCF1D964}" destId="{89AB9676-0678-4652-AD10-A15B0BD9C262}" srcOrd="0" destOrd="0" presId="urn:microsoft.com/office/officeart/2005/8/layout/cycle3"/>
    <dgm:cxn modelId="{06521751-8633-4E22-959A-E6B6D7EDA9E2}" type="presOf" srcId="{7FC2E798-CCE9-43D5-8F40-AC18926C1F61}" destId="{5B819E5E-C402-417B-B397-71C899548967}" srcOrd="0" destOrd="0" presId="urn:microsoft.com/office/officeart/2005/8/layout/cycle3"/>
    <dgm:cxn modelId="{2474FA5A-5FC5-4A46-9D28-EDBA1FD3D4D3}" type="presOf" srcId="{271E56E6-97F1-462F-B6C9-9803C78D5B77}" destId="{CA8FC79D-7ACB-454B-B90C-4547DCD9B2D3}" srcOrd="0" destOrd="0" presId="urn:microsoft.com/office/officeart/2005/8/layout/cycle3"/>
    <dgm:cxn modelId="{45B67860-B5A7-4420-A879-DFF68B490445}" type="presOf" srcId="{B9D09B51-CCA6-4406-B9C3-0A42B72E19D5}" destId="{9C3AB4E2-D369-4798-829C-A4E2E012B18E}" srcOrd="0" destOrd="0" presId="urn:microsoft.com/office/officeart/2005/8/layout/cycle3"/>
    <dgm:cxn modelId="{84F1B661-9261-42BB-990D-C872325D3C67}" srcId="{B9D09B51-CCA6-4406-B9C3-0A42B72E19D5}" destId="{AC3DDA1B-5ED8-434D-B5C6-A07F12B90739}" srcOrd="5" destOrd="0" parTransId="{3A1E9373-C3E3-4AEE-AD72-B4FBD783D8C0}" sibTransId="{C00D9337-D9C2-4442-9AA7-E4F5EB5C5555}"/>
    <dgm:cxn modelId="{2F43D665-CF15-489C-B3B8-8F5CF9410CAF}" srcId="{B9D09B51-CCA6-4406-B9C3-0A42B72E19D5}" destId="{7FC2E798-CCE9-43D5-8F40-AC18926C1F61}" srcOrd="9" destOrd="0" parTransId="{FD96ACC1-A889-41D1-A6BB-7E7E83012EFF}" sibTransId="{D8FCA887-858F-4F53-9BBF-A590C7A005F7}"/>
    <dgm:cxn modelId="{C7F9B66F-6A6C-42DE-B58E-8B29AEA0EFF9}" type="presOf" srcId="{F03BF89C-8F86-426A-AAAA-E249B1CEF23E}" destId="{F079020D-ED3E-477D-88E4-DDE4D066F5D3}" srcOrd="0" destOrd="0" presId="urn:microsoft.com/office/officeart/2005/8/layout/cycle3"/>
    <dgm:cxn modelId="{7DE05A71-EDA7-4AA0-8E40-A399BF432CA9}" srcId="{B9D09B51-CCA6-4406-B9C3-0A42B72E19D5}" destId="{2DA2AB0D-543D-42F8-A986-3DDBBCF1D964}" srcOrd="1" destOrd="0" parTransId="{987E2347-A77B-4FFF-866D-B62A09F17E6C}" sibTransId="{70C80EE4-4FDD-4F4D-B90A-686DBA5AB02F}"/>
    <dgm:cxn modelId="{0A5C987C-CBD6-4304-9978-CFC008E2DB15}" srcId="{B9D09B51-CCA6-4406-B9C3-0A42B72E19D5}" destId="{24421F3D-0837-4F25-8712-C25B25259085}" srcOrd="11" destOrd="0" parTransId="{E105A224-C727-455B-8B99-4884CE322FCD}" sibTransId="{BC568B4A-DA4C-4237-B63F-339D91A12901}"/>
    <dgm:cxn modelId="{7A989A82-0856-49D7-829C-7818921D4381}" type="presOf" srcId="{73CDF77F-7027-4D92-A2A2-88440C225AD2}" destId="{4A6C12AD-087A-4D74-8CF2-344640A1ABB0}" srcOrd="0" destOrd="0" presId="urn:microsoft.com/office/officeart/2005/8/layout/cycle3"/>
    <dgm:cxn modelId="{6F6C0D92-8350-43FA-BC0D-5D86B1BCD0E2}" type="presOf" srcId="{6F9B04EB-7D78-45D3-9CB6-11AC1702A8B9}" destId="{925674F5-DFB6-498B-87CC-03A3665D6B7B}" srcOrd="0" destOrd="0" presId="urn:microsoft.com/office/officeart/2005/8/layout/cycle3"/>
    <dgm:cxn modelId="{6AFD0596-6041-4D03-A63B-546A2B67E0D8}" type="presOf" srcId="{25EE288C-1DE6-4BFC-9664-844295162A96}" destId="{180DB820-4869-4248-ABF1-8CD0C8AC0653}" srcOrd="0" destOrd="0" presId="urn:microsoft.com/office/officeart/2005/8/layout/cycle3"/>
    <dgm:cxn modelId="{BA9DE79A-F8C3-4077-9AA4-8DC1D6ACBFDE}" type="presOf" srcId="{61E50D50-8487-40C4-B0E1-2EDFEA58D255}" destId="{39EC29E0-62C6-45B8-835D-D588F21C3C19}" srcOrd="0" destOrd="0" presId="urn:microsoft.com/office/officeart/2005/8/layout/cycle3"/>
    <dgm:cxn modelId="{B25BBBB8-D1D9-43E3-8EF0-9EBB29DCB5B5}" type="presOf" srcId="{24421F3D-0837-4F25-8712-C25B25259085}" destId="{21B59260-8A14-4079-AB8E-F7FA64E7AA54}" srcOrd="0" destOrd="0" presId="urn:microsoft.com/office/officeart/2005/8/layout/cycle3"/>
    <dgm:cxn modelId="{81C1C2B8-35C7-4B90-B449-3C7E0B9D4852}" srcId="{B9D09B51-CCA6-4406-B9C3-0A42B72E19D5}" destId="{7303B828-437D-4E16-92EA-2D620CA3C589}" srcOrd="6" destOrd="0" parTransId="{85AB8AB9-3E4E-401A-A187-DC34F2D639C6}" sibTransId="{95ABC700-9DD4-4414-BC86-71D61179CB5B}"/>
    <dgm:cxn modelId="{76CB72BA-D74E-474B-97C3-0D4BE32518B4}" srcId="{B9D09B51-CCA6-4406-B9C3-0A42B72E19D5}" destId="{AC5A7741-B831-4B6B-8DFD-40D7DA0AFB88}" srcOrd="16" destOrd="0" parTransId="{2ED1322E-EAE3-4449-BF70-0A033197EA9F}" sibTransId="{ED05CAD5-9587-4901-9330-6B8D321F901D}"/>
    <dgm:cxn modelId="{6AC37BBA-C632-4C5A-9BE2-16156182D448}" type="presOf" srcId="{AC5A7741-B831-4B6B-8DFD-40D7DA0AFB88}" destId="{3360419D-8E22-45EF-908D-5D6BC7C4D741}" srcOrd="0" destOrd="0" presId="urn:microsoft.com/office/officeart/2005/8/layout/cycle3"/>
    <dgm:cxn modelId="{D453E4C3-E244-417B-8910-8F3099F9C87B}" type="presOf" srcId="{190BFCF5-6216-4CB1-A2C4-394F82EDEA73}" destId="{E9D68A34-2A1B-4F47-8866-3A18022EFEAB}" srcOrd="0" destOrd="0" presId="urn:microsoft.com/office/officeart/2005/8/layout/cycle3"/>
    <dgm:cxn modelId="{FF5149D0-27F7-44D6-A2A7-F60FB22406F9}" type="presOf" srcId="{35ED582B-2880-4EE1-8CBE-7B657519FE01}" destId="{959BB772-9CDD-4EB0-9684-154EA6D27A79}" srcOrd="0" destOrd="0" presId="urn:microsoft.com/office/officeart/2005/8/layout/cycle3"/>
    <dgm:cxn modelId="{D60F86D5-33F9-4353-981D-F4CA86049266}" type="presOf" srcId="{AC3DDA1B-5ED8-434D-B5C6-A07F12B90739}" destId="{E3F3ED5F-6164-445D-820A-C2B606151B92}" srcOrd="0" destOrd="0" presId="urn:microsoft.com/office/officeart/2005/8/layout/cycle3"/>
    <dgm:cxn modelId="{F7E093D5-F817-4637-ADFA-8336228B4CD6}" srcId="{B9D09B51-CCA6-4406-B9C3-0A42B72E19D5}" destId="{271E56E6-97F1-462F-B6C9-9803C78D5B77}" srcOrd="2" destOrd="0" parTransId="{D9757647-1242-48DE-9B11-41F093BDA8D2}" sibTransId="{6750BCDE-38FD-4EAD-A8A2-1DA616823FF5}"/>
    <dgm:cxn modelId="{B01196E0-A579-47CB-8471-32102977944D}" srcId="{B9D09B51-CCA6-4406-B9C3-0A42B72E19D5}" destId="{18AF1D20-AF66-4BCC-95BE-F56DC279DDDD}" srcOrd="4" destOrd="0" parTransId="{0F94B4D2-E83D-49FC-8D08-BA68E6C99B9E}" sibTransId="{3CBAC70D-E7E1-414B-A7E1-11611FE712BF}"/>
    <dgm:cxn modelId="{400C17E6-59E3-4613-BABB-FD592A56B2A2}" srcId="{B9D09B51-CCA6-4406-B9C3-0A42B72E19D5}" destId="{98B1B3FF-EC21-41AF-B38F-2CE815A85D10}" srcOrd="10" destOrd="0" parTransId="{F2866F1F-352D-4C47-AEB4-17A7DFA064E5}" sibTransId="{DD04DA85-B43E-4BCF-8944-8AD197FBE5AF}"/>
    <dgm:cxn modelId="{C4D0A1E6-A622-4C2D-ADFB-A40938CADFA2}" type="presOf" srcId="{2F354B8D-7DD4-4199-A758-049039F0B7B7}" destId="{D82B9477-8610-4A4C-8CD6-9A541AA09D68}" srcOrd="0" destOrd="0" presId="urn:microsoft.com/office/officeart/2005/8/layout/cycle3"/>
    <dgm:cxn modelId="{7B9890EC-1ABF-4FE8-A992-91BD9D4177AC}" type="presOf" srcId="{7303B828-437D-4E16-92EA-2D620CA3C589}" destId="{C263B14E-E57E-46D0-AADF-92F65D0FFAEB}" srcOrd="0" destOrd="0" presId="urn:microsoft.com/office/officeart/2005/8/layout/cycle3"/>
    <dgm:cxn modelId="{26699519-1242-4112-BE25-5D479496EB1C}" type="presParOf" srcId="{9C3AB4E2-D369-4798-829C-A4E2E012B18E}" destId="{30EA40D7-CAE2-4314-9380-090CA0ABFA57}" srcOrd="0" destOrd="0" presId="urn:microsoft.com/office/officeart/2005/8/layout/cycle3"/>
    <dgm:cxn modelId="{9C9A01EE-C5C6-427F-98BF-187DD5BAB97A}" type="presParOf" srcId="{30EA40D7-CAE2-4314-9380-090CA0ABFA57}" destId="{D82B9477-8610-4A4C-8CD6-9A541AA09D68}" srcOrd="0" destOrd="0" presId="urn:microsoft.com/office/officeart/2005/8/layout/cycle3"/>
    <dgm:cxn modelId="{54284913-7700-4338-B971-E6997871AD98}" type="presParOf" srcId="{30EA40D7-CAE2-4314-9380-090CA0ABFA57}" destId="{959BB772-9CDD-4EB0-9684-154EA6D27A79}" srcOrd="1" destOrd="0" presId="urn:microsoft.com/office/officeart/2005/8/layout/cycle3"/>
    <dgm:cxn modelId="{D8B40ED8-8ED8-4607-AD47-A94E447B06AC}" type="presParOf" srcId="{30EA40D7-CAE2-4314-9380-090CA0ABFA57}" destId="{89AB9676-0678-4652-AD10-A15B0BD9C262}" srcOrd="2" destOrd="0" presId="urn:microsoft.com/office/officeart/2005/8/layout/cycle3"/>
    <dgm:cxn modelId="{ACE9461E-19B1-4FBA-AAF3-F9B16679B022}" type="presParOf" srcId="{30EA40D7-CAE2-4314-9380-090CA0ABFA57}" destId="{CA8FC79D-7ACB-454B-B90C-4547DCD9B2D3}" srcOrd="3" destOrd="0" presId="urn:microsoft.com/office/officeart/2005/8/layout/cycle3"/>
    <dgm:cxn modelId="{F5660E0C-5CE5-4610-871C-32430C9F541D}" type="presParOf" srcId="{30EA40D7-CAE2-4314-9380-090CA0ABFA57}" destId="{335AE4E0-48C2-4B51-92ED-04FD1091A190}" srcOrd="4" destOrd="0" presId="urn:microsoft.com/office/officeart/2005/8/layout/cycle3"/>
    <dgm:cxn modelId="{9713E0EC-99F3-425F-B289-8413522ADFD8}" type="presParOf" srcId="{30EA40D7-CAE2-4314-9380-090CA0ABFA57}" destId="{270E4078-DFC9-4840-AF05-82939DBBF5C5}" srcOrd="5" destOrd="0" presId="urn:microsoft.com/office/officeart/2005/8/layout/cycle3"/>
    <dgm:cxn modelId="{235510A1-EF98-4487-A049-0D4E645E08BD}" type="presParOf" srcId="{30EA40D7-CAE2-4314-9380-090CA0ABFA57}" destId="{E3F3ED5F-6164-445D-820A-C2B606151B92}" srcOrd="6" destOrd="0" presId="urn:microsoft.com/office/officeart/2005/8/layout/cycle3"/>
    <dgm:cxn modelId="{CE091FB5-D9A9-4599-93AC-22BA06ECFD59}" type="presParOf" srcId="{30EA40D7-CAE2-4314-9380-090CA0ABFA57}" destId="{C263B14E-E57E-46D0-AADF-92F65D0FFAEB}" srcOrd="7" destOrd="0" presId="urn:microsoft.com/office/officeart/2005/8/layout/cycle3"/>
    <dgm:cxn modelId="{317D49B6-6E49-4EE0-A104-310A487A3152}" type="presParOf" srcId="{30EA40D7-CAE2-4314-9380-090CA0ABFA57}" destId="{39EC29E0-62C6-45B8-835D-D588F21C3C19}" srcOrd="8" destOrd="0" presId="urn:microsoft.com/office/officeart/2005/8/layout/cycle3"/>
    <dgm:cxn modelId="{57B25ADA-5E06-403B-BE09-1C01109FAACF}" type="presParOf" srcId="{30EA40D7-CAE2-4314-9380-090CA0ABFA57}" destId="{E9D68A34-2A1B-4F47-8866-3A18022EFEAB}" srcOrd="9" destOrd="0" presId="urn:microsoft.com/office/officeart/2005/8/layout/cycle3"/>
    <dgm:cxn modelId="{0AB6ACA8-99CE-4DEB-9880-709BB58B6B5A}" type="presParOf" srcId="{30EA40D7-CAE2-4314-9380-090CA0ABFA57}" destId="{5B819E5E-C402-417B-B397-71C899548967}" srcOrd="10" destOrd="0" presId="urn:microsoft.com/office/officeart/2005/8/layout/cycle3"/>
    <dgm:cxn modelId="{86214CAD-276C-4C99-A36A-4A22158BD49D}" type="presParOf" srcId="{30EA40D7-CAE2-4314-9380-090CA0ABFA57}" destId="{39FCE845-5C23-4A64-AAAD-A268BE0556C8}" srcOrd="11" destOrd="0" presId="urn:microsoft.com/office/officeart/2005/8/layout/cycle3"/>
    <dgm:cxn modelId="{2E7BACEE-D787-4B15-861B-7F1C0801378B}" type="presParOf" srcId="{30EA40D7-CAE2-4314-9380-090CA0ABFA57}" destId="{21B59260-8A14-4079-AB8E-F7FA64E7AA54}" srcOrd="12" destOrd="0" presId="urn:microsoft.com/office/officeart/2005/8/layout/cycle3"/>
    <dgm:cxn modelId="{000F997A-21C0-475B-97F9-1BD45491BD98}" type="presParOf" srcId="{30EA40D7-CAE2-4314-9380-090CA0ABFA57}" destId="{F079020D-ED3E-477D-88E4-DDE4D066F5D3}" srcOrd="13" destOrd="0" presId="urn:microsoft.com/office/officeart/2005/8/layout/cycle3"/>
    <dgm:cxn modelId="{D7532463-AB9C-49AF-A742-A5BBD0D340BF}" type="presParOf" srcId="{30EA40D7-CAE2-4314-9380-090CA0ABFA57}" destId="{4A6C12AD-087A-4D74-8CF2-344640A1ABB0}" srcOrd="14" destOrd="0" presId="urn:microsoft.com/office/officeart/2005/8/layout/cycle3"/>
    <dgm:cxn modelId="{3EB77411-31D0-4F6E-9807-17E7354D354F}" type="presParOf" srcId="{30EA40D7-CAE2-4314-9380-090CA0ABFA57}" destId="{180DB820-4869-4248-ABF1-8CD0C8AC0653}" srcOrd="15" destOrd="0" presId="urn:microsoft.com/office/officeart/2005/8/layout/cycle3"/>
    <dgm:cxn modelId="{46DBDA0D-BFBE-4F24-A8EF-37BF1E9C0A13}" type="presParOf" srcId="{30EA40D7-CAE2-4314-9380-090CA0ABFA57}" destId="{925674F5-DFB6-498B-87CC-03A3665D6B7B}" srcOrd="16" destOrd="0" presId="urn:microsoft.com/office/officeart/2005/8/layout/cycle3"/>
    <dgm:cxn modelId="{4E3C93FF-0B1A-4F6A-8EEE-E60C1C23532D}" type="presParOf" srcId="{30EA40D7-CAE2-4314-9380-090CA0ABFA57}" destId="{3360419D-8E22-45EF-908D-5D6BC7C4D741}" srcOrd="1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188FC2-B904-FD46-A2F9-D790E67E446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A2DAE8BF-2E6B-8441-82C0-BBDF99C86407}">
      <dgm:prSet phldrT="[Texto]" custT="1"/>
      <dgm:spPr/>
      <dgm:t>
        <a:bodyPr/>
        <a:lstStyle/>
        <a:p>
          <a:r>
            <a:rPr lang="es-ES" sz="2400" b="1" dirty="0"/>
            <a:t>CONSISTENCIA INTERNA</a:t>
          </a:r>
        </a:p>
      </dgm:t>
    </dgm:pt>
    <dgm:pt modelId="{28D5AE20-73B6-F048-8186-F60DD7DF8416}" type="parTrans" cxnId="{1CABD66B-8785-E744-A3DF-6391FE321D90}">
      <dgm:prSet/>
      <dgm:spPr/>
      <dgm:t>
        <a:bodyPr/>
        <a:lstStyle/>
        <a:p>
          <a:endParaRPr lang="es-ES"/>
        </a:p>
      </dgm:t>
    </dgm:pt>
    <dgm:pt modelId="{01D579B1-8741-F94E-8E7F-84C8B969142D}" type="sibTrans" cxnId="{1CABD66B-8785-E744-A3DF-6391FE321D90}">
      <dgm:prSet/>
      <dgm:spPr/>
      <dgm:t>
        <a:bodyPr/>
        <a:lstStyle/>
        <a:p>
          <a:endParaRPr lang="es-ES"/>
        </a:p>
      </dgm:t>
    </dgm:pt>
    <dgm:pt modelId="{47AD7D0F-3077-4942-A13D-4CF90A293569}">
      <dgm:prSet phldrT="[Texto]" custT="1"/>
      <dgm:spPr/>
      <dgm:t>
        <a:bodyPr/>
        <a:lstStyle/>
        <a:p>
          <a:r>
            <a:rPr lang="es-ES" sz="2200" b="1" dirty="0">
              <a:solidFill>
                <a:srgbClr val="17375E"/>
              </a:solidFill>
            </a:rPr>
            <a:t>Grado de ajuste entre las acciones y resultados de la carrera con los propósitos internamente definidos</a:t>
          </a:r>
        </a:p>
      </dgm:t>
    </dgm:pt>
    <dgm:pt modelId="{66441569-F6CA-D54C-97C8-82D5A8D07714}" type="parTrans" cxnId="{26CC9040-794D-B042-B35F-94ABF29F7F5A}">
      <dgm:prSet/>
      <dgm:spPr/>
      <dgm:t>
        <a:bodyPr/>
        <a:lstStyle/>
        <a:p>
          <a:endParaRPr lang="es-ES"/>
        </a:p>
      </dgm:t>
    </dgm:pt>
    <dgm:pt modelId="{2525ECAC-4508-A749-B609-A0112FA96BB0}" type="sibTrans" cxnId="{26CC9040-794D-B042-B35F-94ABF29F7F5A}">
      <dgm:prSet/>
      <dgm:spPr/>
      <dgm:t>
        <a:bodyPr/>
        <a:lstStyle/>
        <a:p>
          <a:endParaRPr lang="es-ES"/>
        </a:p>
      </dgm:t>
    </dgm:pt>
    <dgm:pt modelId="{59781269-F7E6-C942-85D6-4BCF2A4B50A0}">
      <dgm:prSet phldrT="[Texto]" custT="1"/>
      <dgm:spPr/>
      <dgm:t>
        <a:bodyPr/>
        <a:lstStyle/>
        <a:p>
          <a:r>
            <a:rPr lang="es-ES" sz="2800" b="1" dirty="0"/>
            <a:t>CONSISTENCIA </a:t>
          </a:r>
          <a:r>
            <a:rPr lang="es-ES" sz="2400" b="1" dirty="0"/>
            <a:t>EXTERNA</a:t>
          </a:r>
        </a:p>
      </dgm:t>
    </dgm:pt>
    <dgm:pt modelId="{EDE4334F-B103-3149-A24D-E3FBAEF17D4A}" type="parTrans" cxnId="{F31ADAAB-3EBD-7443-91CD-FA12D70EDC01}">
      <dgm:prSet/>
      <dgm:spPr/>
      <dgm:t>
        <a:bodyPr/>
        <a:lstStyle/>
        <a:p>
          <a:endParaRPr lang="es-ES"/>
        </a:p>
      </dgm:t>
    </dgm:pt>
    <dgm:pt modelId="{03CAEB0A-F542-AE4E-82B3-4E599B0A7B0F}" type="sibTrans" cxnId="{F31ADAAB-3EBD-7443-91CD-FA12D70EDC01}">
      <dgm:prSet/>
      <dgm:spPr/>
      <dgm:t>
        <a:bodyPr/>
        <a:lstStyle/>
        <a:p>
          <a:endParaRPr lang="es-ES"/>
        </a:p>
      </dgm:t>
    </dgm:pt>
    <dgm:pt modelId="{CDFFF28A-15BB-E14C-B226-B3722CDF23DE}">
      <dgm:prSet phldrT="[Texto]"/>
      <dgm:spPr/>
      <dgm:t>
        <a:bodyPr/>
        <a:lstStyle/>
        <a:p>
          <a:r>
            <a:rPr lang="es-ES" b="1" dirty="0">
              <a:solidFill>
                <a:srgbClr val="17375E"/>
              </a:solidFill>
            </a:rPr>
            <a:t>Ajuste de la carrera con criterios previamente definidos y aceptados por la comunidad académica o profesional pertinente </a:t>
          </a:r>
        </a:p>
      </dgm:t>
    </dgm:pt>
    <dgm:pt modelId="{7F77FF76-4C68-5642-BE25-07401280318E}" type="parTrans" cxnId="{619F080F-1AC2-134C-AA9E-F18A47E2912A}">
      <dgm:prSet/>
      <dgm:spPr/>
      <dgm:t>
        <a:bodyPr/>
        <a:lstStyle/>
        <a:p>
          <a:endParaRPr lang="es-ES"/>
        </a:p>
      </dgm:t>
    </dgm:pt>
    <dgm:pt modelId="{AC2D40EF-46D0-0B47-B66D-4F884EB772E8}" type="sibTrans" cxnId="{619F080F-1AC2-134C-AA9E-F18A47E2912A}">
      <dgm:prSet/>
      <dgm:spPr/>
      <dgm:t>
        <a:bodyPr/>
        <a:lstStyle/>
        <a:p>
          <a:endParaRPr lang="es-ES"/>
        </a:p>
      </dgm:t>
    </dgm:pt>
    <dgm:pt modelId="{56B77CBD-9D9C-2248-B1BF-20F84EACB944}" type="pres">
      <dgm:prSet presAssocID="{F7188FC2-B904-FD46-A2F9-D790E67E4467}" presName="diagram" presStyleCnt="0">
        <dgm:presLayoutVars>
          <dgm:chPref val="1"/>
          <dgm:dir/>
          <dgm:animOne val="branch"/>
          <dgm:animLvl val="lvl"/>
          <dgm:resizeHandles/>
        </dgm:presLayoutVars>
      </dgm:prSet>
      <dgm:spPr/>
    </dgm:pt>
    <dgm:pt modelId="{6CC973A3-84B0-5F46-BA57-8804A693476B}" type="pres">
      <dgm:prSet presAssocID="{A2DAE8BF-2E6B-8441-82C0-BBDF99C86407}" presName="root" presStyleCnt="0"/>
      <dgm:spPr/>
    </dgm:pt>
    <dgm:pt modelId="{27373B9C-4072-0149-84B7-2B270196ECF6}" type="pres">
      <dgm:prSet presAssocID="{A2DAE8BF-2E6B-8441-82C0-BBDF99C86407}" presName="rootComposite" presStyleCnt="0"/>
      <dgm:spPr/>
    </dgm:pt>
    <dgm:pt modelId="{38F39029-8F1F-6C42-A16C-2C125D117DBB}" type="pres">
      <dgm:prSet presAssocID="{A2DAE8BF-2E6B-8441-82C0-BBDF99C86407}" presName="rootText" presStyleLbl="node1" presStyleIdx="0" presStyleCnt="2"/>
      <dgm:spPr/>
    </dgm:pt>
    <dgm:pt modelId="{4B0F22E3-7AB8-F149-A9D2-3A092E592045}" type="pres">
      <dgm:prSet presAssocID="{A2DAE8BF-2E6B-8441-82C0-BBDF99C86407}" presName="rootConnector" presStyleLbl="node1" presStyleIdx="0" presStyleCnt="2"/>
      <dgm:spPr/>
    </dgm:pt>
    <dgm:pt modelId="{4AB169CA-86C5-AA46-8FB3-6FCDA6855CB1}" type="pres">
      <dgm:prSet presAssocID="{A2DAE8BF-2E6B-8441-82C0-BBDF99C86407}" presName="childShape" presStyleCnt="0"/>
      <dgm:spPr/>
    </dgm:pt>
    <dgm:pt modelId="{CE323040-ADC8-5B4E-8BD7-50D01B71DC1E}" type="pres">
      <dgm:prSet presAssocID="{66441569-F6CA-D54C-97C8-82D5A8D07714}" presName="Name13" presStyleLbl="parChTrans1D2" presStyleIdx="0" presStyleCnt="2"/>
      <dgm:spPr/>
    </dgm:pt>
    <dgm:pt modelId="{F58E5DBB-41C4-5946-9AFA-3047DE168075}" type="pres">
      <dgm:prSet presAssocID="{47AD7D0F-3077-4942-A13D-4CF90A293569}" presName="childText" presStyleLbl="bgAcc1" presStyleIdx="0" presStyleCnt="2" custScaleX="114256" custScaleY="128542">
        <dgm:presLayoutVars>
          <dgm:bulletEnabled val="1"/>
        </dgm:presLayoutVars>
      </dgm:prSet>
      <dgm:spPr/>
    </dgm:pt>
    <dgm:pt modelId="{ACDCDB7E-2FC8-7C4F-95E8-1495734B0424}" type="pres">
      <dgm:prSet presAssocID="{59781269-F7E6-C942-85D6-4BCF2A4B50A0}" presName="root" presStyleCnt="0"/>
      <dgm:spPr/>
    </dgm:pt>
    <dgm:pt modelId="{B5CD4EF0-C1C8-F244-AFC6-EC2D6FA05F54}" type="pres">
      <dgm:prSet presAssocID="{59781269-F7E6-C942-85D6-4BCF2A4B50A0}" presName="rootComposite" presStyleCnt="0"/>
      <dgm:spPr/>
    </dgm:pt>
    <dgm:pt modelId="{C5260631-39B5-B340-8149-89681012DBC0}" type="pres">
      <dgm:prSet presAssocID="{59781269-F7E6-C942-85D6-4BCF2A4B50A0}" presName="rootText" presStyleLbl="node1" presStyleIdx="1" presStyleCnt="2"/>
      <dgm:spPr/>
    </dgm:pt>
    <dgm:pt modelId="{BF5C044C-9E03-F241-B180-48D780818ECE}" type="pres">
      <dgm:prSet presAssocID="{59781269-F7E6-C942-85D6-4BCF2A4B50A0}" presName="rootConnector" presStyleLbl="node1" presStyleIdx="1" presStyleCnt="2"/>
      <dgm:spPr/>
    </dgm:pt>
    <dgm:pt modelId="{F2B41A94-9D98-2643-89B8-ABAC13FF7360}" type="pres">
      <dgm:prSet presAssocID="{59781269-F7E6-C942-85D6-4BCF2A4B50A0}" presName="childShape" presStyleCnt="0"/>
      <dgm:spPr/>
    </dgm:pt>
    <dgm:pt modelId="{FF0AD451-1DB7-8247-BD27-9B7CB35802A3}" type="pres">
      <dgm:prSet presAssocID="{7F77FF76-4C68-5642-BE25-07401280318E}" presName="Name13" presStyleLbl="parChTrans1D2" presStyleIdx="1" presStyleCnt="2"/>
      <dgm:spPr/>
    </dgm:pt>
    <dgm:pt modelId="{D90BBFB7-D5E1-064F-870A-A22E157B37FD}" type="pres">
      <dgm:prSet presAssocID="{CDFFF28A-15BB-E14C-B226-B3722CDF23DE}" presName="childText" presStyleLbl="bgAcc1" presStyleIdx="1" presStyleCnt="2" custScaleX="121059" custScaleY="128542">
        <dgm:presLayoutVars>
          <dgm:bulletEnabled val="1"/>
        </dgm:presLayoutVars>
      </dgm:prSet>
      <dgm:spPr/>
    </dgm:pt>
  </dgm:ptLst>
  <dgm:cxnLst>
    <dgm:cxn modelId="{619F080F-1AC2-134C-AA9E-F18A47E2912A}" srcId="{59781269-F7E6-C942-85D6-4BCF2A4B50A0}" destId="{CDFFF28A-15BB-E14C-B226-B3722CDF23DE}" srcOrd="0" destOrd="0" parTransId="{7F77FF76-4C68-5642-BE25-07401280318E}" sibTransId="{AC2D40EF-46D0-0B47-B66D-4F884EB772E8}"/>
    <dgm:cxn modelId="{5702CA3A-1193-4799-9F32-CBB1F36A80B8}" type="presOf" srcId="{66441569-F6CA-D54C-97C8-82D5A8D07714}" destId="{CE323040-ADC8-5B4E-8BD7-50D01B71DC1E}" srcOrd="0" destOrd="0" presId="urn:microsoft.com/office/officeart/2005/8/layout/hierarchy3"/>
    <dgm:cxn modelId="{26CC9040-794D-B042-B35F-94ABF29F7F5A}" srcId="{A2DAE8BF-2E6B-8441-82C0-BBDF99C86407}" destId="{47AD7D0F-3077-4942-A13D-4CF90A293569}" srcOrd="0" destOrd="0" parTransId="{66441569-F6CA-D54C-97C8-82D5A8D07714}" sibTransId="{2525ECAC-4508-A749-B609-A0112FA96BB0}"/>
    <dgm:cxn modelId="{3B2CAD4E-9BA0-4BD8-917C-EF84506BF7AE}" type="presOf" srcId="{F7188FC2-B904-FD46-A2F9-D790E67E4467}" destId="{56B77CBD-9D9C-2248-B1BF-20F84EACB944}" srcOrd="0" destOrd="0" presId="urn:microsoft.com/office/officeart/2005/8/layout/hierarchy3"/>
    <dgm:cxn modelId="{1CABD66B-8785-E744-A3DF-6391FE321D90}" srcId="{F7188FC2-B904-FD46-A2F9-D790E67E4467}" destId="{A2DAE8BF-2E6B-8441-82C0-BBDF99C86407}" srcOrd="0" destOrd="0" parTransId="{28D5AE20-73B6-F048-8186-F60DD7DF8416}" sibTransId="{01D579B1-8741-F94E-8E7F-84C8B969142D}"/>
    <dgm:cxn modelId="{D495D780-A11C-4C1F-9991-FC458F70CA80}" type="presOf" srcId="{47AD7D0F-3077-4942-A13D-4CF90A293569}" destId="{F58E5DBB-41C4-5946-9AFA-3047DE168075}" srcOrd="0" destOrd="0" presId="urn:microsoft.com/office/officeart/2005/8/layout/hierarchy3"/>
    <dgm:cxn modelId="{2F893E81-8C54-47E2-BFC6-5E2A33417387}" type="presOf" srcId="{59781269-F7E6-C942-85D6-4BCF2A4B50A0}" destId="{BF5C044C-9E03-F241-B180-48D780818ECE}" srcOrd="1" destOrd="0" presId="urn:microsoft.com/office/officeart/2005/8/layout/hierarchy3"/>
    <dgm:cxn modelId="{23524DA9-835B-460C-8A42-1B10223D8D73}" type="presOf" srcId="{CDFFF28A-15BB-E14C-B226-B3722CDF23DE}" destId="{D90BBFB7-D5E1-064F-870A-A22E157B37FD}" srcOrd="0" destOrd="0" presId="urn:microsoft.com/office/officeart/2005/8/layout/hierarchy3"/>
    <dgm:cxn modelId="{5D67F4AA-E5C9-4918-A5DC-6D510D299B45}" type="presOf" srcId="{A2DAE8BF-2E6B-8441-82C0-BBDF99C86407}" destId="{4B0F22E3-7AB8-F149-A9D2-3A092E592045}" srcOrd="1" destOrd="0" presId="urn:microsoft.com/office/officeart/2005/8/layout/hierarchy3"/>
    <dgm:cxn modelId="{F31ADAAB-3EBD-7443-91CD-FA12D70EDC01}" srcId="{F7188FC2-B904-FD46-A2F9-D790E67E4467}" destId="{59781269-F7E6-C942-85D6-4BCF2A4B50A0}" srcOrd="1" destOrd="0" parTransId="{EDE4334F-B103-3149-A24D-E3FBAEF17D4A}" sibTransId="{03CAEB0A-F542-AE4E-82B3-4E599B0A7B0F}"/>
    <dgm:cxn modelId="{477636D3-7579-481D-9B78-2E4744E6D635}" type="presOf" srcId="{59781269-F7E6-C942-85D6-4BCF2A4B50A0}" destId="{C5260631-39B5-B340-8149-89681012DBC0}" srcOrd="0" destOrd="0" presId="urn:microsoft.com/office/officeart/2005/8/layout/hierarchy3"/>
    <dgm:cxn modelId="{AE0173EE-4C86-4404-B664-24DD86D1EBD9}" type="presOf" srcId="{7F77FF76-4C68-5642-BE25-07401280318E}" destId="{FF0AD451-1DB7-8247-BD27-9B7CB35802A3}" srcOrd="0" destOrd="0" presId="urn:microsoft.com/office/officeart/2005/8/layout/hierarchy3"/>
    <dgm:cxn modelId="{06BE3AFE-DC46-477C-9FD4-9C3C3735DF96}" type="presOf" srcId="{A2DAE8BF-2E6B-8441-82C0-BBDF99C86407}" destId="{38F39029-8F1F-6C42-A16C-2C125D117DBB}" srcOrd="0" destOrd="0" presId="urn:microsoft.com/office/officeart/2005/8/layout/hierarchy3"/>
    <dgm:cxn modelId="{B2C6C1FA-23BF-48B0-A62E-55510BEF7064}" type="presParOf" srcId="{56B77CBD-9D9C-2248-B1BF-20F84EACB944}" destId="{6CC973A3-84B0-5F46-BA57-8804A693476B}" srcOrd="0" destOrd="0" presId="urn:microsoft.com/office/officeart/2005/8/layout/hierarchy3"/>
    <dgm:cxn modelId="{71A32272-1ADA-42C1-B44E-D8AA7694DB9F}" type="presParOf" srcId="{6CC973A3-84B0-5F46-BA57-8804A693476B}" destId="{27373B9C-4072-0149-84B7-2B270196ECF6}" srcOrd="0" destOrd="0" presId="urn:microsoft.com/office/officeart/2005/8/layout/hierarchy3"/>
    <dgm:cxn modelId="{FACB87D5-B889-457E-AAF0-AF491B88412A}" type="presParOf" srcId="{27373B9C-4072-0149-84B7-2B270196ECF6}" destId="{38F39029-8F1F-6C42-A16C-2C125D117DBB}" srcOrd="0" destOrd="0" presId="urn:microsoft.com/office/officeart/2005/8/layout/hierarchy3"/>
    <dgm:cxn modelId="{812EA4F1-71C7-4B00-B1D8-7E37F54069C5}" type="presParOf" srcId="{27373B9C-4072-0149-84B7-2B270196ECF6}" destId="{4B0F22E3-7AB8-F149-A9D2-3A092E592045}" srcOrd="1" destOrd="0" presId="urn:microsoft.com/office/officeart/2005/8/layout/hierarchy3"/>
    <dgm:cxn modelId="{5E48E3DF-6F74-4938-BD26-E9C4EC9E2E5A}" type="presParOf" srcId="{6CC973A3-84B0-5F46-BA57-8804A693476B}" destId="{4AB169CA-86C5-AA46-8FB3-6FCDA6855CB1}" srcOrd="1" destOrd="0" presId="urn:microsoft.com/office/officeart/2005/8/layout/hierarchy3"/>
    <dgm:cxn modelId="{82153D2E-2598-42F2-AE1D-1DEAEF3082AE}" type="presParOf" srcId="{4AB169CA-86C5-AA46-8FB3-6FCDA6855CB1}" destId="{CE323040-ADC8-5B4E-8BD7-50D01B71DC1E}" srcOrd="0" destOrd="0" presId="urn:microsoft.com/office/officeart/2005/8/layout/hierarchy3"/>
    <dgm:cxn modelId="{CE4BBD6A-1BA1-45B7-9306-A529D82C1EAE}" type="presParOf" srcId="{4AB169CA-86C5-AA46-8FB3-6FCDA6855CB1}" destId="{F58E5DBB-41C4-5946-9AFA-3047DE168075}" srcOrd="1" destOrd="0" presId="urn:microsoft.com/office/officeart/2005/8/layout/hierarchy3"/>
    <dgm:cxn modelId="{A1F00D87-54A5-42A9-8477-E9242F63AE73}" type="presParOf" srcId="{56B77CBD-9D9C-2248-B1BF-20F84EACB944}" destId="{ACDCDB7E-2FC8-7C4F-95E8-1495734B0424}" srcOrd="1" destOrd="0" presId="urn:microsoft.com/office/officeart/2005/8/layout/hierarchy3"/>
    <dgm:cxn modelId="{80C2C9FF-3D76-496F-90AA-C8CEB1CE88D2}" type="presParOf" srcId="{ACDCDB7E-2FC8-7C4F-95E8-1495734B0424}" destId="{B5CD4EF0-C1C8-F244-AFC6-EC2D6FA05F54}" srcOrd="0" destOrd="0" presId="urn:microsoft.com/office/officeart/2005/8/layout/hierarchy3"/>
    <dgm:cxn modelId="{EF9BA08F-1286-4C91-BF59-88AF1E1A00B2}" type="presParOf" srcId="{B5CD4EF0-C1C8-F244-AFC6-EC2D6FA05F54}" destId="{C5260631-39B5-B340-8149-89681012DBC0}" srcOrd="0" destOrd="0" presId="urn:microsoft.com/office/officeart/2005/8/layout/hierarchy3"/>
    <dgm:cxn modelId="{941FA721-872D-4E79-8E1C-4E2F02BEE253}" type="presParOf" srcId="{B5CD4EF0-C1C8-F244-AFC6-EC2D6FA05F54}" destId="{BF5C044C-9E03-F241-B180-48D780818ECE}" srcOrd="1" destOrd="0" presId="urn:microsoft.com/office/officeart/2005/8/layout/hierarchy3"/>
    <dgm:cxn modelId="{82889335-D72E-464C-A422-8A8C42BA4C5E}" type="presParOf" srcId="{ACDCDB7E-2FC8-7C4F-95E8-1495734B0424}" destId="{F2B41A94-9D98-2643-89B8-ABAC13FF7360}" srcOrd="1" destOrd="0" presId="urn:microsoft.com/office/officeart/2005/8/layout/hierarchy3"/>
    <dgm:cxn modelId="{F6E7A306-532D-4E6C-AB78-F5C9EE8C8884}" type="presParOf" srcId="{F2B41A94-9D98-2643-89B8-ABAC13FF7360}" destId="{FF0AD451-1DB7-8247-BD27-9B7CB35802A3}" srcOrd="0" destOrd="0" presId="urn:microsoft.com/office/officeart/2005/8/layout/hierarchy3"/>
    <dgm:cxn modelId="{902B8B06-7B02-4CD0-9B77-A1CA4E9E19C4}" type="presParOf" srcId="{F2B41A94-9D98-2643-89B8-ABAC13FF7360}" destId="{D90BBFB7-D5E1-064F-870A-A22E157B37F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6BAB-D21C-9A46-ACED-ADB912285632}">
      <dsp:nvSpPr>
        <dsp:cNvPr id="0" name=""/>
        <dsp:cNvSpPr/>
      </dsp:nvSpPr>
      <dsp:spPr>
        <a:xfrm>
          <a:off x="2829902" y="2431"/>
          <a:ext cx="1886543" cy="1886543"/>
        </a:xfrm>
        <a:prstGeom prst="triangle">
          <a:avLst/>
        </a:prstGeom>
        <a:solidFill>
          <a:srgbClr val="215968"/>
        </a:solidFill>
        <a:ln>
          <a:solidFill>
            <a:srgbClr val="FFFF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FFFFFF"/>
              </a:solidFill>
            </a:rPr>
            <a:t>MISIÓN </a:t>
          </a:r>
        </a:p>
        <a:p>
          <a:pPr marL="0" lvl="0" indent="0" algn="ctr" defTabSz="444500">
            <a:lnSpc>
              <a:spcPct val="90000"/>
            </a:lnSpc>
            <a:spcBef>
              <a:spcPct val="0"/>
            </a:spcBef>
            <a:spcAft>
              <a:spcPct val="35000"/>
            </a:spcAft>
            <a:buNone/>
          </a:pPr>
          <a:r>
            <a:rPr lang="es-ES" sz="1000" kern="1200" dirty="0">
              <a:solidFill>
                <a:srgbClr val="FFFFFF"/>
              </a:solidFill>
            </a:rPr>
            <a:t>VISIÓN </a:t>
          </a:r>
        </a:p>
        <a:p>
          <a:pPr marL="0" lvl="0" indent="0" algn="ctr" defTabSz="444500">
            <a:lnSpc>
              <a:spcPct val="90000"/>
            </a:lnSpc>
            <a:spcBef>
              <a:spcPct val="0"/>
            </a:spcBef>
            <a:spcAft>
              <a:spcPct val="35000"/>
            </a:spcAft>
            <a:buNone/>
          </a:pPr>
          <a:r>
            <a:rPr lang="es-ES" sz="1000" kern="1200" dirty="0">
              <a:solidFill>
                <a:srgbClr val="FFFFFF"/>
              </a:solidFill>
            </a:rPr>
            <a:t>MODELO FORMATIVO</a:t>
          </a:r>
        </a:p>
      </dsp:txBody>
      <dsp:txXfrm>
        <a:off x="3301538" y="945703"/>
        <a:ext cx="943271" cy="943271"/>
      </dsp:txXfrm>
    </dsp:sp>
    <dsp:sp modelId="{D572EFF1-E5CA-7E45-AC4E-99ACA5311FD5}">
      <dsp:nvSpPr>
        <dsp:cNvPr id="0" name=""/>
        <dsp:cNvSpPr/>
      </dsp:nvSpPr>
      <dsp:spPr>
        <a:xfrm>
          <a:off x="1886631" y="1888974"/>
          <a:ext cx="1886543" cy="1886543"/>
        </a:xfrm>
        <a:prstGeom prst="triangle">
          <a:avLst/>
        </a:prstGeom>
        <a:solidFill>
          <a:srgbClr val="215968">
            <a:alpha val="47000"/>
          </a:srgbClr>
        </a:solidFill>
        <a:ln>
          <a:solidFill>
            <a:srgbClr val="FFFF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FFFFFF"/>
              </a:solidFill>
            </a:rPr>
            <a:t>INVESTIGACIÓN</a:t>
          </a:r>
        </a:p>
      </dsp:txBody>
      <dsp:txXfrm>
        <a:off x="2358267" y="2832246"/>
        <a:ext cx="943271" cy="943271"/>
      </dsp:txXfrm>
    </dsp:sp>
    <dsp:sp modelId="{AABB3956-6FAE-3E47-8CE1-2E61D06DED98}">
      <dsp:nvSpPr>
        <dsp:cNvPr id="0" name=""/>
        <dsp:cNvSpPr/>
      </dsp:nvSpPr>
      <dsp:spPr>
        <a:xfrm rot="10800000">
          <a:off x="2829902" y="1888974"/>
          <a:ext cx="1886543" cy="1886543"/>
        </a:xfrm>
        <a:prstGeom prst="triangle">
          <a:avLst/>
        </a:prstGeom>
        <a:solidFill>
          <a:srgbClr val="215968">
            <a:alpha val="47000"/>
          </a:srgbClr>
        </a:solidFill>
        <a:ln>
          <a:solidFill>
            <a:schemeClr val="bg1"/>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FFFFFF"/>
              </a:solidFill>
            </a:rPr>
            <a:t>DOCENCIA</a:t>
          </a:r>
        </a:p>
      </dsp:txBody>
      <dsp:txXfrm rot="10800000">
        <a:off x="3301538" y="1888974"/>
        <a:ext cx="943271" cy="943271"/>
      </dsp:txXfrm>
    </dsp:sp>
    <dsp:sp modelId="{08142E23-5B26-0544-AD01-705D25E4EA1D}">
      <dsp:nvSpPr>
        <dsp:cNvPr id="0" name=""/>
        <dsp:cNvSpPr/>
      </dsp:nvSpPr>
      <dsp:spPr>
        <a:xfrm>
          <a:off x="3773174" y="1888974"/>
          <a:ext cx="1886543" cy="1886543"/>
        </a:xfrm>
        <a:prstGeom prst="triangle">
          <a:avLst/>
        </a:prstGeom>
        <a:solidFill>
          <a:srgbClr val="215968">
            <a:alpha val="47000"/>
          </a:srgbClr>
        </a:solidFill>
        <a:ln>
          <a:solidFill>
            <a:srgbClr val="FFFF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ln>
                <a:noFill/>
              </a:ln>
              <a:solidFill>
                <a:srgbClr val="FFFFFF"/>
              </a:solidFill>
            </a:rPr>
            <a:t>EXTENSIÓN</a:t>
          </a:r>
        </a:p>
        <a:p>
          <a:pPr marL="0" lvl="0" indent="0" algn="ctr" defTabSz="444500">
            <a:lnSpc>
              <a:spcPct val="90000"/>
            </a:lnSpc>
            <a:spcBef>
              <a:spcPct val="0"/>
            </a:spcBef>
            <a:spcAft>
              <a:spcPct val="35000"/>
            </a:spcAft>
            <a:buNone/>
          </a:pPr>
          <a:r>
            <a:rPr lang="es-ES" sz="1000" kern="1200" dirty="0">
              <a:ln>
                <a:noFill/>
              </a:ln>
              <a:solidFill>
                <a:srgbClr val="FFFFFF"/>
              </a:solidFill>
            </a:rPr>
            <a:t>VINCULACIÓN MEDIO</a:t>
          </a:r>
        </a:p>
      </dsp:txBody>
      <dsp:txXfrm>
        <a:off x="4244810" y="2832246"/>
        <a:ext cx="943271" cy="943271"/>
      </dsp:txXfrm>
    </dsp:sp>
    <dsp:sp modelId="{071605A6-0144-684D-8AD0-65A083EB6CDF}">
      <dsp:nvSpPr>
        <dsp:cNvPr id="0" name=""/>
        <dsp:cNvSpPr/>
      </dsp:nvSpPr>
      <dsp:spPr>
        <a:xfrm>
          <a:off x="943359" y="3726750"/>
          <a:ext cx="1886543" cy="1984077"/>
        </a:xfrm>
        <a:prstGeom prst="triangle">
          <a:avLst/>
        </a:prstGeom>
        <a:solidFill>
          <a:schemeClr val="accent5">
            <a:lumMod val="40000"/>
            <a:lumOff val="60000"/>
          </a:schemeClr>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1A3F7C"/>
              </a:solidFill>
            </a:rPr>
            <a:t>1. LIDERAZGO EN GESTIÓN</a:t>
          </a:r>
        </a:p>
      </dsp:txBody>
      <dsp:txXfrm>
        <a:off x="1414995" y="4718789"/>
        <a:ext cx="943271" cy="992038"/>
      </dsp:txXfrm>
    </dsp:sp>
    <dsp:sp modelId="{6911E007-2276-D642-BA3F-98D93F171712}">
      <dsp:nvSpPr>
        <dsp:cNvPr id="0" name=""/>
        <dsp:cNvSpPr/>
      </dsp:nvSpPr>
      <dsp:spPr>
        <a:xfrm rot="10800000">
          <a:off x="1886631" y="3775517"/>
          <a:ext cx="1886543" cy="1886543"/>
        </a:xfrm>
        <a:prstGeom prst="triangle">
          <a:avLst/>
        </a:prstGeom>
        <a:solidFill>
          <a:schemeClr val="accent5">
            <a:lumMod val="40000"/>
            <a:lumOff val="60000"/>
          </a:schemeClr>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1A3F7C"/>
              </a:solidFill>
            </a:rPr>
            <a:t>2. ESTRATEGIA           </a:t>
          </a:r>
        </a:p>
      </dsp:txBody>
      <dsp:txXfrm rot="10800000">
        <a:off x="2358267" y="3775517"/>
        <a:ext cx="943271" cy="943271"/>
      </dsp:txXfrm>
    </dsp:sp>
    <dsp:sp modelId="{C6230DCD-CCDD-D444-9662-0973EDC13919}">
      <dsp:nvSpPr>
        <dsp:cNvPr id="0" name=""/>
        <dsp:cNvSpPr/>
      </dsp:nvSpPr>
      <dsp:spPr>
        <a:xfrm>
          <a:off x="2829902" y="3723213"/>
          <a:ext cx="1886543" cy="1991151"/>
        </a:xfrm>
        <a:prstGeom prst="triangle">
          <a:avLst/>
        </a:prstGeom>
        <a:solidFill>
          <a:schemeClr val="accent5">
            <a:lumMod val="40000"/>
            <a:lumOff val="60000"/>
          </a:schemeClr>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1A3F7C"/>
              </a:solidFill>
            </a:rPr>
            <a:t>3. CUERPO DOCENTE Y GESTIÓN</a:t>
          </a:r>
        </a:p>
      </dsp:txBody>
      <dsp:txXfrm>
        <a:off x="3301538" y="4718789"/>
        <a:ext cx="943271" cy="995575"/>
      </dsp:txXfrm>
    </dsp:sp>
    <dsp:sp modelId="{3571F249-DB23-A24D-9292-2F7929EB7BD7}">
      <dsp:nvSpPr>
        <dsp:cNvPr id="0" name=""/>
        <dsp:cNvSpPr/>
      </dsp:nvSpPr>
      <dsp:spPr>
        <a:xfrm rot="10800000">
          <a:off x="3773174" y="3780611"/>
          <a:ext cx="1886543" cy="1886543"/>
        </a:xfrm>
        <a:prstGeom prst="triangle">
          <a:avLst/>
        </a:prstGeom>
        <a:solidFill>
          <a:schemeClr val="accent5">
            <a:lumMod val="40000"/>
            <a:lumOff val="60000"/>
          </a:schemeClr>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1A3F7C"/>
              </a:solidFill>
            </a:rPr>
            <a:t>5. PROCESOS</a:t>
          </a:r>
        </a:p>
      </dsp:txBody>
      <dsp:txXfrm rot="10800000">
        <a:off x="4244810" y="3780611"/>
        <a:ext cx="943271" cy="943271"/>
      </dsp:txXfrm>
    </dsp:sp>
    <dsp:sp modelId="{57B7A28F-1A8C-2C43-BA79-BB6D12FFC647}">
      <dsp:nvSpPr>
        <dsp:cNvPr id="0" name=""/>
        <dsp:cNvSpPr/>
      </dsp:nvSpPr>
      <dsp:spPr>
        <a:xfrm>
          <a:off x="4463969" y="3723213"/>
          <a:ext cx="2203557" cy="1991151"/>
        </a:xfrm>
        <a:prstGeom prst="triangle">
          <a:avLst/>
        </a:prstGeom>
        <a:solidFill>
          <a:schemeClr val="accent5">
            <a:lumMod val="40000"/>
            <a:lumOff val="60000"/>
          </a:schemeClr>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1A3F7C"/>
              </a:solidFill>
            </a:rPr>
            <a:t>4. ALIANZAS</a:t>
          </a:r>
        </a:p>
        <a:p>
          <a:pPr marL="0" lvl="0" indent="0" algn="ctr" defTabSz="444500">
            <a:lnSpc>
              <a:spcPct val="90000"/>
            </a:lnSpc>
            <a:spcBef>
              <a:spcPct val="0"/>
            </a:spcBef>
            <a:spcAft>
              <a:spcPct val="35000"/>
            </a:spcAft>
            <a:buNone/>
          </a:pPr>
          <a:r>
            <a:rPr lang="es-ES" sz="1000" kern="1200" dirty="0">
              <a:solidFill>
                <a:srgbClr val="1A3F7C"/>
              </a:solidFill>
            </a:rPr>
            <a:t>RECURSOS        </a:t>
          </a:r>
        </a:p>
      </dsp:txBody>
      <dsp:txXfrm>
        <a:off x="5014858" y="4718789"/>
        <a:ext cx="1101779" cy="995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93D8D-C22C-3641-A741-52E43B3E4526}">
      <dsp:nvSpPr>
        <dsp:cNvPr id="0" name=""/>
        <dsp:cNvSpPr/>
      </dsp:nvSpPr>
      <dsp:spPr>
        <a:xfrm>
          <a:off x="0" y="263819"/>
          <a:ext cx="8229600" cy="1198543"/>
        </a:xfrm>
        <a:prstGeom prst="rightArrow">
          <a:avLst>
            <a:gd name="adj1" fmla="val 50000"/>
            <a:gd name="adj2" fmla="val 50000"/>
          </a:avLst>
        </a:prstGeom>
        <a:solidFill>
          <a:srgbClr val="B7DEE8"/>
        </a:solidFill>
        <a:ln w="19050" cap="flat" cmpd="sng" algn="ctr">
          <a:solidFill>
            <a:srgbClr val="93CDD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0269" numCol="1" spcCol="1270" anchor="ctr" anchorCtr="0">
          <a:noAutofit/>
        </a:bodyPr>
        <a:lstStyle/>
        <a:p>
          <a:pPr marL="0" lvl="0" indent="0" algn="l" defTabSz="1111250">
            <a:lnSpc>
              <a:spcPct val="90000"/>
            </a:lnSpc>
            <a:spcBef>
              <a:spcPct val="0"/>
            </a:spcBef>
            <a:spcAft>
              <a:spcPct val="35000"/>
            </a:spcAft>
            <a:buNone/>
          </a:pPr>
          <a:r>
            <a:rPr lang="es-ES" sz="2500" kern="1200" dirty="0">
              <a:solidFill>
                <a:srgbClr val="254061"/>
              </a:solidFill>
            </a:rPr>
            <a:t>Plan Estratégico</a:t>
          </a:r>
        </a:p>
      </dsp:txBody>
      <dsp:txXfrm>
        <a:off x="0" y="563455"/>
        <a:ext cx="7929964" cy="599271"/>
      </dsp:txXfrm>
    </dsp:sp>
    <dsp:sp modelId="{EAAFF93A-502C-604F-A604-A46DDD230BBA}">
      <dsp:nvSpPr>
        <dsp:cNvPr id="0" name=""/>
        <dsp:cNvSpPr/>
      </dsp:nvSpPr>
      <dsp:spPr>
        <a:xfrm>
          <a:off x="0" y="1188069"/>
          <a:ext cx="2534716" cy="2308835"/>
        </a:xfrm>
        <a:prstGeom prst="rect">
          <a:avLst/>
        </a:prstGeom>
        <a:solidFill>
          <a:schemeClr val="lt1">
            <a:hueOff val="0"/>
            <a:satOff val="0"/>
            <a:lumOff val="0"/>
            <a:alphaOff val="0"/>
          </a:schemeClr>
        </a:solidFill>
        <a:ln w="19050" cap="flat" cmpd="sng" algn="ctr">
          <a:solidFill>
            <a:srgbClr val="B7DEE8"/>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254061"/>
              </a:solidFill>
            </a:rPr>
            <a:t>Enfoques</a:t>
          </a:r>
        </a:p>
        <a:p>
          <a:pPr marL="0" lvl="0" indent="0" algn="l" defTabSz="800100">
            <a:lnSpc>
              <a:spcPct val="90000"/>
            </a:lnSpc>
            <a:spcBef>
              <a:spcPct val="0"/>
            </a:spcBef>
            <a:spcAft>
              <a:spcPct val="35000"/>
            </a:spcAft>
            <a:buNone/>
          </a:pPr>
          <a:r>
            <a:rPr lang="es-ES" sz="1800" kern="1200" dirty="0">
              <a:solidFill>
                <a:srgbClr val="254061"/>
              </a:solidFill>
            </a:rPr>
            <a:t>Despliegue</a:t>
          </a:r>
        </a:p>
        <a:p>
          <a:pPr marL="0" lvl="0" indent="0" algn="l" defTabSz="800100">
            <a:lnSpc>
              <a:spcPct val="90000"/>
            </a:lnSpc>
            <a:spcBef>
              <a:spcPct val="0"/>
            </a:spcBef>
            <a:spcAft>
              <a:spcPct val="35000"/>
            </a:spcAft>
            <a:buNone/>
          </a:pPr>
          <a:r>
            <a:rPr lang="es-ES" sz="1800" kern="1200" dirty="0">
              <a:solidFill>
                <a:srgbClr val="254061"/>
              </a:solidFill>
            </a:rPr>
            <a:t>Evaluación, revisión</a:t>
          </a:r>
        </a:p>
        <a:p>
          <a:pPr marL="0" lvl="0" indent="0" algn="l" defTabSz="800100">
            <a:lnSpc>
              <a:spcPct val="90000"/>
            </a:lnSpc>
            <a:spcBef>
              <a:spcPct val="0"/>
            </a:spcBef>
            <a:spcAft>
              <a:spcPct val="35000"/>
            </a:spcAft>
            <a:buNone/>
          </a:pPr>
          <a:r>
            <a:rPr lang="es-ES" sz="1800" kern="1200" dirty="0">
              <a:solidFill>
                <a:srgbClr val="254061"/>
              </a:solidFill>
            </a:rPr>
            <a:t>resultados</a:t>
          </a:r>
        </a:p>
      </dsp:txBody>
      <dsp:txXfrm>
        <a:off x="0" y="1188069"/>
        <a:ext cx="2534716" cy="2308835"/>
      </dsp:txXfrm>
    </dsp:sp>
    <dsp:sp modelId="{FC3DFF6A-752C-324C-A8EC-2AE8A0DBE241}">
      <dsp:nvSpPr>
        <dsp:cNvPr id="0" name=""/>
        <dsp:cNvSpPr/>
      </dsp:nvSpPr>
      <dsp:spPr>
        <a:xfrm>
          <a:off x="2534716" y="663333"/>
          <a:ext cx="5694883" cy="1198543"/>
        </a:xfrm>
        <a:prstGeom prst="rightArrow">
          <a:avLst>
            <a:gd name="adj1" fmla="val 50000"/>
            <a:gd name="adj2" fmla="val 50000"/>
          </a:avLst>
        </a:prstGeom>
        <a:solidFill>
          <a:srgbClr val="B7DEE8"/>
        </a:solidFill>
        <a:ln w="1905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0269" numCol="1" spcCol="1270" anchor="ctr" anchorCtr="0">
          <a:noAutofit/>
        </a:bodyPr>
        <a:lstStyle/>
        <a:p>
          <a:pPr marL="0" lvl="0" indent="0" algn="l" defTabSz="1111250">
            <a:lnSpc>
              <a:spcPct val="90000"/>
            </a:lnSpc>
            <a:spcBef>
              <a:spcPct val="0"/>
            </a:spcBef>
            <a:spcAft>
              <a:spcPct val="35000"/>
            </a:spcAft>
            <a:buNone/>
          </a:pPr>
          <a:r>
            <a:rPr lang="es-ES" sz="2500" kern="1200" dirty="0">
              <a:solidFill>
                <a:srgbClr val="254061"/>
              </a:solidFill>
            </a:rPr>
            <a:t>Modelo Educativo</a:t>
          </a:r>
        </a:p>
      </dsp:txBody>
      <dsp:txXfrm>
        <a:off x="2534716" y="962969"/>
        <a:ext cx="5395247" cy="599271"/>
      </dsp:txXfrm>
    </dsp:sp>
    <dsp:sp modelId="{FAB4E944-76F7-6C49-B252-42DB9BD4F489}">
      <dsp:nvSpPr>
        <dsp:cNvPr id="0" name=""/>
        <dsp:cNvSpPr/>
      </dsp:nvSpPr>
      <dsp:spPr>
        <a:xfrm>
          <a:off x="2534716" y="1587583"/>
          <a:ext cx="2534716" cy="2308835"/>
        </a:xfrm>
        <a:prstGeom prst="rect">
          <a:avLst/>
        </a:prstGeom>
        <a:solidFill>
          <a:schemeClr val="lt1">
            <a:hueOff val="0"/>
            <a:satOff val="0"/>
            <a:lumOff val="0"/>
            <a:alphaOff val="0"/>
          </a:schemeClr>
        </a:solidFill>
        <a:ln w="19050" cap="flat" cmpd="sng" algn="ctr">
          <a:solidFill>
            <a:srgbClr val="B7DEE8"/>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254061"/>
              </a:solidFill>
            </a:rPr>
            <a:t>Enfoques</a:t>
          </a:r>
        </a:p>
        <a:p>
          <a:pPr marL="0" lvl="0" indent="0" algn="l" defTabSz="800100">
            <a:lnSpc>
              <a:spcPct val="90000"/>
            </a:lnSpc>
            <a:spcBef>
              <a:spcPct val="0"/>
            </a:spcBef>
            <a:spcAft>
              <a:spcPct val="35000"/>
            </a:spcAft>
            <a:buNone/>
          </a:pPr>
          <a:r>
            <a:rPr lang="es-ES" sz="1800" kern="1200" dirty="0">
              <a:solidFill>
                <a:srgbClr val="254061"/>
              </a:solidFill>
            </a:rPr>
            <a:t>Despliegue</a:t>
          </a:r>
        </a:p>
        <a:p>
          <a:pPr marL="0" lvl="0" indent="0" algn="l" defTabSz="800100">
            <a:lnSpc>
              <a:spcPct val="90000"/>
            </a:lnSpc>
            <a:spcBef>
              <a:spcPct val="0"/>
            </a:spcBef>
            <a:spcAft>
              <a:spcPct val="35000"/>
            </a:spcAft>
            <a:buNone/>
          </a:pPr>
          <a:r>
            <a:rPr lang="es-ES" sz="1800" kern="1200" dirty="0">
              <a:solidFill>
                <a:srgbClr val="254061"/>
              </a:solidFill>
            </a:rPr>
            <a:t>Evaluación, revisión</a:t>
          </a:r>
        </a:p>
        <a:p>
          <a:pPr marL="0" lvl="0" indent="0" algn="l" defTabSz="800100">
            <a:lnSpc>
              <a:spcPct val="90000"/>
            </a:lnSpc>
            <a:spcBef>
              <a:spcPct val="0"/>
            </a:spcBef>
            <a:spcAft>
              <a:spcPct val="35000"/>
            </a:spcAft>
            <a:buNone/>
          </a:pPr>
          <a:r>
            <a:rPr lang="es-ES" sz="1800" kern="1200" dirty="0">
              <a:solidFill>
                <a:srgbClr val="254061"/>
              </a:solidFill>
            </a:rPr>
            <a:t>resultados</a:t>
          </a:r>
        </a:p>
      </dsp:txBody>
      <dsp:txXfrm>
        <a:off x="2534716" y="1587583"/>
        <a:ext cx="2534716" cy="2308835"/>
      </dsp:txXfrm>
    </dsp:sp>
    <dsp:sp modelId="{7CC5B126-A74A-F140-B371-1DAFD98F8FE1}">
      <dsp:nvSpPr>
        <dsp:cNvPr id="0" name=""/>
        <dsp:cNvSpPr/>
      </dsp:nvSpPr>
      <dsp:spPr>
        <a:xfrm>
          <a:off x="5069433" y="1062848"/>
          <a:ext cx="3160166" cy="1198543"/>
        </a:xfrm>
        <a:prstGeom prst="rightArrow">
          <a:avLst>
            <a:gd name="adj1" fmla="val 50000"/>
            <a:gd name="adj2" fmla="val 50000"/>
          </a:avLst>
        </a:prstGeom>
        <a:solidFill>
          <a:srgbClr val="B7DEE8"/>
        </a:solidFill>
        <a:ln w="19050" cap="flat" cmpd="sng" algn="ctr">
          <a:solidFill>
            <a:srgbClr val="93CDD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0269" numCol="1" spcCol="1270" anchor="ctr" anchorCtr="0">
          <a:noAutofit/>
        </a:bodyPr>
        <a:lstStyle/>
        <a:p>
          <a:pPr marL="0" lvl="0" indent="0" algn="l" defTabSz="1111250">
            <a:lnSpc>
              <a:spcPct val="90000"/>
            </a:lnSpc>
            <a:spcBef>
              <a:spcPct val="0"/>
            </a:spcBef>
            <a:spcAft>
              <a:spcPct val="35000"/>
            </a:spcAft>
            <a:buNone/>
          </a:pPr>
          <a:r>
            <a:rPr lang="es-ES" sz="2500" kern="1200" dirty="0">
              <a:solidFill>
                <a:srgbClr val="254061"/>
              </a:solidFill>
            </a:rPr>
            <a:t>A. C.</a:t>
          </a:r>
        </a:p>
      </dsp:txBody>
      <dsp:txXfrm>
        <a:off x="5069433" y="1362484"/>
        <a:ext cx="2860530" cy="599271"/>
      </dsp:txXfrm>
    </dsp:sp>
    <dsp:sp modelId="{EA26EC5E-6C81-C64A-935F-03C40B86730B}">
      <dsp:nvSpPr>
        <dsp:cNvPr id="0" name=""/>
        <dsp:cNvSpPr/>
      </dsp:nvSpPr>
      <dsp:spPr>
        <a:xfrm>
          <a:off x="5069433" y="1987097"/>
          <a:ext cx="2534716" cy="2275045"/>
        </a:xfrm>
        <a:prstGeom prst="rect">
          <a:avLst/>
        </a:prstGeom>
        <a:solidFill>
          <a:schemeClr val="lt1">
            <a:hueOff val="0"/>
            <a:satOff val="0"/>
            <a:lumOff val="0"/>
            <a:alphaOff val="0"/>
          </a:schemeClr>
        </a:solidFill>
        <a:ln w="19050" cap="flat" cmpd="sng" algn="ctr">
          <a:solidFill>
            <a:srgbClr val="B7DEE8"/>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254061"/>
              </a:solidFill>
            </a:rPr>
            <a:t>Enfoques</a:t>
          </a:r>
        </a:p>
        <a:p>
          <a:pPr marL="0" lvl="0" indent="0" algn="l" defTabSz="800100">
            <a:lnSpc>
              <a:spcPct val="90000"/>
            </a:lnSpc>
            <a:spcBef>
              <a:spcPct val="0"/>
            </a:spcBef>
            <a:spcAft>
              <a:spcPct val="35000"/>
            </a:spcAft>
            <a:buNone/>
          </a:pPr>
          <a:r>
            <a:rPr lang="es-ES" sz="1800" kern="1200" dirty="0">
              <a:solidFill>
                <a:srgbClr val="254061"/>
              </a:solidFill>
            </a:rPr>
            <a:t>Despliegue</a:t>
          </a:r>
        </a:p>
        <a:p>
          <a:pPr marL="0" lvl="0" indent="0" algn="l" defTabSz="800100">
            <a:lnSpc>
              <a:spcPct val="90000"/>
            </a:lnSpc>
            <a:spcBef>
              <a:spcPct val="0"/>
            </a:spcBef>
            <a:spcAft>
              <a:spcPct val="35000"/>
            </a:spcAft>
            <a:buNone/>
          </a:pPr>
          <a:r>
            <a:rPr lang="es-ES" sz="1800" kern="1200" dirty="0">
              <a:solidFill>
                <a:srgbClr val="254061"/>
              </a:solidFill>
            </a:rPr>
            <a:t>Evaluación, revisión</a:t>
          </a:r>
        </a:p>
        <a:p>
          <a:pPr marL="0" lvl="0" indent="0" algn="l" defTabSz="800100">
            <a:lnSpc>
              <a:spcPct val="90000"/>
            </a:lnSpc>
            <a:spcBef>
              <a:spcPct val="0"/>
            </a:spcBef>
            <a:spcAft>
              <a:spcPct val="35000"/>
            </a:spcAft>
            <a:buNone/>
          </a:pPr>
          <a:r>
            <a:rPr lang="es-ES" sz="1800" kern="1200" dirty="0">
              <a:solidFill>
                <a:srgbClr val="254061"/>
              </a:solidFill>
            </a:rPr>
            <a:t>resultados</a:t>
          </a:r>
        </a:p>
      </dsp:txBody>
      <dsp:txXfrm>
        <a:off x="5069433" y="1987097"/>
        <a:ext cx="2534716" cy="2275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17A91-4B1E-4F12-BB3D-EB99A86803FB}">
      <dsp:nvSpPr>
        <dsp:cNvPr id="0" name=""/>
        <dsp:cNvSpPr/>
      </dsp:nvSpPr>
      <dsp:spPr>
        <a:xfrm>
          <a:off x="0" y="975207"/>
          <a:ext cx="1855036" cy="1113022"/>
        </a:xfrm>
        <a:prstGeom prst="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t>Ley 18.962:  </a:t>
          </a:r>
          <a:r>
            <a:rPr lang="es-ES" sz="1400" kern="1200"/>
            <a:t>Ley Orgánica Constitucional de Enseñanza, marzo 1990</a:t>
          </a:r>
          <a:endParaRPr lang="en-US" sz="1400" kern="1200"/>
        </a:p>
      </dsp:txBody>
      <dsp:txXfrm>
        <a:off x="0" y="975207"/>
        <a:ext cx="1855036" cy="1113022"/>
      </dsp:txXfrm>
    </dsp:sp>
    <dsp:sp modelId="{1C8D3FAD-43FA-4393-B440-1830B081C58E}">
      <dsp:nvSpPr>
        <dsp:cNvPr id="0" name=""/>
        <dsp:cNvSpPr/>
      </dsp:nvSpPr>
      <dsp:spPr>
        <a:xfrm>
          <a:off x="2040540" y="975207"/>
          <a:ext cx="1855036" cy="1113022"/>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Ley 20.129:  </a:t>
          </a:r>
          <a:r>
            <a:rPr lang="es-ES" sz="1400" kern="1200" dirty="0"/>
            <a:t>Establece un sistema de  aseguramiento de la calidad de la Educación Superior, Nov. 2006 </a:t>
          </a:r>
          <a:endParaRPr lang="en-US" sz="1400" kern="1200" dirty="0"/>
        </a:p>
      </dsp:txBody>
      <dsp:txXfrm>
        <a:off x="2040540" y="975207"/>
        <a:ext cx="1855036" cy="1113022"/>
      </dsp:txXfrm>
    </dsp:sp>
    <dsp:sp modelId="{C8F61469-5D16-42CE-A9D0-ACE9B3E6EE99}">
      <dsp:nvSpPr>
        <dsp:cNvPr id="0" name=""/>
        <dsp:cNvSpPr/>
      </dsp:nvSpPr>
      <dsp:spPr>
        <a:xfrm>
          <a:off x="4081081" y="975207"/>
          <a:ext cx="1855036" cy="1113022"/>
        </a:xfrm>
        <a:prstGeom prst="rect">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t>Ley 20.370:  </a:t>
          </a:r>
          <a:r>
            <a:rPr lang="es-ES" sz="1400" kern="1200"/>
            <a:t>Ley General de Educación, septiembre 2009</a:t>
          </a:r>
          <a:endParaRPr lang="en-US" sz="1400" kern="1200"/>
        </a:p>
      </dsp:txBody>
      <dsp:txXfrm>
        <a:off x="4081081" y="975207"/>
        <a:ext cx="1855036" cy="1113022"/>
      </dsp:txXfrm>
    </dsp:sp>
    <dsp:sp modelId="{D6C96A06-7103-4073-A53F-5B92876C9A49}">
      <dsp:nvSpPr>
        <dsp:cNvPr id="0" name=""/>
        <dsp:cNvSpPr/>
      </dsp:nvSpPr>
      <dsp:spPr>
        <a:xfrm>
          <a:off x="0" y="2273732"/>
          <a:ext cx="1855036" cy="1113022"/>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Ley 20.910: </a:t>
          </a:r>
          <a:r>
            <a:rPr lang="es-ES" sz="1400" kern="1200" dirty="0"/>
            <a:t>Crea quince Centros de Formación Técnica Estatales, marzo 2016.</a:t>
          </a:r>
          <a:endParaRPr lang="en-US" sz="1400" kern="1200" dirty="0"/>
        </a:p>
      </dsp:txBody>
      <dsp:txXfrm>
        <a:off x="0" y="2273732"/>
        <a:ext cx="1855036" cy="1113022"/>
      </dsp:txXfrm>
    </dsp:sp>
    <dsp:sp modelId="{5E901F52-E291-4F6B-BDFE-225A235D514F}">
      <dsp:nvSpPr>
        <dsp:cNvPr id="0" name=""/>
        <dsp:cNvSpPr/>
      </dsp:nvSpPr>
      <dsp:spPr>
        <a:xfrm>
          <a:off x="2040540" y="2273732"/>
          <a:ext cx="1855036" cy="1113022"/>
        </a:xfrm>
        <a:prstGeom prst="rect">
          <a:avLst/>
        </a:prstGeom>
        <a:solidFill>
          <a:schemeClr val="accent6">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Ley 21.091:  </a:t>
          </a:r>
          <a:r>
            <a:rPr lang="es-ES" sz="1400" kern="1200" dirty="0"/>
            <a:t>Educación Superior, mayo 2018</a:t>
          </a:r>
          <a:endParaRPr lang="en-US" sz="1400" kern="1200" dirty="0"/>
        </a:p>
      </dsp:txBody>
      <dsp:txXfrm>
        <a:off x="2040540" y="2273732"/>
        <a:ext cx="1855036" cy="1113022"/>
      </dsp:txXfrm>
    </dsp:sp>
    <dsp:sp modelId="{B3412235-4B06-4BC9-B613-AA4D62E060DE}">
      <dsp:nvSpPr>
        <dsp:cNvPr id="0" name=""/>
        <dsp:cNvSpPr/>
      </dsp:nvSpPr>
      <dsp:spPr>
        <a:xfrm>
          <a:off x="4081081" y="2273732"/>
          <a:ext cx="1855036" cy="1113022"/>
        </a:xfrm>
        <a:prstGeom prst="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t>Ley 21.094:  </a:t>
          </a:r>
          <a:r>
            <a:rPr lang="es-ES" sz="1400" kern="1200"/>
            <a:t>Sobre Universidades Estatales,  junio 2018</a:t>
          </a:r>
          <a:endParaRPr lang="en-US" sz="1400" kern="1200"/>
        </a:p>
      </dsp:txBody>
      <dsp:txXfrm>
        <a:off x="4081081" y="2273732"/>
        <a:ext cx="1855036" cy="1113022"/>
      </dsp:txXfrm>
    </dsp:sp>
    <dsp:sp modelId="{E5BFCB43-AAC8-44B9-8774-EA4DBDA38F45}">
      <dsp:nvSpPr>
        <dsp:cNvPr id="0" name=""/>
        <dsp:cNvSpPr/>
      </dsp:nvSpPr>
      <dsp:spPr>
        <a:xfrm>
          <a:off x="0" y="3572258"/>
          <a:ext cx="1855036" cy="1113022"/>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Ley 21.086: </a:t>
          </a:r>
          <a:r>
            <a:rPr lang="es-ES" sz="1400" kern="1200" dirty="0"/>
            <a:t>DE 2019</a:t>
          </a:r>
          <a:endParaRPr lang="en-US" sz="1400" kern="1200" dirty="0"/>
        </a:p>
      </dsp:txBody>
      <dsp:txXfrm>
        <a:off x="0" y="3572258"/>
        <a:ext cx="1855036" cy="1113022"/>
      </dsp:txXfrm>
    </dsp:sp>
    <dsp:sp modelId="{11DF6444-146C-4D9B-BD38-DDE600E86185}">
      <dsp:nvSpPr>
        <dsp:cNvPr id="0" name=""/>
        <dsp:cNvSpPr/>
      </dsp:nvSpPr>
      <dsp:spPr>
        <a:xfrm>
          <a:off x="2040540" y="3572258"/>
          <a:ext cx="1855036" cy="1113022"/>
        </a:xfrm>
        <a:prstGeom prst="rect">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Ley 21.369: </a:t>
          </a:r>
          <a:r>
            <a:rPr lang="es-ES" sz="1400" kern="1200" dirty="0"/>
            <a:t>DE 2021</a:t>
          </a:r>
          <a:endParaRPr lang="en-US" sz="1400" kern="1200" dirty="0"/>
        </a:p>
      </dsp:txBody>
      <dsp:txXfrm>
        <a:off x="2040540" y="3572258"/>
        <a:ext cx="1855036" cy="1113022"/>
      </dsp:txXfrm>
    </dsp:sp>
    <dsp:sp modelId="{FA744913-8271-4421-897E-64469720AD29}">
      <dsp:nvSpPr>
        <dsp:cNvPr id="0" name=""/>
        <dsp:cNvSpPr/>
      </dsp:nvSpPr>
      <dsp:spPr>
        <a:xfrm>
          <a:off x="4081081" y="3572258"/>
          <a:ext cx="1855036" cy="1113022"/>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Ley 21.643: </a:t>
          </a:r>
          <a:r>
            <a:rPr lang="es-ES" sz="1400" kern="1200" dirty="0"/>
            <a:t>DE 2024</a:t>
          </a:r>
          <a:endParaRPr lang="en-US" sz="1400" kern="1200" dirty="0"/>
        </a:p>
      </dsp:txBody>
      <dsp:txXfrm>
        <a:off x="4081081" y="3572258"/>
        <a:ext cx="1855036" cy="1113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BB772-9CDD-4EB0-9684-154EA6D27A79}">
      <dsp:nvSpPr>
        <dsp:cNvPr id="0" name=""/>
        <dsp:cNvSpPr/>
      </dsp:nvSpPr>
      <dsp:spPr>
        <a:xfrm>
          <a:off x="313643" y="-155107"/>
          <a:ext cx="6300702" cy="5719748"/>
        </a:xfrm>
        <a:prstGeom prst="circularArrow">
          <a:avLst>
            <a:gd name="adj1" fmla="val 5544"/>
            <a:gd name="adj2" fmla="val 330680"/>
            <a:gd name="adj3" fmla="val 15289762"/>
            <a:gd name="adj4" fmla="val 165170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B9477-8610-4A4C-8CD6-9A541AA09D68}">
      <dsp:nvSpPr>
        <dsp:cNvPr id="0" name=""/>
        <dsp:cNvSpPr/>
      </dsp:nvSpPr>
      <dsp:spPr>
        <a:xfrm>
          <a:off x="3076603" y="4135"/>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MINEDUC</a:t>
          </a:r>
        </a:p>
      </dsp:txBody>
      <dsp:txXfrm>
        <a:off x="3095514" y="23046"/>
        <a:ext cx="736960" cy="349569"/>
      </dsp:txXfrm>
    </dsp:sp>
    <dsp:sp modelId="{89AB9676-0678-4652-AD10-A15B0BD9C262}">
      <dsp:nvSpPr>
        <dsp:cNvPr id="0" name=""/>
        <dsp:cNvSpPr/>
      </dsp:nvSpPr>
      <dsp:spPr>
        <a:xfrm>
          <a:off x="250984" y="2331238"/>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269895" y="2350149"/>
        <a:ext cx="736960" cy="349569"/>
      </dsp:txXfrm>
    </dsp:sp>
    <dsp:sp modelId="{CA8FC79D-7ACB-454B-B90C-4547DCD9B2D3}">
      <dsp:nvSpPr>
        <dsp:cNvPr id="0" name=""/>
        <dsp:cNvSpPr/>
      </dsp:nvSpPr>
      <dsp:spPr>
        <a:xfrm>
          <a:off x="4477674" y="414377"/>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Subsecretaria de </a:t>
          </a:r>
          <a:r>
            <a:rPr lang="es-CL" sz="800" kern="1200" dirty="0" err="1"/>
            <a:t>Edsup</a:t>
          </a:r>
          <a:r>
            <a:rPr lang="es-CL" sz="800" kern="1200" dirty="0"/>
            <a:t>.</a:t>
          </a:r>
        </a:p>
      </dsp:txBody>
      <dsp:txXfrm>
        <a:off x="4496585" y="433288"/>
        <a:ext cx="736960" cy="349569"/>
      </dsp:txXfrm>
    </dsp:sp>
    <dsp:sp modelId="{335AE4E0-48C2-4B51-92ED-04FD1091A190}">
      <dsp:nvSpPr>
        <dsp:cNvPr id="0" name=""/>
        <dsp:cNvSpPr/>
      </dsp:nvSpPr>
      <dsp:spPr>
        <a:xfrm>
          <a:off x="5380848" y="1206473"/>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err="1"/>
            <a:t>Superintedencia</a:t>
          </a:r>
          <a:r>
            <a:rPr lang="es-CL" sz="800" kern="1200" dirty="0"/>
            <a:t> de </a:t>
          </a:r>
          <a:r>
            <a:rPr lang="es-CL" sz="800" kern="1200" dirty="0" err="1"/>
            <a:t>Edsup</a:t>
          </a:r>
          <a:r>
            <a:rPr lang="es-CL" sz="800" kern="1200" dirty="0"/>
            <a:t>. </a:t>
          </a:r>
        </a:p>
      </dsp:txBody>
      <dsp:txXfrm>
        <a:off x="5399759" y="1225384"/>
        <a:ext cx="736960" cy="349569"/>
      </dsp:txXfrm>
    </dsp:sp>
    <dsp:sp modelId="{270E4078-DFC9-4840-AF05-82939DBBF5C5}">
      <dsp:nvSpPr>
        <dsp:cNvPr id="0" name=""/>
        <dsp:cNvSpPr/>
      </dsp:nvSpPr>
      <dsp:spPr>
        <a:xfrm>
          <a:off x="5596868" y="2218209"/>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CNA CHILE</a:t>
          </a:r>
        </a:p>
      </dsp:txBody>
      <dsp:txXfrm>
        <a:off x="5615779" y="2237120"/>
        <a:ext cx="736960" cy="349569"/>
      </dsp:txXfrm>
    </dsp:sp>
    <dsp:sp modelId="{E3F3ED5F-6164-445D-820A-C2B606151B92}">
      <dsp:nvSpPr>
        <dsp:cNvPr id="0" name=""/>
        <dsp:cNvSpPr/>
      </dsp:nvSpPr>
      <dsp:spPr>
        <a:xfrm>
          <a:off x="5596889" y="3110767"/>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CNED</a:t>
          </a:r>
        </a:p>
      </dsp:txBody>
      <dsp:txXfrm>
        <a:off x="5615800" y="3129678"/>
        <a:ext cx="736960" cy="349569"/>
      </dsp:txXfrm>
    </dsp:sp>
    <dsp:sp modelId="{C263B14E-E57E-46D0-AADF-92F65D0FFAEB}">
      <dsp:nvSpPr>
        <dsp:cNvPr id="0" name=""/>
        <dsp:cNvSpPr/>
      </dsp:nvSpPr>
      <dsp:spPr>
        <a:xfrm>
          <a:off x="5164826" y="3934920"/>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Empleadores</a:t>
          </a:r>
        </a:p>
      </dsp:txBody>
      <dsp:txXfrm>
        <a:off x="5183737" y="3953831"/>
        <a:ext cx="736960" cy="349569"/>
      </dsp:txXfrm>
    </dsp:sp>
    <dsp:sp modelId="{39EC29E0-62C6-45B8-835D-D588F21C3C19}">
      <dsp:nvSpPr>
        <dsp:cNvPr id="0" name=""/>
        <dsp:cNvSpPr/>
      </dsp:nvSpPr>
      <dsp:spPr>
        <a:xfrm>
          <a:off x="4516765" y="4635515"/>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Académicos</a:t>
          </a:r>
        </a:p>
      </dsp:txBody>
      <dsp:txXfrm>
        <a:off x="4535676" y="4654426"/>
        <a:ext cx="736960" cy="349569"/>
      </dsp:txXfrm>
    </dsp:sp>
    <dsp:sp modelId="{E9D68A34-2A1B-4F47-8866-3A18022EFEAB}">
      <dsp:nvSpPr>
        <dsp:cNvPr id="0" name=""/>
        <dsp:cNvSpPr/>
      </dsp:nvSpPr>
      <dsp:spPr>
        <a:xfrm>
          <a:off x="3436641" y="4840853"/>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CRUCH</a:t>
          </a:r>
        </a:p>
      </dsp:txBody>
      <dsp:txXfrm>
        <a:off x="3455552" y="4859764"/>
        <a:ext cx="736960" cy="349569"/>
      </dsp:txXfrm>
    </dsp:sp>
    <dsp:sp modelId="{5B819E5E-C402-417B-B397-71C899548967}">
      <dsp:nvSpPr>
        <dsp:cNvPr id="0" name=""/>
        <dsp:cNvSpPr/>
      </dsp:nvSpPr>
      <dsp:spPr>
        <a:xfrm>
          <a:off x="2386255" y="4840864"/>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CUE</a:t>
          </a:r>
        </a:p>
      </dsp:txBody>
      <dsp:txXfrm>
        <a:off x="2405166" y="4859775"/>
        <a:ext cx="736960" cy="349569"/>
      </dsp:txXfrm>
    </dsp:sp>
    <dsp:sp modelId="{39FCE845-5C23-4A64-AAAD-A268BE0556C8}">
      <dsp:nvSpPr>
        <dsp:cNvPr id="0" name=""/>
        <dsp:cNvSpPr/>
      </dsp:nvSpPr>
      <dsp:spPr>
        <a:xfrm>
          <a:off x="1550410" y="4517055"/>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U.PRIVADAS</a:t>
          </a:r>
        </a:p>
      </dsp:txBody>
      <dsp:txXfrm>
        <a:off x="1569321" y="4535966"/>
        <a:ext cx="736960" cy="349569"/>
      </dsp:txXfrm>
    </dsp:sp>
    <dsp:sp modelId="{21B59260-8A14-4079-AB8E-F7FA64E7AA54}">
      <dsp:nvSpPr>
        <dsp:cNvPr id="0" name=""/>
        <dsp:cNvSpPr/>
      </dsp:nvSpPr>
      <dsp:spPr>
        <a:xfrm>
          <a:off x="887980" y="3913171"/>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CONIFOS</a:t>
          </a:r>
        </a:p>
      </dsp:txBody>
      <dsp:txXfrm>
        <a:off x="906891" y="3932082"/>
        <a:ext cx="736960" cy="349569"/>
      </dsp:txXfrm>
    </dsp:sp>
    <dsp:sp modelId="{F079020D-ED3E-477D-88E4-DDE4D066F5D3}">
      <dsp:nvSpPr>
        <dsp:cNvPr id="0" name=""/>
        <dsp:cNvSpPr/>
      </dsp:nvSpPr>
      <dsp:spPr>
        <a:xfrm>
          <a:off x="417361" y="3222687"/>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VERTEBRAL</a:t>
          </a:r>
        </a:p>
      </dsp:txBody>
      <dsp:txXfrm>
        <a:off x="436272" y="3241598"/>
        <a:ext cx="736960" cy="349569"/>
      </dsp:txXfrm>
    </dsp:sp>
    <dsp:sp modelId="{4A6C12AD-087A-4D74-8CF2-344640A1ABB0}">
      <dsp:nvSpPr>
        <dsp:cNvPr id="0" name=""/>
        <dsp:cNvSpPr/>
      </dsp:nvSpPr>
      <dsp:spPr>
        <a:xfrm>
          <a:off x="290943" y="1608715"/>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COLEGIOS P</a:t>
          </a:r>
        </a:p>
      </dsp:txBody>
      <dsp:txXfrm>
        <a:off x="309854" y="1627626"/>
        <a:ext cx="736960" cy="349569"/>
      </dsp:txXfrm>
    </dsp:sp>
    <dsp:sp modelId="{180DB820-4869-4248-ABF1-8CD0C8AC0653}">
      <dsp:nvSpPr>
        <dsp:cNvPr id="0" name=""/>
        <dsp:cNvSpPr/>
      </dsp:nvSpPr>
      <dsp:spPr>
        <a:xfrm>
          <a:off x="607165" y="979609"/>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MINSAL</a:t>
          </a:r>
        </a:p>
      </dsp:txBody>
      <dsp:txXfrm>
        <a:off x="626076" y="998520"/>
        <a:ext cx="736960" cy="349569"/>
      </dsp:txXfrm>
    </dsp:sp>
    <dsp:sp modelId="{925674F5-DFB6-498B-87CC-03A3665D6B7B}">
      <dsp:nvSpPr>
        <dsp:cNvPr id="0" name=""/>
        <dsp:cNvSpPr/>
      </dsp:nvSpPr>
      <dsp:spPr>
        <a:xfrm>
          <a:off x="1198605" y="526252"/>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Graduados</a:t>
          </a:r>
        </a:p>
      </dsp:txBody>
      <dsp:txXfrm>
        <a:off x="1217516" y="545163"/>
        <a:ext cx="736960" cy="349569"/>
      </dsp:txXfrm>
    </dsp:sp>
    <dsp:sp modelId="{3360419D-8E22-45EF-908D-5D6BC7C4D741}">
      <dsp:nvSpPr>
        <dsp:cNvPr id="0" name=""/>
        <dsp:cNvSpPr/>
      </dsp:nvSpPr>
      <dsp:spPr>
        <a:xfrm>
          <a:off x="1953330" y="168853"/>
          <a:ext cx="774782" cy="3873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t>Estudiantes</a:t>
          </a:r>
        </a:p>
      </dsp:txBody>
      <dsp:txXfrm>
        <a:off x="1972241" y="187764"/>
        <a:ext cx="736960" cy="349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39029-8F1F-6C42-A16C-2C125D117DBB}">
      <dsp:nvSpPr>
        <dsp:cNvPr id="0" name=""/>
        <dsp:cNvSpPr/>
      </dsp:nvSpPr>
      <dsp:spPr>
        <a:xfrm>
          <a:off x="3780" y="453791"/>
          <a:ext cx="3242258" cy="162112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CONSISTENCIA INTERNA</a:t>
          </a:r>
        </a:p>
      </dsp:txBody>
      <dsp:txXfrm>
        <a:off x="51261" y="501272"/>
        <a:ext cx="3147296" cy="1526167"/>
      </dsp:txXfrm>
    </dsp:sp>
    <dsp:sp modelId="{CE323040-ADC8-5B4E-8BD7-50D01B71DC1E}">
      <dsp:nvSpPr>
        <dsp:cNvPr id="0" name=""/>
        <dsp:cNvSpPr/>
      </dsp:nvSpPr>
      <dsp:spPr>
        <a:xfrm>
          <a:off x="328005" y="2074920"/>
          <a:ext cx="324225" cy="1447198"/>
        </a:xfrm>
        <a:custGeom>
          <a:avLst/>
          <a:gdLst/>
          <a:ahLst/>
          <a:cxnLst/>
          <a:rect l="0" t="0" r="0" b="0"/>
          <a:pathLst>
            <a:path>
              <a:moveTo>
                <a:pt x="0" y="0"/>
              </a:moveTo>
              <a:lnTo>
                <a:pt x="0" y="1447198"/>
              </a:lnTo>
              <a:lnTo>
                <a:pt x="324225" y="1447198"/>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8E5DBB-41C4-5946-9AFA-3047DE168075}">
      <dsp:nvSpPr>
        <dsp:cNvPr id="0" name=""/>
        <dsp:cNvSpPr/>
      </dsp:nvSpPr>
      <dsp:spPr>
        <a:xfrm>
          <a:off x="652231" y="2480202"/>
          <a:ext cx="2963580" cy="2083832"/>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17375E"/>
              </a:solidFill>
            </a:rPr>
            <a:t>Grado de ajuste entre las acciones y resultados de la carrera con los propósitos internamente definidos</a:t>
          </a:r>
        </a:p>
      </dsp:txBody>
      <dsp:txXfrm>
        <a:off x="713264" y="2541235"/>
        <a:ext cx="2841514" cy="1961766"/>
      </dsp:txXfrm>
    </dsp:sp>
    <dsp:sp modelId="{C5260631-39B5-B340-8149-89681012DBC0}">
      <dsp:nvSpPr>
        <dsp:cNvPr id="0" name=""/>
        <dsp:cNvSpPr/>
      </dsp:nvSpPr>
      <dsp:spPr>
        <a:xfrm>
          <a:off x="4056603" y="453791"/>
          <a:ext cx="3242258" cy="162112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t>CONSISTENCIA </a:t>
          </a:r>
          <a:r>
            <a:rPr lang="es-ES" sz="2400" b="1" kern="1200" dirty="0"/>
            <a:t>EXTERNA</a:t>
          </a:r>
        </a:p>
      </dsp:txBody>
      <dsp:txXfrm>
        <a:off x="4104084" y="501272"/>
        <a:ext cx="3147296" cy="1526167"/>
      </dsp:txXfrm>
    </dsp:sp>
    <dsp:sp modelId="{FF0AD451-1DB7-8247-BD27-9B7CB35802A3}">
      <dsp:nvSpPr>
        <dsp:cNvPr id="0" name=""/>
        <dsp:cNvSpPr/>
      </dsp:nvSpPr>
      <dsp:spPr>
        <a:xfrm>
          <a:off x="4380829" y="2074920"/>
          <a:ext cx="324225" cy="1447198"/>
        </a:xfrm>
        <a:custGeom>
          <a:avLst/>
          <a:gdLst/>
          <a:ahLst/>
          <a:cxnLst/>
          <a:rect l="0" t="0" r="0" b="0"/>
          <a:pathLst>
            <a:path>
              <a:moveTo>
                <a:pt x="0" y="0"/>
              </a:moveTo>
              <a:lnTo>
                <a:pt x="0" y="1447198"/>
              </a:lnTo>
              <a:lnTo>
                <a:pt x="324225" y="1447198"/>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0BBFB7-D5E1-064F-870A-A22E157B37FD}">
      <dsp:nvSpPr>
        <dsp:cNvPr id="0" name=""/>
        <dsp:cNvSpPr/>
      </dsp:nvSpPr>
      <dsp:spPr>
        <a:xfrm>
          <a:off x="4705055" y="2480202"/>
          <a:ext cx="3140036" cy="2083832"/>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rgbClr val="17375E"/>
              </a:solidFill>
            </a:rPr>
            <a:t>Ajuste de la carrera con criterios previamente definidos y aceptados por la comunidad académica o profesional pertinente </a:t>
          </a:r>
        </a:p>
      </dsp:txBody>
      <dsp:txXfrm>
        <a:off x="4766088" y="2541235"/>
        <a:ext cx="3017970" cy="19617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F0D89-E995-499C-ABB8-8440479A483D}" type="datetimeFigureOut">
              <a:rPr lang="es-CL" smtClean="0"/>
              <a:t>10-12-24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E3179-BEA1-4200-A85E-C9CA1BF91E96}" type="slidenum">
              <a:rPr lang="es-CL" smtClean="0"/>
              <a:t>‹Nº›</a:t>
            </a:fld>
            <a:endParaRPr lang="es-CL"/>
          </a:p>
        </p:txBody>
      </p:sp>
    </p:spTree>
    <p:extLst>
      <p:ext uri="{BB962C8B-B14F-4D97-AF65-F5344CB8AC3E}">
        <p14:creationId xmlns:p14="http://schemas.microsoft.com/office/powerpoint/2010/main" val="2281814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DE2A5018-3742-49BB-B537-41AF0D1EF857}" type="slidenum">
              <a:rPr lang="es-CL" smtClean="0"/>
              <a:t>32</a:t>
            </a:fld>
            <a:endParaRPr lang="es-CL"/>
          </a:p>
        </p:txBody>
      </p:sp>
    </p:spTree>
    <p:extLst>
      <p:ext uri="{BB962C8B-B14F-4D97-AF65-F5344CB8AC3E}">
        <p14:creationId xmlns:p14="http://schemas.microsoft.com/office/powerpoint/2010/main" val="381993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DE2A5018-3742-49BB-B537-41AF0D1EF857}" type="slidenum">
              <a:rPr lang="es-CL" smtClean="0"/>
              <a:t>33</a:t>
            </a:fld>
            <a:endParaRPr lang="es-CL"/>
          </a:p>
        </p:txBody>
      </p:sp>
    </p:spTree>
    <p:extLst>
      <p:ext uri="{BB962C8B-B14F-4D97-AF65-F5344CB8AC3E}">
        <p14:creationId xmlns:p14="http://schemas.microsoft.com/office/powerpoint/2010/main" val="292758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DE2A5018-3742-49BB-B537-41AF0D1EF857}" type="slidenum">
              <a:rPr lang="es-CL" smtClean="0"/>
              <a:t>34</a:t>
            </a:fld>
            <a:endParaRPr lang="es-CL"/>
          </a:p>
        </p:txBody>
      </p:sp>
    </p:spTree>
    <p:extLst>
      <p:ext uri="{BB962C8B-B14F-4D97-AF65-F5344CB8AC3E}">
        <p14:creationId xmlns:p14="http://schemas.microsoft.com/office/powerpoint/2010/main" val="357336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DE2A5018-3742-49BB-B537-41AF0D1EF857}" type="slidenum">
              <a:rPr lang="es-CL" smtClean="0"/>
              <a:t>35</a:t>
            </a:fld>
            <a:endParaRPr lang="es-CL"/>
          </a:p>
        </p:txBody>
      </p:sp>
    </p:spTree>
    <p:extLst>
      <p:ext uri="{BB962C8B-B14F-4D97-AF65-F5344CB8AC3E}">
        <p14:creationId xmlns:p14="http://schemas.microsoft.com/office/powerpoint/2010/main" val="179060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 Mesa se reunió en cuatro oportunidades.</a:t>
            </a:r>
          </a:p>
          <a:p>
            <a:endParaRPr lang="en-US" dirty="0"/>
          </a:p>
          <a:p>
            <a:r>
              <a:rPr lang="en-US" dirty="0"/>
              <a:t>El MINEDUC dispuso de un borrador de diagnóstico.</a:t>
            </a:r>
          </a:p>
          <a:p>
            <a:endParaRPr lang="en-US" dirty="0"/>
          </a:p>
          <a:p>
            <a:r>
              <a:rPr lang="en-US" dirty="0"/>
              <a:t>Se recibieron 10 informes parciales de los miembros de la comisión.</a:t>
            </a:r>
          </a:p>
          <a:p>
            <a:endParaRPr lang="en-US" dirty="0"/>
          </a:p>
          <a:p>
            <a:r>
              <a:rPr lang="en-US" dirty="0"/>
              <a:t>Se agregaron informes de FFAA, de 3 AA y de Rolf Heusser.</a:t>
            </a:r>
          </a:p>
          <a:p>
            <a:endParaRPr lang="en-US" dirty="0"/>
          </a:p>
          <a:p>
            <a:r>
              <a:rPr lang="en-US" dirty="0"/>
              <a:t>Culminó en un documento emitido por el Comité de Coordinación del SINAC-ES (MINEDUC, CNA, CNED).</a:t>
            </a:r>
          </a:p>
        </p:txBody>
      </p:sp>
      <p:sp>
        <p:nvSpPr>
          <p:cNvPr id="4" name="Slide Number Placeholder 3"/>
          <p:cNvSpPr>
            <a:spLocks noGrp="1"/>
          </p:cNvSpPr>
          <p:nvPr>
            <p:ph type="sldNum" sz="quarter" idx="10"/>
          </p:nvPr>
        </p:nvSpPr>
        <p:spPr/>
        <p:txBody>
          <a:bodyPr/>
          <a:lstStyle/>
          <a:p>
            <a:fld id="{0F674D2C-06E8-4CF2-8101-274F52ADD64F}" type="slidenum">
              <a:rPr lang="en-US" smtClean="0"/>
              <a:pPr/>
              <a:t>37</a:t>
            </a:fld>
            <a:endParaRPr lang="en-US"/>
          </a:p>
        </p:txBody>
      </p:sp>
    </p:spTree>
    <p:extLst>
      <p:ext uri="{BB962C8B-B14F-4D97-AF65-F5344CB8AC3E}">
        <p14:creationId xmlns:p14="http://schemas.microsoft.com/office/powerpoint/2010/main" val="125792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DE2A5018-3742-49BB-B537-41AF0D1EF857}" type="slidenum">
              <a:rPr lang="es-CL" smtClean="0"/>
              <a:t>38</a:t>
            </a:fld>
            <a:endParaRPr lang="es-CL"/>
          </a:p>
        </p:txBody>
      </p:sp>
    </p:spTree>
    <p:extLst>
      <p:ext uri="{BB962C8B-B14F-4D97-AF65-F5344CB8AC3E}">
        <p14:creationId xmlns:p14="http://schemas.microsoft.com/office/powerpoint/2010/main" val="260649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altLang="es-ES" b="1" dirty="0">
                <a:ea typeface="ＭＳ Ｐゴシック" panose="020B0600070205080204" pitchFamily="34" charset="-128"/>
              </a:rPr>
              <a:t>El PERFIL DE EGRESO constituye el marco de referencia para que la unidad organice su proceso formativo </a:t>
            </a:r>
          </a:p>
          <a:p>
            <a:pPr eaLnBrk="1" hangingPunct="1">
              <a:spcBef>
                <a:spcPct val="0"/>
              </a:spcBef>
            </a:pPr>
            <a:r>
              <a:rPr lang="es-ES_tradnl" altLang="es-ES" b="1" dirty="0">
                <a:ea typeface="ＭＳ Ｐゴシック" panose="020B0600070205080204" pitchFamily="34" charset="-128"/>
              </a:rPr>
              <a:t>Todos los aspectos de dicho proceso formativo deben ordenarse en función del logro del Perfil de Egreso:</a:t>
            </a:r>
          </a:p>
          <a:p>
            <a:pPr eaLnBrk="1" hangingPunct="1">
              <a:spcBef>
                <a:spcPct val="0"/>
              </a:spcBef>
            </a:pPr>
            <a:r>
              <a:rPr lang="es-ES_tradnl" altLang="es-ES" b="1" dirty="0">
                <a:ea typeface="ＭＳ Ｐゴシック" panose="020B0600070205080204" pitchFamily="34" charset="-128"/>
              </a:rPr>
              <a:t>-Estructura curricular</a:t>
            </a:r>
          </a:p>
          <a:p>
            <a:pPr eaLnBrk="1" hangingPunct="1">
              <a:spcBef>
                <a:spcPct val="0"/>
              </a:spcBef>
            </a:pPr>
            <a:r>
              <a:rPr lang="es-ES_tradnl" altLang="es-ES" b="1" dirty="0">
                <a:ea typeface="ＭＳ Ｐゴシック" panose="020B0600070205080204" pitchFamily="34" charset="-128"/>
              </a:rPr>
              <a:t>-Recursos humanos</a:t>
            </a:r>
          </a:p>
          <a:p>
            <a:pPr eaLnBrk="1" hangingPunct="1">
              <a:spcBef>
                <a:spcPct val="0"/>
              </a:spcBef>
            </a:pPr>
            <a:r>
              <a:rPr lang="es-ES_tradnl" altLang="es-ES" b="1" dirty="0">
                <a:ea typeface="ＭＳ Ｐゴシック" panose="020B0600070205080204" pitchFamily="34" charset="-128"/>
              </a:rPr>
              <a:t>-Elementos de apoyo a la enseñanza y aprendizaje</a:t>
            </a:r>
          </a:p>
          <a:p>
            <a:pPr eaLnBrk="1" hangingPunct="1">
              <a:spcBef>
                <a:spcPct val="0"/>
              </a:spcBef>
            </a:pPr>
            <a:r>
              <a:rPr lang="es-ES_tradnl" altLang="es-ES" b="1" dirty="0">
                <a:ea typeface="ＭＳ Ｐゴシック" panose="020B0600070205080204" pitchFamily="34" charset="-128"/>
              </a:rPr>
              <a:t>-Modalidad de enseñanza y aspectos pedagógicos</a:t>
            </a:r>
          </a:p>
          <a:p>
            <a:pPr eaLnBrk="1" hangingPunct="1">
              <a:spcBef>
                <a:spcPct val="0"/>
              </a:spcBef>
            </a:pPr>
            <a:r>
              <a:rPr lang="es-ES_tradnl" altLang="es-ES" b="1" dirty="0">
                <a:ea typeface="ＭＳ Ｐゴシック" panose="020B0600070205080204" pitchFamily="34" charset="-128"/>
              </a:rPr>
              <a:t>-Infraestructura y recursos físicos</a:t>
            </a:r>
          </a:p>
          <a:p>
            <a:pPr eaLnBrk="1" hangingPunct="1">
              <a:spcBef>
                <a:spcPct val="0"/>
              </a:spcBef>
            </a:pPr>
            <a:endParaRPr lang="es-ES_tradnl" altLang="es-ES" dirty="0">
              <a:ea typeface="ＭＳ Ｐゴシック" panose="020B0600070205080204" pitchFamily="34" charset="-128"/>
            </a:endParaRPr>
          </a:p>
        </p:txBody>
      </p:sp>
      <p:sp>
        <p:nvSpPr>
          <p:cNvPr id="491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200C42F-C896-49EC-A327-2C3F438F5253}" type="slidenum">
              <a:rPr lang="es-ES_tradnl" altLang="es-ES">
                <a:latin typeface="Arial" panose="020B0604020202020204" pitchFamily="34" charset="0"/>
              </a:rPr>
              <a:pPr eaLnBrk="1" hangingPunct="1">
                <a:spcBef>
                  <a:spcPct val="0"/>
                </a:spcBef>
              </a:pPr>
              <a:t>45</a:t>
            </a:fld>
            <a:endParaRPr lang="es-ES_tradnl" altLang="es-ES" dirty="0">
              <a:latin typeface="Arial" panose="020B0604020202020204" pitchFamily="34" charset="0"/>
            </a:endParaRPr>
          </a:p>
        </p:txBody>
      </p:sp>
    </p:spTree>
    <p:extLst>
      <p:ext uri="{BB962C8B-B14F-4D97-AF65-F5344CB8AC3E}">
        <p14:creationId xmlns:p14="http://schemas.microsoft.com/office/powerpoint/2010/main" val="21490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65266A5-FE72-4931-B1FE-D0CABA856ADD}" type="datetimeFigureOut">
              <a:rPr lang="es-CL" smtClean="0"/>
              <a:t>10-12-24</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B749178C-A6A9-4BF8-ACE8-CDCA36A8B983}"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65266A5-FE72-4931-B1FE-D0CABA856ADD}" type="datetimeFigureOut">
              <a:rPr lang="es-CL" smtClean="0"/>
              <a:t>10-12-24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749178C-A6A9-4BF8-ACE8-CDCA36A8B983}"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165266A5-FE72-4931-B1FE-D0CABA856ADD}" type="datetimeFigureOut">
              <a:rPr lang="es-CL" smtClean="0"/>
              <a:t>10-12-24</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B749178C-A6A9-4BF8-ACE8-CDCA36A8B983}"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65266A5-FE72-4931-B1FE-D0CABA856ADD}" type="datetimeFigureOut">
              <a:rPr lang="es-CL" smtClean="0"/>
              <a:t>10-12-24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B749178C-A6A9-4BF8-ACE8-CDCA36A8B983}" type="slidenum">
              <a:rPr lang="es-CL" smtClean="0"/>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65266A5-FE72-4931-B1FE-D0CABA856ADD}" type="datetimeFigureOut">
              <a:rPr lang="es-CL" smtClean="0"/>
              <a:t>10-12-24</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749178C-A6A9-4BF8-ACE8-CDCA36A8B983}" type="slidenum">
              <a:rPr lang="es-CL" smtClean="0"/>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Marcador de fecha"/>
          <p:cNvSpPr>
            <a:spLocks noGrp="1"/>
          </p:cNvSpPr>
          <p:nvPr>
            <p:ph type="dt" sz="half" idx="15"/>
          </p:nvPr>
        </p:nvSpPr>
        <p:spPr/>
        <p:txBody>
          <a:bodyPr rtlCol="0"/>
          <a:lstStyle/>
          <a:p>
            <a:fld id="{165266A5-FE72-4931-B1FE-D0CABA856ADD}" type="datetimeFigureOut">
              <a:rPr lang="es-CL" smtClean="0"/>
              <a:t>10-12-24</a:t>
            </a:fld>
            <a:endParaRPr lang="es-CL"/>
          </a:p>
        </p:txBody>
      </p:sp>
      <p:sp>
        <p:nvSpPr>
          <p:cNvPr id="10" name="9 Marcador de número de diapositiva"/>
          <p:cNvSpPr>
            <a:spLocks noGrp="1"/>
          </p:cNvSpPr>
          <p:nvPr>
            <p:ph type="sldNum" sz="quarter" idx="16"/>
          </p:nvPr>
        </p:nvSpPr>
        <p:spPr/>
        <p:txBody>
          <a:bodyPr rtlCol="0"/>
          <a:lstStyle/>
          <a:p>
            <a:fld id="{B749178C-A6A9-4BF8-ACE8-CDCA36A8B983}" type="slidenum">
              <a:rPr lang="es-CL" smtClean="0"/>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5"/>
          </p:nvPr>
        </p:nvSpPr>
        <p:spPr/>
        <p:txBody>
          <a:bodyPr rtlCol="0"/>
          <a:lstStyle/>
          <a:p>
            <a:fld id="{165266A5-FE72-4931-B1FE-D0CABA856ADD}" type="datetimeFigureOut">
              <a:rPr lang="es-CL" smtClean="0"/>
              <a:t>10-12-24</a:t>
            </a:fld>
            <a:endParaRPr lang="es-CL"/>
          </a:p>
        </p:txBody>
      </p:sp>
      <p:sp>
        <p:nvSpPr>
          <p:cNvPr id="12" name="11 Marcador de número de diapositiva"/>
          <p:cNvSpPr>
            <a:spLocks noGrp="1"/>
          </p:cNvSpPr>
          <p:nvPr>
            <p:ph type="sldNum" sz="quarter" idx="16"/>
          </p:nvPr>
        </p:nvSpPr>
        <p:spPr/>
        <p:txBody>
          <a:bodyPr rtlCol="0"/>
          <a:lstStyle/>
          <a:p>
            <a:fld id="{B749178C-A6A9-4BF8-ACE8-CDCA36A8B983}" type="slidenum">
              <a:rPr lang="es-CL" smtClean="0"/>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65266A5-FE72-4931-B1FE-D0CABA856ADD}" type="datetimeFigureOut">
              <a:rPr lang="es-CL" smtClean="0"/>
              <a:t>10-12-24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B749178C-A6A9-4BF8-ACE8-CDCA36A8B983}"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5266A5-FE72-4931-B1FE-D0CABA856ADD}" type="datetimeFigureOut">
              <a:rPr lang="es-CL" smtClean="0"/>
              <a:t>10-12-24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B749178C-A6A9-4BF8-ACE8-CDCA36A8B983}"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65266A5-FE72-4931-B1FE-D0CABA856ADD}" type="datetimeFigureOut">
              <a:rPr lang="es-CL" smtClean="0"/>
              <a:t>10-12-24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B749178C-A6A9-4BF8-ACE8-CDCA36A8B983}" type="slidenum">
              <a:rPr lang="es-CL" smtClean="0"/>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165266A5-FE72-4931-B1FE-D0CABA856ADD}" type="datetimeFigureOut">
              <a:rPr lang="es-CL" smtClean="0"/>
              <a:t>10-12-24</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B749178C-A6A9-4BF8-ACE8-CDCA36A8B983}" type="slidenum">
              <a:rPr lang="es-CL" smtClean="0"/>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5266A5-FE72-4931-B1FE-D0CABA856ADD}" type="datetimeFigureOut">
              <a:rPr lang="es-CL" smtClean="0"/>
              <a:t>10-12-24</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749178C-A6A9-4BF8-ACE8-CDCA36A8B983}"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European_Association_for_Quality_Assurance_in_Higher_Education#cite_note-EQAR_intro-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s.wikipedia.org/wiki/Agencia_Nacional_de_Evaluaci%C3%B3n_de_la_Calidad_y_Acreditaci%C3%B3n#cite_note-:0-4" TargetMode="External"/><Relationship Id="rId3" Type="http://schemas.openxmlformats.org/officeDocument/2006/relationships/hyperlink" Target="https://es.wikipedia.org/wiki/Organismo_p%C3%BAblico_(Espa%C3%B1a)" TargetMode="External"/><Relationship Id="rId7" Type="http://schemas.openxmlformats.org/officeDocument/2006/relationships/hyperlink" Target="https://es.wikipedia.org/wiki/Espacio_Europeo_de_Educaci%C3%B3n_Superior"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es.wikipedia.org/wiki/Educaci%C3%B3n_Superior" TargetMode="External"/><Relationship Id="rId5" Type="http://schemas.openxmlformats.org/officeDocument/2006/relationships/hyperlink" Target="https://es.wikipedia.org/wiki/Ministerio_de_Universidades" TargetMode="External"/><Relationship Id="rId4" Type="http://schemas.openxmlformats.org/officeDocument/2006/relationships/hyperlink" Target="https://es.wikipedia.org/wiki/Espa%C3%B1a" TargetMode="External"/><Relationship Id="rId9" Type="http://schemas.openxmlformats.org/officeDocument/2006/relationships/hyperlink" Target="https://es.wikipedia.org/wiki/Asociaci%C3%B3n_Europea_para_la_Calidad_de_la_Educaci%C3%B3n_Superi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fme.org/" TargetMode="External"/><Relationship Id="rId7" Type="http://schemas.openxmlformats.org/officeDocument/2006/relationships/hyperlink" Target="https://wfme.org/world-directory/"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fme.org/accreditation/" TargetMode="External"/><Relationship Id="rId5" Type="http://schemas.openxmlformats.org/officeDocument/2006/relationships/hyperlink" Target="https://wfme.org/standards/distributed-and-distance-learning-standards-ddl/" TargetMode="External"/><Relationship Id="rId4" Type="http://schemas.openxmlformats.org/officeDocument/2006/relationships/hyperlink" Target="https://wfme.org/standard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nqaah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88024" y="44624"/>
            <a:ext cx="4051176" cy="4176464"/>
          </a:xfrm>
        </p:spPr>
        <p:txBody>
          <a:bodyPr>
            <a:normAutofit/>
          </a:bodyPr>
          <a:lstStyle/>
          <a:p>
            <a:pPr algn="ctr"/>
            <a:r>
              <a:rPr lang="es-ES" sz="3200" dirty="0"/>
              <a:t>Modelos de aseguramiento de la calidad en educación superior</a:t>
            </a:r>
            <a:br>
              <a:rPr lang="es-ES" sz="3200" dirty="0"/>
            </a:br>
            <a:br>
              <a:rPr lang="es-ES" sz="3600" dirty="0"/>
            </a:br>
            <a:r>
              <a:rPr lang="es-ES" sz="2800" dirty="0"/>
              <a:t>unidad 1</a:t>
            </a:r>
            <a:br>
              <a:rPr lang="es-MX" sz="3600" b="1" dirty="0"/>
            </a:br>
            <a:br>
              <a:rPr lang="es-MX" sz="3600" b="1" dirty="0"/>
            </a:br>
            <a:endParaRPr lang="es-CL" sz="3600" b="1" dirty="0"/>
          </a:p>
        </p:txBody>
      </p:sp>
      <p:sp>
        <p:nvSpPr>
          <p:cNvPr id="3" name="2 Subtítulo"/>
          <p:cNvSpPr>
            <a:spLocks noGrp="1"/>
          </p:cNvSpPr>
          <p:nvPr>
            <p:ph type="subTitle" idx="1"/>
          </p:nvPr>
        </p:nvSpPr>
        <p:spPr/>
        <p:txBody>
          <a:bodyPr>
            <a:normAutofit/>
          </a:bodyPr>
          <a:lstStyle/>
          <a:p>
            <a:r>
              <a:rPr lang="es-ES" sz="2000" b="1" dirty="0"/>
              <a:t>MAGÍSTER EN EDUCACIÓN EN CIENCIAS DE LA SALUD</a:t>
            </a:r>
            <a:endParaRPr lang="es-CL" sz="2000" b="1" dirty="0"/>
          </a:p>
        </p:txBody>
      </p:sp>
      <p:pic>
        <p:nvPicPr>
          <p:cNvPr id="5" name="Imagen 7" descr="page24image3855968">
            <a:extLst>
              <a:ext uri="{FF2B5EF4-FFF2-40B4-BE49-F238E27FC236}">
                <a16:creationId xmlns:a16="http://schemas.microsoft.com/office/drawing/2014/main" id="{B255358F-6CA0-4DFC-9EFD-FE6426E94D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512" y="44624"/>
            <a:ext cx="1080120" cy="1584176"/>
          </a:xfrm>
          <a:prstGeom prst="rect">
            <a:avLst/>
          </a:prstGeom>
          <a:noFill/>
          <a:ln>
            <a:noFill/>
          </a:ln>
        </p:spPr>
      </p:pic>
      <p:sp>
        <p:nvSpPr>
          <p:cNvPr id="4" name="CuadroTexto 3"/>
          <p:cNvSpPr txBox="1"/>
          <p:nvPr/>
        </p:nvSpPr>
        <p:spPr>
          <a:xfrm>
            <a:off x="35496" y="6165304"/>
            <a:ext cx="2016224" cy="923330"/>
          </a:xfrm>
          <a:prstGeom prst="rect">
            <a:avLst/>
          </a:prstGeom>
          <a:noFill/>
        </p:spPr>
        <p:txBody>
          <a:bodyPr wrap="square" rtlCol="0">
            <a:spAutoFit/>
          </a:bodyPr>
          <a:lstStyle/>
          <a:p>
            <a:r>
              <a:rPr lang="es-MX" b="1" dirty="0"/>
              <a:t>ANDREA AEDO I.</a:t>
            </a:r>
          </a:p>
          <a:p>
            <a:r>
              <a:rPr lang="es-CL" b="1" dirty="0"/>
              <a:t>09 de Dic. 2024</a:t>
            </a:r>
          </a:p>
          <a:p>
            <a:endParaRPr lang="es-CL" dirty="0"/>
          </a:p>
        </p:txBody>
      </p:sp>
      <p:pic>
        <p:nvPicPr>
          <p:cNvPr id="6" name="Picture 40" descr="portada-01.jpg                                                 0094EAB0Macintosh HD                   7C264D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624"/>
            <a:ext cx="103909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2" descr="portada-03.jpg                                                 0094EAB0Macintosh HD                   7C264D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2879"/>
            <a:ext cx="1222375" cy="420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portada-02.jpg                                                 0094EAB0Macintosh HD                   7C264D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4624"/>
            <a:ext cx="122713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79512" y="4923165"/>
            <a:ext cx="8659688" cy="954107"/>
          </a:xfrm>
          <a:prstGeom prst="rect">
            <a:avLst/>
          </a:prstGeom>
          <a:noFill/>
        </p:spPr>
        <p:txBody>
          <a:bodyPr wrap="square" rtlCol="0">
            <a:spAutoFit/>
          </a:bodyPr>
          <a:lstStyle/>
          <a:p>
            <a:pPr algn="ctr"/>
            <a:r>
              <a:rPr lang="es-ES" sz="2800" cap="all" dirty="0">
                <a:solidFill>
                  <a:schemeClr val="tx2"/>
                </a:solidFill>
                <a:latin typeface="+mj-lt"/>
                <a:ea typeface="+mj-ea"/>
                <a:cs typeface="+mj-cs"/>
              </a:rPr>
              <a:t>Curso: Gestión y Calidad en la Educación Superior en Ciencias de la Salud</a:t>
            </a:r>
            <a:endParaRPr lang="es-CL" sz="2800" cap="all" dirty="0">
              <a:solidFill>
                <a:schemeClr val="tx2"/>
              </a:solidFill>
              <a:latin typeface="+mj-lt"/>
              <a:ea typeface="+mj-ea"/>
              <a:cs typeface="+mj-cs"/>
            </a:endParaRPr>
          </a:p>
        </p:txBody>
      </p:sp>
    </p:spTree>
    <p:extLst>
      <p:ext uri="{BB962C8B-B14F-4D97-AF65-F5344CB8AC3E}">
        <p14:creationId xmlns:p14="http://schemas.microsoft.com/office/powerpoint/2010/main" val="42329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vertical)">
                                      <p:cBhvr>
                                        <p:cTn id="11" dur="500"/>
                                        <p:tgtEl>
                                          <p:spTgt spid="7"/>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lstStyle/>
          <a:p>
            <a:endParaRPr lang="es-CL" dirty="0"/>
          </a:p>
        </p:txBody>
      </p:sp>
      <p:sp>
        <p:nvSpPr>
          <p:cNvPr id="4" name="AutoShape 2" descr="data:image/jpeg;base64,/9j/4AAQSkZJRgABAQAAAQABAAD/2wBDABQODxIPDRQSEBIXFRQYHjIhHhwcHj0sLiQySUBMS0dARkVQWnNiUFVtVkVGZIhlbXd7gYKBTmCNl4x9lnN+gXz/2wBDARUXFx4aHjshITt8U0ZTfHx8fHx8fHx8fHx8fHx8fHx8fHx8fHx8fHx8fHx8fHx8fHx8fHx8fHx8fHx8fHx8fHz/wAARCAK5AzoDASIAAhEBAxEB/8QAGwABAQADAQEBAAAAAAAAAAAAAAIDBAUBBgf/xABMEAABAwMBBQQGBQkHBAEEAwEBAAIDBBESUQUTITGSMkFxkRQiYYHR4QYVI6GxFjVSU1Ryc5PBMzRCoqOy8CRDYvE2JVWC0iZjZML/xAAZAQEBAQEBAQAAAAAAAAAAAAAAAQIDBAX/xAArEQEBAAIBBAEEAgMAAgMAAAAAAQIREgMhMVFBExQiYQQycaHwIzOBsdH/2gAMAwEAAhEDEQA/APsWdhvgFSlnYb4Ba1dtCGhMYmyO8NhiL29p9iDbRatXtCGjdGx/rPkNmtBaD48SFUlbTsa/7WNzm3uwSNvw58yg2EWlUbTiglETYpp5Mci2FmRaPassVbBLSGqY77NoJdfgRbmD7UGwi1KfaMNRRyVTGvDI75NIGQsLqW7Up30sVQzIsleIwABcE6oN1ERAREQFLOw3wCpSzsN8AgpFqVG0I4JtyI5ppALlsTMsR7VkhrIJoWStkAa84jI2OWnirq62umdFjM0TQ8ukYAztXcPV8dFjlrYY4Wyh28Y54YDGQeJTVRsItWXaEEOW9cG2fh2gbn3Hh77LL6RDg5++jwabOdkLA+0pqjKiiSRsUTpHmzWi5KxUdZHWQmWMOaASCHcCCmvkbCLHHUQyhxiljeG8y1wNl42pgexz2TRua3tODwQPFNDKijex3tvG3xytcctfBR6ZTYl3pEVha5zHC/JNDMixmohaxrzNGGO5OLhYoJ4TFvRKwx/p5C3mpoZEWPfw7re71m7/AE8hbzVMe2Rocxwc08iDcFBSLTj2nBJFPI3L7C+bbC/DRZhUw4xl0jWGQAta5wBN1dU0zItZ1fTNqHQumY17Rc3IACzb2MOLTIy7RkRkOA18E1RaLEamAFgM0YL7FoyHrX01R9RDG7B8rGu/RLgCpoZUWvT1kNRHG9rsTLfFriA4258F5UV0VPPHC67pJOQBAt43IV1d6NNlFjE8RlMQlYZBzZkL+SNqIXybtssbn8fVDgTw58FNDIi1aqvhpZoopMi6TlYcG8bXK9qq6KlkjjfxfJyaCB7zchXVXTZRa762na0lssbyObWvbfnbvKyOniZI2N0rGvdyaXAE+5NVGRFjNRCJd0ZYxIf8BcL+S8NTAH4GaMPvjiXi99E0MqLDVVDKWB00gcWggWbz4my8lqWRTwwuDi6a+JHIWF+KaGdFhbVRGFkrntja82GT28/EGymSthjdGC4OEji0OaQQCOdymqNhFj38O63u9j3f6eQt5rw1ELWNe6aMMdycXCxU0MqLBUVcdPSmpJL4wAbssb3PcsdPXekShnotTHcXykjsPNXV8rptotf02AzxxMeHufkLtIIFhxusgmicGFsrCHmzSHD1vDVNVGRFjE0TpTE2VhkHNocLj3LwVMBe5gmjLm3yGYuLc7qaGVFqxbQgnDTE7IOeWdoD7ibrMJ4jLuhKzefoZC/krqjIixekwZ4b6PO+OOYvfRZVAREQEREBERAREQEREBERAREQSzsN8AqUs7DfAKkBERAREQEREBERAREQEREBERAREQEREBERAREQEREBERBLOw3wC41ZTVtdW1Doo4mxiPcgzBwuDxJbb8V2WdhvgFSDhshkqXbMdUUxL4y5kuUeg4E+xeGjd9X7Sd6Od++V+Jw9Zzbjl7F3US9xxXPqdnzzyMpZZhO1pYWNysQLEEdy1gKqpopomQlktVUXcwggRiwPrcOF19GiDhshrYX10c0TSKiEuG4Di0OAtbj3lYHUNRAyiMMbzFI6N0rA03Y8WufZ7V9GiAiIgIiIClnYb4BUpZ2G+AQcyZ89DV1MkdPJMJ7OY5jcrEC1jotRrZpKZ0+4dmKwSuhaPWaLaL6BFuZaa24hdMW1MponubJM04PjyIbbmB3lY46eUU8jRBK0GpY9rSyxx1sOHku+ic9JtwqqmefSHmnfJaqDrBlyW99tVUsTnbRZTsZjDUFszgRbHEcRbyXbWJtPG2d0wad44WLiSeGg0SZm2rtZs01O2ngYSZXAE2NmjnxIWtDDUxz1MVTEHR1Ed/sAbA2tYX5Gy7CKTLU0bcOihcRURmml3BjIu6FscngD3qIIZnU9XFHTuDDGcXPhEbye4cOfiu+ivNeTjQmaeozNNNG1tIYxm213KdzuKGkb6DmHD7UiEOe024cD3+K7aJzTbhQ0kjqejilgeQ2odm1zeAHt7rfcjqV7I32p3Phjqy8xBvabbuHeF3UTnTbg1NO+Sla+npJIIxMXGPDNx4WvgeHuW/siF0NIcs/WeXAPjDCPcCbLfRLnuaLdvnpKKdtHLNDG8Sl72PZibvaTwNlNVRzmYZRylskTGjGASEWFiOJGK+jRWdSxeTjOpL1745IHOE0AbvQzgHWNyT3Fano1ZIwSujeJJjuHjE8G2Av9xX0iKTOw24dTTYSVUbqJ87pQBDIGghvCw491lsQUh+sC6ePMsgaA8tuMhzsdV1ES5XSbcTY9NNSyxPljeRKwtuWm8RB5ewFbdTTiTatK8xZNDXZOxuAe65XQRS5W3ZtwY6aT7KD0R4qWTZOqMeBF73y7/Bb2zKcRvqZHxYyOmfZzm2Jb8F0EVudpbtw6ilrK2eqeyONrHfZt3tw6w43b71l3b6qo2bLNTnINcJcmciBwv7+S66JzNuF6I4bImtTu37pOPqesRkPfZVNDjV1DZqF9S6VzTG8cgNMv8Nl20Tmu3Bq2Sy1Lv+jc17Jgc2RCzm3HEu5k+Cqooy+Ovk9Hc6UzAxnDja45feu4iczbR2vG+XZ0jI2uc4lvBoueYWs6hfBtCkc2Spnb6+RkdkG+r9y66KTKyaSXtp89HHuW7P8ASad0oxe3ckesDfniVVLBvoaNphyjbO/IWyAHtXYqqOnrA0VEYfjy4kW8lkhhjgibHE0NY3kAtc+y2uFPSTCncGRPDGVT3YiIO9XuIaeYVxUbzFStfHI9hqC5zXxY4i3eATYXXdRTndHJo7Xic7ZcscMZJs0Nawe0cgtOna94kjj+sg98bmtNR2AbLtIpMtTSS9nCo4j6VR4UUkBjY5sjyywcbarykbP/ANDA6mmZuJHZvLeHfay7yK8zbiUMJjkiikoHmojeS6c8B38cu/wWOCKSWtp5H0TorOc2UCINZxBt7T4ngu+ic124NJBIz0Vno0jHR1BL3YWBHGxvovG00nqweiP9JE2RqceBF73y8O5d9FedNuE6jJiqpDTuMvpd2Ow443HEezmu6iLNy2luxERZQREQEREBERAREQEREBERBLOw3wCpSzsN8AqQFzPpDNJT7GqZIXljw3gR3LoyPbGxz3kNa0XJPcF8htra9XtPZ9R6HThlC0evLJzfx/woOjterni2FSSxyubI90Yc4czdd5huxpOi+c22f/4xTAEBxMYaTrwWSl2vW0VTHS7YhaGyECOojFmn2FB9CvEWltetFBQSSjtkYsGrjySdxji2zTzbUdQNBzbf1u4kd3/NFuVVQykppJ5T6jBcr4qpi9Cio6qESCoYcpS5hHG9+f3LvbcqH1OwXTQBhhewFxJNxxHJbuM7MSrp6va9UyKohhphBIb4uccg3UrrueI2Oe82a0XJ0XAp6yuodgwztip3RMjFvWOVvaLK4do7XqKZlQKOn3DmFzruPH4JYsrq020KWqhfLDKHMZ2jystZm2G1L3NoaaapDTYvFmt8yuDV10lT9HXyNijha6fAiMW4WvxX0exmMZsmlEYABjBNtSOP3qWahLtgO24oZmxVsEtK53JzwC0+8LqNcHNBabg8iFy/pJDHLsacvAuwBzTobrW2ZXGl+jLaiY8WAht+/jYJrc3Deq2ztqnG1RQWdnyL+6+i2a6sFFFvHQTSsAu4xgHHxuQvj6qHdUMFWwSCrEhkkcWEDjy4+z+q+pNU2t2HJUM5PgcT7DY3CtxkJWTZ206faURfTuNweLXcHBTtHabNnNzmgndHwGbACL+a+dptm1EOz6baezXHfBt5Gc8uP/OC2NpbWi2lsJ1vUma9ucZ7uP4Jxm+ycuz6SnmM8QkMT478mvtf7iVlUR/2bfAK1hsREQEREBERBLOw3wCpSzsN8AqQEREBERAREQEREBERAUs7DfAKlLOw3wCCkREBERAREQEREBERAREQEREBERAREQEREBERAREQEREBERAREQEREBERAREQEREBERAREQEREBERAREQEREBERAREQEREBERAREQEREEs7DfAKlLOw3wCpBwfpfK+PY+DCWiWRrHEaXWrt+toaXYz9mQyB0uAa1rOPmtz6XSRt2JI17M3SOa1nsN+a5Wx62j2EDBtKkdTVPfKW5bz3oNvbocPo3SHFxwMZIA4qq/aNBtjYVS2OQbyNmWDuDmkd67Eu0qWLZ/pzpP+nIBDgL818ft2an2yHz7No3kRDKWotiCNPag+t2JK+fY9JJIbvdELnValbRV1ZX08r2RGGB2QjL+0dTwW9smSOXZdLJC3CN0YxbpwW4rLpLNtPaVO+roJIAxrnSNtYmwB181x49lbSZsmTZ7ty5jjwdkbt430X0iJLYa24b6CufsUUGEQIaG55/JbFLT1cOyvRXRxl7Y8GkP4H28l1ETZpwtnbGkj2dLQ1rWOie4uya7iDw+C9o6XaOyYzDGGVdODdoyxc1dxeJypp8vV1p2nMKSvf8AV8QdcscDk/38lt1ez6mq9GjgbD6HAQQwP7dtSu4WNcQS0EjlcL1Xl6TTWq4XT0L4t20ue2xaTwHvXHoNmbSoqCekG5eyUGxLj6txY9y+iRSVdOfsenqKSjZTVDWWjFg5pvfiuftn6PCrlE9HiyQn12ngHe1fQInK72aSwWYAe4KkRRRERAREQEREEs7DfAKlLOw3wCpAREQEREBERAREQEREBSzsN8AqUs7DfAIKREQEREBERAREQEREBERAREQEREBERAREQEREBERAREQEREBERAREQEREBERAREQEREBERAREQEREBERAREQEREBERAREQEREBERAREQSzsN8AqUs7DfAKkHI+k1FJW7JeIReSJwkaNbLE+tp9q/R6eZuD3iE5C1yx1l3F89tjYNOynqqqlkkpnmMl4jNmv8AEINOo/8AgcX7rP8AcFt7YrY4tkMoYMXVVSxrGxt58e9cOahrB9FmVDq9xp8W2gDbAetqvp9j7FpaNrKkB0s72gmSQ3I4dyDd2ZTGj2dT0xNzGwNJW0iICIiAiIgIiICIiAiIgIiICIiAiIgIiICIiCWdhvgFSlnYb4BUgIiICIiAiIgIiICIiApZ2G+AVKWdhvgEFIiICIiAiIgIiICIiAiIgIiICIiAiIgIiICIiAiIgIiICIiAiIgIiICIiAiIgIiICIiAiIgIiICIiAiIgIiICIiAiIgIiICIiAiIgIiIJZ2G+AVKWdhvgFSAsFdA6pop4GEB0jC0E8hcLOiDiTbGmf8ARtmzGyM3rWtGRvjwN114GGOFjCblrQFkRAREQEREBERAREQEREBERAREQEREBERAREQEREEMDsG8Ry0Xtnajy+aM7DfAKkE2dqPL5pZ2o8vmqRBNnajy+aWdqPL5qkQTZ2o8vmlnajy+apEE2dqPL5pZ2o8vmqRBNnajy+aWdqPL5qkQTZ2o8vmvGB2DeI5aK1LOw3wCBZ2o8vmlnajy+apEE2dqPL5pZ2o8vmqRBNnajy+aWdqPL5qkQTZ2o8vmlnajy+apEE2dqPL5pZ2o8vmqRBNnajy+aWdqPL5qkQTZ2o8vmlnajy+apEE2dqPL5pZ2o8vmqRBNnajy+aWdqPL5qkQTZ2o8vmlnajy+apEE2dqPL5pZ2o8vmqRBNnajy+aWdqPL5qkQTZ2o8vmlnajy+apEE2dqPL5pZ2o8vmqRBNnajy+aWdqPL5qkQTZ2o8vmlnajy+apEE2dqPL5pZ2o8vmqRBNnajy+aWdqPL5qkQTZ2o8vmlnajy+apEE2dqPL5pZ2o8vmqRBNnajy+aWdqPL5qkQTZ2o8vmlnajy+apEE2dqPL5pZ2o8vmqRBNnajy+aWdqPL5qkQTZ2o8vmlnajy+apEE2dqPL5pZ2o8vmqRBNnajy+aWdqPL5qkQTZ2o8vmlnajy+apEE2dqPL5pZ2o8vmqRBNnajy+aWdqPL5qkQTZ2o8vmlnajy+apEEMDsG8Ry0Xtnajy+aM7DfAKkE2dqPL5pZ2o8vmvSQ0XcQAO8rXNfTA23o8ipbJ5XVrPZ2o8vmlnajy+axPrKeN1nSi9r8OKuKaOYXjeHeCbhqqs7UeXzSztR5fNUiqJs7UeXzSztR5fNVyWOKeKcEwyMkA54m9kNKs7UeXzSztR5fNSZ4hKIjIwSHk2/HyWRDSbO1Hl80s7UeXzXhljbI2Nz2h7uTSeJXk08UDcppGsbq42RdVVnajy+aWdqPL5rVj2pQyuxZUxk+02W4DcXCFxs8xNnajy+aWdqPL5qZZooGh00jWNJtdxsryGOVxa17omnlnajy+aWdqPL5ryOVkzM4nte3VpuF697Y2F73BrRzJNgENFnajy+aWdqPL5rAa+kBsamEH98Ko62lkeGR1ETnHkA4ElNtcb6ZbO1Hl80s7UeXzVIjKbO1Hl80s7UeXzVIgmztR5fNLO1Hl81SIJZ2G+AXM2rWVMUojoyAY4zNJwBu0Hl+K6bOw3wC0JNjU9RUyzVd5nPPqi5bgNOBQYdp7QmgdRSUvrxyBz3NsPWaAD+F14/armmtlY4SRRxsdELcLu+9Z4NlmE0l58xTF9gW8w7u59y8h2NDEatuRMVQLYAWw8D70GN7toUQinqKlk8bnNbJGIw3G57j32XlbXzxVxMTgKanLBOLDjkf6cFL9izuljfJWmYRltmOZjkByuQePjZZDsGmkbK6ovLPIXHeXItflwv3ILrdototowtnlwp3Rkn1b3N+HIXWlNtWV9PUzQVGMbZ2tY/AHFpHHgQulDQujnp5XzZuii3fZtl7eaxT7KMonxqMHSytlBwviR7+Kf9/sRsqpNRM8fWXpYDezuMLe266q1KWnq4pC6ord+y1g3dBtjrcLbQEREBSzsN8AqUs7DfAIOdtSrqI5RHSkAxsMsnC9235fis1TXmJlOYYd8Z+yA63ddQ/ZME9RLNVfbOefV4luI04FexbOMbaZpmyFO4uHq8we7mun46jXZNRtKWlfGJqUNY613b1t799hzNlidtGohnqiYHTQxPF3AgYC33q59lPlkmIqi1krg4swB4j26exezbLkkkmLatzI53AvYGDiPFJxOzLtOofDs2SeB2LgAWm1+ZC1o9oySSUjXHB2TmzssOYC3aykFTRupg7AEAA2vaxHwWKXZrJK+OqDsS0We23b4WUlx13Sa0wwbY38mDYBd4Ji+1aS4juI/wAPvU0O1JXxQuqYgGyufaQO4cOPL7vcstHsoUswfvGPY2+Ldy0OHi7mVB2QTQmlNQS0OyjOHY1HPjzWrwXs9h2wyWKJ5ixLy7IZdkNFyeXgskG0XySxtmpnQsmvunlwOXfxHdwXsey4mVMspN2yR4YW5cAD+C8g2c+OWN01S6ZkN90wtAx7uJ7+Cl4/B2ar9qzyUjahsO4jzaMy4OuL8Ray6NHUmriMojwjJOBJuXDX2LXGyx9Xx0hlBDH5ElvPje1rrYpab0XeNa68bnZNbbs35hTLjrsl18OfDtGdr6qWoY7CN2DGAtPrcLDle/tWc7TfHHNv6YxTRMzDMwQ5vLmFZ2a10VQx0h+2k3gIFiw934KDsx8kc2/qTLNKzAPwADW8+QV3jV7NiGpkdSunmh3VgXBuVyRa91oiXaHofp3pEeOOe4wFsfHnyXVDBuww8Rax9q5M2xZXsEbK1wiaCGNLLkA9xN+IUxs2TXy2xXgvlaI+DIRKDfnfuWOo2nJDTRVDaYOY9gcSZQ2xIvYX4kpPsx8r8o5zAHRCN7GtyBHsJUu2S44htU5o3IheAwHID8FfxJolrn7+Qscd16LvQ2wBv42Kxs2jVGoxFPnGIBJ2xc8L35e7ks/1Ze95udPuOz9/P7l6yhdBPHO2c4xxCN7RHfMBPxOzJBXCeeOONlw+ISl1+zfkFh2pU1DHMho3WlxdI42B9UDl7yvNj0pgZNI5rm5vOAcLEMHLwVy7LhqaqSaq+1DgAxvEYAeB4qfjMjtKT7TEVLBMyMPM3K7w0DhfiSvJ9pOgp4JDAM5e4ytDRw/S5I3Z0kdIaeGpxZkSAYw4YnuIPNBs17KMU8VTjxJeTE1zXX/8TyV/E7MgrnbykY6HE1Ace2DjYX7uaxSbTLYQ9sBe505hDQ7mdeS8+qiyGAQ1Bjlhc4h+AI48+HcqZszCKKPfE7ufe3LeJ9nzT8Tsmo2nNSmMz0gY11rnfNv7bDvslRtR8M07WUpkZBbN4eBYEaJUbKdNJO4VJYyYgluAPEcuOnsWR+z8/S/tbekgDs9mwtrxT8Ts8m2i9sxjp6Z8+DQ6QhwGIPKw7ysdTthsExYIsg0AvLnhpF+PAHiSrl2c8ymSnqnQF7Q2Szb5W7xoVM+yRJPvWShtwA4PibITbhzPJJxJpnr6ncUD52F3AAgtIB4kag/gtefakkMs7W0rpGQWzeHgWBGi2qykFVRupw7dggAG17WOnuWJ+z8/S/tbekgDs9mwtrxUnH5/7wk18slfO6LZ8s0LsXBt2my0/rWOaakjppsnOeBIMLXFvaFvVFNv6N1Pnjk3HK115NSb11Mc7bh2XLtcLJLj8k8NVm0n7mPCJ800j3NawuA4DnxsAom2lK6ON8cbmEVO6czgS4aexY6ujlpIYDBvHvZI47yNly0O/wDHvWSjoZJYGukL4yKkzAPHrEe3QrWsdbXsyHa2FO98sBZK2Td7svFr8+1ysp+uL07ZGwZSGURFjZAeJ5WI4FZJ9ltmbNeSxfIJGnAENIFuIPNeN2XaKJplbkyZshc2Jrb27rBT8DszVU80ezZJsd1MGXtcOxP9Vo0FaZZmZbT3tmlzo9xj3arp1UHpNNJDljm217XsteGjqmFrZa3exAWLNyBcW1UlmqdtMDNozzzUtoXQwyvIDiQcxY+SzM2llDFJurbybdWy5c+PL2KIdlyRSwl1W58cDiY2Fg4Dx7143ZL2yM/6omJku9bHgOHvVvEumRm0XyTkR0r3wB+7MoN+Php7V4/aL4q1tPJTYh7rNdvWknQ49wXrNnPjnJjqnsgL94YgO/8Ae09ixs2U9kjXelEsZLvWsLB77nvT8TsxRbSqXtDpoywGpEYxcPeOR5W991nftQte94pnOpo34OmyHA+HeF59Vuy/vP2YnEwbhyPG4vdev2WXPe0VLhTSPzfDiOJ8dE/E7Jn2q+KSYClL4oXAPeHjgD7F01oybO3kdWze29IcDfHs29/Fbo4BZutdkr1ERZQREQEREBERAREQEREBERBLOw3wC9c4MaXOIAHMleM7DfALSqiZqrcn+zYA4jUrOeXGbWTbFNOyqqMN4Ny0A2/SKSyRsaGsDXOdwDQon3QqWbxoLcTwtdVS00U7prNxHDEgWsvJ3zyde0iIQKY7uUNGXEO/ormLY/tonta9uh5+xZXUZ3Mj5yJHhpDdAtJxh3UYayz7i5xspcbissrsQVEc7bxvBI5gdyyrmTDdkTx8Ht527wumvV08+UcsppobaqTT7Pfh/aSeowDUrQoIfqnacdOT6lRGOoc02hVQSbbgjnlayKnGbrnm7uXm2q6kmgjlgqWOmheHNAPEq2/L04Y2YzHXn/ox7Sp5J9syvgJE0MTXs9pB5Ls7Pq21tKyVvB3Jw0K59HMJ9uGVvJ9O0r1//wBJ2oHjhS1Rs7RrtUnbumc5SYfMjFtmpbR7XpZ38QyN3DVXQ7NNdat2leR7+LIyfVaPBaX0rt6XSk8rG/musdt7PiDWb8GwA9UE2Ttu7avKdPG4TvWWbZNDMzB1Owe1osQtGifLsvaAoZnmSCXjC48x7F1aaqgqmZQStePYeS5P0klbCaOQmzmyX9yt15jn07lleGXybRi+tNqCkud3DGXOt+keSz7IqHTbLfHJ/aQgxu93Jamxa+kjjmnqKhjZp5C4gniB3KY6uBm2ZxTytfFUxk8DydZTfy6XG6uGvH/Vu/Rv81N/fd+Kzbb/ADRU/uf1XI2P9aegj0QwbrI2z581l2l9b/V83pBp91j62POyb/FLh/5d7nlg2HRU9XNU+kRNkxta/cu5DsuiglbJFTsa9vIjuXz+yfT99Ueg7ruyzXZpvrf0hnpO43N/Wx5pjrXhety5X8v9umiItvGIiICIiCWdhvgFSlnYb4BUgIiICIiAiIgIiICIiApZ2G+AVKWdhvgEFIiICIiAiIgIiICIiAiIgIiICIiAiIgIiICIiAiIgIiICIiAiIgIiICIiAiIgIiICIiAiIgIiICIiAiIgIiICIiAiIgIiICIiAiIgIiIJZ2G+AXOrHmKsc6MZlzOLR3WXRZ2G+AWjL6u0H3/AMTBZcut/VvDy1mkxtbUNflKe7X2LrsJLAS3EkctFynMdHWNdCG3LSbO5LcpaiR5lE2Iw7wufRyk7LnN922udVkzVG4kGEY4j/yWz6Ux8EkkTg7EFc+pfNPDGZcMSR2RxC31cprSYzuh0jw10XaZcDeaBdiaVsML5X9lgJK58wbHTljRa/ABblW6NtO/es3jTwLLXyWej4q5a7OZsajjqIJKuqia987y4ZC9gug7Z1I5pHo0QuLdgLA3adPE+OCOJwB4C1rAK37Tjjkcx0UlwTyC6ywyzyuW442wo3wbbmgeb7thaPC6+graVlbSvgk5OHA6HVaLdoUYqBKKdwkkbwfiLkf8Czu2mwRtkETy0uxvcaXSWSaa6nUuWUyj59zX19bT0FXcSxNfGXa8OBW7s2op6H/otoQRxSNNhIWeq8eK6ElRTNmjqHQDNw4PNg63JY56+kqXbqSn3w4H1gLcx8VO0+XS9aZTWuzS2kykpD6bs+piimbzY11w/wBwXLrqt+1qqIyERcQxrCeWpXfLdnQ4SNoW2ILrhg4WXslRs+Z4fJTB7wbC7RdStYdbHH43fbbj2dSMja30eI2Frlo4rQ25s+NtAZqWJkckRyu1tuHettm1IXMyDH2t7Pb8FkNZHIRG6NxD234juPcVvtY8+OeWOW2p9GuOyWfvO/FZ9t/mip/c/qsUe0KemG6ip3RttcNAtzWX02GqjkY6FzmhpLg4Cxspua0ty31Of7cjYNXBTTVO/lbHla2R5ruRbRo5pGxxVDHPdyAPNc4v2aXXkomXte+IKps2z6eoG6o2te09poHDgpLpvqZYZ3ffbsosFPUtqMsWuGOv/PYs66POIiICIiCWdhvgFSlnYb4BUgIiICIiAiIgIiICIiApZ2G+AVKWdhvgEFIiICIiAiIgIiICIiAiIgIiICIiAiIgIiICIiAiIgIiICIiAiIgIiICIiAiIgIiICIiAiIgIiICIiAiIgIiICIiAiIgIiICIiAiIgIiIJZ2G+AWOpp21DADwcOLXDuWRnYb4BUpZvtTw5DopBVlkkpDg31S0WuvJYHsu4Pc9pPrtvzXSqKdlQ0B1w4cQ4cwsPoctrekf5PmvNl0rL+LrM40rCeT7AljbWe4cLjRezwmOH+1ccbYg6rbZQOjFo5yBoW34q4qMNkEkrzI4dm4sApOll8nKJp6Qh4lnfvHDsi1gFuIi9WOMxmo527Y5ZI4m5SEAarW9JmPrMgc9juybDgNfatqSNsrCx4BBVAACw4AJpGs6odFCwyRF0hBuGgcLLEJ6hwH/TvBvwNhY+K3i0OPEA+K9TSteSdsbGh4vKQLNHO6l0j22vC5wLASLDge+6zuiY57XloLm8irTSNH0tzso4Kd2LeAcALcPZosss2DWgj7Ujg3UrZRNDTdUyDg2klPtsF7vZ902QwuHrcW8Lhv9Vtrwi4sU0NR9Q10bZPR85AbMabXv7F6HzuhkduiHX9UcASFs4NyyxGQ4XtxVJpWgKibAtdTyZnvDRwWxTF72OMrMTfgCLcFnRNIIiKgiIgIiIIY4YN58tCvcxoekozsN8AqQTmND0lMxoekqkQTmND0lMxoekqkQTmND0lMxoekqkQTmND0lMxoekqkQTmND0lMxoekqkQTmND0leMcMG8+WhVqWdhvgED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nMaHpKZjQ9JVIghjhg3ny0K9zGh6SjOw3wCwP2jRMe5j6yna5psQZWgg+aLJb4Z8xoekpmND0la31nQft1N/Nb8U+s6D9upv5rfipuLxy9NnMaHpKZjQ9JWt9Z0H7dTfzW/FPrOg/bqb+a34puHHL02cxoekpmND0la31nQft1N/Nb8U+s6D9upv5rfim4ccvTZzGh6SmY0PSVrfWdB+3U381vxT6zoP26m/mt+Kbhxy9NnMaHpKZjQ9JWt9Z0H7dTfzW/FPrOg/bqb+a34puHHL02cxoekpmND0la31nQft1N/Nb8U+s6D9upv5rfim4ccvTZzGh6SmY0PSVrfWdB+3U381vxT6zoP26m/mt+Kbhxy9NnMaHpKZjQ9JWt9Z0H7dTfzW/FPrOg/bqb+a34puHHL02cxoekpmND0la31nQft1N/Nb8VTNo0T3tYysp3OcbACVpJPmm4ccvTPmND0lMxoekqkVZTmND0lMxoekqkQTmND0lMxoekqkQTmND0lMxoekqkQSzsN8Atau2hDQmMTZHeGwxF7e0+xbLOw3wC41ZTVtdW1Doo4mxiPcgzBwuDxJbb8UHQra9lG6JropZXS3xbE3I8PepZtSndTyzPEkIiNntkbZwvy4LnmCorBs1sraiFzM2yPYC0tsOBv7bLYqdmGKjPo28nlErZXGR93SW7r+CDPTbUinmbC6KeB7hdgmZjl4JHtWnlp55m52gJzbYZfitB9XPWV9K19LJBEyUOEkrC3u5ef9FrSUFQzZ75oIniVxeySPE3e0ngbexB9IxwexrxycARdUscAIp4wRYhguD4LIrUgiIooiIgKWdhvgFSlnYb4BBr1lfDRGPe5HM8MRy9p9izySxwtDpZGMaTa7nABcmqpqusrKh0bI2xhm6BmyFxzJHxXkzXzbOpnTwVG+ju31Yg+x5XLTzBXTjNRrTqmoZnE1pDhLfEhwtw9/H3XXrKiGR5ZHLG545ta4Ej3LlRR1Bfs9zqfHDeXDWYgcOFxyBKx0kcrq6nl9FfAQHNfaINaDbha3G3inGGnUrKxlJu8o5JDIbNbG25XlPXxTtkJD4TFbNsoxLb8itKqo6l8lKyaokl+0JMkbMCwW9iyT0oo6SR0UTqt73Nz3o3hI8O+yax0ajfbPC+MyNlY5jebg4ED3qXVUQibIx7Xsc4NBa9tr+JK4gpZTFPjTy7vexybtzA0vaBxFhwv7Fnkj3lOXU9DJA0zsOJBubczj3JxhpunacG9ljbd277RD2Ad2pGq2XTxMkbG6VjXu5NLgCfcuNUUjt3tAspzk6RuFmcSLi9vYqmhxq6hs1C+pdK5pjeOQGmX+GycZf+/wAGo61RUR0sLpZnWY1YKfaMc8widFNC9wu0Ssxy8F5tOGSWnY6Jub4pGyYX7Vu5abqmarr6YPppIYmSZB8jC08uSmOMsTXZ1RPEWhwlZZzsQchxOnigqITLuhLGZP0MhfyXFjbOBBTmmmG7qs3Px9W1zyKYSyVsTzRvicyf1i2IBpFzxvzPtPJXhF06kddFI1pAIBeWesQOI9/4L2CvpqhxbFMwkOxAuLnwC50MEo9GyifwqnuN2ngNfBYhCaenqHindHJTz71ri2wc2/IHwunGGndbIx5cGPa4tNjY3sdFqx7SgkFTjlenvm0gXNu8L3ZcRjomF/bkJkd4niuXJRTiGqnhjcJt7I0tx4yMd+Oqkk3YSSuw2rgMUUjpGxiUAtD3AErx1dTMqDA6VrXtbkbkABcOopJ7Ql0cpa6BjfVgEhaQOI49lbbaTGvayWB7xJThhlwHB1rEk9xsrcYajrb6PLHeMyxytkL218FJqYGhhdNGA/s3ePW8NVwPRq0x70xv3v8Ad7WPYxtl4XWzUUwgnla+jfUtfE1kJa2+Fha3s8U4T2add9RDG7GSWNjj3OcAVjgrIZ2NcHYZOLWh5AJI0WjS0bhXQ+kxZ7umaMnC4DgddVh2dTTU9UyaSN7mvc9li03j43B8DqnGJrs7iIi5oIiICIiAiIgIiICIiAiIgIiICIiAiIgIiICIiAiIgIiICIiAiIgIiICIiAiIglnYb4BfnG1fzrWfx3/7iv0dnYb4BfnG1fzrWfx3/wC4rn1PD2/w/wC1aiIi4voCIriw3rN5fDIZW5270EIuvHtGiZM2NuzoXQ3td/F1tbqdv0EVDVMNPwilbm0HuV05zPvqxykX01fR0FHs2jq3QBz3MHqA2zcQDx9nNYNmyUO1pTST0cUD3D1HxCxurx+Gfq7nLXZwEW99XPG0n0jjxY4gn2KqiengkMUVNG8N4FzuZXK5avGTu6734c9F1ZIKY7LfPGz1ieF/8PEcFt7KoaObYc9RVM4xu7Q520Vwy570zlnMZuvn0Xf2dV7OqqllJJs6JjJDi147QPtK5m1aMUO0JYGm7Wn1T7FuzttMc95cbNNNERR0Ft7K/OtH/HZ/uC1Ft7K/OtH/AB2f7grPKZf1r9JREXpfDEREBERAREQSzsN8AqUs7DfAKkBERAREQEREBERAREQFLOw3wCpSzsN8AgpERAREQEREBERAREQEREBERAWKeCOoZhKC5t72yIB8bc1lRA5IiICIiAiIgIiICIiAiIgIiICIiAiIgIiICIiAiIgIiICIiAiIgIiICIiAiIgIiICIiAiIgIiICIiCWdhvgF+cbV/OtZ/Hf/uK/R2dhvgF+cbV/OtZ/Hf/ALiufU8Pb/D/ALVqIiLi+gLd2TQ/WNcyAuxaeLj7FpLPRVclFUsnhIzbr3qzyzlvjdeXQqqilo6t0NJSMO7djnL6xJWz9LCXSUZIsTFf8Fq1G2YZpTO3Z8TKg/8AcLiRfWyxbQ2s/aMUbZ4mbxgsJBzWtzVcZjlyxunR2+17tjbKk44tZY+Qt+BWh9HY3SbZp8b+qS4+Fl1NrVLqTZuy2OY2WJ8JzY7keDbe9c1m2G0sT20FI2ne8WMheXG3sVuts4cr09Sedt6WZkn0iqcSDfgD4LgVDS2okDueRXjJXslEjXEPBvdbMlbHM7OWma6TUOtf3Lz2WZ3KfL0Y48ZI2WsLNhOJ/wATrjzW3Q//ABOs/f8AgtV0rptjSvfa+dgByA4LBDtN8OzJaERtLJTcuJ4hOjf7b9sZ43KdvbHsn86U38QLa+kv56n934LQpZzTVMc4aHGNwdY96vaFY6vq31D2hrnWuAu2+2l436nL9NZERZdBbeyvzrR/x2f7gtRbeyvzrR/x2f7grPKZf1r9JREXpfDEREBERAREQSzsN8AqUs7DfAKkBERAREQEREBERAREQFLOw3wCpSzsN8AgpERAREQEREBERAREQEREBERAREQEREBERAREQEREBERAREQEREBERAREQEREBERAREQEREBERAREQEREBERAREQEREBERAREQEREBERBLOw3wC/ONq/nWs/jv/3Ffo7Ow3wC/ONq/nWs/jv/ANxXPqeHt/h/2rUVNa57g1jS5x5AC5XQEez6QAzPdVSW7DPVaPErx+2J2tLKVrKVmkTbHz5rlp7eVviJj2RWvbk+Lcs/SlcGD71X1dTR/wB42jC06RtL/gFoySySuLpHucT3k3UJuGsr5ro47JZzkq5T/wCLWsH9U9J2Y3g3Z8j/AGvn+AXORNnD3X1e3KiKLZ+zXupIpWuj9Vry71ODeAsVxfrRn/26i6Hf/sortqS11NTQSMY1sDcWlt7ngBx8loq3Lv2Y6fT1jquh9a//AOGi/lfNe/WjP/ttF0O//Zc5FN1vhi7rKmB2zHyuo492HWMTXOAPLje91p+kbMfwdQSM9rJ/iFrtrHto3Uwa3FxuT3rWXPCWb37OEdHDZL+DZauE/wDk1rx91k+rqeX+77RgcdJAWfJc5F02cb8VvSbIrWNybDvWfpREPH3LSc0tcWuBBHMEKo5pInZRyOYR3g2W83a8zgG1bI6ln/8AY3j5807H5T9uctvZX51o/wCOz/cFmdFs+pY58EjqaQC+7k4tPgVh2V+daP8Ajs/3BNdy5bxr9JREXpfFEREBERAREQSzsN8AqUs7DfAKkBERAREQEREBERAREQFLOw3wCpSzsN8AgpERAREQEREBERAREQEREBERAREQEREBERAREQEREBERAREQEREBERAREQEREBERAREQEREBERAREQEREBERAREQEREBERAREQEREBERBLOw3wC/ONq/nWs/jv8A9xX6OzsN8Avzjav51rP47/8AcVz6nh7f4f8AavGbPqHxwva0YzEhnFe/V8xeGtLHEvDLtdcXK2fri7BGaZojbjji4hwty4r0baLXOcKdpcSCC43sbEXOvNc+z176nppNo5TVupji2RmWWRsBYEnj4BW7Z1Q1kz7NLYg1ziDwIPEEa8ws52u70l1R6PFvXRlhdobEXHn9yRbYkZGGPhZJfLMu5uuLe7gB5J2N5+mAbOmJa3KMPd/gLvW8kfs+Vjsco3PxLi0OuQLX4+5ZPrBm+E5pvtu92fA8LcrI/akr5S8tbjgWBthwu2172Tsv5sFRSPpx9o6PK9i0Ou5p9oWQ7NnBsMC64Dmh3Ft+V9FFVUx1Bc8QYSvdk92VwT32HctkbUY10kopgJ5CC5+fC4N+Vu+ydjeemsygnkkijaAXSEhvHQ2KChn3kceIDpJDG0X7xb4rZG1Qx2UdMwWaQMnE2ublW7a7HyxSvpBvIn5gtksL8O63sTsm8/TWj2bLLFG9kkJ3hLWjPiSADbx4jzUignNRFT2G9kFw0nl4rGag+jRwgW3cjnhwPeQ0f/8AKymucdoOrC31nEm1+VwRz96nZr8hmzpnML3FkbRe5e63I2VDZszow9kkLg7LEB/E2FzZbDNtERhr4A71MXEOsSb3vxBWrHXOifA5rP7GUyDjzvbh9yvZn81fVVV6vqD1mNeOPceX9fJeDZszjwfEW2JL8/VFufFbDttSuBG7bxlL+f8AhNxj4cT5rHFtMU4xp4Axtjwc7LibceXsTsb6jG/ZlRG1znhoa293ZcOH/tebK/OtH/HZ/uCzy7WdNE6F8QMTiSW5d5txHhZYNlfnWj/js/3BO2+y/lxvJ+koiL0PjCIiAiIgIiIJZ2G+AVKGOGDefLQr3MaHpKCkU5jQ9JTMaHpKCkU5jQ9JTMaHpKCkU5jQ9JTMaHpKCkU5jQ9JTMaHpKCkU5jQ9JTMaHpKClLOw3wCZjQ9JXjHDBvPloUFo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FIpzGh6SmY0PSUBnYb4BfFV+wNpzbQqZY6bJj5XOad40XBJt3r7Rjhg3ny0K9zGh6Ss3Hbr0+rendx8F+Te1f2X/UZ8U/Jvav7L/qM+K+9zGh6SmY0PSVn6cdvu8/UfBfk3tb9l/1GfFPyb2t+y/6jPivvcxoekpmND0lPpw+7z9R8F+Te1f2X/UZ8U/Jva37L/qM+K+9zGh6SmY0PSU+nD7vP1HwX5N7V/Zf9RnxT8m9q/sv+oz4r73MaHpKZjQ9JT6cPu8/UfBfk3tb9l/1GfFPyb2t+y/6jPivvcxoekpmND0lPpw+7z9R8F+Te1f2X/UZ8U/Jva37L/qM+K+9zGh6SmY0PSU+nD7vP1HwX5N7V/Zf9RnxT8m9q/sv+oz4r73MaHpKZjQ9JT6cPu8/UfBfk3tX9l/1GfFPyb2r+y/6jPivvcxoekpmND0lPpw+7z9R8F+Te1f2X/UZ8VsbP2BtOHaFNLJTYsZK1zjvGmwBF+9fa5jQ9JTMaHpKv04l/lZ2a1FIpzGh6SmY0PSVt5VIpzGh6SmY0PSUFIpzGh6SmY0PSUFIpzGh6SmY0PSUBnYb4BUpZ2G+AWtXbQhoTGJsjvDYYi9vafYg20WvWVsVGxpkD3OebMYwXc4+wKaOviq3PYGSRSM4ujlbi62qDaRalPtGGoq5aaPLOPmSOB42Nl5FtKCV1S1uQdTXzaQLm3eEG4ixwTNqII5mAhr2hwB5rIgIiICIiApZ2G+AVKWdhvgEFItWsr4aIx73I5nhiOXtPsWSpqWUsO8kyIuAA0XLie4K6ppmRaP1rCKd8xjlBY4NdGW2cCeXBZKat9IkLPRqmKwvlLHiE41dNpFqwV8NRVSU7Ms4+ZI4HjY2Xke0YJHVDW5ZU98gRxNu8Jqmq20WKKdktO2cXaxzcvW7gtRm14HObeOdsbnYtlcyzD7042pp0EUGaIF4MjAWC7/WHq+Oil9TBGWh80bS4XaC4C/gpoZUWrJXRxySsIdeJoceIA4+0kL30+m3z4jMxrowC4ucAB7FdU02UU7xm83ebc7ZY3421stesr4aN0bZciZDwxHL2n2cUktG0iiWaKFodLIyMHgC5wC8fUQxsa+SWNrXcnOcACpoZEUb2Mua0Pbk4XaL8SNQpNVTta1xniDXXsS8WNuaaGVFi9Jg3gj30eZ5NzFz7kNTAH4GaMPvjiXi99FdUZUWN08TJGxulY17uTS4An3I6aJsgjdKwSO5NLhc+5TQyIsFZVx0cO9lDi24HqhPS4zPFE27jKwva4crK6ozosXpUBDyJoyI+3ZwOPiop62nqGB0crTwysXC4GpCao2EUCaJ2GMjDn2bOHreGq8ZUQyZbuaN+PaxcDbxU0MiLWfX07TGGyCQveGeoQbE8r8VnZIyS+7e12JscTex0V1RSIigIiICIiAiIgIiICIiAiIgIiICIiAiIgIiICIiAiIgIiICIiAiIglnYb4BSZogSDKwEcxkFTOw3wC4tR/eJf3z+K1jjyc88+Lsb+H9azqCb+H9azqC4aLp9OOf1r6dzfw/rWdQTfw/rWdQXDRPpw+tfTub+H9azqCb+H9azqC4aJ9OH1r6dzfw/rWdQTfw/rWdQXDRPpw+tfTub+H9azqCb+H9azqC4aJ9OH1r6dzfw/rWdQTfw/rWdQXDRPpw+tfTub+H9azqCb+H9azqC4aJ9OH1r6dzfw/rWdQTfw/rWdQXDRPpw+tfTub+H9azqCCaIkASsJPIZBcNZKf+8Rfvj8VPpwnVvp3ERFyegREQEREBERBLOw3wC41ZTVtdW1Doo4mxiPcgzBwuDxJbb8V2WdhvgFSDiNNU2Ohq308r304dHJGB62mQHescdXUyVslS+lfG+OBzWNLCHSG/cP8A2u+iD5+npK+jfRyvjjc1hLXCMOL7O5l3gvJKGcMrKmGNzZxPJwxP2jCBw9vsX0KINbZzXM2fTte0tcIwCCLEcFsoiUEREBERAUs7DfAKlLOw3wCDkVVNV1lZUOjZG2MM3QM2QuOZI+KyO3k2x2NqKWR7m2a9o4OFv8Q1K6qLfJdvn3sqpKCdpbVPi3jDGJB9r7VsU0roWzOjj2k94YcRUC4v7Pauwic9zS7cKClraR9JK5kbmsJa4RhxfZ3Mu8FL6KfCrqImOEwmfwx/tGH8fYu+ic6cmjFA+TYzYCCx7ocbEWsbLnVdTUuoRSGikaAwMe5zDi0g87944Lvoky77SXTh1TZo5q5rKeWUVEbQx7G3HAWNyor45ZWui9CcXCJuEjIgSeHG5PLwHFd9Emay6cKtgme2rLYpHZRRAWaeJBF1mNIH7Rqo307sZ4wGyBnAG3Hj3FddS9oe0tN7HQkHzCc025uxhJNvKmYWfYRDwaOP3rDVU1XW1VS6OONseO6G+DgSOdx7+9deGGOCJscTQ1jeQVpy77hvVcSoa+ehppJoKjfsBb6sIfY+1p1svKiJ76OmfLTSNlaCAIoGvaLnvaeS7iJzXbjA1EUlFO+kdwjc1zIW9knlw7ljp6V7xs5s9O4ta6Uva5nAaXXdROabcGrjlkqXWonMdHMCHxxCzm3HG/MnwVVFGXx18no7nSmYGM4cbXHL713ETnV24k0ONXUNmoX1LpXNMbxyA0Lv8Kw1dHO+vlBbKN48Fr2QB9uX+IkEL6FEmdhyaO1YnS00bAwyfatuAL8L8VoiiqYq4wsDjE2J4ifbg244An2FdxFJlqaSXT5/Z1HIZCJI5G4xFrmup2ta7hyyv63HvUiCYUMBgppI5RlDIDGQSHDteHtX0SLX1LteThRUFRepiAc1sUbmQk8Msjfn9y9hhMkjHQUUlMI4XNkLmY5kjgBrxXcRTnTbhvoXnZtFHFG6KQyNL3NZ6zeB4ldDZbXRUghfHg6Ilp4WDvaPFbiKXK1NiIiygiIgIiICIiAiIgIiICIiAiIgIiICIiAiIgIiICIiAiIgIiICIiCWdhvgFxaj+8S/vn8V2mdhvgFxaj+8S/vn8V06flx63iMaIsNVO2mppJXcmtuuzzsUm0qOKQxyTta8GxB7ltAhwBBuDxBXwD95OZZyCRldx0uvrthVfpWz25H14/VP9FjHLddc+nxm46SiWVkLC+R4Y0d5K8mlbBE+WQ2awXK+RllqtuVuDL49ze5oVuWmcceTvSfSCgjdjm9/ta3gtml2lSVfCGUF36J4FcyP6MQBg3kzy7vtyWltHYUlE0z0zy9reJ7nBZ3lGuOF7Svq0XF2DtU1bNxObysHA/pBdpbl3NudxsumGeqhpyBK/EniFj+saWwO9uDoCVxK+Z1TVvLQTbg0D2LW2TUPc+WHOUXOTQy179/Nc+n1OWer4e7rfxcel08bfNfSfWNL+sPSV4Np0ZkEe/bmTa3HmufabWs8mr5ytJFZLzvkefNd+rJhrTy44TJ98sU9RFTR5zPDG3tcrn7C2j6ZTbt5+1jFj7Rqp+kv5s//ADC577bjEx/LjXSp6iKpZnA8Pbe1wtmn/vEX74/FcL6Mfm5375Xdp/7xF++PxSXcLNZadxERed7BERAREQEREEs7DfAKlLOw3wCpAREQEREBERAREQEREBSzsN8AqUs7DfAIKREQEREBERAREQEREBERAREQEREBERAREQEREBERAREQEREBERAREQEREBERAREQEREBERAREQEREBERAREQEREBERAREQEREBERAREQSzsN8AuLUf3iX98/iu0zsN8AuLUf3iX98/iunT8uPW8RjXB+lFVhAymaeLzk7wC7xNhc9y+I2nO6t2jI6MF3GzQBfgFvO9nPpzddvZWzQ7Yr2PFnTi/wWh9Hqg0u0XU8hsH3b/8AkFibtHazWhrd4ABYfZ/JaUj6hlSKiVrmyF2Vy21ysW+NOsxt3t9P9JHluzCB/icAsP0Wia2jklt6znWJ9gWfaDTtLYucQu4tDwPxXM+jm0GU7300xxDjdpPcVq38tucn4WR9QvHAOBB4g8FhqojPCQx5a7m0griw11RSTOEpc+3AtJUz6nG9469H+Netjbje8+HOp/8ApdvBrOQlx9xK+o2jOIKR5/xHgF81seCSs2tvnjgxxe8+1dPbU+c7YhyYOPisXLjha69HpfU62ON+PLzY0G8qDI4XDB965VfGdnbYLgPUJyA1B5qm1e0acubTNkay/wChe61q2WtqrPqmvOA4EstZTCccZ7b/AJGdz6tvw7dmXBEFPY8RepINlx42Nk20GOALXSWIvcLe2ZMJaRoc6MOjOJyjyPsWnD+fWfxR3WXp6uXLHGvLjNWslTHLsTaYezsE3b/5N0XU27Oyp2K2aM3a5wK39q0Da+lLOUg4sPtXyBqJYqaSjkBxyvY9xC5X8exj+er8vo/ox+bnfvld2n/vEX74/FcL6Mfm5375Xdp/7xF++PxWp/Vyy/u7iIi4PWIiICIiAiIglnYb4BUpZ2G+AVICIiAiIgIiICIiAiIgKWdhvgFSlnYb4BBSIiAiIgIiICIiAiIgIiICIiAiIgIiICIiAiIgIiICIiAiIgIiICIiAiIgIiICIiAiIgIiICIiAiIgIiICIiAiIgIiICIiAiIgIiICIiCWdhvgFxaj+8S/vn8V2mdhvgFxaj+8S/vn8V06flx63iNLaJm9DkFOwulcLAeK5WwNly0s0k1SzF1rNH4rsVDpWsyjdG0DiS8cFrOnqGEh0sHAZH1HcvNdLJvblLdajfXN25QuraO0TbyMNwNVlEtUcftaf1uV2kX+9A+qcRjLTm97Wae73pdVJuXbX2DFVU9M6GqjLQ03bfRa+1NgCd5mpSGPPEtPI+C32zVLn4iWnv8Aun4qyasWvLTi/K4PxU1Naa3Zdx80GbYpPs278D2G4WWnodoyh8s7HEWvd54ld1s1S5waJqe5FwMTx+9U91WxuT5acN1xPxWL05lNV26fXy6eXLFzdmVraUPY9oAPG4HesFKx1ZXDLjd2Tl1DTy3OXol+/wBQ/FUyKeI3aaVpOjSL/euf0rdS3tHrv8zpy5ZYY6tbwACieFs8D4nC4eLLXzqrX31NblyPxXuVXcje03DnwPD716ez5ffy4Wz9nV1JUPvHIInCxLCAeHJItl1g2s2cwu3e8yuTxsu4XVbcby0/rGzfVPE+a8ElU5txNTW4/wCE93vWdTWnTnW6uBt3Y8lRKJ6VmT3cHt/qumx1W9oc2WnLTyOJ+KF9UASZabhz4H4q3VjGNuN3GDYNLLSURjnZi4vvZden/vEX74/Fa0BlLbyuY492Astmn/vEX74/FPEN7y27iIi872CIiAiIgIiIJZ2G+AVKWdhvgFSAiIgIiICIiAiIgIiIClnYb4BUpZ2G+AQUiIgIiICIiAiIgIiICIiAiIgIiICIiAiIgIiICIiAiIgIiICIiAiIgIiICIiAiIgIiICIiAiIgIiICIiAiIgIiICIiAiIgIiICIiAiIglnYb4BcWo/vEv75/FdpnYb4BcyajndNI5sdwXEjiNV0wunHqy2dnPqIRUMweSGX4gHmsD6EubiJbC2PZ429vFdT0Go/V/5gnoNR+r/wAwXTccdZT4cw0QJDi85N7NuQVx0jY5A9ru4gi3A3710PQaj9X/AJgnoNR+r/zBNw1l6ct1G92Dd76jRYDHyXr6MyA5SC553b+HFdP0Go/V/wCYJ6DUfq/8wTePtdZenL9CxbdrruDMW8LceHH7lkfSiSJkb3HEc7d5XQ9BqP1f+YJ6DUfq/wDME3imsvTmehm995xuDfH5rw0ORaXSXLW4jh7LLqeg1H6v/ME9BqP1f+YJvH2usvTmtogHlzi03B4BtgOCGjyZiXjne+PE+PFdL0Go/V/5gnoNR+r/AMwTePs1l6c40bTHGxzrhjsuXsI/qsbNnhuIMhdjqPH4rq+g1H6v/ME9BqP1f+YJvH2msvTl+gNBbaRwAAFhyOvmvfQhwu8WH/jz8V0/Qaj9X/mCeg1H6v8AzBN4rrL00qeHcR4ZZceZ5rZp/wC8Rfvj8Vk9BqP1f+YK4aOds0bnR2AcCeI1Tc0kxy34dVERed7BERAREQEREEMcMG8+WhXuY0PSUZ2G+AVIJzGh6SmY0PSVSIJzGh6SmY0PSVSIJzGh6SmY0PSVSIJzGh6SmY0PSVSIJzGh6SmY0PSVSIJzGh6SvGOGDefLQq1LOw3wCB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TmND0lMxoekqkQQxwwbz5aFe5jQ9JRnYb4BYnVtKxxa6pha4GxBkAIKslqWyeWXMaHpKZjQ9JWH0+j/AGuD+YPinp9H+1wfzB8U430cp7ZsxoekpmND0lYfT6P9rg/mD4p6fR/tcH8wfFON9HKe2bMaHpKZjQ9JWH0+j/a4P5g+Ken0f7XB/MHxTjfRyntmzGh6SmY0PSVh9Po/2uD+YPinp9H+1wfzB8U430cp7ZsxoekpmND0lYfT6P8Aa4P5g+Ken0f7XB/MHxTjfRyntmzGh6SmY0PSVh9Po/2uD+YPinp9H+1wfzB8U430cp7ZsxoekpmND0lYfT6P9rg/mD4p6fR/tcH8wfFON9HKe2bMaHpKZjQ9JWH0+j/a4P5g+Ken0f7XB/MHxTjfRyntmzGh6SmY0PSVh9Po/wBrg/mD4p6fR/tcH8wfFON9HKe2bMaHpKZjQ9JWH0+j/a4P5g+Ken0f7XB/MHxTjfRyntmzGh6SmY0PSV5FNHM0uhkZI0G12uBF1aipzGh6SmY0PSVSIJzGh6SmY0PSVSIJZ2G+AWtXbQhoTGJsjvDYYi9vafYtlnYb4Bcaspq2urah0UcTYxHuQZg4XB4ktt+KDqVdXHSRCR4e7Jwa1rBdzie4LX+toPRHVG7m9R+Do8bPB0stWTeT7GhFTSTPexwa8M4PbbhkB3/NYHRVc2zZWPFS5hmbut6PtQ2/ElB06baUdRK6J0U0Dw3K0zMbjUKqHaENe15hDxgbEOFr6HwWlV0DqamkdA6oqaiUCJrpHFxYDz7uAU0VPWUe0It9HEY5I92TCHENx5E38kHaREQEREBERAUs7DfAKlLOw3wCDUqtpMpJMH09Q4XADmsu0k9wN17HtKFz8ZGvgOGZ3wDbC9uPFTtSN8kcAYxziJ2E2F7DVYqmlE205HSQ5sFPZpLbjK/4rc1prs35J4YmtdJKxjXci5wAKyL5yelqN3SudHKWiAMIEAkLTfQ8vFdN4mptjhkbZJJQzFox9bjw5C/JLjJ4qa8M1JXw1j5GxZXjPMjgfaPZwWZs8LpDG2VjpBzaHC49y5NNTVlFV0zpGRujx3J3QcbDmCff3rymidFtJohppMMjkZoWjHUh45q3GfC6dds8L5DGyWNzxzaHAke5GzxOkMbZWGQc2hwuPcuPSwvjrw2Cmkay7rumhaCz2h45qaenfemhFG+OoikyknLeBF+Prd904wsdoTRGUxCVhkHNgcLj3KBVw7syPe2NuRbdz22v4grmUUJjljiloXuqGSFzp+Qtx45d/goDJWQNZJRukY6aS53Qc5vHgQDw46pxhp1ZK6njfE10rby9mxFra30VNqYix73OaxrHFpLnNtf3FcWKmfFFQulpHv3cjw9oZcgX4e77lZp5G3kkp5JYmVT3OixuXA8iB3pxhp2d/FuxJvWYO4B2QsfevYpY5ml0UjJADa7XAriupZH0kmNM9kUlQ1zYseIb3kjuW9RQbiurAyLdxEsxs2zTw42UuM0mmWOuhlqn07Dd0fadcW/G/wByysqIZGOeyaNzW9pwcCB4rlyUT3naW6hxe8twONshzIB9qjcmXfSU9HJTsFO5haWYl7u6w7/FXjF1HZjmjlvupGPtzxcDZasm1II5zEWykNdi6QN9Rp0JWSghbBRxNbGIyWAuFrG9u/2rmVTJ21kjqWGpinc8WLDeJ41dopJLdJJt13VMDX4OmjDr2xLxe+i9dPEyRsbpWNe7k0uAJ9y4VQwST18Yo3TSveAx7W3xNu89y8qqOoNZI17ZTvMbPZAH9wHaJGPJWYT2uo7zp4mSNjdKxr3cmlwBPuUipj+1ycGCM2c5zhb8eHvXKlhLKqobPQvqnSuaY5ALAD97/CqlbNGat3opma6dtwWZerbiQO9TjDToy1sMcLZQ7eMc8MBjIPEqvSYhvC9zWNjdiS5zbfjw9640dPKKeRoglaDUse1pZY462HDyWSenLm1Zkhnd9vkzCMO7rXseYV4z/v8A4NOvv4d1vd6zd/p5C3mhmiEW9MrBH+nkLea4ckFTJs+I7gtayUnFsAyIta5ZyuvRSyMo4XuilmibOXuiMQabfugnv7k4T2admCpjqHSCO53ZsT3Hhfgq9Ih3u63se8/QyF/JaWyWFpqXbh0DHyXaxzbcLLSeyWStjf6G+NzKgFzmRANLb878yfuU4zek15dn0mDPDfR53xxzF76KKmtgpWPMjwXNFywEZW8FynUZMVVIadxl9Lux2HHG44j2c1jrad49MjdRyTTSPzjlay4DeHC/9FZjLV1Nu3VVLKWndNIHFotwaOPFYYNoxzS7t0U0DschvWY3A5qdrxvl2a9kbXOcS3g0XPMLwbObC2STezzybstbvH5W4dyk1ruk1ptCqp3Nc4TxFrbFxDxYX5XWOorqeCnE5eHsJs3BwOXHu4rm+hmPZ1I70YuDHB00Qb6zvEd/gofSukgmeykdHG+ZhjiLOIA4E27leM2uo7DKqF2AMjGveAWsLxc+R4qnTwtkEbpWCQ8mlwufcuDVUMvp0jGska17gWOjga4AcLetcY2ss9bC9leXwU0kkjnAnOFro3ch2ubU4z2adczwiXdGVgkP+DIX8l4KiM70ucGNjNnEuFvx4e9cmoiezaWUFNI5zngu3kLXMPtD+Y1SanlL53mB8kbaoPcy3bbbu1TjDTr7+Exb0Ss3f6eQt5o2eF7XOZKxzWdohwIb4riy08klHWOipnxRyuZhFjY8DxNhyWaaB1NLVmnpGvaY2WZhdrjfjw71OMNN+augipn1AeJWMtfdkO5rO57WML3GzQLknuC+efTymCu3dNM1sjYyxpjAJsePBosurtUTSUYggYS+YhhNuDR3k+xLjDXdloq2OuiMkQcADYhwsVlZNFI5zY5WPc3tBrgSPFcqGCthqJmPawekREB0Qdi1wFhe/JRTQF0QijoXwzshcx0zvVF7W4fpXPkrcZ8GnXbUQuzxmjdh2rOHq+Oi89Kp8C/fxYi1zmLC/JcmGIGnexmz5IpWU7mOkItkbch+ldTU0T20NE6KEjEXla2IPdcgcS0804zZp2nTxNjEjpWCM8nFwsfesLK6J98QbCUxcS0cfeeP4rlilkigpXyQy1ELHvLojGA4X5erc9917DBLuorU74x6bnhj2W/BOMNOpDXU8+9McrbRGziSLePh7VlFRCYt6JozHe2eQt5rhmle0VLBSPIbUbwgMsHx/ojXWy9mp3y09W+GkkhikwDYsbEkHicRyTjDUdk1dM1ocaiINNwCXixss3NcbadLHGYzDTSZBthu4GyM53sQeR9q6lLn6NFvGNjfiLsbyb7Fmya3ErKiIsoIiICIiAiIgIiIJZ2G+AXw+0PzhVfxX/iV9wzsN8Avh9ofnCq/iv8AxK9P8fzXl/k+I10Xc2DSRbuSqqmtLL4NzFxf/llz9q0noda+MD1D6zPAr0TOXLi81wsx5NNF1dgUkdVVudM0ObG2+J7yszvpBJvi11PGae9iy3Gylzu9SLMJrdriItmR8UtcHQx7uMvFmk3713dqVsGz6hkQoYZMmZXIA7z7FbnZZNJjhLLd+HzKLuzw0u0NlyVkEAgljPEN5FYNg0sckklTUBu5hb/iHC//AKU+pNW+l+neUk+XJRdLblGKWsyjAEUoybbkNR/zVc1bxvKbjGWNxuqItqlpDLZz+DPxWapogRlCLEc26rhl/J6eOfC1qdO2bc9F0dnNGD7jiD3hbeLf0R5Lvty24aLuYt/RHkmLf0R5Ljl/I6eN1a3Mcr4jhou5i3QeS9xb+iPJdMc5lNxm9vLhIurO0b6CwHaKVrQKV5AHd3e1a2m3U+jH5vk/in8AuyuN9GPzfJ/FP4BdleDq/wB6+p0v6QREXN0EREEs7DfAKlLOw3wCpAREQEREBERAREQEREBSzsN8AqUs7DfAIKREQEREBERAREQEREBERAREQEREBERBjjhjifI9jbOkN3G/MrIiICIiAiIgIiICIiAiIgIiICIiAiIgIiICIiAiIgIiICIiAiIgIiICIiAiIgIiICIiAiIgIiIJZ2G+AXxVZG6Xas8bBdzp3AD/APIr7VnYb4BfO0TYY9r1tVUPa1sMj8QTxJuf+e9d+jeO68/Xx5aitrwzRUlPQ0sMj2MF3Oa08T/y6V8MtbseOeSNzJ4ODg5tiR3/ABWjJtuudI4tmxaTcNAHBbOzNsSyVQirZA6KQFpyAAC68c8Zv05csMrZ7c2hrZKGoEsdjwsWnkQuuJtlbUfaRhp53d/K58eXmtKKjo27RmgqZ8Y/+25pFjflcraj2FHHIJZayPcg3uOF/erncb38VnCZePMaFVQuoNoMiccgXAtdqLrs7Z+rvSWem73PDhhytcrm7VrY6vaUbojeOOzQ7XjzXv0iljmrY3RSMkaIwLtIPeVNXK47XcxmWntXtKD0P0LZ8TmRuPEu5lbVbTzUmyIqSCJ73yG8hY0n2/DyXO2LFHJXNkme1rIvW9Y2ue5ZanblW6okMEpbHf1RiOStx76x/wAkynHeXz2bgp5q3YZimieyen4syaRkP/XBfPLr0O26kVcfpMuURNnAgC3tWrtaCOGufuXNdG/1m4m9vYtYbxtlYz1ljMozR0cTo2kh1yAear0KHR3UskUjBEwF7eyO9VvY/wBNvmtaefdYaRoY6Zo5B3BbK1aeRgkmu9ou7VZ94z9NvmvN/Lzyww/HzXXpYzLLupFO8Z+m3zTeM/Tb5r4nHL09m4peqN4z9Nvmm8Z+m3zXp/jZ59PqT1XPq4zLFiqP7aD94r2t/uj/AHfionkYZoCHtNnHvXtZIw0rwHtJ4cAfavuPE6n0Y/N8n8U/gF2Vxvox+b5P4p/ALsrw9X+9fV6X9IIiLm6CIiCWdhvgFSlnYb4BUgIiICIiAiIgIiICIiApZ2G+AVKWdhvgEFIiICIiAiIgIiICIiAiIgIiICIiAiIgIiICIiAiIgIiICIiAiIgIiICIiAiIgIiICIiAiIgIiICIiAiIgIiICIiAiIgIiICIiAiIgIiIJZ2G+AXxG0PzjVfxX/iV9uzsN8AqXTp9ThfDl1On9Sa2/PUX6Ei7fcfpx+2/b89RfoSJ9x+j7b9vz1F+hIn3H6Ptv2/PUX6Eifcfo+2/b89RfoSJ9x+j7b9vz1F+hIn3H6Ptv2/PUX6Eifcfo+2/b89RfoSJ9x+j7b9vz1F+hIn3H6Ptv2/PUX6Eifcfo+2/bjfRj83yfxT+AXZRF58suV29OGPHGQREWWhERBDGjBvPlqV7gNT1FGdhvgFSCcBqeopgNT1FUiCcBqeopgNT1FUiCcBqeopgNT1FUiCcBqeopgNT1FUiCcBqeopgNT1FUiCcBqeorxjRg3ny1KtSzsN8AgY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4DU9RTAanqKpEEMaMG8+WpXuA1PUUZ2G+AVIJwGp6imA1PUVSIJwGp6imA1PUVSIJwGp6imA1PUVSIJwGp6imA1PUVSIJwGp6imA1PUVSIJwGp6imA1PUVSIJwGp6imA1PUVSIJwGp6imA1PUVSIJwGp6imA1PUVSIJwGp6imA1PUVSIJwGp6imA1PUVSIJwGp6imA1PUVSIJwGp6imA1PUVSIJZ2G+AXKdTQ7Q2lVMrbuEIaI2ZEAAjieC6rOw3wC16rZ1JWODqiEPcOANyD9yDmVtRBDsmngFUZY5X4OlPE4A8fgsTKhkv0dqoWPzEJxB1bfgf+aLtso6eOSN7Iw10bcWW5NHgvJKGnldKXx3MwAf6xGQHJCPm6tzn0PoRJ/wCkLnO9ouA3/ctiem9I2pU/9B6Xi2P/AL27x9X71230FNIZS6IEygNfxPEDksc+yKGplMs0GTzYE5uHL3oNOvpS+jo4WQsGJuaR01sxbiAe+y2djPYaMsY2Rm7eWFkjsiw6A6LM/ZtJJTMp3wgxM7IueHv5rLT08VLEIoGBjB3BBlREQEREBSzsN8AqUs7DfAIOHtuojfVbp0uG5jzbYE3f3Dy/FZK5zq+OgcyUNZK7i0sDgHW9vPvXWjgjifI9jbOkN3G5NysbKKnY2NrY7CNxewZHgV0mUmmtuXJLVPpq6R0zTFC9zGxmNpHC1lmdUVU00rYaiOBtOxpIe0WdcX4nuHgt/wBDg3cseHqTOLni54kqJtnUtQ9r5YQ5zRYG55f1TlDcaNdWVEbnS09QHMjLQ9jYwWi9v8RNze/cvKqprBNWuhnDGU+JDSwG9xyut6XZlHLK6SSAF7hYm5CyGjgdvrsvvgBJxPGycobjyomwozKZRDdo9ctyxJ9neuU+trIYK1r5SZIQwtcWNBFzoLhdmWCOaEwyMDoyLWKwDZlG2N0bYQGPADgHHjY3HepjZPKSyTu0pKyroxVCWRszmRtew4Wtc2VUombtdonnbM70e+QaB/iGi6LqaFz3vcwEvZg6/eNFjptn0tK/OCLB1rXuTw96vKaN9nM2kTHthk4P9jG1x8MrH8VjopbVtRVPkwEsLpA5wviMrDh38AF2pKSCV73yMyc9m7cbni3RT6DTEW3Qtu91zPZ0SZTWl3HKknqTDWQTymVogza5zA089B/VXV1c8MOdNUcIWMzjEYIF9ST3+xb7NmUcbXNZCGhzcXWceI56pJsyjlfm+AOdjje55Wt/wpyx2bjTqauqdNVGGZkLKeMOxLQcyRf3KamrqfR2yQ1JD2Qte9giB5jmSfwCuv2XNUVO8i3BbhgN4Ddvdwtz962jsukeIzLEJHsYGZEniALcld4zRuRqVVTWNdHNm6KnLGkuZEHi/flxuAvamumikliZIC6UMNObDv4FbUmy6OVzHSQBxYA0HI8hyvx4+9JKR0tfDM4MEcIONjxJPu4WU3ibjzakkkOznuY8h3AF45gEgErDHR0lFUQvgkMbnNPqB197w9q6Tmte0te0OaRYgi4K1qbZ1JSyZwQhr7Wvcn8VmXUTfZow1dVjT1L5mPjqJMNyGj1bnuPM2Xra6b0eNxk9d1Xu+Q7N+S3Y9n0sVQZ2QtEh434/hyC8+rKPfGbcjeZZXuea1yxXcaE9VWtdVTMnAjglDd2WD1gSOF1lfUVUtRUOiqIoY6dwbhIBZ3tJ5hbzqOBzJWuju2V2Txc8Spl2fSzTiaSFrpBbjc92o705Q3HMqnl7asHGwqI7WaBp5ra2417qJoa/EF7Q4Y3vxW06ip355R3zcHu4niRyWSaGOdmErcm3Bte3EKcp2TblGWrY2fdVEcbKNoBZux9pYXv7L+xZoZ6mqr8WzbqJsbJCzAEm/ddbU+z6WomEs0LXPHfc8fHVZWwRsmdK1tnuABN+4ck5Qtc/aT5I9o0ToYt68B9mZBt+A71pSzS32lJJE2KS8V2Os8D+i7r4I3zRyubd8d8TflfmsclFTymUvjuZbZ+seNuSTKT/AL9ruOdVVdXeskinZEyns0MLQSfbf8FEzqj0uqlgmEbmQNe44Ak2HL2LJW7KmqKuSRhgLZGht3g5MHfa3A+9dH0SH1yWXMjAx5ueIWtyQ3I5VTtCsfIxtOJARE15EcOeRI79AtiOarqa9rBKYGCNkjmFgJueY48lszbNpJwwSwh27bi3iRw09qzMp4mSmVjAHlobcaDkLKcsddom5pzdtR72qombnf3z+zzxvwHep+0oaUNhphRyTTNZcybwD2ro1VFT1mPpEeeN7esRa/goZsyjZC+FsI3b7FwLib296TKakXfZzHSz0v1i/fB0rXRAyBoF+7ktqqr5YJavAhwijaWttyJK2mbOpI4pImQgMkADhc8bcl7Ds+lgDhFCAHtxcLk3HvTlibjVEs9PFKKmvhddgc1+HrNvw7I5haVRPWGlrYZZ3XiDTcsDSQe7gV1WbMo44pImwAMk7QJJv716zZtJHG9jIQGvbi4XPEf8705QlkaDqmWkfUOJbK+OnacsACTfvt3KnVFXSl8ctQ2cvgdI1wYAWED7wt+KhpoQQyIAFuBBJNxpxUw7OpIGSNihDRIMXcSSRpdOUNxqUU9X6RTCeZsjJ4s7YAYnguqsLaaFjonNZYxNxZxPALMs5WXwyIiLIIiICIiAiIgIiICIiAiIgIiICIiCWdhvgF6vGdhvgF6gIiICItZ05kkMUNyRzfbgES3TOZGhwaSLnkFSxxRNj5XJPMnmsiKneNzwyGWl1SiSNsgs4eB7wsO9dTuayQOcw8A8Dl4qJvTZRAbhFVeoiICIiAiIgIiICIiAiIgIiICIiCWdhvgFSlnYb4BUgIiICIiAiIgIiICIiApZ2G+AVKWdhvgEFIiICIiAiIgIiICIiAiIgIiICIiAiIgIiICIiAiIgIiICIiAiIgIiICIiAiIgIiICIiAiIgIiICIiAiIgIiICIiAiIgIiICIiAiIgIiIJZ2G+AXq8Z2G+AXqAiLx7gxhceQQaW0ahzGthj4ySXAtzstimhEELWcz3nUrnUbjU17pb8BxAPMWXXWZ37sY9+4iJcXA1WmxTLG2WNzHC4cLFUiDn0Ur4ZjSzOJI7BPMroLmbVa5jmStIFtfYt6nlbNC17b2OvNZnpjG6umZERabEREBERAREQEREBERAREQEREEs7DfAKlLOw3wCpAREQEREBERAREQEREBSzsN8AqUs7DfAIKREQEREBERAREQEREBERAREQEREBERAREQEREBERAREQEREBERAREQEREBERAREQEREBERAREQEREBERAREQEREBERAREQEREBERAREQSzsN8AvV4zsN8AvUBam0Zd3Sv4i5FuK21y9tH7Nnv4KZeGc7rFex48YHPPMm3kuitPZdhS243Djf2LPUzbiB0mJcGi5ATHwYT8YyOcGi5NhqVpyV1NvmAVEfDn6y4+056mtsGRyGNvc1psVqSVM9MwQup2scbcD8Fb0+U09GPTfXMkZI3Jjg4ag3VL5SiNXSVAlML2F3B3qHEj3L6SkqRVRF7WkC9r6q2aYyw4o2jHvKR+reK19jyXifH+iVu1IygkF7XaVzNkerUSN4g8li+XC9s47C9Xi9WnQREQEREBERAREQEREBERAREQSzsN8AqUs7DfAKkBERAREQEREBERAREQFLOw3wCpSzsN8AgpERAREQEREBERAREQEREBERAREQEREBERAREQEREBERAREQEREBERAREQEREBERAREQEREBERAREQEREBERAREQEREBERAREQEREBERBLOw3wC9XjOw3wC9QFhqKaOpZhK2+h7wsyHgCgxxRsgjDGWa0LJzC+bp6WTbM80tRO5rGOxDB3Le2LJI11RSyOLxA6zXHRauOmZXWWgdlxu2j6Y95ce5pHALfBCLLcuvAokeyGNz3kNY0XJ0VEgC54ALjbUqhXxPpaIOle0hzseRA7lZNs26b8ddS1EOW8bg8loz4X81dNRxUznOjBLnd5NzbRfKz05jBNW0slePsomhfV0Ub4qOFkhu9rAD5K5Yyd2Z3vdnXqIstiIiAiIgIiICIiAiIgIiICIiCWdhvgFSlnYb4BUgIiICIiAiIgIiICIiApZ2G+AVKWdhvgEFIiICIiAiIgIiICIiAiIgIiICIiAiIgIiICIiAiIgIiICIiAiIgIiICIiAiIgIiICIiAiIgIiICIiAiIgIiICIiAiIgIiICIiAiIgIiIJZ2G+AXq8Z2G+AXqAiIg50myWemCpilfEcsnNbyctPa21Wteaakc0PcbPk0XdWq/Z1K4P8AsGevz4LUvtmz05WwZnxwVjnyF7IuI48O9bFFtyOoZKZWiJzG5AX5heUuzpKTZ9bCHteX3xI8FonYr30cBa9jJbkOueBC1+Nqd4ibaNRtWJ0Ibg5oyAYT6w7wp2fUMjYJJZ9yyI8Iox60h9q6rdk7qrppYJGs3bbOFu0tmHZdLDUPnDLvcbi/JvgnKeE1dslPu6pkdQ+nwfbhm31gtlLIubo9REQEREBERAREQEREBERAREQEREEs7DfAKlLOw3wCpAREQEREBERAREQEREBSzsN8AqUs7DfAIKREQEREBERAREQEREBERAREQEREBERAREQEREBERAREQEREBERAREQEREBERAREQEREBERAREQEREBERAREQEREBERAREQEREBERAREQSzsN8AvV4zsN8AqQeIvUQeKSH8fWHs4claIMUcWDXAm+RusRpbgDPgOXBbSJsYhGcmucb4iwXoa8PJz4HussiIPEXqICIiAiIgIiICIiAiIgIiICIiAiIghjhg3ny0K9zGh6SjOw3wCpBOY0PSUzGh6SqRBOY0PSUzGh6SqRBOY0PSUzGh6SqRBOY0PSUzGh6SqRBOY0PSUzGh6SqRBOY0PSV4xwwbz5aFWpZ2G+AQM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cxoekpmND0lUiCGOGDefLQr3MaHpKM7DfAKkE5jQ9JTMaHpKpEE5jQ9JTMaHpKpEE5jQ9JTMaHpKpEE5jQ9JTMaHpKpeBzSbAg+9B5mND0lMxoekqkQTmND0lMxoekqkQTmND0lMxoekqkQTmND0lMxoekqkQTmND0lMxoekqkQTmND0lMxoekqkQTmND0lMxoekqkQTmND0lMxoekqkQTmND0lMxoekqkQSzsN8AtSq2lFTS7oRTTyAXc2FmWI9q22dhvgFzHyS7Pr6mQ0s08c+LmuibkQQLWKDbO0IBQ+mBxdFbhYcSb2tbW68+sITs/wBNAcYsb2sL6LQqW11VHRxMpmRPB3rg6+AtyBt+CxCGrjoNoUssV3H12bppLTfmAl+SOoNoQOZTPZk5tQcWEdx9qwybZgY94EU8kcZxfKyO7GnvuVpGimp6+kbExxpnPElg3+zdax8AvGz1ez6U0jaGWZzXOGQYXNe03sbjv48kpHWqq6GlpRUOJex1scOJdflZTLtBkdLHUMhmmZILjdMyIFr8Vyo4auVlBFTsjIgjzLpQcC48LcO8Lc2ZHPDRT0s8ZDoiQ0gHFwPHgTzS/JPgG3IjE2T0WrxcQ1v2Y9Ym/Ljx5LapKz0ouHo1RDj3ysxv4LlVEEv1LQN3VRkx7S4RNObRx5aFbmyT60gttDiAb1fL3Ko6aIiiilnYb4BUpZ2G+AQa1TtCOnl3QjlmeBdwiZliPasjKynfTsn3rGxu5Fxtx04rTc+ShraiQ00szJ7FpibkQQLWKiodM6CmE1CCHXyEcYeWaWB4Bb4zs1p0XVMDWtc6aMNcLtJeLHwWKSvijaXG5aHtZdpaefI8/wAVy6ake76vjnp3FrHy5hzbgaX7lVVTyEVQED3g1DCGhp9YW/BXjN/97NOnNXQRUr6gPEsbCAd2Q7/nNZWTxSBxjkY7HtWcDbxXDlgfLT1z4KSSKN4YGxFliSCLmwXslLLP6SaWlfTN3IZi5uOTsr8NeHenGGo7bJ4ZGOeyWNzG83BwIC8FTA6N0gnjLG8C4PFh71xaaGaOGplbA+QlobupKYMDuOgPHvWN9PKYK7d00zWyNjLGmMAmx48GiycJvyafQRzRy5buRj8TY4uBssFZXw0Rj3uRzPDEcvafYsNNTCDaUu6i3cRhbybYE3/Fa1VTVdZWVDo2RtjDN0DNkLjmSPipJNpJHVkniitvZWMvyycBdPSIc2x72PNwuG5C5HguS2KWpfs0VNO44ZtkDmcOA4E+Nlglop/rCRpbKMpcmPZA1wA7vWuCPBWYT2undNRCJd0ZY95+hkL+Sx1lZFRRNkmDsXODfVF7Lk1LJZaq/obmOjnBzZELObfnfmT4Lf2tCZmUzRGXt37S4AX4cb39inGdjU22PSozUtgFy5zN4HDlZDV0+6fKJ4yxnaLXA28lxzRVTKmaBoc5jadzIn24EE8BfXuU0lHI+OovHKDuC3B9O2ME93fxN++yvGa3s1HahrIJ4hIyVlscyC4XaPbosgmjdjaRhzF22cOI1C4TqeU0tNuKeSNz2biUFljY2u7w58VUdDUuiq48XNMbDFDfhkMifwsEuM9mnZZUQyNc5k0bmt7RDgQPFY3V0AfG1jxIZHYjAg2Nr8VzBCZd4+nopKdrad7HAsxLyRwAHf4r2ahc6ioIoY3RPJBkc1nFpx4kpxhqOw2WN7C9sjHNbe7g4WCwU+0IKhkkjTjGw2L3OaB+PD3rzZzSKFsMsOBYCxzSOBt3+0FcyOkczZ8DnUrnBkxdLEGes4XNuHepJO6adr0iHdiTex7smwdkLE+KCaIxGVsjXRgE5A3FguK+mfJDK5lM+OGWdhbEW2IA4E2HJdappw+hlgha1mTCGgCwCWSGptgZtaB72gxzMjecWyvZZjj3cVlqq+GlmiikyLpOVhwbxtcrlVlTUyUgpTRyRtxDXvcw4sIPO/eFc9LWVstU9jI2scN23e3DrDjdviVrjPldO1I8RxueeTQSeIH4rF6XAGNc+WNmTQ6znjkfesOUs+x3l8bhK6FwLS0g3tbktKKjMlRBv4C5jaIN9ZnAO08VmSfKSOxkMMh6wtcW43WizazHy7r0SrD+FwY+Q1PHks2zGuZs+Br2lrg2xDhYhalXTzS1NaI2O9enDWm3Am/K6STdlI6DKiF7HPZNG5re04OBA8ViftGlbIxm/Y5zzYYuBt46Lk0tNLuap2EwJgLMDTiMOPdax4n3LNJSNhbs6QUZcG/2oZHc3t3+9XjN6XUdRtVFg973tY1ji0lz22v7ivTUwBjXmaMMdydkLH3rkFsscMgfSOlY6qeT9lk4DuIB/HkphpHujp45Kd+IqnFzXM4Btu+3C33JxhqOyKmAxmQTRmNpsXB4sPepq6plJBvXtc4XAswXJuuZPTkbTbSsaBBMWyuA5DHmPuC29ssfJQlrGvcc2mzBc8+5TU3DXdlpq30iQs9GqIrC+UseIXoroHTMjY8PyBOTSCBbnc+9c6Fj5YqiKL6xzfEQDU9n3e1TSxF9TDu6KSnDYXMc5zLXdb/nEq3GGo7ImidhaRhz7FnD1vDVeNmifI6NkrHPbzaHAke5calbUOfQxGnmj3Ie1z3NsLkcFVDEYzFGdnPFREHZSn1Wn3/4rpcZDTqiqpznaeM4C7rPHAe1RFXQztjdE7ISOLR6wFiPYTdcqmhfLVxPdRuiBY9r27kNZe3nbxSkhk3VCwU8kTo5HZkstxtz+acZDUdps8TpDG2VhkHNocLj3LwVMBeGCaMvJtjmL30XGp6d96aEUb454pcpJy3gRfj63fde+hndSyeju33peQdh62N+fgnGb8mndREXNkREQEREBERAREQEREBERAREQEREEs7DfAKlLOw3wCpAREQEREBa1fWxUFM6aY8OTWjm46LZXIraBu0ap0tXIWUkAs0A2yP+Ik6d3uUu9dmcrZOz5yu2xV1rjlIY4zyYw2HzWkyWRjsmPc12oNivoYm/R+pm9HYxzHONmvJcAT5/iubtfZT9mzCzi+F/Zd/Qrz2Xy8WWOX9t7b2yfpDJHI2KudnGeAkPNvjqF9SCCAQbgr8/oKY1dbDB3PdY+Hf9y+8p4W08LIWFxYwWGRuV06dtnd36GWVndlREXV6BERAREQEREBERAREQEREBERBLOw3wCpSzsN8AqQEREBERAREQEREBERAUs7DfAKlLOw3wCCkREBERAREQEREBERAREQEREBERAREQEREBERAREQEREBERAREQEREBERBibTxtndMGneOFi4knhoNFlREBERAREQEREBERAREQEREBERAREQEREBERAREQEREBERBLOw3wC1KiSSWqFNE7AAXc4c1ts7DfALRc4U+0y+Tg2RvA/wDPBcOvdSet93XpTvf8M8VK6KQOE8jgObXG91ir5ZQ4MhcQWtzdbRbe9juBm255C/NaMYnmfLLEIy2Q4+vfkFjqSTHhh8+msN28svhtCXeUZlaeJYT77LX2dVOkvHKSXc2k94U0rnMp6iB/aYD+CjdOFHDUR9uPifaLrn9TK8c58TvP/tvhjN4332bdC90kTy9xcQ8jitD6TymLZWLeG8kDT95/otzZhvA86vP9FG2aN1ds58UYvI0hzAe8j5XXfp7y6Ueb+RO+Uj4VfX7Waar6NtlfYvDGSXOvC/4lfMwUFTPUNhZC8OJsbtIt4rvfSKpZS7Pi2fGbuIaD7Gjl+CmPaXbwYdscrWp9HGNhbVV8nZhYQL955/DzXV+jla6rontkIMkbzfwPH8b+S1W1MWxdj00UsAmfPd7mO4e3j9wXV2W9s1K2dtKyn3nHFvMjuPJbwmtR26c1ZNtiaJ0oGEro7ad60oWTSzyxmpeMDz1XSWjSf32p8Vz6uMueP7//AB7sMrxryo3rZ4IRM4XHF2q2YInxkl0zpL69y1a5rHVkDZDZpHHjZZ2OpaWJ7myNDB6ziXXss4f+y/r9/r0ud/CNlFMcjJY2yRuDmOFwR3ql63AREQEREBERAREQEREEs7DfAKlLOw3wCpAREQEREBERAREQEREBSzsN8AqUs7DfAIKREQEREBERAREQEREBERAREQEREBERAREQEREBERAREQEREBERAREQEREBERAREQEREBERAREQEREBERAREQEREBERAREQEREBERAREQSzsN8AtWprKEOMVRLHk3m09y2mdhvgFq1zKgnKnkeCGO9UAEE93MLOXeJbZ3jCyr2VGbtliB1uVkZtPZ7GhrKiMNHIBSJK1wqG7lgLWHdutbJ1uHM6qRLWNIZHE5zbCz5Wi/F3fY6LMkx8T/TNzyvmq9P2aXufv48nCxOoVN2ls9jMG1EYaO5axl2i1z7RFwBuLs/8Rw87+SyGor/2Vt7u7tBw79Unb4/0nPKske0dnRNxjnjaL3sF7JtSjcwhlXG13ceaSSVeEOMXrB53mI4Yg25HUcfcsPpO0RG4mmYXYAizTzsDbn4j3K+O0Llflq023y2rMNZujGezNFe3vXJ2xTwiodUU9WypDjdzXOu4fEL6OpfWxzEwR5sJFgRwHDj7Tz+72rxk1fmGup2OBIubWx1CzZvtXPLHlNVwoXt2pUsqNqVEcccYsIxwLvgvohtSga0NFTGABYALBvtoOfGdy0MDxkMLEj1rnnwtYcFU8tdHNPuohIy/2YLf/Ed/iT5KzsuP4xl+taG/95j81Ldo7OY5zmzxhzuZ1XlSatkoMbS8hgsGtGDjY3v3jutx/qofPXPJDICwcSDjx7XDzH4K1vllFyV+zJSDJNE4jVY3z7IkifG6SLF4s4XKy0k9QZnxzsBxDnEhvG2RDR5BYmTbQZG0Ppw59nXNu+1xyPuWeM3vX+l55a1vs3qQQCljFLbcgWbbksy57KitL2tNOAL8TbusDrrl9ykVO0Cy5gb3A+qdTxtfQA29q3s5R0kWjHNWPbLnEGWLcbDiePH7l4TWTUjCS6KbNmWAHZNsud+Vz5K7Xk30XMM20XwX3bWOB4gNuTy9viqNXVxiR8sQbHHk4kt4kDkOfMqck5x0UWhM+sD4nNB4REuY0eqX25cv6hYxUV7WgbnIkuJcWchlw4X07ldrydNFzHz7QdLZsWLRIBwbzGWt9L+ay0s9bJMBNCGR2HHGxPA37+6wHvTZy7t5ERVpLOw3wCpQxowbz5ale4DU9RQUinAanqKYDU9RQUinAanqKYDU9RQUinAanqKYDU9RQUinAanqKYDU9RQUinAanqKYDU9RQUpZ2G+ATAanqK8Y0YN58tSgt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pFOA1PUUwGp6igM7DfAKlDGjBvPlqV7gNT1FBSKcBqeopgNT1FBSKcBqeopgNT1FBSKcBqeopgNT1FBSKcBqeopgNT1FBSKcBqeopgNT1FBSKcBqeopgNT1FBSKcBqeopgNT1FBSKcBqeopgNT1FBSKcBqeopgNT1FBSKcBqeopgNT1FBSKcBqeopgNT1FBSKcBqeopgNT1FBSKcBqeopgNT1FAZ2G+AVKWdhvgFynU0O0NpVTK27hCGiNmRAAI4ngg66L5ysiZK3ZscV9oM+0ABfiXWGvdb+iqqphDsiRvoPoxdMz7PfZ5cR39yD6FFwWUggpax/wBW+iHcOGW/zv7LLWZLJHFQ0k5JImikidqw93uKD6dFwWwUlW6qn2i85tmMYJeQIx3eHvWOaua/Y9LHUTG00ha95vcsaeeuiD6JFzNg1DJqHdtfnuXFgOo7j5LpoCIiApZ2G+AVKWdhvgEFIuU6nir9oVLKu7hCGiNmRAAI4lYpqp8FNSw0c8kwfl9q1ge7h3ALcx2unaRcYVVdL6HFm6CSQva4vj4mw4GxWOSSrnipQajF4qDGSGDiQeBt/ROBp3UXKZPUGarkfVCOCBxFjGD3ea15J6kw1kE8plaIM2ucwNPPQf1TiundRar5BDs4PMoiswDMtyt7u9cx9bWQwVrXykyQhha4saCLnQXCkx2km3dRceSsq6MVQlkbM5kbXsOFrXNlVKJm7XaJ52zO9HvkGgf4horxNOsi4m04d9tdrfRfSfsL4bzC3rHjdZrPgpYYIL0Ur3OIiAEpdb2k2Ccey6dVFxm1VdPs2CWInLJwkcxgc6w4CzTwUvkmqJdnllWTdzgfs8fWHO417k4Jp20XEo9oVk9TG8sldC9xaW7n1WjUO/53rw1VaNnzVXpI4OwY3AcPWte6cKvF3EWhRSVArJqeolEuLWua4NxtfuWjWwb/AGtMPQ/SrMbw3uGKTHvpJHdRc2B76eopadrNxGY3OdFllY+KwNq6qamo93OGvmke0vwB4Am3BOJp2UXGfU1gbUTNqWNbSnEscwfaW5knuv7FU1RVy1EzYalsDY4myWcwHuTiaddFwZtpVkpj3Akad015EcOeROugWWsrakRmWGYsdGxrpId0PVJ1JP4Jwq8XZRcepqKx81RuJxE2KESWwBvw5LbqJDLseSR3AvgLjb2hS46TTdRfNtlkjioqWa5Imjkjdq093uK2Ia+tlqwWtldEZCwtEPqtHK+XO619Orp3EXCppamngknfUF7G1OMgLRyvYm/l5KqfaNTNI2Ius+WUOb6o4R8T/T71OFTTtouNHWVW7irHTMMUkuG4xHAXtz53UTyVM9HXvknvExzmCPAdxHenBeLuIufsqolqGyOlcW4kNEVrYi3M9/FYaipqnSVb4Z2RMpf+2WA58L8T3XU499JI6yLjwtkqdssle8WELZA0sBsD3A93HvWSsjjqdpiCqLjCyLNrASMjf2c+CcTTqIuAKn0WGsbRTXhjLHRntY3PEcVvS1jmVNU104jjjjaQ4tyxJ9nf3K3CmnRRcGaeoNNXwVEhkwjDgXMDTx9gXlVJKY68MeGBjIrlrRdwI4gnmnBdO+i40tXU0gfA6YSSvYzcHEDiTY/FdCsnNJQySuddzW8Ce8933qXGxNNlFwtiTxMqHwRS7wSMD7kHt/4hxWxR1FW2r3VZI5r3A4sdEA0nn6rgeKtw1TTqouRTVVUyZ0dZK9shaS1jogGk2v6rgeNlUFbM/wCrg6S5mDi/gONgpcaadVFxqaoqpKBs81aGGV2DBuQSDc/ebKRW1gpJAZPtmVDY8nNHI6gXCvCmnbRcZ9ZVUzKqKSZskjHsa2UtAtl329iqpqaujhex07J5C9rWuYwZtB1by8E4U066LR2XPUSxyNqWyXafVdJHgXDwWpLUzRiqMLmsf6S1gOA5HXVTjd6NOyi0aCSff1MFRKJTEW2fiG3uL8gtRk1RHV14gpd80v4neBtuHtTiadlFwaecwU+z3BrXARSutiL8BfgeYWemqavfUW9qGSMqMnFoYBbheytwNOui4NHJUQMge2Vu5fUGMx487k8bq4NoVklYHBkrojLgWiH1Wi9r5c7pwq6dtFz9mvqZzJLNPlGHuY1mAHI87roLNmmaIiKCWdhvgF83V7fq4auaJoixZI5ou08gfFfSM7DfAL4itY6Xas8TBdz53AdRQdOk2vtSum3dOyInvcWmzfHivoYhJHH9vIHu7zbELXpKaHZVFjcANF3vPDI6r5fam05ayd4qo3spA60cYJa5519qD6qbaVJAGmSdlnGwt61/JVHXU0sbZGTMwPIk2H396+ZpaQ0kb5qp2YkADYyMQwDUdy9kbvKWSeQtNM5vqMtbh3D7jx4f0XSYbjlepq6fT1LZ3xH0aURvtwyaCCvm59vbTpZ3QVDImyN/8eft5rFs/bEtK9oiBfRuHDI23Z9p8vPgFjq5DtMP3l3VUN/WDbDgLlo9nMgn2rNxsdWwPpHWnui6T8V7+UdbpD0n4riMfcK7rI7H5R1ukPSfin5R1ukPSfiuPde3Qdf8o63SHpPxT8o63SHpPxXIRB1/yjrdIek/FPyjrdIek/FcheXQdj8o63SHpPxT8o63SHpPxXIRB1/yjrdIek/FZqTb1XNVwxOEWL5GtNmnkT4rhLY2f+cKX+Kz8Qg+6REQEREBERAREQSzsN8Ateq2dSVjg6ohD3DgDcg/cthnYb4BUg1J9mUdRHHHLCCyLgwAkW8lLdk0LIHwtgtG8guGbuJHLvW6iDRi2RQwZ7uDHNpY713G4PPvWZ9FTyCEPjvuCDHxPq2/9LYRBp1OyqKql3s8Ac88yCRfyKuCggp3McxpLo2lrCT2Wk3t/wA4rZRBiZTxRzyTMbaSS2RueNuSyoiAiIgKWdhvgFSlnYb4BBgqaClq3B08Qe4cAbkH7l7LQ000DYZIWmNnZA4W8lUlXTxPLJKiJjhzDngELIx7ZGhzHBzTyINwVd1e7Cyip49zhGG7m+FieF+fivJNn0ssRifFdheX2yPM96zseyRuUbmuae9puFSbptg9EgwlZu/Vl7YueKxs2ZRxtc1kIaHNxdZx4jnqtteFwba5AubC/em6m2OSnilgMMjA6Mi2JWEbMo2xujbCAx4AcA48bG471sskZJfBzXWNjY3sdFSbsGJ1NC573uYCXswdfvGix02z6WlfnBFg61r3J4e9bKJujVqdn0tXIHzxZuAsDkRw9xUnZVEYmxmAFjSXAZHgfNbiJyvtd1qP2bSSRCJ0ILGuLgLkWJ52+C9ds6ldFHEYRhGbtAJFltInK+zdarNn0sdR6QyFolve9z+HJV6FT+jmDd/ZE5FtzzvdbCJum2NsMbZnShvruAaTfuCwVGzaSqlMk0WTyLXyI/ArbRN2JtqO2ZRuijjdCCyMktFzwurZRU8bYmsjsIiSwXPAnmthE3TbVl2fSzTiaSFrpB38ePiORWGXZcdTWyy1LGvjc1oaLkEEeC6CJMrF3WrPs6kqSwywtOAs2xIsNOC8l2bRzSbySBpdjj3jhyW2ibpusHokHr+p/aMwd6x4t0VmCMwbgt+zxxxv3LIibqMD6OB4hDo77kgx8T6tv/SgbPpRU+kCFolve9zz1tyW0ibptrDZ9KN9aIfbf2nE8fgqZSQMkZI2MB7GYNNzwbos6Jum2q3Z9K2pNQ2Folve/Hnrbkr9Dg3UkWHqSuLni54krOibq7rEyCJkpkY2zy0NJvzA5LHPs+lqJhLNC1zx33PHx1WyibqMYgjExmDbSFuN79yipo6erAFRGH48jcgj3hZ0TdGpHs2lijkiZGd1IBkwm48dUZsyjjjexsADXjFwueIW2icr7XdajNm0jGOYyEBr24uAceIvfVWaKndvbx33oAfxPEDkthE3U20Pq8elUxa1jIKcHAZEkk+PxW3NBHUNa2VuQa4OAuRxCyIm6MUlPFLJHI9t3x3xN+V+axQ7NpIJTLFA1rzcXuTz9i2kTdNtWDZ1JTymSGENebi9yV5Ds2kglEkUIa8EkG571tonKrutY0FM6lFMYgYQbhtzwPjzXjdn0rGYNiAbkHWBPMcitpE3TbA+kgfvs4w7fWD7k8bclDNnUjIHwNhbu3m7hcm/v5raRN03WGmpYaSMsgYGNJueN7qXUVO7K8faeJDxPFw71sIm75RjZDGyWSRrbPktkb87ckZBHG6RzW2Mpu/ieKyIoNcUUDGxiNmJiBEZuTjfn4+9c+g2VLT1Mcku4DYy43jBu8nhxvy9y7CLUysXbAKOBrGMEfqsfvGi54O1UDZ9KKn0gQtEt73ueetuS2kU3U2xwwxwNLYm4gkuPG/ErIiKAiIglnYb4BfN7LgEv0kq3uF9095HjlZfSM7DfALg7FI+vNpDvL3f7ig9+ksoeyOj3hjMgJBtccOd/d+K5ddTx7OMJmBkisN2wjiw68Pw7yujt4sj2lC99m3YLPPENAdc3Ht9ULDFJ6VCI6lg9IafVHPd94v/AM5LWM32Yyy490yVIhjMtW1hEvEMHG4N+YI+7zWlIHxQXqJHPie31WGzXSDu8Le/ksrqd8ckscxLy532ZsCIzflbv5d/DxWCKKzt3UObUSsu9rCTll7dNLFde++6THGeGti573QWa2lcAQ4GzW6OJ1194WzRvcydkUZLDE4MmkI5gcifYCPwWF8MtVSfatFOyNxLQRYCw9aw5nuPFWzF4Axd6OWFsrssXPcBw17rW+Stsnlpc9NRU5D6iWaLeucWsawGwv4rWnfSAN9GlleSeObA2w81u7WkpZBA+rbO15ysGWNuPG91zJnUvqejCa9+O8A/ouVg6FRDs+mndDLUT5s54xAj8Vghijqq1sFI9xDgbOkbbja6zbVNANpTb70neXF8cbcgseynRHa8W4zwse3a/ZOiuu6fDA8OikdHIC1zTYgqntxpWTX7Tyy3gAf6qoXjaMQheQKpgtG4/wDcH6J9uiia42ZGHAgiocCD3eqFNLtlihYYt/Uy7qG9gQLucfYF600EpLWzTRO7nSNBb77clG1uE8DB/ZtgZj7xcnzWtu3bveYnC9r9108dpBnmjfBKY5BZw0NwRqFdLC6qqGxMIF+ZPIDvKVjiaChe/tWe0HVoPD+qzQUtR9VukgYXS1BxFjazBz8z+Ca7m+zVeHRSvikFnsJBHtWzs4//AFCl/is/EJtKCZsUFVK0te4buQe0cj7x+CnZh/8AqFL/ABWfiFmzVWXb7xERRRERAREQEREEs7DfAKlLOw3wCpAREQEREBERAREQEREBSzsN8AqUs7DfAIOFU/nar/uX+D+9fu9yzTS3mpon1LaaDdF+cDsWudfkDounJSU8ry+Snie48y5gJK9NNA5jWGGMsb2WlosPBdOU1GtuLRz7mPZpdLhE50uZJs08eF16Kp8sUIdUvjglnkDpQ6xAHIX7l2TTQOjEboYywG4aWiwPgvTBCYzGYmFhNy3EWJ1snKeTbkyTx+jxQ+nyuu9wbKH7sG3c5x5+I5rWY4zjZ0s9RIPWe0uzty5cde5d408LmNY6GMtb2WlosPBDTwObi6GMjLKxaOevikzkNuQ6olMTmvnfHG6rcx0mXFre4A9yl88oglihqpJI2TsaybK5N+Yv3rtbiIsczdMxebubiLE+1BBCIxGImBjTcNxFgfBJlDbT2dnHVVdO6aSVsZaWmQ3PEaroKQxjXOc1rQ53aIHE+KpYt2zRERQEREBERAREQEREBERAREQEREBERAREQEREBERAREQEREBERAREQEREBERAREQEREBERAREQEREBERAREQEREEs7DfAL5KmqhSfSWZzjZkkz2OPi742X1rOw3wC+E2o2+0Kr+K/8Sg+t2tSNqaa5YHOYb9m/Dw79bd9lxKiWKFk0LCBNY8G+s8gXPHzvx+9buwdstqWNpal1p2izST/AGg+Kz7R2OZ5WzUrgyQEXa5zg028CtTLTOWPLy4jqlz6ZjiXQOYPtHvcMjpwHG3dwAWGuc172TUjPSJJm2JtyI9mvLmVtO2NUU9TI1kDTG+4Bxc+45i/dzsvafZNdUxPimbIyMkOAsIxccOXdwJ7u5TlVkkc9/rVsUk8pkMlgI2nI8eBF+4XvyXcZsYQQsqpXNY+K8pjvZrD4/8AOS3tm7IgoWNe9rHStHB544jnwv8AiuJ9I9uNqAaKjfkw/wBo8cj7AornvdTV1PAZqtsMjS8uaWE8zda08NPFiYakTEniA0i3msTI+CybsaLW003q1lDVVkk4r2NzscTG7hwWKifT0e0mPEwkiaDd4ae8HuWtuxovQwaJy+TTCwHmOB7luVtZ6VSRMey0zXkvd+nwtfx4LGGoWKbNMkcsNRAyGrcY3Ri0coF+GhGizU3o1KZN/WRyQvFnxxtJLtOYFvFahYpMY0V5GmxtAiWujbm1tMABERxDWfHVYK2f0qqc5l2xMGEbdGhSIuKsMS00uikbGyaGY/ZStsSeOLhxBWXZX5wpf4zPxCwYra2aLbRpf4zPxCmzT7tERRRERAREQEREEs7DfAKlLOw3wCpAREQEREBERAREQEREBSzsN8AqUs7DfAIKREQEREBERAREQEREBERAREQEREBERAREQEREBERAREQEREBERAREQEREBERAREQEREBERAREQEREBERAREQEREBERAREQEREBERAREQSzsN8AvnKv6PVU9VNK2SENe9zhdxvYnwX0bOw3wCpB8i76LVh4iWnB/ed8F1qGn21SjCaWlqGd2T3Bw9+K7CIMbDMW+uxgOgeT/RY5nVY/sIoCdXyEfg1bCIPndobN25tAFklVTRxH/txucAfHhcrQZ9EqxvOWn6nfBfYog+UH0YrB/3IOo/Be/kzWfrIOo/BfVIg+V/Jqs/WQdR+Cfk1WfrIOo/BfVIg+W/Jqs/WQdR+Cfk1WfrIOo/BfUog+W/Jqs/WQdR+C8/Jqr/WQdR+C+qRB8r+TNZ+sg6j8F7+TVZ+sg6j8F9SiD5b8mqz9ZB1H4LLS/R+qhqoZXSQlrHtcbON7A+C+kRAREQEREBERAREQSzsN8AqUMDsG8Ry0Xtnajy+aCkU2dqPL5pZ2o8vmgpFNnajy+aWdqPL5oKRTZ2o8vmlnajy+aCkU2dqPL5pZ2o8vmgpFNnajy+aWdqPL5oKUs7DfAJZ2o8vmvGB2DeI5aILRTZ2o8vmlnajy+aCkU2dqPL5pZ2o8vmgpFNnajy+aWdqPL5oKRTZ2o8vmlnajy+aCkU2dqPL5pZ2o8vmgpFNnajy+aWdqPL5oKRTZ2o8vmlnajy+aCkU2dqPL5pZ2o8vmgpFNnajy+aWdqPL5oKRTZ2o8vmlnajy+aCkU2dqPL5pZ2o8vmgpFNnajy+aWdqPL5oKRTZ2o8vmlnajy+aCkU2dqPL5pZ2o8vmgpFNnajy+aWdqPL5oKRTZ2o8vmlnajy+aCkU2dqPL5pZ2o8vmgpFNnajy+aWdqPL5oKRTZ2o8vmlnajy+aCkU2dqPL5pZ2o8vmgpFNnajy+aWdqPL5oKRTZ2o8vmlnajy+aCkU2dqPL5pZ2o8vmgpFNnajy+aWdqPL5oKRTZ2o8vmlnajy+aCkU2dqPL5pZ2o8vmgpFNnajy+aWdqPL5oKRTZ2o8vmlnajy+aCkU2dqPL5pZ2o8vmgpFNnajy+aWdqPL5oKRTZ2o8vmlnajy+aAzsN8AqUMDsG8Ry0Xtnajy+aCkU2dqPL5pZ2o8vmgpFNnajy+aWdqPL5oKRTZ2o8vmlnajy+aCkU2dqPL5pZ2o8vmgpFNnajy+aWdqPL5oKRTZ2o8vmlnajy+aCkU2dqPL5pZ2o8vmgpFNnajy+aWdqPL5oKRTZ2o8vmlnajy+aCkU2dqPL5pZ2o8vmgpFNnajy+aWdqPL5oKRTZ2o8vmlnajy+aCkU2dqPL5pZ2o8vmgM7DfAKlLOw3wC50r6urrJoaWobTMgsCcA4uJF+/kEHTRcievnonUJrntjD899iLg2HDuv5LE/ar5m7QkpZrxxRtMZx5Hv5hB3EXF2ZWOqKpjfrT0g2JMXo+Pdqrp6+eTaIL3D0SZ7o4xYcC3vv7eKDrouZW100UszYbGxZEwOHDN3efdZZKePaEM5E9QyohLSS4sDC0+wDmg30XFhrKyripIIpmxyyRukklLASADbgOSyGuqKEVUdU5s74oxIx4bjkCbWIHLig6yLkbytp5oHT19O7eEZQuDWWB/RPMrroClnYb4BUpZ2G+AQUi50j6qqq5oqadtOyGwJwDi4kX7+QVOq56eCBksIlq5LgMY6wNuZv3LXFdN9Fz27Tu2MOhLZDMIXsLuydb96TbS3TZiIS7dyiOwdzv38k4006CLnDahbFOZ6d0csJA3YcHXJ5cV5NXzMpJXy00kEjC3k4EEE9xsQnGmq6SLTo55JamrY912xvAaLchZajdozsqKp87HCKI4tY0tPHhYcrm/PmnG0066LnfWb42TCopjFLGzeBmYIcPELapJpZ4d5LDub9kF1yRr7FLLO5pnRcEbaH1Wb1H/Wcf8Ht8LcluO2juX1WYe/dBmLbjiXDkOHxWrhYca6SLly7Rn3NQ0wGnmiiz4uDu9VDtMjIVMDo8Yd6DcEvHh3KcaarpIuXDtgSMlLomteyMyBrZQ4OA9o5FbdHUSVMO8kg3INi27r3GvsS42eTTZRfP0m0JZt3vdqYSOdbd+jg9+tltV205mx1Po0LsYjiZrjg7SxVuFl0vG706yLSftDB1WN3f0Zgd2u1cX04KJNpP3mEFK6YtYHSYuAxvxsNSpxqadBFz63aT6TFxpiYiAcnSBp8A3mVidtCo9JrGmK0UUeQIcLjgSDyPP7k401XVRc47RktGynp3VEhiEj/AFw3EH224lHbULjCKWmdMZWF4GQbax43TjTToosNJUCqpY5w0tzHI9y0KWumkrgXuHo0xe2IW5Fvff28U4006qLQ+sXunc2KlfJCx+7dI08j+73hGbRfJORHSvfAH7syg34+GntTjTTfRc361cBO91MRDC4tL8xxINgLKWbZaYZnPiAkjtZjJA/K/LiPanGmq6iLkur6kPqd7G6Hdwh27DmmxvzBsVkiral+0BDubxboP7Qubjn58LJxpp0kXL+tZrzRmlDZo4y8N3ody53tySl2hI70c1ILMonPcchYgd/L+qcKarqIufBtJ8kkW9pnRRTf2Ty4HLxHcoptrPndAX0rmRTOLWvzB4+CcaadNFr1cr2blkZs6SQNva/DmfuCiqmkjqqRjHWbI8hwtz4KSbRtouZFtV75I8qUtifJuxJmD63gsUW1pmR1ElTCBjLu2APAAP6N/vurwq6rsIuYNrg0rpRDd7ZAwsbIDz5WI4FeSbUqI3OYaEl7GZvAlHqjxsnCmq6iLQqdoPip4546fON7ci50gZa/IceZWH6xnkq4mxw/Yvh3naF7a+7lZONNOqi5rNpSOhp2wwOnnkZmWl4FhqTa33I7apIg3NM6R8pc3AuDS1zeYTjTVdJFoDaEj6Pfx013Bxa9rpA0Mtz4lYxtB87aOSP7MSylj28Dy9qcaadNFpV88zJIKenc1kk7iM3C+IAufesPpFTRSvjqZBUAxOkY4NDTdvMcEmO4adNFpx12bqZoi/t4jJwdy4Dh96xRbSfJPJTyQCGRrC4WkD+WtuScaadFFyYa+cxwGxkkdA6S1wASD4f1VUW05Hsi9KiDBIxzw8O7VvZ3JcLDTqIteCqMlCKl8eF2F+N78FzzPW7iOqdWQR7yzmwPADSP3jxSY007CLRkr3ir3EcAe0ND3PzsGtPeoh2m6R8ZfTOjgmdjHIXA3PdcdycaadFFoDaV4WSbrtT7m2Xttfksbtqva6VxpHbmKQsfIHjhxteycaarpoiLKJZ2G+AVKWdhvgFgr62OgpnTSce5rR3nREt1N1soubTRV1VEJp6kwZi7Y42jgPaSteoqq6lrKamlc17JJBaVrbZDvBCumeepvTtIola98ZbHIY3Hk4AG3uK4dLU18+1ZqN1ZZsdzkIm8bf8AtJNmWXG6d9FgmimfE1sVQY3jm7AG/uXI2LVV20HSOlqsWxkeqI2+t/yya7bLlqyad5FErXvjLY5DG48nAA281w6epr5drS0RrLNjuchE25/5dJNmWXF30XNqafaLInOgrsngXxdE3is2yp31OzoZpTk9wNza3eQmlmXfWm4iLiu2q5u3m04d/wBOfs/Zlr58Ek2ZZTHy7SIsM73MdHY4sJOTtOCjTMi1X1Toy5ojL8e8m1xa9+XLuXgrbvtgLXNzlyGQF+XturpnlG2i05Ks4xkWZlYnjy9ZoIPDQlVJUuZO9uILRYDjaxIJ4+VvemjlG0iw08xmDyWYYm1r3PJZlGvIiIgIiICIiCWdhvgFpVFBK6odPSVbqZ8gAk9QODrcjx5FbrOw3wCpBoR7NET6QtmcfRsu1xLshr3JUbN3zqs73H0ljW9m+NvfxW+iDnMoq9oxdtLJuJbbcNHdYcb9yxfUFMyJm5JjqGFpE3E8R32vZdZEGlJs9ksM8cjzeWTeZtFi08LW8LKaegmZUb+qrHzvDS1oDAwAHncDmt9EHM+qS2CBsNS6OaEFokDAQQTxBBUUmxtwZ21EvpDJo8LkYlo0A48PwsusiDlfU73yR+k1ZmjjtiDE0OAHIZc11URAUs7DfAKlLOw3wCDUnoZHVDpqWpdTueLP9QODrcufJS7ZtoIWwzvZLCSWyH1jx58Ct9FrlV25ztlkwACodv8AeiUyloN3eGi8Gy3bt7X1Be58rZS4s7x710kTlTdaM2zmzOqi6Qjf4kWHFhaOBUv2dLLTyxz1jpHvLfWLbBoBv2broInKm616em3E08meW9cHWta3BYn7Oa9tUHSG07g4WFi0jkt1FN02531Y+RkxqKkyyyM3YfgAGjwC342YRtZe+IAuqRLbUaA2bbZZot7zv6+PtvyusNdQOENZKzKV8gYWsbwILe8arqoryu124tLTT1hqTMZm7yIR5yxhpv7G6Ldfs9sj7veS3cbkgD77rdRLlabcyHZJjilY6Zji9hYC2BrS2/hxK34Y91BHHe+DQ2+tlkRS23yb25lPs6rpo2xxbQtG09ncjXxSo2S6UzNjqnRRTHJ0eAPra3XTRXnd7N1zqnZbppZnx1LomzNAe0MBvYcOK9k2a/eZ09U6AuYGSWbfK3C40K6CJyptzJ9kulfLjVPayVoDmlocTblx5q5NnPfLM9tRi2aLB7cL34WB5roInKm6579nSDdup6owvEYjccAQ4D2dyyQ7PZBNC+N5xijLA0jibm97rcROVNtSGjdDs/0VkvrYkB+PK/sutf6kp2MjMJMczCDvOJuR7LrponKw3Wh9XPbO50VU+OF783xtHM99ncwjNnPjnJjqnsgL94YgO/8Ae09i30TlTbR+rmmlqIHvJE0hfcC2NzdYmbIHo8sckrS59sXshazG3hzXTROVN1zfqyRwnM1UZHzR4FxYBb3XVybNc+XNtQWAw7p4DR6w8e5b6JypuubDsp0bgZKkyWiMVsALNPKy9g2Y6Mxb2feiNjo7YWuD710UTlTbnwbNfHJFval0sUP9kwtAx8T3r2HZu6gpo97fcSF98e1z4c/at9E5U2wvhzqIpS7hGHWbbvPf/wA1Xk9Pvp4JMrblxNrc7iyzoptGgzZuMMUe9vu5t7fHnz4c/ascmyc9+DP6kkm9a0sBxdr7R7F00V5Vd1zm7LtTiMysy3jXlzYWtvbusFmfRZzzy7y29i3drcvattE5Wm3Nfspx3WFS5mMO5dZgOTfZfkvRsx7XQOZUYmOLdO9TtDz4LoonKm65w2Y9kcG4qTFNE3DPAEOHgVcezWxSUz2ykmEuc64uXl3M+xbyJyptzXbLf6hjqSx7JHSA4Aj1vYfxVRbM3bYW74kRSmQXbxN+5dBE5U3WtWUnpTWFsjopY3ZMe0Xsf6hacOyHsme+affB7HMPq4430HLVdVEmVk0brmRbKe0t3tW6QNjdE0BgbYEW4L2n2W+F7HPqTJhGYwN2AADyXSROVN1oQ7NERhJlyEcRj7Nr371qVOz5G0kFIJHzPEnqvbHYMZaxuV2kSZ3ZtIY0R7u3q2tb2Lmu2O5zREaomnb2WOjaXNHsceS6iKTKwl01o6NrKl8uV2ujEeNu4e1a8OzHRvjD6l0kELso4y0Cx7rnvXRRXlTbmfVLhILVTt02betjwHA31WGHZ81Q+qbJK+KF1Q4ujLO2Lg3BXZROdN0REWUSzsN8AvnfpG8v2hSQHs2B8zb+i+iZ2G+AXB+ktO8PgrGC4j9V3s43H9VrHy5db+j6Ba9XStqRFc4mOQPBtp3LJDKyeFksZux4uCsNdO6NsccRtNK8Nb7BfifJSN3Wm0vmYJ/R/pFVvEMsvaGMbbnmF9Mvn9nf/Jqv9134hXH5Y6nmf5dD60P/ANvrf5Q+K5/0U7NV4t/qvoF8/wDRXs1X7zf6qzxUsvPHf7fQL5uCXc/SWpfg9/AizG3PcvpF8/Rf/KKnwd/RTH5XqeZ/ltbNrHVu1KpxY6NrGNaGuFiOJ5hdKGFkEe7jFm3Jt4m/9VjFOyKrlqsg0OYA73X4/wDNFg2TVOrI55S4lm+cGX7m2Fkvdce3a+WzWT+jUsk1rlo4DU9w81xdrbPMex4nt/tYDm895J5/et+ub6ZWQ0Ye5oYN88tNjw4N+/8ABW/ZgkY5j6uqc1wsQXjj9yTsmU5bjNQVIq6OKYc3N4+Perle5jogLWc6x4X7if6LjfR+R1PUVOz5TxY4ubf7/wCi7U7o42byRt8OI4XN/YpZqtY5csdsLawNH2vO5tYW/wAVgvRWMFy8FrSRibc+AP8AVHw0z2j+zbf1gQBxF7+SAUjW2cYjbmXW07/cnY7riqGTOLWB1wLkkcO8f0KwMrHejiR4Be5mbWgW7rlZg+Bkpa0MDiACRbW1vvUA0e5Dg2LDHIDEcvBDv7W6ria7E3uTYcOZuB/ULx1WxrsLEvFrjxIH9QlqUkkthve1zbjy+SpjKeS5Y2J2pAB/5yHki90OrYmsLnZWA4kDlz+CzRyCQEgEWNiCvPR4bW3UdrW7I5Kmsay+LQ2/OwRZtSIiiiIiCWdhvgFSlnYb4BUgIiICIiAiIgIiICIiApZ2G+AVKWdhvgEFIiICIiAiIgIiICIiAiIgIiICIiAiIgIiICIiAiIgIiICIiAiIgIiICIiAiIgIiICIiAiIgIiICIiAiIgIiICIiAiIgIiICIiAiIgIiIJZ2G+AUyuiLSyUss4cWuI4hUzsN8Aok7XuRK0G0MMBPolc+BhN8A4Ee662KeGngeZHT72Uixke8E20GiyItbYkkezPjliLBUCMn/ExwuFzo9lU0c7p2V8wlde7t425+5dBE8LZL5RO1k0TWCsdGRzcx4ufFadJsymo35QV0rbkFwzbZ1teC30TaWS3b2Z8csTmCoEZP8Aia4XC5zNlU0c5nZXzCV3N28bc/cugieFsl8tKfZ8VQzCbaU7mnmN42x+5Z6OnpqKlMEM/AknIuFwSsyJtJjJdtBuy4GTmdu0ZxK7m7eNufuXQe+N0JjFSGm1sw4X8V4iLJJ4c/6qphUekenzb79PeNv+C6LjA8MD5WuDe4kG/ivETySSeGNsVMxmAmGNgO2O48PJevippL5ytccsuLhztb8FaKGkCKmaAGzBoBuAHjhxv+KncUnD7UcBiPXHAWIt96yohpAipsnOMwJcePrjj/yyqEQQ9mZp9UN4uHdf4r1EGTfxfrWdQVNe14uxwd4G6wrLFyKNSrREUU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 y="44624"/>
            <a:ext cx="4725914" cy="670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60337"/>
            <a:ext cx="4608512"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96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2275-09B8-4087-9408-DD1E49543F1A}"/>
              </a:ext>
            </a:extLst>
          </p:cNvPr>
          <p:cNvSpPr>
            <a:spLocks noGrp="1"/>
          </p:cNvSpPr>
          <p:nvPr>
            <p:ph type="title"/>
          </p:nvPr>
        </p:nvSpPr>
        <p:spPr/>
        <p:txBody>
          <a:bodyPr>
            <a:normAutofit/>
          </a:bodyPr>
          <a:lstStyle/>
          <a:p>
            <a:r>
              <a:rPr lang="es-ES" sz="2400" b="1" dirty="0">
                <a:solidFill>
                  <a:schemeClr val="tx2">
                    <a:lumMod val="75000"/>
                  </a:schemeClr>
                </a:solidFill>
              </a:rPr>
              <a:t>Redes de Agencias de Aseguramiento de la Calidad</a:t>
            </a:r>
            <a:endParaRPr lang="es-CL" sz="2400" dirty="0">
              <a:solidFill>
                <a:schemeClr val="tx2">
                  <a:lumMod val="75000"/>
                </a:schemeClr>
              </a:solidFill>
            </a:endParaRPr>
          </a:p>
        </p:txBody>
      </p:sp>
      <p:sp>
        <p:nvSpPr>
          <p:cNvPr id="3" name="Content Placeholder 2">
            <a:extLst>
              <a:ext uri="{FF2B5EF4-FFF2-40B4-BE49-F238E27FC236}">
                <a16:creationId xmlns:a16="http://schemas.microsoft.com/office/drawing/2014/main" id="{5553D39A-D501-492A-A997-F98C9C821849}"/>
              </a:ext>
            </a:extLst>
          </p:cNvPr>
          <p:cNvSpPr>
            <a:spLocks noGrp="1"/>
          </p:cNvSpPr>
          <p:nvPr>
            <p:ph idx="1"/>
          </p:nvPr>
        </p:nvSpPr>
        <p:spPr>
          <a:xfrm>
            <a:off x="1485900" y="2057400"/>
            <a:ext cx="6172200" cy="3737372"/>
          </a:xfrm>
        </p:spPr>
        <p:txBody>
          <a:bodyPr>
            <a:normAutofit fontScale="47500" lnSpcReduction="20000"/>
          </a:bodyPr>
          <a:lstStyle/>
          <a:p>
            <a:r>
              <a:rPr lang="es-ES" dirty="0">
                <a:solidFill>
                  <a:srgbClr val="002060"/>
                </a:solidFill>
              </a:rPr>
              <a:t>Red Internacional de Agencias de Aseguramiento de la Calidad en la Educación Superior (INQAAHE, por su sigla en inglés) (1991) </a:t>
            </a:r>
          </a:p>
          <a:p>
            <a:r>
              <a:rPr lang="es-ES" dirty="0">
                <a:solidFill>
                  <a:srgbClr val="002060"/>
                </a:solidFill>
              </a:rPr>
              <a:t>Red Nórdica de Agencias de Aseguramiento de la Calidad (1992) </a:t>
            </a:r>
          </a:p>
          <a:p>
            <a:r>
              <a:rPr lang="es-ES" dirty="0">
                <a:solidFill>
                  <a:srgbClr val="002060"/>
                </a:solidFill>
              </a:rPr>
              <a:t>Consejo Superior Universitario Centroamericano (CSUCA) (1997) África Francoparlante: CAMES (2000) </a:t>
            </a:r>
          </a:p>
          <a:p>
            <a:r>
              <a:rPr lang="es-ES" dirty="0">
                <a:solidFill>
                  <a:srgbClr val="002060"/>
                </a:solidFill>
              </a:rPr>
              <a:t>Red Iberoamericana de la Calidad de la Educación Superior (RIACES) (1999/2003) </a:t>
            </a:r>
          </a:p>
          <a:p>
            <a:r>
              <a:rPr lang="es-ES" dirty="0">
                <a:solidFill>
                  <a:srgbClr val="002060"/>
                </a:solidFill>
              </a:rPr>
              <a:t>Red Europea para el Aseguramiento de la Calidad en la Educación Superior/Asociación Europea  para la Calidad en la Educación Superior (ENQA, por su sigla en inglés) (2004) </a:t>
            </a:r>
          </a:p>
          <a:p>
            <a:r>
              <a:rPr lang="es-ES" dirty="0">
                <a:solidFill>
                  <a:srgbClr val="002060"/>
                </a:solidFill>
              </a:rPr>
              <a:t>Red de Europa Central y Oriental (CEEN, por su sigla en inglés) (2000/2002), recientemente sustituida por CEENQA, 2011 </a:t>
            </a:r>
          </a:p>
          <a:p>
            <a:r>
              <a:rPr lang="es-ES" dirty="0">
                <a:solidFill>
                  <a:srgbClr val="002060"/>
                </a:solidFill>
              </a:rPr>
              <a:t>Red para el Aseguramiento de la Calidad en la Educación Terciaria del Área del Caribe (CANQATE, por su sigla en inglés) (2002/2003) </a:t>
            </a:r>
          </a:p>
          <a:p>
            <a:r>
              <a:rPr lang="es-ES" dirty="0">
                <a:solidFill>
                  <a:srgbClr val="002060"/>
                </a:solidFill>
              </a:rPr>
              <a:t>Red de la Calidad del Asia Pacífico (APQN, por su sigla en inglés) (2003)</a:t>
            </a:r>
            <a:endParaRPr lang="es-CL" dirty="0">
              <a:solidFill>
                <a:srgbClr val="002060"/>
              </a:solidFill>
            </a:endParaRPr>
          </a:p>
        </p:txBody>
      </p:sp>
    </p:spTree>
    <p:extLst>
      <p:ext uri="{BB962C8B-B14F-4D97-AF65-F5344CB8AC3E}">
        <p14:creationId xmlns:p14="http://schemas.microsoft.com/office/powerpoint/2010/main" val="394910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2275-09B8-4087-9408-DD1E49543F1A}"/>
              </a:ext>
            </a:extLst>
          </p:cNvPr>
          <p:cNvSpPr>
            <a:spLocks noGrp="1"/>
          </p:cNvSpPr>
          <p:nvPr>
            <p:ph type="title"/>
          </p:nvPr>
        </p:nvSpPr>
        <p:spPr/>
        <p:txBody>
          <a:bodyPr>
            <a:normAutofit/>
          </a:bodyPr>
          <a:lstStyle/>
          <a:p>
            <a:r>
              <a:rPr lang="es-ES" sz="2400" b="1" dirty="0">
                <a:solidFill>
                  <a:schemeClr val="tx2">
                    <a:lumMod val="75000"/>
                  </a:schemeClr>
                </a:solidFill>
              </a:rPr>
              <a:t>Redes de Agencias de Aseguramiento de la Calidad</a:t>
            </a:r>
            <a:endParaRPr lang="es-CL" sz="2400" dirty="0">
              <a:solidFill>
                <a:schemeClr val="tx2">
                  <a:lumMod val="75000"/>
                </a:scheme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52839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851920" y="1412776"/>
            <a:ext cx="5184576" cy="1877437"/>
          </a:xfrm>
          <a:prstGeom prst="rect">
            <a:avLst/>
          </a:prstGeom>
          <a:noFill/>
        </p:spPr>
        <p:txBody>
          <a:bodyPr wrap="square" rtlCol="0">
            <a:spAutoFit/>
          </a:bodyPr>
          <a:lstStyle/>
          <a:p>
            <a:pPr algn="just"/>
            <a:r>
              <a:rPr lang="es-MX" sz="1400" dirty="0">
                <a:solidFill>
                  <a:schemeClr val="tx2">
                    <a:lumMod val="75000"/>
                  </a:schemeClr>
                </a:solidFill>
              </a:rPr>
              <a:t>La Red Iberoamericana para el Aseguramiento de la Calidad en la Educación Superior –RIACES- es una asociación que integra a 37 miembros representados por 30 agencias acreditadores públicas o privadas con presencia en 20 países de Centroamérica, América Latina, El Caribe y Europa, y 7 organismos regionales e internacionales. Todo ello congrega una numerosa comunidad de personas trabajando a favor de la acredit</a:t>
            </a:r>
            <a:r>
              <a:rPr lang="es-MX" sz="1600" dirty="0">
                <a:solidFill>
                  <a:schemeClr val="tx2">
                    <a:lumMod val="75000"/>
                  </a:schemeClr>
                </a:solidFill>
              </a:rPr>
              <a:t>ación </a:t>
            </a:r>
            <a:r>
              <a:rPr lang="es-MX" sz="1400" dirty="0">
                <a:solidFill>
                  <a:schemeClr val="tx2">
                    <a:lumMod val="75000"/>
                  </a:schemeClr>
                </a:solidFill>
              </a:rPr>
              <a:t>y certificación de la calidad de la educación superior.</a:t>
            </a:r>
            <a:endParaRPr lang="es-CL" sz="1400" dirty="0">
              <a:solidFill>
                <a:schemeClr val="tx2">
                  <a:lumMod val="75000"/>
                </a:schemeClr>
              </a:solidFill>
            </a:endParaRPr>
          </a:p>
        </p:txBody>
      </p:sp>
      <p:sp>
        <p:nvSpPr>
          <p:cNvPr id="5" name="4 CuadroTexto"/>
          <p:cNvSpPr txBox="1"/>
          <p:nvPr/>
        </p:nvSpPr>
        <p:spPr>
          <a:xfrm>
            <a:off x="3995936" y="3573016"/>
            <a:ext cx="4968552" cy="1384995"/>
          </a:xfrm>
          <a:prstGeom prst="rect">
            <a:avLst/>
          </a:prstGeom>
          <a:noFill/>
        </p:spPr>
        <p:txBody>
          <a:bodyPr wrap="square" rtlCol="0">
            <a:spAutoFit/>
          </a:bodyPr>
          <a:lstStyle/>
          <a:p>
            <a:pPr algn="just"/>
            <a:r>
              <a:rPr lang="es-MX" sz="1400" dirty="0">
                <a:solidFill>
                  <a:schemeClr val="tx2">
                    <a:lumMod val="75000"/>
                  </a:schemeClr>
                </a:solidFill>
              </a:rPr>
              <a:t>El </a:t>
            </a:r>
            <a:r>
              <a:rPr lang="es-MX" sz="1400" b="1" dirty="0">
                <a:solidFill>
                  <a:schemeClr val="tx2">
                    <a:lumMod val="75000"/>
                  </a:schemeClr>
                </a:solidFill>
              </a:rPr>
              <a:t>Centro Interuniversitario de Desarrollo</a:t>
            </a:r>
            <a:r>
              <a:rPr lang="es-MX" sz="1400" dirty="0">
                <a:solidFill>
                  <a:schemeClr val="tx2">
                    <a:lumMod val="75000"/>
                  </a:schemeClr>
                </a:solidFill>
              </a:rPr>
              <a:t> es una red de colaboración integrada por 37 instituciones de educación superior en Iberoamérica. Inició sus actividades en 1971 con el propósito de promover vínculos entre universidades y generar, sistematizar y difundir conocimientos lo que le permite contribuir al desarrollo de políticas de educación superior y de la gestión universitaria.</a:t>
            </a:r>
            <a:endParaRPr lang="es-CL" sz="1400" dirty="0">
              <a:solidFill>
                <a:schemeClr val="tx2">
                  <a:lumMod val="75000"/>
                </a:schemeClr>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429000"/>
            <a:ext cx="36724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294634"/>
            <a:ext cx="3744416" cy="151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995936" y="5229200"/>
            <a:ext cx="4896544" cy="1231106"/>
          </a:xfrm>
          <a:prstGeom prst="rect">
            <a:avLst/>
          </a:prstGeom>
          <a:noFill/>
        </p:spPr>
        <p:txBody>
          <a:bodyPr wrap="square" rtlCol="0">
            <a:spAutoFit/>
          </a:bodyPr>
          <a:lstStyle/>
          <a:p>
            <a:pPr algn="just"/>
            <a:r>
              <a:rPr lang="en-US" sz="1400" dirty="0">
                <a:solidFill>
                  <a:schemeClr val="tx2">
                    <a:lumMod val="75000"/>
                  </a:schemeClr>
                </a:solidFill>
              </a:rPr>
              <a:t>The Middle States Association is a worldwide leader in accreditation and school improvement. For over 125 years, Middle States has been helping school leaders establish and reach their goals, develop strategic plans, promote staff development and advance student achievement</a:t>
            </a:r>
            <a:r>
              <a:rPr lang="en-US" dirty="0"/>
              <a:t>.</a:t>
            </a:r>
            <a:endParaRPr lang="es-CL" dirty="0"/>
          </a:p>
        </p:txBody>
      </p:sp>
    </p:spTree>
    <p:extLst>
      <p:ext uri="{BB962C8B-B14F-4D97-AF65-F5344CB8AC3E}">
        <p14:creationId xmlns:p14="http://schemas.microsoft.com/office/powerpoint/2010/main" val="6971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C8F6-F5BE-4CFE-810C-35CC622B9E94}"/>
              </a:ext>
            </a:extLst>
          </p:cNvPr>
          <p:cNvSpPr>
            <a:spLocks noGrp="1"/>
          </p:cNvSpPr>
          <p:nvPr>
            <p:ph type="title"/>
          </p:nvPr>
        </p:nvSpPr>
        <p:spPr/>
        <p:txBody>
          <a:bodyPr>
            <a:normAutofit/>
          </a:bodyPr>
          <a:lstStyle/>
          <a:p>
            <a:r>
              <a:rPr lang="es-ES" sz="2700" b="1" dirty="0">
                <a:solidFill>
                  <a:schemeClr val="tx2">
                    <a:lumMod val="75000"/>
                  </a:schemeClr>
                </a:solidFill>
              </a:rPr>
              <a:t>Redes de Agencias de Aseguramiento de la Calidad</a:t>
            </a:r>
            <a:endParaRPr lang="es-CL" sz="2700" b="1" dirty="0">
              <a:solidFill>
                <a:schemeClr val="tx2">
                  <a:lumMod val="75000"/>
                </a:schemeClr>
              </a:solidFill>
            </a:endParaRPr>
          </a:p>
        </p:txBody>
      </p:sp>
      <p:sp>
        <p:nvSpPr>
          <p:cNvPr id="3" name="Content Placeholder 2">
            <a:extLst>
              <a:ext uri="{FF2B5EF4-FFF2-40B4-BE49-F238E27FC236}">
                <a16:creationId xmlns:a16="http://schemas.microsoft.com/office/drawing/2014/main" id="{8BB2C99E-B915-4A05-B697-F8A45AC25BFB}"/>
              </a:ext>
            </a:extLst>
          </p:cNvPr>
          <p:cNvSpPr>
            <a:spLocks noGrp="1"/>
          </p:cNvSpPr>
          <p:nvPr>
            <p:ph idx="1"/>
          </p:nvPr>
        </p:nvSpPr>
        <p:spPr>
          <a:xfrm>
            <a:off x="3707904" y="1600200"/>
            <a:ext cx="5058144" cy="1972816"/>
          </a:xfrm>
        </p:spPr>
        <p:txBody>
          <a:bodyPr>
            <a:noAutofit/>
          </a:bodyPr>
          <a:lstStyle/>
          <a:p>
            <a:pPr marL="0" indent="0" algn="just">
              <a:buNone/>
            </a:pPr>
            <a:r>
              <a:rPr lang="en-US" sz="1400" dirty="0">
                <a:solidFill>
                  <a:schemeClr val="tx2">
                    <a:lumMod val="75000"/>
                  </a:schemeClr>
                </a:solidFill>
              </a:rPr>
              <a:t>ENQA was first established in 2000 as the European Network for Quality Assurance in Higher Education to promote European cooperation in the field of quality assurance in higher education. In 2004, it became the European Association for Quality Assurance in Higher Education with the aim to contribute to the maintenance and enhancement of the quality of European higher education, and to act as a major driving force for the development of quality assurance across all the Bologna Process signatory countries. </a:t>
            </a:r>
          </a:p>
          <a:p>
            <a:pPr marL="0" indent="0" algn="just">
              <a:buNone/>
            </a:pPr>
            <a:r>
              <a:rPr lang="en-US" sz="1400" dirty="0">
                <a:solidFill>
                  <a:schemeClr val="tx2">
                    <a:lumMod val="75000"/>
                  </a:schemeClr>
                </a:solidFill>
              </a:rPr>
              <a:t>ENQA is a membership association which serves and represents its members at the European level and internationally. ENQA members are quality assurance </a:t>
            </a:r>
            <a:r>
              <a:rPr lang="en-US" sz="1400" dirty="0" err="1">
                <a:solidFill>
                  <a:schemeClr val="tx2">
                    <a:lumMod val="75000"/>
                  </a:schemeClr>
                </a:solidFill>
              </a:rPr>
              <a:t>organisations</a:t>
            </a:r>
            <a:r>
              <a:rPr lang="en-US" sz="1400" dirty="0">
                <a:solidFill>
                  <a:schemeClr val="tx2">
                    <a:lumMod val="75000"/>
                  </a:schemeClr>
                </a:solidFill>
              </a:rPr>
              <a:t> from the European Higher Education Area that operate in the field of higher education.</a:t>
            </a:r>
          </a:p>
          <a:p>
            <a:pPr marL="0" indent="0" algn="just">
              <a:buNone/>
            </a:pPr>
            <a:r>
              <a:rPr lang="en-US" sz="1400" dirty="0">
                <a:solidFill>
                  <a:schemeClr val="tx2">
                    <a:lumMod val="75000"/>
                  </a:schemeClr>
                </a:solidFill>
              </a:rPr>
              <a:t>ENQA worked with the other "E4" agencies, the European University Association (EUA), the European Association of Institutions in Higher Education (EURASHE) and the European Students Union (ESU), to establish the European Quality Assurance Register for Higher Education (EQAR),</a:t>
            </a:r>
            <a:r>
              <a:rPr lang="en-US" sz="1400" baseline="30000" dirty="0">
                <a:solidFill>
                  <a:schemeClr val="tx2">
                    <a:lumMod val="75000"/>
                  </a:schemeClr>
                </a:solidFill>
                <a:hlinkClick r:id="rId2"/>
              </a:rPr>
              <a:t>[5]</a:t>
            </a:r>
            <a:r>
              <a:rPr lang="en-US" sz="1400" dirty="0">
                <a:solidFill>
                  <a:schemeClr val="tx2">
                    <a:lumMod val="75000"/>
                  </a:schemeClr>
                </a:solidFill>
              </a:rPr>
              <a:t> which makes available a validated list of higher education quality assurance agencies which adhere to the ES</a:t>
            </a:r>
            <a:endParaRPr lang="es-CL" sz="1400" b="1" dirty="0">
              <a:solidFill>
                <a:schemeClr val="tx2">
                  <a:lumMod val="75000"/>
                </a:schemeClr>
              </a:solidFill>
            </a:endParaRPr>
          </a:p>
        </p:txBody>
      </p:sp>
      <p:sp>
        <p:nvSpPr>
          <p:cNvPr id="4" name="AutoShape 2" descr="data:image/jpeg;base64,/9j/4AAQSkZJRgABAQAAAQABAAD/2wBDABQODxIPDRQSEBIXFRQYHjIhHhwcHj0sLiQySUBMS0dARkVQWnNiUFVtVkVGZIhlbXd7gYKBTmCNl4x9lnN+gXz/2wBDARUXFx4aHjshITt8U0ZTfHx8fHx8fHx8fHx8fHx8fHx8fHx8fHx8fHx8fHx8fHx8fHx8fHx8fHx8fHx8fHx8fHz/wAARCAD1AgMDASIAAhEBAxEB/8QAGwABAAIDAQEAAAAAAAAAAAAAAAUGAwQHAgH/xABFEAABAwMBBAUICAQFBAMBAAABAAIDBAUREgYhMUETIlFhcTI1coGRobHBFDM0QlJzstEVI5LhFiVTYvBUY4LCNkOi8f/EABkBAQADAQEAAAAAAAAAAAAAAAABAwQCBf/EACYRAQEAAgICAgIDAQADAAAAAAABAhEDMRIhMkETgVFhkSJxocH/2gAMAwEAAhEDEQA/ALmi07lc6e2w65nZcfJYOLlTbje6u4Za9/RxH/62bh6+1d44XJzcpFuqr1QUmRJUNc4fdZ1j7loSbWUY+rhmd4gD5qnorpxYq/OrgzayjJ60M7fAA/Nb9Pe7fUkBlS1rjyf1fiqAiXixPOun8eCKgW681dvcAx5fEOMbju9XYrpbrhBcafpYHbxuc08WnvVOWFxWTKVtoiLh0IiICIsc80dPE6WZ4YxoySUGRaVXdaKiJbPO0PH3RvPsCrV22jmqi6KkJhh4avvO/ZQR3nJV2PF/Ku5/wuTtq6AHAjqHd4aP3Xz/ABZQ/wClU/0t/dU5F3+LFz51d4dpbdK4Bz3xZ/G39sqViljmYHxPa9h4FpyFzNbFHW1FDJ0lNKWHmOR8QovFPpMz/l0dFEWe/Q3DEUgEVR+Hk7w/ZS6oss9VZLsREUJEREBEVbvO0nROdT0BBcNzpeIHh2+K6xxuV9ItkT89TDTM1zysjb2uOFFz7T2+I4YZJvQbu9+FTJppJ5DJM9z3niXHK8K6cU+1dzv0tv8Ai6nz9mlx4hbEG1FvlID+li73NyPdlUpFP4sUeddKp6mCqZqglZIP9pysq5nDNJBIJIXuY8cC04Ks1q2nDy2G4ANJ3CUcPWFXlxWdO5nL2syL4CCAQcg8CvqqdiIiAiIgLy97Y2lz3BrRxJOAFHXa9QW1uj6ycjcwcu8qm11xqbhJqqJCRyYNzR6lZjx3JzcpFvqNo7dASBK6UjlG3PvO5ap2to+UE/sH7qoIrfxYq/OrizayiLsOinaO3APzUlSXSjrd1PUNc78J3H2Fc8QHByOKXin0TOunoqVa9o6ikLY6kmeHhv8AKb4FW+lqoayBs1O8PYfd3FU5YXFZMpWZERcOhERAREQEREBERAREQEREBERAREQc2q6qWsqHzzu1PcfUO4LCiLazCKQtlnqbk7MYDIhxkdw9XarBDspRsaOmllkdzwQ0Lm5yOpjap6K31GylK9p6CWSN3LVhwVduNrqbdJiZmWHyXt8kpjnMui42NJbFDWzUFS2eB2HDiOTh2Fa6Lrty6PQ1kVfSsnhPVdxB4tPYthUjZu4GjrxE4/ypyGnuPIq7rLnj41fjdwREXDp5e5rGOe8gNaMknkFRb3dn3Kow0ltOw9Rvb3nvUztZcDHEyijODINT8dnIKprRxY/dVZ5fQiLPR0c9dOIadmpx4nkB2lWq2BFbKfZKENH0mokc7n0YAHvysp2TocbpqjPpN/Zcfkxd+FU5FN3TZyaijM0D+niG927Dmj5qEXcsvTmyx9a4tcHNJDgcgjiFd7BdxcYOjmIFTGOt/uHaqOs9FVPoqqOePymHOO0cwuc8fKJxuq6Qi8QytnhZLGcte0OHrXtZF4iLQvNf/D7e+UfWHqs8Spk3dF9IjaS9OYXUVK7BxiV4/SPmqsvrnFzi5xyScknmvi144zGaZ7d0RfQC4gNBJO4Ac1YKDZaWVofWSdCCNzG73evsS5THskt6V5FdP8K2/TjVPnt1jPwUdXbKSRtL6OXpcfceMH2rmcmNdeFVxF6kjfFI6ORpY9pwWkYIXlWOFh2bvDoZW0dS/MTt0ZP3T2eCty5gr7Ya411tjc92ZGdR/iOfsWflx17i3C/SSREVKwUXfLqLbTYZg1EgwwdneVJSPbHG57zhrQST2Bc8uVa+vrZJ38CcNHY3kFZx4+VcZXUa8kj5XufI4ue45JJySV5RFqUiKXtez9TXtEryIYDwcRku8Apxmy1A1uHOmee0uA+SrvJjHUxtUxFbanZOBzSaWd7Hcg/BCrVbRT0M3RVDC08jycO4qcc5l0XGxrretNzktlUJG5dG7dIzPEfutFF1Zv0jp0yGVk8LJYnBzHjIIXtVXZK4EPdQyHIOXx9x5j5q1LJlj43S+XcERFykREQEREBERAREQEREBERAREQcwW5aqE3Cvjg4N4vPY0cVpqz7GxtzVyfeGlo8N62Z3WO1GM3VliiZDE2OJoYxowGjkvaIsa8WKogjqYXwzNDmOGCCsqIOc3GkdQ1stO7JDT1SeY5Fayn9r4w2vhkHF0eD6if3UAtmN3Ns9mq+gkEEHBC6RSSmakhlPF8bXH1hc2XRbX5ro/yGfpCq5uo7420iIqFrn15qDU3WpeTkB5aPAbvktFe5nappHHm4n3rwts9Rnr6xrnvaxgy5xwB2ldAtNuZbaRsTcGQ73u7SqZZWa7vSjskB9m9dBVPLfpZhPsREVCwVN2mtbKOZtTAA2KU4LRwa7u7irkoXatmq0E/gkafiPmu+O6yc5TcUpERa1C6bKVJmthiccmF5aPA7x81NqsbGO3VjfQPxVnWTOayq/HoVW2yl69LCDwDnEewD5q0qn7YH/MIR/wBr5lTx/Iz6QCIi1KFq2VtjRGa6VoLnbo88hzKsq1bYzRbKVvZE34LaWPK7rRJqCIi5SgtprW2opXVcYAmiGXf7m/2VNXS52CSCRjt4c0g+xc0Wjiu5pVnPYp/ZGoLK6WAnqyMzjvH9sqAUns4/Reqfv1D/APJVmc3jXOPa+IiLGvRO0s/QWeUA4MhDB6+PuBVGV32koaiuo420zdbmP1FuQMjHeqv/AAW4/wDSSexaOOyYqs5dtBSuz9sFwrMyDMEW9/f2BYRZLkTj6JJ7lbNn7e+30GmZobK9xc4A5x2BdZ5yT0jHHd9pMANAAAAHABfURZVwtS5UEVxpXQyAauLHc2ntW2iS6HM5onwTPikGHscWkd4XhSe0bAy91IHA6T7WhRi2y7m2e+q2LfOaevp5QcaXjPhzXR1zAHByF05p1NB7RlU830s431ERULBERAREQEREBERAREQEREBERBzBT2yVSIq+SBxwJm7vEf2yoFe4pXwytkjcWvYcgjkVsym5pnl1dumIo20XiG5QtGoMnA60ZPvHcpJZLLPVXy7ERRl4vENuhc1rg+oI6rOzvKSW3ULdK7tXUCa6CNpyImBp8ePzChV6kkdLI6SRxc9xySeZXla8ZqaUW7oui2wYtlIP+yz9IXPqaB9TURwxjL3uDQukRRiKJkbfJY0NHgFVy3qO+N7RF8PAqha5k45cT3r4iLczJLZ7feqbxP6Sr6qHs5vvdN/5fpKvizcva7DoREVTsUVtKM2SfuLf1BSqjNohmyVPg39QXWPyiL0oaIi2M6zbGnr1Y7mfNWlVXY362q9FvzVqWXk+S/DoVO2v85xfkj9TlcVTtr/OkX5A/U5OL5Iz6QKIi1KXSKH7DT/lN+AWdYKL7FB+W34LOsV7aRERQPhGQQuYrp65i7c4+Kv4ftXyPikbB56pfSPwKjlIWHzzS+l8ircuqrna/oiLG0CIiAiIgIiICIiCj7UDF5lPa1p9yiFMbUn/ADh/oN+Ch1sw+MUZdi6ZF9Uz0QuZrpkX1TPRCq5vp1xvaIioWiIiAiIgIiICIiAiIgIiICIiDmCIi3Mz61xa4OaSCOBHJSUG0FyhaGio1gfjaCfbxUYiiyXtO9JKe/3Gduk1BYP9gDfeo4kuJLiSTxJXxEkk6N7ERT1jsD6pzamraWwDe1h4v/sotkm6Sbbmyts0MNdM3rOGIweQ5lWVfAA0AAAAbgAvqy5ZeV2vk1BeX7mO8F6XiX6p/olcpczREW5mSmzfnym/8v0lXtUXZrz3T+Dv0lXpZuX5LsOhERVOxR20HmWq9EfEKRUdtB5lqvRHxC6x7iL0oKIi2M6ybG/XVXot+JVrVU2N+vqvRb8SrWsvJ8l+HQqdtf50i/IH6nK4qnbX+dIvyB+pycXyRn0gURFqUuk0n2SD8tvwWZYqX7LD6Dfgsqw1pEREBcyk3SO8SumrmUv1r/SKv4ftXyPKkLF55pfT+Sj1v2PzxS+mrcuqrnboCIixtAiIgLy97I2l0jmtaOJccBRl4vkNtHRtAlqCPIzub4qnVtfU10muplLuxvADwCsx47k4uUi4VO0dugJAkdMRyjbn3nctM7W0+erTSkd5AVSRWzixcedW9m1lIT14Jm+GD81I015oKogR1LQ4/df1T71z9EvFiedS20zg68y4OcNaPcolEVkmppzbui6ZF9Uz0QuZrpkX1TPRCp5vp3xvaIioWiIiAiIgIiICIiAiIgIiICIiDmC3rbap7m2Y05aDFjc44znP7LRVq2N+qq/Sb81rzupuKMZuoKotNdTZ6WmkwPvNGoe0LS4Lp68OijccuY0nvCqnL/Md/jc0a0uOGgk9gW9S2Wvqz/Lp3Nb+J/VHvV+ZGyPyGNb4DC9JeW/UPBBWzZqClIkqiJ5RvA+6P3U6iKq23t3JIIiKEi8T/USeifgvax1G6ml9A/BBzRERbmZK7M+e4PB36Sr0qNsz56h8HfAq8rNy/Jdh0IiKp2KO2g8y1Xoj4hSKjtoPMtV6I+IXWPcRelBREWxnWPY77RU+gPirYqnsd9pqfQHxVsWXk+S/DoVO2v8AOkX5A/U5XFU7a/zpF+QP1OTi+SM+kCiItSl0mk+yQ/lt+CzLDR/Y4Py2/BZlhrSIi8l7Q8MLhqIJAzvIQelzKX61/pFdNXMpfrX+kVfw/avkeVv2LzxS+n8loKQsPnml9P5FW5dVXO1/REWNoFFX27C2wBseDUSDqg/dHaVJvcGMc5xw1oyT2Bc7uNY+urZJ3/ePVHYOQVnHj5X24yuo13vdI9z3uLnOOSTxJXxEWpSIpa12CpuAEj/5MB4PcN7vAfNTrdlaANAc+cnmdQ/ZcXkxjqY2qYits+yVO5p+jzyMdy14cPkq3X0E9vn6KoZj8LhwcO5Mc5l0XGxrIiLtyLpsf1bfALmS6czyB4Kjm+lvG+oiKhYIhOBkrSlulPG7ALn+iNyi2Tt1jjcuo3UUd/GIs/Vvx6ltwVUVQMxuyeYPEKJnjeqnLjyx92MyIi6cCIiAiIgIiICIiDmCtWxv1VX6TfmqqrTsaf5dWO9vzWrk+KnDtZkRFlXCIiAiw1FXT0oBqJmRg8NRxla38at3/Vx+1Tqo3G+i0W3i3vcGisiye12FughwBaQQd4I5pZYnb6sVV9lm9B3wWVYqr7LN6Dvgog5qiItzMltmPPUXou+BV5VH2Y89Rei74K8LNy/Jdh0IiKp2KOv/AJlqvRHxCkVH37zNVej8wpx7iL0oCIi2s6x7Hfaqn0B8VbFU9jvtVT6A+Ktiy8nyX4dCp21/nSL8gfqcriqftgP8whPbFj3lOL5Iz6QCIi1KXSKL7FT/AJbfgs616A5oKYjnE34BebjWtt9I+d7HPxuAA59/YsWt1o+ni53KG205klOXnyGDi4qkTXOqmrvphlLZQeqRwaOwdy8VtZNXVDpp3ZceA5AdgWutOGExirLLa92e8xXKHDsMqGDrs7e8d3wVFccuJ7Svscj4nh8bi1zd4I5LypxxmNukXLYpCweeaX0j8Co9SOz4zeqX0j8Cpy6qJ2vyIixtCL2in6CzzY4vwwevj7sqiK4bYOIt0LeRlHwKp608U/5U59imNnLayvrHOmGYocEjk48godXHZBgFtlfjrOlIJ7gB/ddcl1ijGbqeREWReLUuNBFcaV0Mo38Wu5tPattEl0OaTwvp53wyDD2OLSsalNpWht7nxzDSf6QotbZdzbPfVF04cFzNg1PaO04XTVTzfSzjERY6h5jp5Hji1pIVC2Td0iblWuke6GM4jG44+8VHoiw5ZXK7r1cMZhNQXqOR0Tw9ji1w4ELyih0sVFUipgDvvDc4d62FDWZ5FQ9nJzc+xTK2YZeWO3mcuHhnZBERdqhERAREQEREHMFPbJ1bYa6SB5x07Rp8R/8A0qBXpj3Rva9hLXNOQRyK2ZTc0zy6u3TUUXaL1BcImNe9rKnGHMJxk9oUosllnqr5diIoi83yGgjdHC4SVJ3Bo3hvef2SS26hbpCbW1DJbiyJhz0TMO7id/7KCXqR7pHue9xc5xySeZXla8ZqaUW7uxdDtDHR2qla7j0YPt3qi2+lNbWw07fvu39w5+5dFa0NaGtGABgBVct6jvCfb6sVV9lm9B3wWVYqr7LN6DvgqItc1REW5mS+y/nmP0XfBXhUfZfzzH6Lvgrws3L8l2HQiIqnYo+++Zqr0PmpBaF88z1XoKce4i9OfoiLazrHsd9qqfQHxVsVT2O+1VPoD4q2LLyfJfh0Kp7YtxU0zuRYR7/7q2Kv7XUxloop27+hcQfA/wBwFHHdZGXSoIiLWoX6wTiez05B3sboPdjd+y33sbIwse0Oa4YII3FUexXc22ctkyaeQ9fHFp7QrvDNHPGJIXtew8C05WTPGyr8buKbfrI6gcZ6cF1M4+uM9h7u/wD4YVdNexsjHMe0Oa4YIIyCFSb7ZjbpelhBdTPO7/Yewq3jz36rjLHXuIhERXKxS2zDC+9REfca4n2EfNRKsOx4j+mzlxHSdHho7Rnf8lxn8a6x7W5ERZF6C2tiL7Wx4+5ICfAghU1dFudL9Mt88HNzer4jePeudEEHBGCFp4r60qznsVr2PqAaeemJ6zXawO47j8PeqotihrJKCqZURY1N4g8COxdZ4+U05xuq6Oi07dc6e4xB0LwH460Z4tW4stml4icFXb9fo44n0tG8PkcMOkadzR3d6Y43K6iLdIC9VAqbrUyt8nVpHeBu+S0URbJNTShlpGl9XCwcXSNHvXSlRNnaV1TdoSB1Yj0jj4cPfhXtUct96WYdC8TM6SF7PxNIXtFSsnpViCCQdxC+KUudCdRnhGc+U0fFRaw5Y3G6r1cM5nNwRFkhhfPIGRtyT7lDq3Xut6zRkzPk5Nbj2qYWGlpxTQNjG88Se0rMtmGPjjp5nLn55WiIi7ViIiAiIgIiIOYIpi92OS3vMsIL6YnjzZ3H91DrbLLNxns0cDkKRgvtxgYGMqXFo4B4Dvio5Esl7N6b896uFQ0tkqn4PENw34LQ48URJJOjYiKcsVidWubUVILacHIHOT+yWyTdJNpHZS3GGF1ZK3D5BhmeTe31qxL4AGgAAADcAOS+rHlfK7XyagsVV9lm9B3wWVYqr7LN6DvgoiXNURFuZkxst55Z6DvgruqRst54Z6Dvgrus3L8l2HQiIqnYtG9+aKr8sreWjefNFX+WVOPcRenPkRFtZ1j2O+1VPoD4q2Kp7Hfaqn0B8VbFl5Pkvw6F4miZPE+KRocx4wR3L2irdOdXKhfb6x8D8kDe134hyK1Vf7va47nTaThsrd8b+w9ngqLU001JMYqiMseOR5rVhn5RRljpiWamq6ikdqp5nxk8dJ3FYUXblLDaS5hunpmk9ugZWjVV1TWkGpmdJjgDwHqWuiiYydJ3RERdIFkgnkppmywvLHtOQQsaIL5ZrvHc4cHDJ2jrs7e8dyk1XdnbG6mLayqBbKR1GfhHae/uViWPOSX00Y717FTNprZ9EqvpMTf5MxyccGu/urmsVTTxVcD4Zm6mPGCEwy8btGU3HNUUhdbRPbJesNcJPVkA3eB7Co9a5ZfcU2aemSPjcHRucxw4FpwVIx7QXONoaKkuA/E0E+3CjESyXs3Y3am7V1W0tmqXlp4tG4H2LSREk10CcUAycDeVarBYDG5tXWtw4b44zy7z+yjLKYzdJNt/Z62/QKHVI3E0vWdniByClkRZLd3a+TQiIoSLVnoKec5c3S7tbuW0iiyXtMyuPuI9togByXvI7MhbsUUcLdMbQ0dy9oomMnTrLPLLuiIi6cCIiAiIgIiICIiD4QHAhwBB3EHmq/cNlopnOko39C4/cdvb/ZWFFMyuPSLJe3Pqqz11IT0lO8j8TBqHuWkQQcEYPeunL4Wg8QD4q2ct+44/G5mxjnnDGlx7AMrepbJcKo9Wncwfik6o96vwAAwBgL6l5b9Q8EDbtmIKctkq3dPIN+n7o/dToAAwBgBfUVVyt7dySdCIihIsVV9lm9B3wWVfCA4EEAg7iCg5ii6V9Gg/0Y/6An0aD/Rj/oCv/N/Sr8am7LeeG+g5XdY2wRMcHMiY0jmGgLIq88vK7d4zUERFw6FpXjzTV/lOW6vjmhwIcAQeIKmeqOYoulfRoP8ARj/oCfRoP9GP+gK7839Kvxqxsd9qqfQHxVsXhkMcZyyNjTwyGgL2qssvK7WSamhERcpFr1tDT10XR1EYcOR5jwK2EToVGu2Vmiy+jkEzfwO3O/YqEmpKincRNBJGR+JpC6SitnLZ24uEcwWSKCaYgRRPeTwDWkrpOhuc6RntwvS6/N/SPxqVRbM1lQQZwKePnq3u9istJZqGlhMbYGvyMOdINRKkEVeWdrqYyKdeNnZqeXpKJjpYXnyGjLmfuO9SNisAptNTWtDphvYziGd/j8FYEU3ktmjxm9iIirdCIiDxLEyaN0crA9jtxa4ZBVduGyrXkvoHhn/bfw9RVlRdTK49Islc7qbZW0riJqaQY5gZHtC1OC6evJYxxyWtJ7wrJzfzHH43NGMfIcMa5x7AMqRpLBX1WD0PRM/FJ1fdxV7a0N8kAeAX1Ly36JgibXYKag0yP/nTjfqcNzfAKWRFVbb27k0IiKEiIiAiIgIiICIiAiIgIiICIiAiIgIiICIiAiIgIiICIiAiIgIiICIiAiIgIiICIiAiIgIiICIiAiIgIiICIiAiIgIiICIiAiIgIiICIiAiIgIiICIiAiIgIiICIiAiIgIiICIiAiIgiLzcaujqKWGjjjkfPkYfnjuxzHascVTtAZWCWhp2xlw1EOG4c/vLDtHE6a5W2KOQxOe5wD28W7xvWxTWashqI5ZLtPK1rgSx2cO7vKVk14zbi73UqJ4jMYRKwytGSwOGoDwRs8LnvY2Vjns8tocMt8exQ1P/APLqr8gf+q828g3e8Y7B81zr1+tutphtZSvLAyphcX+Th4Orw7V6kqoInhks8bHng1zwCVB7M0sP8M+kmJj5tbi1xbkjHIFebHSU1dbqioq2Nlmke7W94yW7uXYpuMm/6RLvSwSyxwsL5pGRsH3nOAC8ipgdKImzRmQjOgPGceCqxlkl2QeJCSGShrCeYyFsXakpqayU1TTtayZpYWyt8pxI5nmp8P5/k8ljlmjhZrmkZG3te4AL6yRkjA+N7XtPAtOQVW65809+iY6kFXohDmwueGjJ4nfuXq3uNI+5GohbBS6dToY5muLDwx1TkZ9Sjx9Hl7TraymdL0TaiEycNAeM+xe3zxMkbG+VjXu3taXAE+AVRuLM2qKeGggpIdQ0P1Zkdxxv/dSF3jbPerZHINTXDrDtU+B5J2Kohn1dDNHJp46HA49iyqvCKOl2shZTsbEx8J1NYMA8eXqCmLhUijoppz9xpI7zy965s1rSZdoma/yx3UxCNn0NsoidJg5B8c4U8SACScAcyqSHVLrO+mNsqHmR3S9Pg8e3h2d6m29LetnGthkAmIDXZPEg7wfFdZY6jmZbqWiq6eZ5ZDURSOHENeCV9mqYKfHTzRxZ4a3Bufaq5E9lHPTi52ptO9rgGTwHSM9+Dv8Ab6lsXGhrGXR9ZHSw10T2gdHIAS3HZlR4zadp5j2yNDmODmngWnIK8CqpzN0IniMv4NY1exQMVZC2y1/0GB9LNH9ZGXE6SdxI9/ZwXmSgpG7MNnbGwSiMSCUeVq8U8f5NrG97Y2lz3BrRxJOAF5ininaXQSskaObHAj3Ku1Mj6x9liq8mOUBzweDz3/8AOalYqKipbl0kMjYZnsx0DXABw7dKi46hvb1aauergkfUiAOa8gdE8OGMc8E71sx1dNLJ0cdRE9/4WvBPsVctE0EFirn1TXOi6UgtaSC7IG7IWGtjcxtvmbRQUbDI3Rodl58Thd+O7ot1E7UXiCC5R0bnRgEEvkc8AN47vFe4auofd5qZwg6BrNTSHgvzu4jOcbzyUdV08L9qqdr4Y3NfES4FoIcd+8r5CS3amuLRkinyB6mqNTX6Pe05JVU8UgjkniY88GueAT6l6lmjgZrmkZGz8T3ABV6zUdLW2meeqY2WaRztb3DJb4HktV8skuyAMpJ0yhrSeYBUePvR5LSKmAy9EJo+l/BrGr2LISAMk4AVYvVLBSW+gmgjayUSNy8DrHdneee9WfAIwRkFRZqEu0LDeJqu6vp6Z1IIWOAy95LpBz044qWkqoInhks8bHng1zwCVB2iCJt3uZbDHmJw6MaR1ePDsXmx0lNXW6oqKtjZZpHu1veMlu7l2LqyaN3awSyxwsL5pGRsH3nOAC+MqIZHuZHLG97eLWuBI9Sqplkl2QeJCSGShrCeYyFY7dSQU1LEYomNeY26nBuC7dzPNRcdEu22iIuHQiIgIiICIiAiIgIiICIiAiIgIiICIiAiIgIiICIiAiIgIiICIiCPudoguhjM75G9HnGggcfEHsWnHstRRyNeJajLSCMub+ynFgbWUzpOjbUQmT8IeM+xdTLKeoiyXtr1dpgqqltRrmhmAxrifpJHevtJaaejknfCZP5wAcC7OPBbyKN3WjTWoKGO30wghc9zAScvIJ3rVmsdLJI97HzwiQ5kZFJpa/xCk18c5rGlziGtAySTgAJu72a+kRfKPTY3U1HC4hpbpYxpJ4r3DZKY9BJIZiGAEQuedDT4LfNXTCETGoiEROA/WNJPispcAASRg8FO7IajUrbbBWvZI8yRys8mSJ2lw9a+U9rpYKaWENc8TfWOecuf4lbqKN3Wk6+0QdnKR0PRPlqXMHkB0mdHgMYW1LbYpammqHvkL6cYbvGD47lurFFUwTuc2GaOQt8oMcDjxwp8qjUYX26J9yZXFz+lY3SBkacb+7vX24UEdxgEMz3tZqDjoIGfctpFG6afA0NaGgbgMYUdFZKSKnmpzrfFM7UWuI6p7sBSSJup0jI7JTtlY+WapqBGcsZNJqa09wWSptEE9QZ2ST08rhhz4H6S7xW+ieVRqNSkt1PSQyRxtLhJvkc86i/xWqLBSAga5zCDqEBkPR58FKom6ajVrKCCtibHM0gMOWOacFp7ljo7XBSTGbXLNMRjpJn6nY7FvIm70aR0FmpYaOal68kUrtTtZGc92B3LCdnqV0bGumqXFhBY50mSwDkN2MepS6KfKmo0a21Q1s8c7pJopoxgPifpOF6it0UVwkrWvkMsjNBBIxjd3dy3FjM8QmEJlZ0pGQzUNWPBRumo0JbFSySPcx88LZDmSOOTDX+IWaptlPU0Io8OjhbjAYcEY8Vuom6aaVbbIa6nihldIGxEFpaRncMb9y3Vjlmih09LIyPUcDU4DJ7F6kkZEwvle1jBxc44ATdNNamoIqWqqKhjnl85BcHEYHhuWvNY6WSR72PnhEhzIyKTS1/iFvOqYGiMunjAl8jLx1/DtWVN2HppVFsp56AUWHRwjGAw7xjfzW2xgjY1gzhoAGV9JAGScALzFNFOzXDIyRucamOBHuTdPT2iIoSIiICLVNxoQSDWU4I5dK391lhqYKjPQTRy6eOhwdj2KdU2yovMkjImF8r2sYOLnHAC+sc17Q5jg5rhkEHIIUD6iIgIiICL5kAgZGTwC8MnifI6NkrHSM8pocCW+IQZEREBERAREQEREBERAREQEREBERAREQQm0UsrvolFE8sFTJpc4dm7919l2Zt5pyyNjmyY3SayTnw4LNfLfLWRRS0pAqKd2tmefd7goqprr3PKOho54XBha8Yyx3eMjcfWrJvXqub37ZKW8VMOzpn6sk0MvRZfk5H/AAqRu1xmoaWnliawuleGnUDjBHioqGidUbMSU9OyTp2yapGvbpJdzA9S9XOSrr6OkaygqWdG9uvUzfnHIccd661Ll+3O7J+kzWzV7ZAyjhhDMZdLM7DR3YG9aVPc319BcY5mMEsDHAujOWu3HePYsVzgkN5bLVUk1XSaMMZGM6Xd4WK2008Qu7X0j4elZmNgbu4O3AjceI4LjU8Xe/8AprGRseydMXxMlHTHqvJxxd2ELavTqv8AitubEYg0nMQJONW7yv7LBNSVJ2Wp4RTymUTElmg6gMu5LfvMM4qrdVRwSTMgd12xty7ly9Ss3PL91xZ/z+v/AK2aOvqHXSWhrGxBzWB7DGCAe3if+YXq2V8tfUVZ0sFPE/RGQDlx58/+ZUftA58TKW5wNMcgBYWvGCA4c/DepSz0n0O2wxEdfGp3id5Vdk1t196LvV/QrbNMDh2nS3xO4KDooHWW4ULnkhlVHpkzycf+Bb17p5bhW0lGGSCnyXySNbuHr4Z4+1alfszFT0j5aN875mYLWkg59g4qcdSe/tGW70krrdH0c8FPCIhJLk65iQxo71lo6it/mfToIw1rdTZYXZa7uwd606txqqOmdV2uSoaW/wAzTkSRu54bx96xWamnhrpX00NRDRaN0dQcEu8OXio1NJ37eqa7XCuaZqOOkewH6kyHpcfALbuVxnpG0ZbG1rp5Ax7X7y3PgVEVlLHLr0Wirp63PVdCcszyOeHuW3cqOtdbKFxaZqincHSAbyf3XWp6R79t24XCWluFDTxtYWVDiHFwORw4b+9a8lyrn3eegpY4CWNDmukyMbhnOPFYKp1TXXW3TtoqiKGN+8vZvG8ZyBwHitilglbtLWSuieI3RgNeWnB4c1Ekk9/2W3d/TPUzXNpa2GKmYAwF8srzoJ5gAb/asFNeZZ7XV1HRxianyNxy1x7VrVsEn8bfLWUU1ZTloEIYNTWndxHDt4rHQ0tRHbLrC+lkje8ktYGnByODe31JqeKd3bM68XEW1leKen6DdqBcdR34yOwZ8Vu1t26KGl+jxiSarx0bXHAGcbz7VpSU852SbCIZOl0j+XpOryuxKijqW0tqqoYnPkpWN1xcHYwM+tTrHf7RLdb/AKb9JVVwqzT19O0dXU2aEOLPA54Fagu1bURTVdHBCaSEkHW463gcSOQWzT1dXW1WkUj4KTSQ4zt0vJ7hlQbLWKWOWCe1y1NRqPRStLtBHLOCMKJJ9lv8LTR1LKyljqI8hsgzg8u5Rckjf8VRs6Fmroc9Jl2rgd3HHuUjbqf6LQxQljGFo3tYSQCd5xkkqOkglO1Ucwif0QhwX6Tpzg81E15XX9l34/48wXO4VdTWU9NDTl0DyA55IGMnj2nd3Lcs9xdcaVz5GBkkbyxwB3ZWrZIJYrjc3SRPY18gLS5pAdvdw7V92bglgiqhNE+MumJGtpGQputf4n3ti2qeI4KR5zhs4Jx4LUuu0VJW2+anijnD3gYLmjHEHtUjtDDLMyj6KN8mmcE6Wk4Hati+xvltFQyJjnvIGGtGSd4SWamz3v0iqqRrKaxB0LJC7QAXF3V8neMEe9SFXcak3EUFBHE6UN1vdKTpaPV6vatGspp3Q2QNgkJi068MPU8nj2LPURz0F9dWsp5aiGaPS4RDLmndy9Sm6v8A7R9f490tzqaivq6SoijjEURPVyTndz7N/Yo2zVNdBZpJKWKExxOc5xkJy7cM4AWxQOllv9wdJGWPdD5HEjhgHvXu0088ezdTFJDI2RwfhjmkE7uxOp/h3Z/5bUl7DbXBVMi1SznQyPP3uHFfYbhVwV0VLcY4QZwTG+EnGRyOVGG2VE+z1GOgcZYHuc6J2Wlw1HIWWgoYpLjFJT2t9NDH1nPnLw7Vy0jUmsfaN3TYFyuE9yqqOlip/wCSdzpNQAHfjiVNNzpGrGrG/CiLZDKy9XKR8b2seW6XFpAd4FTC4y6jud1RqWa1RunFwppZpDKdJYcAD+oKetlVbYLdU1dFBJFGw9cOOS4gbuZ7VoW6rrrYJ4xaqiYPlL9Wlw/9SpHpam9W+rp5aKSkdpGjpM9Y8eYHZ71Zl05nbSuFXcKmxyzTwQtp5QNOlx1tGRgnkVtfxCWjpbNFE1hbUNYx2oHIGG8N/etWeWslsRof4fUCWNrWOdp6pAI4dqyV1JU/w+0zRwve6lDC+MDrcBy9Seuv7PaRq6+WC7UdKxrDHODqJByMdm9YpbjVz101LbooSYB/MfMTjPYMLVkdU1l8oKj6HPFCwEZe3eN3PHD1r21s9pulXN9FmqIKnDgYW6iD2EesrmSJtbsFbVzUD5PoT21LTp6J3VBPaCeS1Dda2lrqeCtZSuE7tIELjqYe/PivNb/FayzSkxCKRz8tjZnUWd+/itCSmJmt8lLa54I4pW9I5zOsTkevG7ipxk37Rb6bDXV52pkAMBcI+B1YEeRw7/ctmgnjbermXRMjEYy54Lskd+Tj2BfJmzUu0ZqjTTSwyRBgdE3Vg7uPZwXmlo5ZLrdRJG9kczNLXlpAOew81H1+k/f7emXW4z0z62npofojMnS9x1uA4kcl7r72YrVBXUrWuErwCHjhxzwPHctankraK2PtzqCZ82HNY9gywg8yeXFY7lbJ4NnqaljjfNK2TU4RtLsZz2eKnU2j23ZbpXUtVTCrghbBUO0tDHEuZ4nhzUyoW/QSzSW8xRPeGTAu0tJ0jdxU0uLrUTBERcuhERAREQEREBERAREQEREBERAREQEREBERBo1Fqhqqts88kzw0giIv6gI54W8iKdgiIoBERAREQEREBERAREQEREBERAREQEREBaFZaYKuoFRrmhnAx0kL9Jwt9El0NSht0NDrdGXvkk8uSR2pzvWttEU27BERQCIiAiIgIiICIiAiIgIiICIiAiIgIiICIiAiIgIiICIiAiIgIiICIiAiIgIiICIiAiIg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628801"/>
            <a:ext cx="360039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b="1" dirty="0">
                <a:solidFill>
                  <a:schemeClr val="tx2">
                    <a:lumMod val="75000"/>
                  </a:schemeClr>
                </a:solidFill>
              </a:rPr>
              <a:t>Redes de Agencias de Aseguramiento de la Calidad</a:t>
            </a:r>
            <a:endParaRPr lang="es-CL"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7"/>
            <a:ext cx="3816424"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716016" y="1628214"/>
            <a:ext cx="4248472" cy="2954655"/>
          </a:xfrm>
          <a:prstGeom prst="rect">
            <a:avLst/>
          </a:prstGeom>
          <a:noFill/>
        </p:spPr>
        <p:txBody>
          <a:bodyPr wrap="square" rtlCol="0">
            <a:spAutoFit/>
          </a:bodyPr>
          <a:lstStyle/>
          <a:p>
            <a:r>
              <a:rPr lang="es-MX" sz="1400" dirty="0">
                <a:solidFill>
                  <a:schemeClr val="tx2">
                    <a:lumMod val="75000"/>
                  </a:schemeClr>
                </a:solidFill>
              </a:rPr>
              <a:t>La </a:t>
            </a:r>
            <a:r>
              <a:rPr lang="es-MX" sz="1400" b="1" dirty="0">
                <a:solidFill>
                  <a:schemeClr val="tx2">
                    <a:lumMod val="75000"/>
                  </a:schemeClr>
                </a:solidFill>
              </a:rPr>
              <a:t>Agencia Nacional de Evaluación de la Calidad y Acreditación</a:t>
            </a:r>
            <a:r>
              <a:rPr lang="es-MX" sz="1400" dirty="0">
                <a:solidFill>
                  <a:schemeClr val="tx2">
                    <a:lumMod val="75000"/>
                  </a:schemeClr>
                </a:solidFill>
              </a:rPr>
              <a:t> (</a:t>
            </a:r>
            <a:r>
              <a:rPr lang="es-MX" sz="1400" b="1" dirty="0">
                <a:solidFill>
                  <a:schemeClr val="tx2">
                    <a:lumMod val="75000"/>
                  </a:schemeClr>
                </a:solidFill>
              </a:rPr>
              <a:t>ANECA</a:t>
            </a:r>
            <a:r>
              <a:rPr lang="es-MX" sz="1400" dirty="0">
                <a:solidFill>
                  <a:schemeClr val="tx2">
                    <a:lumMod val="75000"/>
                  </a:schemeClr>
                </a:solidFill>
              </a:rPr>
              <a:t>) es un </a:t>
            </a:r>
            <a:r>
              <a:rPr lang="es-MX" sz="1400" dirty="0">
                <a:solidFill>
                  <a:schemeClr val="tx2">
                    <a:lumMod val="75000"/>
                  </a:schemeClr>
                </a:solidFill>
                <a:hlinkClick r:id="rId3" tooltip="Organismo público (España)"/>
              </a:rPr>
              <a:t>organismo público</a:t>
            </a:r>
            <a:r>
              <a:rPr lang="es-MX" sz="1400" dirty="0">
                <a:solidFill>
                  <a:schemeClr val="tx2">
                    <a:lumMod val="75000"/>
                  </a:schemeClr>
                </a:solidFill>
              </a:rPr>
              <a:t> </a:t>
            </a:r>
            <a:r>
              <a:rPr lang="es-MX" sz="1400" dirty="0">
                <a:solidFill>
                  <a:schemeClr val="tx2">
                    <a:lumMod val="75000"/>
                  </a:schemeClr>
                </a:solidFill>
                <a:hlinkClick r:id="rId4" tooltip="España"/>
              </a:rPr>
              <a:t>español</a:t>
            </a:r>
            <a:r>
              <a:rPr lang="es-MX" sz="1400" dirty="0">
                <a:solidFill>
                  <a:schemeClr val="tx2">
                    <a:lumMod val="75000"/>
                  </a:schemeClr>
                </a:solidFill>
              </a:rPr>
              <a:t>, adscrito al </a:t>
            </a:r>
            <a:r>
              <a:rPr lang="es-MX" sz="1400" dirty="0">
                <a:solidFill>
                  <a:schemeClr val="tx2">
                    <a:lumMod val="75000"/>
                  </a:schemeClr>
                </a:solidFill>
                <a:hlinkClick r:id="rId5" tooltip="Ministerio de Universidades"/>
              </a:rPr>
              <a:t>Ministerio de Universidades</a:t>
            </a:r>
            <a:r>
              <a:rPr lang="es-MX" sz="1400" dirty="0">
                <a:solidFill>
                  <a:schemeClr val="tx2">
                    <a:lumMod val="75000"/>
                  </a:schemeClr>
                </a:solidFill>
              </a:rPr>
              <a:t>, al que le corresponde la promoción y el aseguramiento de la calidad del Sistema de </a:t>
            </a:r>
            <a:r>
              <a:rPr lang="es-MX" sz="1400" dirty="0">
                <a:solidFill>
                  <a:schemeClr val="tx2">
                    <a:lumMod val="75000"/>
                  </a:schemeClr>
                </a:solidFill>
                <a:hlinkClick r:id="rId6" tooltip="Educación Superior"/>
              </a:rPr>
              <a:t>Educación Superior</a:t>
            </a:r>
            <a:r>
              <a:rPr lang="es-MX" sz="1400" dirty="0">
                <a:solidFill>
                  <a:schemeClr val="tx2">
                    <a:lumMod val="75000"/>
                  </a:schemeClr>
                </a:solidFill>
              </a:rPr>
              <a:t> mediante procesos de orientación, evaluación, certificación y acreditación, contribuyendo al desarrollo del </a:t>
            </a:r>
            <a:r>
              <a:rPr lang="es-MX" sz="1400" dirty="0">
                <a:solidFill>
                  <a:schemeClr val="tx2">
                    <a:lumMod val="75000"/>
                  </a:schemeClr>
                </a:solidFill>
                <a:hlinkClick r:id="rId7" tooltip="Espacio Europeo de Educación Superior"/>
              </a:rPr>
              <a:t>Espacio Europeo de Educación Superior</a:t>
            </a:r>
            <a:r>
              <a:rPr lang="es-MX" sz="1400" dirty="0">
                <a:solidFill>
                  <a:schemeClr val="tx2">
                    <a:lumMod val="75000"/>
                  </a:schemeClr>
                </a:solidFill>
              </a:rPr>
              <a:t>, así como contribuir a la información y la transparencia frente a la sociedad.</a:t>
            </a:r>
            <a:r>
              <a:rPr lang="es-MX" sz="1400" baseline="30000" dirty="0">
                <a:solidFill>
                  <a:schemeClr val="tx2">
                    <a:lumMod val="75000"/>
                  </a:schemeClr>
                </a:solidFill>
                <a:hlinkClick r:id="rId8"/>
              </a:rPr>
              <a:t>4</a:t>
            </a:r>
            <a:r>
              <a:rPr lang="es-MX" sz="1400" dirty="0">
                <a:solidFill>
                  <a:schemeClr val="tx2">
                    <a:lumMod val="75000"/>
                  </a:schemeClr>
                </a:solidFill>
              </a:rPr>
              <a:t>​</a:t>
            </a:r>
          </a:p>
          <a:p>
            <a:r>
              <a:rPr lang="es-MX" sz="1400" dirty="0">
                <a:solidFill>
                  <a:schemeClr val="tx2">
                    <a:lumMod val="75000"/>
                  </a:schemeClr>
                </a:solidFill>
              </a:rPr>
              <a:t>Forma parte integrante de la </a:t>
            </a:r>
            <a:r>
              <a:rPr lang="es-MX" sz="1400" dirty="0">
                <a:solidFill>
                  <a:schemeClr val="tx2">
                    <a:lumMod val="75000"/>
                  </a:schemeClr>
                </a:solidFill>
                <a:hlinkClick r:id="rId9" tooltip="Asociación Europea para la Calidad de la Educación Superior"/>
              </a:rPr>
              <a:t>Asociación Europea para la Calidad de la Educación Superior</a:t>
            </a:r>
            <a:r>
              <a:rPr lang="es-MX" sz="1400" dirty="0">
                <a:solidFill>
                  <a:schemeClr val="tx2">
                    <a:lumMod val="75000"/>
                  </a:schemeClr>
                </a:solidFill>
              </a:rPr>
              <a:t>, creada en el año 2000.</a:t>
            </a:r>
          </a:p>
          <a:p>
            <a:endParaRPr lang="es-CL" dirty="0"/>
          </a:p>
        </p:txBody>
      </p:sp>
    </p:spTree>
    <p:extLst>
      <p:ext uri="{BB962C8B-B14F-4D97-AF65-F5344CB8AC3E}">
        <p14:creationId xmlns:p14="http://schemas.microsoft.com/office/powerpoint/2010/main" val="50881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b="1" dirty="0">
                <a:solidFill>
                  <a:schemeClr val="tx2">
                    <a:lumMod val="75000"/>
                  </a:schemeClr>
                </a:solidFill>
              </a:rPr>
              <a:t>Redes de Agencias de Aseguramiento de la Calidad</a:t>
            </a:r>
            <a:endParaRPr lang="es-CL" sz="2400" dirty="0"/>
          </a:p>
        </p:txBody>
      </p:sp>
      <p:sp>
        <p:nvSpPr>
          <p:cNvPr id="5" name="AutoShape 4" descr="data:image/jpeg;base64,/9j/4AAQSkZJRgABAQAAAQABAAD/2wBDABQODxIPDRQSEBIXFRQYHjIhHhwcHj0sLiQySUBMS0dARkVQWnNiUFVtVkVGZIhlbXd7gYKBTmCNl4x9lnN+gXz/2wBDARUXFx4aHjshITt8U0ZTfHx8fHx8fHx8fHx8fHx8fHx8fHx8fHx8fHx8fHx8fHx8fHx8fHx8fHx8fHx8fHx8fHz/wAARCADXAqkDASIAAhEBAxEB/8QAGgABAAMBAQEAAAAAAAAAAAAAAAMEBQIBBv/EAEQQAAICAgAEAwMJBwMCAwkAAAABAgMEEQUSITETQVEGInEUU2GBkZKhscEVIzJCUuHwNXLRJGIzc5MWJTQ2ZHSywvH/xAAXAQEBAQEAAAAAAAAAAAAAAAAAAQID/8QAIhEBAQEBAQADAAICAwAAAAAAAAERAiESMUFRYQMiEzNC/9oADAMBAAIRAxEAPwD7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zOca4SnOSjGK22/JGAuJZvFsmVPDtU0x/ita6mpzasmvoAZS4VlxW48Uv5/pW19hVs4nn4eZjY2XGGpTSdkV0nHt9Q+O/VMfQA8KnFMv5HgW2p+8lqPxfYzJviLZ6fO8D4pk2Z9mLnTbk17u0lpruv89D6I11zeblWzA8MzjfFP2dTFVpSus6RT7L6SCjh3EL4KzK4hbXKS3yV9Eh8fNpja2DCzIcW4fjzlTkfKa9d5R9+H0/SaOFfLP4ZXZGbhOcdOSS6PzF5yaYuHp8pxDM4rh5dtMMp2Rrip75F2NrgvEFxDDUpNeLD3Zr9S3iyaWNAGfxSvKjTZfjZUq3CDfJypp6IuC/LMjHrysnKlNS3qtRSXp3J8fNMawAMoAAAAAAAAAAAAAAAAAAAAAAAAAAAAAAAAAAAAAAAAAAAAAAAAAAAAAAAAAAAAAAAAAAAAAAAAAAAAAAAAAAAAAAAAAADC9qsmVWFXTF68WXX4L/ABFn2dojTwqppe9Zubf+fQUPa6turGsXaMnF/Xr/AINPgdis4TjteUeV/Uzrf+uNfjQKPFcH5di8kdK2L5q5PyZePDlLl1l5HfKubvrqY/EH8t4vi4S6wq/e2fov89TXnONdcpyeoxW2z57hi4hfbfn40aP38ml4re9L01/nQ3xP1Yh4/XLB4rTm1LSlpv4rv+B9NTZG6qFkHuM0mjC4ti8Ty8OSvjiuNfv+45c3T0JfZfL8bClRJ+9S+nwf+M11N5l/hb9I/ajCtujVkVRcvDTUku6XqcYXtPWq4wy65KSWnOHVP6jcjk1TyZ46l+9glJx15MhyeFYWTt248HJ/zLo/wJOpmdQ38ryji2Dk6UMiG35S91/iT42NVjQlGhcsZSctb6bfoYmV7L1OLeLbKMvKM+qI/ZnLuWRbhXSbjGLaT/laemheZZvNM/hc5Iz9pbYzScZY2mn59TJXPwDjPXbon+MX+qNiH/zRZ/8Abr8ybjfD1n4bUV++r96D/Qs6y5fqmrGbJT4dfKLTTqk018CHgX+kY3+1/mzH4RxBz4ZlYVz9+uqXJvzWn0+o2OBf6Rjf7X+bJ1z8ZYWZGgADmyAEbuqT07IJ+nMgOz0yeK4uROHj4V1m0usIzen8CrwjjDUlj5ct7fuzl+TNTnZsXH0APEemUAAAAAAAAAAAAAAAAAAAAAAAAAAAAAAAAAAAAAAAAAAAAAAAAAAAAAAAAAAAAAAAAAAAAAAAAAAAAAAAAADmclCPNLsgIc7Ehm4s6LO0l0fo/Jnz+Bk38BuljZtcvk8nuM4raT9UfRfKavV/dZzK6icXGa5k/Jwb/Q3zcmX6WVCuL4DhzfK69fS+v2FK/Nt4rvG4cpRqfSzIa0kvRFz5Pw5S5vk1W/Xwv7FiN9MUlHaS8lBjyfUPGFxviVNOD8hxrfEm1yTlveku+36mnwXIxrMGmqiyLlCC5o+afn+JPz4re3Bb/wDL/sdRtx4PcI8r+iDX6C3zMN8SX21U1Od04wgu7k9I+N4fnVYHF5zhLeNKTjv/ALd9GfXyvpmtS216OD/4OObF+bj/AOn/AGHNyWWEuMXjNslmYefw+anKf7vceqk/T8WaGNxzGs9zJbxrl0lCzp+JcVuOkklpJ7S5H0/A4teJetXVxs/3V7/QbLMsNVsvjmHRW/DtV1n8sIddsqcCwp4zuz83VcrE+kumk3ttmlVDBoe6qYQfrGvX6EzyKZLT20/JxY3JkNYUOJYq9o52+LHwnXyKfls+hhONsFOElKL6pp7TIObF+bj/AOn/AGO1kUxWo7SXkosnXv0V817RYMsTJ+WUbjC3alryb7/abnAv9Ixv9r/NlmV9E1qW2vRwf/AjkUxWo7S9FFmr1bzhbsTg4rtjZvlbevVaOzmjiVkIfxSS+LKOfhV5sHZS4+LHzT7/AEMu21Rtg4yX9jN9/EvaT3+qNc/0qrw/Onh2Om9Pw96afeLO+L8KjfF5WIk5NblFfzfSi1m4cM6nxqly2pefn9BR4bxCWNNVWblW3r15Tf8AcX+zg/F+RrGypdO0Jvy+hn0CMPjXC4yhLKo1GSW5x7J/T8TjgnFZOUcW/ct9IS7v4MnUnU+ULN9fQAA5sgAAAAAAAAAAAAAAeNqKbfZAeOyCenOKf0s9clGPNJpJebMqtPIylv8Ame38Dvjl/JjRqT62Pr8Ea+PuLjQjdXN6hZCT9FJMWXV1JO2yEN9uaSWzK4DR0sva7+6v1Mf2nyvG4gqYv3aY6+t9X+hqcb1iybX1tdtdqbqsjNLu4vZ2Z3A8X5JwupSWpTXPL6/7GiYsysgAIABlU22cUy7lGydeLTLk1B6dkvPr6Fk0aoMzLxLsdV3Ydt7UJpzqc3LmW+vfqX77Y0UWWz/hhFyYz+BIDG4VfkV51uNmTcpWQV0Nvtvul/nkWOM5U8XGrcJOEZ2KE7EtuEX3Zfj7i40QZluGr8WU+H5lqs17slc5KXx2xlOyfA/FnK2q6FPM9ScWpJeYwxpgyOGX213WcPy7JTk489VjfWUX9PqibhdbVuW5W2z5LnCKnNtJaTF5wxogGdxaV04QxsWbhdYnLmi9NJL9XpEk2o0QU+FZXyzh9Vrfv65Z/FdGS3ZdFE1CyepvqopNv7EMu4JwRUZFOTBzpsU0np68n9JDLieJFvdy0npySbin8ewyi2CC/Mx8eMXddGKl/D17/A5qz8W7IePXdGVqW+VDKLIKs+I4tcpRlavdepNJtRf0vsiedtcKnbOcVWlvmb6aGUdgweN5mPkcPlKm+amtcqTcVJbXl5mjxR4zxHXl3umMtacZab16F+P0uLoKPE82OBgynHmc+XUOm+vqyxRkV3180ZPourcWvzJlzUTAqftPE+eXK3rn0+Xfx7HWdlww8Wd0k3pdElvbGUWQU8POruxIWTnqSrUptpxS6HnDI48aJ/JbpXQdjblJ76+gzBdBUlxLEi2nctRenJJuKf0vsTW5NNFXi22xhB9pN9GMolBTs4rhVqLnkRXMlJd30fr6FqE4zgpwalGS2mvMZYOgAQAAAAAAAACjxLidPDYwdqlJzeko9y8fPXY64zxLL31ror8OD/7/AFNcyW+rG1h5VebjQvq3yy8n3ROfNey2S4Tuw7OjT5op/Y1+Rs8TzFg4Nl3eSWor1b7DrnOsLPXGfxbGwNRsk5WPtCHVlePFcuS5lwu/k9ebr9hR9msX5RZbn5Hvz5tRcvXzZ9IWyc3FuRmx47huCc3OufMouuUdSTf0E2dnfIo88se2ytLblBJpFTj/AA1ZWM76o/v6ltNd5L0LcrFfweVn9dDb+6MnlieKVXtHTfPkpxsiyXpGKf6ktnGvCjzWYGXFergZ/sglrKeuvurf2m5kZcaL6KWtyuk0uvbS2XqSdZIt+1PB47jZ2SqIQshJptc2uppWWQqrlOySjCK22/IzM7hCnkV5eGo15EJJvyUviR+1LsXDIqO+V2Ln16df1JktmJ5Xq4675uODh3ZCXeXZHf7bVMks7Fuxk+0mtx+084Bl40+H1VQlGNkFqUX0e/U07a4XVuFkVKElpproxclzC+IcLNrzcVX0qWuvuvvtFC/2hpxrHXfjXwmvJpf8k/DMCfD7MiuLTx5tSr69U/NGN7VJftDH/wBn6l5nN6xZJr6LDynlV87osqXlz6WyyeJaR6c2UN9k4x/dwcpP6OxTpxZ2Tc79pd3vzNIzOJPLuXhY9UlW/wCKW0tmuf4VV4jxDxP+nxv4Oza8/oRPw/Ahi1/KcrSklvT/AJf7jAwI4kHkZWlKK317RMviPELeJXqjHUvD3qMV3k/VnSTfIpxHiFvEr1RjqXh71GK7yfqzZ4VwyGDXzT1K6S6v0+hDhXDIYNfNPUrpLq/T6EaJnrr8n0lv5AAHNAAAAAAAAAAAAAAK2dZyUNLvLoWTMzrOe/lXaPT6zXM2iXh1f8Vj+CMnit3j50kuqh7i/wA+JtzksPBcn3jH8TD4ZS8jOhzdVH35f58TfP701G3Uo4HDtz6KuDlL492fG4VUuJcVgp9XZPmn8O7PofanK8LBjRF+9dLr8F/iKvsni9bsqS/7I/m/0Nc/683pZ5NafHcn5Jwu3lepT/dx+v8Atsk4NlfK+GUzb3JLll8UVPafHd3DfEj3pkpfV2ZR9k8nVl2NJ9JLnj8fMzOd/wAepnj6cAHJkMTgs1h5WVg3Pls8Rzhv+ZP0Nsr5WDjZiXyipTa7Ps19ZqX8qx1k5NWNDmsfVvUYrq5P0SKvE+bIlRhwlyu2XNJ63qMevb46Jsfh2LjT56qvf/qk3Jr7T14NDylkuMvFX83O/s7iWSjL4pVfh24/ELL/ABfBmoy9xR919zRzsqmqFKvjGVF8uRyfZbW1slysSnMgoXxcory5mvyPFg4/gQpdfNXB7jGTb0/rLsuaaoZHBMeEZXYdk8WaW1KEvd+sRyLcn2astv8A45Uy2/Xutlv9mYzXK4zcP6PEly/ZvRLfiU5FKqti/DX8qbS/AfL+TVPiWJO7Dpvx+mTjpTg15+qPOA3rKoyb0uXnvb16dEaFFMKK1XXtRXbbb/M8ox6sdTVMFBTk5tL1Y+XmGpTLqhdl5t+TTf4UYvwY+4pbS7/j+RpTgpwcZb01p6eiLFxKcSLjRFxi3vTk3+ZJcGbwtSweJ5ODZLmVn76D1re+/T/Ox3wt74nxHxf/ABuda335PLRbnw7GsyVkShJ2rtLnfT8TrIwcfIsVlkGrEtKcZOL18UW9SmqvEKq6sbPli9MicE7FF9f81slwIUW8IpglF0yqSkvLt1LNOPVjwcKoKKfV+bfxfmQfsvEUm1W1FvbgpNRf1b0NmYapcYhSuBxjTp1JwUHvfTa8y/fRGvFslRVGNsapKtqPVdOyPcnBx8uMY3wcox7RUml9iJqq41VqEN8q7bbb/Em+GsjhGMruE1qOTZGEk1OKUdb8/Ij4hXXTg8PphY7MRXxUpN72t+f0GlLhmLKyU/DceZ7koyaUvik9Fiyiq2l02VxlW1rl10NfL3TWb7RqH7IntLalHl+3yO+Ppfsi166rl/NEsuEYcq3XOuU49vem218OvQkt4fj3URpsjOVceyc5fj16klkw1W47/od/+2P/AOSJ862qrhlk71J1+HpqPd76E3yWl4zx5R5qmtOMm2cV4GNXVOpQcoTXK1OTl09OpNgy81ZEOBzi40U0KtKMNuUteXXotlzJ6+z8n/8ATf8A6ksOF4kY8rqc1rSU5OWl9G+xLViU00OmKk62tOMpOXT06lvUNc8P0+HYyfVeFH8jLw+dcFz/AAd86st1o06eH49EXGuMknHl/jl0XouvQ9xcGjEcvAi483dczaf2jYag4cqf2HT/AA+G6fe9O3X8dlPBUn7L2eIt6qs5d+nXRoPheI9rw5KEntwU2ov6t6JrsWm+lUzi/D7csW0tenQfKGqeDTXHgcEoRSlTuXTv0OuB9eEY3+39WTxwMeOM8eMZKp/y87/5OsXEpxIOFEXGPo5N6+0WyyicAGEAAAAAAAAVeI5Sw8K2994x934+Rj8G4lgYeDGFt/72bc5+631f1EnGrFmcQxOHRfRzUrPh6fZs3FCKWklr4G/Jz7+r9R8bkZlFHHY5eJPmrclKXRrv/EjW9qZc3DanF7i7E9/UyX2lxFdw52RS5qXzfV5/59BVwl+1/Z+WNv8AfVdFv6O3/B02XOv4a/td9mtfsivXfmlv7TWPmvZrMVErMHI9yfNuKl06+aPpTn3M6rN+wgzFrCv183L8jjOzqsGh2Wvr/LFd5P0RG7LbeE2WZFarslVJuKfbozMn6Pn/AGdoyro3/Jsr5Ppx5vcUt9yw8XMo4/hyy7/HUm+WXbyfTXkdeyDWspefu/qb9lNdk65zinKt7i/RnXvrOqtvqQ4uphfVKu2KlCS00zL4txiNH/TYjVmTN8q11Ud/qR8UtyOGwwsnxJWKv3LU3/Htd/wZznNTEGV7LpycsS/l9IzX6lR4nHOH9a52Tiv6Jcy+xn0+JlU5lKtokpRf2r4kzNf8nU8q/KsLg3HZ5dyxsqKja/4ZLpv6Gin7Vf6hj/7P1PKoRyvalzx1uuEuaUl26Lr+J77Vf6hj/wCz9Tckncxf19Sj08XY9ODAAAMzieBlZzUY3QrqX8vXq/pO+GcLrwIuTana+8vReiNAGvlcxdAAZQAAAAAAAAAAAAAAABzOShCUn2S2ZmNF3ZKcuvXmZa4hZy1KC7yf4HnD69Vym/5npfA3PJqqnHb9QrpT/ifMzvgdHJRO5rrN6XwRmZ1rys6XL13Llibl9keHcNlLyqh0+l//ANNXzmRfx8r7Q5Xynic4xe41e4v1/E+q4Xi/I+H01Ne8o7l8X1Z8jwbHebxWtT95J+JP6v7n2eVf8mola4uSj3SNf5PM5i9fwOKysWULIOKsi4uL7o+SwcLPweJV2fJrXGE9NqL012Z9NhcSrzLHCMJRaW+vmR8U4tDhkq1ZTOamnpxa8jPNs/1xJv00QVOG59fEcd3VxcdScXF90WznZnlZePt0IPDyfno/dLBDl5Cxcadri5OPaK/mb6JfaIOfDyfno/dHh5Pz0funnD8yOdiQviuXm2nHe9P0LIuwV/Dyfno/dHh5Pz0fulgDRX8PJ+ej90eHk/PR+6e5V86K910zum+0Y/q/IlrcpVxlOPJJpNx3vT9AIfDyfno/dHh5Pz0fulgDRX8PJ+ej90eHk/PR+6WANFfw8n56P3R4eT89H7pYA0V/Dyfno/dHh5Pz0fuknjQ+UeBv3+Tn+reiQaK/h5Pz0fujw8n56P3SwUKcy6fFLMSyqEIxr501LbfXRZtE/h5Pz0fujw8n56P3SwCaK/h5Pz0fujw8n56P3SPieVbh4k76a4z5Vt80ta/5Oc7Lvx8CORRVGySSlJN60tdSyWqm8PJ+ej90eHk/PR+6MnJ+T4cr3BtpLUPNt9l9p5w/MjnYkL4x5ebacd70/Qe5o98PJ+ej90eHk/PR+6cZWdGi2FEIO3Is/hri9dPVvyRFk5uXiUSutxIThFbfh2ba+O0MtFjw8n56P3R4eT89H7pBxDiE8OiF8KY21z0t8+n17eR1O/PjFtYdcteSu6v8BlEvh5Pz0fujw8n56P3SJcSrXDlmWRcd9HDz5t619p5blZlNTtlhxlBLbjCzckvhrQyibw8n56P3SSqNkU/Empemlopz4lL9lxzqqVOPLzSi561+HUs4d1mRjwtsrVbmk0lLfT7BZcE4AMoAAAAABHfXK2qUIWSrb/mj3RIAMT/2cr8fxvld/i73z7W9mtRXKqpQnbK2S/mlrb+wlBb1b9rqjxDh7zo8jybK62tOENaZUxeARw7PEoy7oPz1rqbILOrJhrPz+D42c+eacLf64dGQQ4Xn1rlhxWzk+mCb+3ZrgfK/RrOxuEU03K+6yeTeu07HvXwRLnYMs2PJ8psqra1KMNdS4Cbd01iU+zkMefPTmZFcvWLSJbODTtjy2cRypL05kawL8+jax8P2ex8TJherZzcHtKWtbL+fhwzsWVFjaUtPa7osgl6tumsmXA64SU8O+3FnrT5H0fxRzPhOZeuTI4nZKt91GCjs2AX5U2qmHw+jBpdePHl33l3bKGR7PQyrfEvy7pz7bejaAnVl01Ww8aeNXySyLLkta59bRZAMoAAAAAAAAAAAAAAAAAAAAAAB496eu/kBmZc3bktLrr3UWcuxYnD5NPqo8q+LPKcKULVOck9dTziWHZmRhCE4xjF7e/Nm9myKyuDUeLmKbXu1rm+vyPfazK5aKsaL6zfPL4Lt+P5Grw7C+R1SjKSlKT22jM4pwLI4hmzv8euMWkoxafRG51L3tWX157KYvJj25Ml1sfLH4L+/5G7ZGN1c631TTizjDx44mLVRHtCOt+r8xRVOuVjnJPme+hjq7bUt2vncSx4mfBy6csuWXw7M0/aPG+UcMnJLcqnzr4eYzOESyMmVtdkYqXXTXmaEKm8ZVXNS3Hll9Jq9TZYu/r5n2UyeTLsx5PpZHa+K/t+R9WfOYns7kYuZXfDIr9yW9afVeh9GT/JZbsOvsM3Pu3nY9KrssjX+9moR2/SP4/kaXwKOFRk15WRbkKp+K1pwbbSXZdjM/lIp8Jt8HiWXiuE64WPxq4zWn17/AOfQTc88ni1+PdbOquqEXCEZcvPvu9nudh5V3EMfJx/Cj4O/4m9yT8uxVsovys/InTHHyIxajJXxeoyS6xizfl9VJw+F2RflL5Xe4VS8Ouaaaa+zq16kfD6MvPwVOWfbBqclHl+h+fqWcfKyKrFhzxK6bXFyr5Ze49d/gS8JxcjDx3Tf4bW3JODfmxbgp1ZF+bk5Dcb5U1TdcY1TUeq7t9UyapZvyDIjfOyp1tuue4uTjron3JI4eRiZV1uG65V3PmlXY2tS9U0SzpypYlsXOud1qa09qMFrXQls/Bm1U5NvBllzzr1ZGpziovSWl5+p1OvJs4T8unm3K1VeJFQ1GK6b7eZZqxMuvhDw/wBy58jrUuZ60137dx8ky/2R8j/c8/J4fNzPWtd+3cuiPNzr1iYMKt+Nla3KOtpaW9b8+p7GOXXk0yoryPD3q1XWKSa9V17nU+HXXYOPCc4V5GM065x2109SzXHNsnHx3VXCL2/Dbbl9q6ImzPBRUcmfGb8ZZlir8JSb0trr2XkviSY3i4vGHi+PZbVOnxF4j20967ndWLlx4rPLkqeScVBpSe0k+/YSxct8WWWlTyKHh65nvW977dxor1YsXx/Ij4lq/cqW1Y99zaM+3FyYcSll4/hSU61CUZtrWn36F+O+VczTlrrr1M9XUrKhKziPEsmt3WVUY7UeWt8rlL6Wc4tcqfaG2MrJWL5OtOXdLmXQnlh5GPnW5OG65RuS8SuxtdV5po5qxM2HFXlzlTOM61CSTa5VvfT1NbFVsa+/iErrpQyHWpuNaqmopJevXqzR4a8r5M45kWpxk0m2tyj5N68yCnDycG235G6p02y5+SxtOD+hpdi7jwshB+NZzzk9vS0l9C+gnVn4lVeOf6Pk/wC1fmieNMLsehWLmUVGSW+jevMj4pj3ZeHOijkXidG5t9CbGVsceMblBTite620T/yfinn3bzselV2WRr/ezUI7fpH8ev1FfhNvg8SysVwnXCx+NXGa0/p/z6C5hUZNeVkXZCqfitacG20l2XYizsPKu4hj5OP4UfB3/E3uSfl2NSz6X+kOC+b2iz/E/jUIqO/6en9jYlFTi4yW01pr1M/N4dO6+vLxrFTlQWt63GS9Ge+HxO9cl1lFMX/FKrbk/hvsS5fUQcfhGrhMIVrUY2QUV6Ems39qYzyPDdXLPXhp99eexxLh91+JXi4vhxrg09zk99CWb4m4tQhixl6uUn+hd8V1m42PlY08aU4180u8Wtqff7SnvjGDHqq82uPp0no7/Zd0uHeFO5fKZWq2Vq/q35fUWf8A3hGHIljzfZWNtfW46/UbniKVl9GR7O5E8aDrhyy3B/yve2vxNHA/+Ax//Lj+RTs4bbDhc8THlCU7W3ZOb1tvu9IuYNdtWLXVfyc0Eo7g200kTrM8KsAAwgAAAAAAAAAAAAAAAAAVeJznXgXTrbUku67pb6v7ALQKM7KsZJ0yTc+VJbbXn1+JHDiU58kvDiotVt9evvvX4FyrjSBmQ4lKyUYKMffcdS66003+n4keJmWRrgpy5pOuvXM97bcvx6F+NMa4MyHErJxjLw4pONbfX+qWhxK6cLI2V83Lj6nPXZp9Hv6tkwxpgzrOIThKaUE0uq113Hza9fgc2cUcIOarUo80opJ9ei3v4DKY0wZ9uXOrISm4/wAHTT6N8yXb16kMuIW2VWSSUVGmctJ9dptd/qGUxrAzZcRnFNqtNKUopb69I738CxiZMr5TjOMU4qL6fStjKYtAAiAAAAAAAAAAAAAAAAAAAAAAAAAAAAAAAAAAAFWWBV4s7a5WUym9y8ObSk/VotAu4IKcSqmx2LmnY1pznJyevTqTgEAAAAAAAAAAAAAAAAAAAAAAAAAAAAAAAAAAAAAAAAAAAAAAAAAAAAAAOLJxrrcrGlFd2zsiyKVkUuuTa209ryae1+QFWd1KlXTTTCfPJrWtJNevTuPFgsudMoVQUdP3lpyWt8y+DJIYSheruduXNKb6d20l+SQyMJZMv3s24bbS11W1rv8AWa8VHPIxoThFVw8OSbb5e2tPtr6dkjsxFtPw0kuvTp06/wBzyeE7IxU7W+WEob15NJfocPhlc4OuU5OD29fS48rY8Hs8jHhOCUIcsm1Jta5dLm6rRO50uuVkkuWWk249/JELwFKzxHY3NybfurT93l7fA6jhRjjeCpPSmpx/7WntJfR0J4OHbTK+uqqmE+dNt61rTS9O/UjsyfDyMiEqq1JR3Cev49JNp/aixThqq5Wqbb97fTvzPb/I5yMGN8LIzk05TU00usXrX5F8HrsxFF8zq0k99PJPr+J5K7F5JtRhJwi3px1r/jscT4cp8/72SUlNa125mm/yO7sFXWObm4twcdpd01rr6rzHg9V2K5NPkUtafT6N638CSidM3J062tJ6jry6fgVreHvw5uEnKe3JJpdXycpLg02UqamlptNPXV9Nder9EPMFsAGUAAAAAAAAAAAAAAAAAAAAAAAAAAAAAAAAAAAAAAAAAAAAAAAAAAAAAAAAAAAAAAAAAAAAAAAAAAAAAAAAAAAAAAAAAAAAAA8k1FNvokekd9fi0yr20pLTaArY2fGyuTuXhzU+Xl7vr1X4Eyy6Wm1Pony9n39CtLh9NspzrklCxJOKSa2t9fiePBqhbCTuam2uXf8AM112/V6NeL4s/K6Wvdmm9b/Pv6dmeRzanXGUpabjza1vy33+BxTgxpc3CyX7xe/07vbe/wAWQvh9Vfh890tL3Y82v6eXSHh4sQza5S69E4xa33e99NfUdLNobSVibevJ+b0vxIVgJThPxHzQUUnpfy7/AOWeLh1cE34ktbg3vX8snL82PDxanfXCfJKWpa21rt/mjh5tCXWfnrWnvet9vh1PJUKdk7a7HHxYJNx+vTT+shhw6EZb8SW977Lvy8v5E8Fh5dC72JLW9+Wtb7/AhhnxlbKDSjFT5dt66cnNvTI3wuuUVGVs5JR5V27cvKezwK5T/eXNucnLXRb9zl/Ivh4sPNoSTdnfy099t/kPllHNy+It/h233+HUr2YtNUIOy1QUdrekt7jr8jyPD6pw0rXKO12111HkHguRyapVysU1yx6yb6a6b/Ihhn1uVqn7ihLlW99Vyp715dx8jgsWyiT92cdNpJPtrZEsKqy12eKrJt8z6JrTil2+pE8Fyu6u1tQlzcr0+hIVqcWNN87U+slppLS+PxLJEAAAAAAAAAAAAAAAAAAAAAAAAAAAAAAAAAAAAAAAAAAAAAAAAAAAAAAAAAAAAAAAAAAAAAAAAAAAAAAAAAAAAAAAAAAAIMxWvGmqP/E6a+3r+BOAM2NWTFzSlY1yfun2UXt91v4dyKyrLlyutT3Fpx53vUuSSb+G2jWBdXWaq8qLrlGVkveW4S6LXTfXfxf2nuVVkTyG4qTSnFwe/dS112viaIGmqNNd/wAjmpzsVkor4xeuuupxVDJlzeOpr3Pd5ZdN9d76+fQ0Roaayo1ZipmnKxSVeopf7Na79+Y7jXkq5qXiunflLr/Cvp7b5jSA01mOrL5JN2WKfM+i7Pq2vPtr0JciF8o0uMZKShLmSfZ8vTr8S8BprLjRe76edWShGcZbct69xp/jo9rpyNyUvFilGxrUtdeduP4GmC/I1l11ZSlHm8Vra3uW+nI9+f8AVo8rpy1W+ZzjNVpRS8/c1rv/AFGroaHyNZypyVZH37FDli++3vb5k9ssYMbo1SjdttPSk+8lpdfoLJ6TU0ABAAAAAAAAAAAAAAAAAAAAAAAAAAAAAAAAAAAAAAAAAAAAAAA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5141"/>
            <a:ext cx="3456384"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077071"/>
            <a:ext cx="4176464" cy="186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923928" y="4077072"/>
            <a:ext cx="5112568" cy="2954655"/>
          </a:xfrm>
          <a:prstGeom prst="rect">
            <a:avLst/>
          </a:prstGeom>
          <a:noFill/>
        </p:spPr>
        <p:txBody>
          <a:bodyPr wrap="square" rtlCol="0">
            <a:spAutoFit/>
          </a:bodyPr>
          <a:lstStyle/>
          <a:p>
            <a:pPr algn="just" fontAlgn="base"/>
            <a:r>
              <a:rPr lang="en-US" sz="1400" dirty="0">
                <a:solidFill>
                  <a:schemeClr val="tx2">
                    <a:lumMod val="75000"/>
                  </a:schemeClr>
                </a:solidFill>
              </a:rPr>
              <a:t>Officially recognized by the U.S. Secretary of Education as a national accreditation agency, the Commission on Collegiate Nursing Education (CCNE) is an autonomous accrediting agency, contributing to the improvement of the public's health. CCNE ensures the quality and integrity of baccalaureate, graduate, and residency/fellowship programs in nursing.</a:t>
            </a:r>
          </a:p>
          <a:p>
            <a:pPr algn="just" fontAlgn="base"/>
            <a:r>
              <a:rPr lang="en-US" sz="1400" dirty="0">
                <a:solidFill>
                  <a:schemeClr val="tx2">
                    <a:lumMod val="75000"/>
                  </a:schemeClr>
                </a:solidFill>
              </a:rPr>
              <a:t>CCNE serves the public interest by assessing and identifying programs that engage in effective educational practices. As a voluntary, self-regulatory process, CCNE accreditation supports and encourages continuing self-assessment by nursing programs and supports continuing growth and improvement of collegiate professional education and</a:t>
            </a:r>
            <a:r>
              <a:rPr lang="en-US" sz="1400" dirty="0"/>
              <a:t> </a:t>
            </a:r>
            <a:r>
              <a:rPr lang="en-US" sz="1400" dirty="0">
                <a:solidFill>
                  <a:schemeClr val="tx2">
                    <a:lumMod val="75000"/>
                  </a:schemeClr>
                </a:solidFill>
              </a:rPr>
              <a:t>nurse residency/fellowship programs.</a:t>
            </a:r>
          </a:p>
          <a:p>
            <a:endParaRPr lang="es-CL" dirty="0"/>
          </a:p>
        </p:txBody>
      </p:sp>
      <p:sp>
        <p:nvSpPr>
          <p:cNvPr id="7" name="6 CuadroTexto"/>
          <p:cNvSpPr txBox="1"/>
          <p:nvPr/>
        </p:nvSpPr>
        <p:spPr>
          <a:xfrm>
            <a:off x="3851920" y="1484784"/>
            <a:ext cx="5184576" cy="2462213"/>
          </a:xfrm>
          <a:prstGeom prst="rect">
            <a:avLst/>
          </a:prstGeom>
          <a:noFill/>
        </p:spPr>
        <p:txBody>
          <a:bodyPr wrap="square" rtlCol="0">
            <a:spAutoFit/>
          </a:bodyPr>
          <a:lstStyle/>
          <a:p>
            <a:pPr algn="just" fontAlgn="base"/>
            <a:r>
              <a:rPr lang="en-US" sz="1400" dirty="0">
                <a:solidFill>
                  <a:schemeClr val="tx2">
                    <a:lumMod val="75000"/>
                  </a:schemeClr>
                </a:solidFill>
              </a:rPr>
              <a:t>The Canadian Association of Schools of Nursing is the national accrediting body for nursing education in Canada. In 1987, the organization accredited its first undergraduate program and today, the accreditation of nursing education programs in Canada has become a core function of CASN.</a:t>
            </a:r>
          </a:p>
          <a:p>
            <a:pPr algn="just" fontAlgn="base"/>
            <a:r>
              <a:rPr lang="en-US" sz="1400" dirty="0">
                <a:solidFill>
                  <a:schemeClr val="tx2">
                    <a:lumMod val="75000"/>
                  </a:schemeClr>
                </a:solidFill>
              </a:rPr>
              <a:t>Accreditation promotes excellence and is recognized worldwide as an important, objective method to assess professional education programs. Accreditation identifies strengths and opportunities for improvement that can guide decision making. The process provides administrators and faculty with information regarding areas that require development, modification and/or resources.</a:t>
            </a:r>
          </a:p>
        </p:txBody>
      </p:sp>
    </p:spTree>
    <p:extLst>
      <p:ext uri="{BB962C8B-B14F-4D97-AF65-F5344CB8AC3E}">
        <p14:creationId xmlns:p14="http://schemas.microsoft.com/office/powerpoint/2010/main" val="68821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b="1" dirty="0">
                <a:solidFill>
                  <a:schemeClr val="tx2">
                    <a:lumMod val="75000"/>
                  </a:schemeClr>
                </a:solidFill>
              </a:rPr>
              <a:t>Redes de Agencias de Aseguramiento de la Calidad</a:t>
            </a:r>
            <a:endParaRPr lang="es-CL" sz="2400" dirty="0"/>
          </a:p>
        </p:txBody>
      </p:sp>
      <p:sp>
        <p:nvSpPr>
          <p:cNvPr id="5" name="AutoShape 4" descr="data:image/jpeg;base64,/9j/4AAQSkZJRgABAQAAAQABAAD/2wBDABQODxIPDRQSEBIXFRQYHjIhHhwcHj0sLiQySUBMS0dARkVQWnNiUFVtVkVGZIhlbXd7gYKBTmCNl4x9lnN+gXz/2wBDARUXFx4aHjshITt8U0ZTfHx8fHx8fHx8fHx8fHx8fHx8fHx8fHx8fHx8fHx8fHx8fHx8fHx8fHx8fHx8fHx8fHz/wAARCADXAqkDASIAAhEBAxEB/8QAGgABAAMBAQEAAAAAAAAAAAAAAAMEBQIBBv/EAEQQAAICAgAEAwMJBwMCAwkAAAABAgMEEQUSITETQVEGInEUU2GBkZKhscEVIzJCUuHwNXLRJGIzc5MWJTQ2ZHSywvH/xAAXAQEBAQEAAAAAAAAAAAAAAAAAAQID/8QAIhEBAQEBAQADAAICAwAAAAAAAAERAiESMUFRYQMiEzNC/9oADAMBAAIRAxEAPwD7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zOca4SnOSjGK22/JGAuJZvFsmVPDtU0x/ita6mpzasmvoAZS4VlxW48Uv5/pW19hVs4nn4eZjY2XGGpTSdkV0nHt9Q+O/VMfQA8KnFMv5HgW2p+8lqPxfYzJviLZ6fO8D4pk2Z9mLnTbk17u0lpruv89D6I11zeblWzA8MzjfFP2dTFVpSus6RT7L6SCjh3EL4KzK4hbXKS3yV9Eh8fNpja2DCzIcW4fjzlTkfKa9d5R9+H0/SaOFfLP4ZXZGbhOcdOSS6PzF5yaYuHp8pxDM4rh5dtMMp2Rrip75F2NrgvEFxDDUpNeLD3Zr9S3iyaWNAGfxSvKjTZfjZUq3CDfJypp6IuC/LMjHrysnKlNS3qtRSXp3J8fNMawAMoAAAAAAAAAAAAAAAAAAAAAAAAAAAAAAAAAAAAAAAAAAAAAAAAAAAAAAAAAAAAAAAAAAAAAAAAAAAAAAAAAAAAAAAAAADC9qsmVWFXTF68WXX4L/ABFn2dojTwqppe9Zubf+fQUPa6turGsXaMnF/Xr/AINPgdis4TjteUeV/Uzrf+uNfjQKPFcH5di8kdK2L5q5PyZePDlLl1l5HfKubvrqY/EH8t4vi4S6wq/e2fov89TXnONdcpyeoxW2z57hi4hfbfn40aP38ml4re9L01/nQ3xP1Yh4/XLB4rTm1LSlpv4rv+B9NTZG6qFkHuM0mjC4ti8Ty8OSvjiuNfv+45c3T0JfZfL8bClRJ+9S+nwf+M11N5l/hb9I/ajCtujVkVRcvDTUku6XqcYXtPWq4wy65KSWnOHVP6jcjk1TyZ46l+9glJx15MhyeFYWTt248HJ/zLo/wJOpmdQ38ryji2Dk6UMiG35S91/iT42NVjQlGhcsZSctb6bfoYmV7L1OLeLbKMvKM+qI/ZnLuWRbhXSbjGLaT/laemheZZvNM/hc5Iz9pbYzScZY2mn59TJXPwDjPXbon+MX+qNiH/zRZ/8Abr8ybjfD1n4bUV++r96D/Qs6y5fqmrGbJT4dfKLTTqk018CHgX+kY3+1/mzH4RxBz4ZlYVz9+uqXJvzWn0+o2OBf6Rjf7X+bJ1z8ZYWZGgADmyAEbuqT07IJ+nMgOz0yeK4uROHj4V1m0usIzen8CrwjjDUlj5ct7fuzl+TNTnZsXH0APEemUAAAAAAAAAAAAAAAAAAAAAAAAAAAAAAAAAAAAAAAAAAAAAAAAAAAAAAAAAAAAAAAAAAAAAAAAAAAAAAAAADmclCPNLsgIc7Ehm4s6LO0l0fo/Jnz+Bk38BuljZtcvk8nuM4raT9UfRfKavV/dZzK6icXGa5k/Jwb/Q3zcmX6WVCuL4DhzfK69fS+v2FK/Nt4rvG4cpRqfSzIa0kvRFz5Pw5S5vk1W/Xwv7FiN9MUlHaS8lBjyfUPGFxviVNOD8hxrfEm1yTlveku+36mnwXIxrMGmqiyLlCC5o+afn+JPz4re3Bb/wDL/sdRtx4PcI8r+iDX6C3zMN8SX21U1Od04wgu7k9I+N4fnVYHF5zhLeNKTjv/ALd9GfXyvpmtS216OD/4OObF+bj/AOn/AGHNyWWEuMXjNslmYefw+anKf7vceqk/T8WaGNxzGs9zJbxrl0lCzp+JcVuOkklpJ7S5H0/A4teJetXVxs/3V7/QbLMsNVsvjmHRW/DtV1n8sIddsqcCwp4zuz83VcrE+kumk3ttmlVDBoe6qYQfrGvX6EzyKZLT20/JxY3JkNYUOJYq9o52+LHwnXyKfls+hhONsFOElKL6pp7TIObF+bj/AOn/AGO1kUxWo7SXkosnXv0V817RYMsTJ+WUbjC3alryb7/abnAv9Ixv9r/NlmV9E1qW2vRwf/AjkUxWo7S9FFmr1bzhbsTg4rtjZvlbevVaOzmjiVkIfxSS+LKOfhV5sHZS4+LHzT7/AEMu21Rtg4yX9jN9/EvaT3+qNc/0qrw/Onh2Om9Pw96afeLO+L8KjfF5WIk5NblFfzfSi1m4cM6nxqly2pefn9BR4bxCWNNVWblW3r15Tf8AcX+zg/F+RrGypdO0Jvy+hn0CMPjXC4yhLKo1GSW5x7J/T8TjgnFZOUcW/ct9IS7v4MnUnU+ULN9fQAA5sgAAAAAAAAAAAAAAeNqKbfZAeOyCenOKf0s9clGPNJpJebMqtPIylv8Ame38Dvjl/JjRqT62Pr8Ea+PuLjQjdXN6hZCT9FJMWXV1JO2yEN9uaSWzK4DR0sva7+6v1Mf2nyvG4gqYv3aY6+t9X+hqcb1iybX1tdtdqbqsjNLu4vZ2Z3A8X5JwupSWpTXPL6/7GiYsysgAIABlU22cUy7lGydeLTLk1B6dkvPr6Fk0aoMzLxLsdV3Ydt7UJpzqc3LmW+vfqX77Y0UWWz/hhFyYz+BIDG4VfkV51uNmTcpWQV0Nvtvul/nkWOM5U8XGrcJOEZ2KE7EtuEX3Zfj7i40QZluGr8WU+H5lqs17slc5KXx2xlOyfA/FnK2q6FPM9ScWpJeYwxpgyOGX213WcPy7JTk489VjfWUX9PqibhdbVuW5W2z5LnCKnNtJaTF5wxogGdxaV04QxsWbhdYnLmi9NJL9XpEk2o0QU+FZXyzh9Vrfv65Z/FdGS3ZdFE1CyepvqopNv7EMu4JwRUZFOTBzpsU0np68n9JDLieJFvdy0npySbin8ewyi2CC/Mx8eMXddGKl/D17/A5qz8W7IePXdGVqW+VDKLIKs+I4tcpRlavdepNJtRf0vsiedtcKnbOcVWlvmb6aGUdgweN5mPkcPlKm+amtcqTcVJbXl5mjxR4zxHXl3umMtacZab16F+P0uLoKPE82OBgynHmc+XUOm+vqyxRkV3180ZPourcWvzJlzUTAqftPE+eXK3rn0+Xfx7HWdlww8Wd0k3pdElvbGUWQU8POruxIWTnqSrUptpxS6HnDI48aJ/JbpXQdjblJ76+gzBdBUlxLEi2nctRenJJuKf0vsTW5NNFXi22xhB9pN9GMolBTs4rhVqLnkRXMlJd30fr6FqE4zgpwalGS2mvMZYOgAQAAAAAAAACjxLidPDYwdqlJzeko9y8fPXY64zxLL31ror8OD/7/AFNcyW+rG1h5VebjQvq3yy8n3ROfNey2S4Tuw7OjT5op/Y1+Rs8TzFg4Nl3eSWor1b7DrnOsLPXGfxbGwNRsk5WPtCHVlePFcuS5lwu/k9ebr9hR9msX5RZbn5Hvz5tRcvXzZ9IWyc3FuRmx47huCc3OufMouuUdSTf0E2dnfIo88se2ytLblBJpFTj/AA1ZWM76o/v6ltNd5L0LcrFfweVn9dDb+6MnlieKVXtHTfPkpxsiyXpGKf6ktnGvCjzWYGXFergZ/sglrKeuvurf2m5kZcaL6KWtyuk0uvbS2XqSdZIt+1PB47jZ2SqIQshJptc2uppWWQqrlOySjCK22/IzM7hCnkV5eGo15EJJvyUviR+1LsXDIqO+V2Ln16df1JktmJ5Xq4675uODh3ZCXeXZHf7bVMks7Fuxk+0mtx+084Bl40+H1VQlGNkFqUX0e/U07a4XVuFkVKElpproxclzC+IcLNrzcVX0qWuvuvvtFC/2hpxrHXfjXwmvJpf8k/DMCfD7MiuLTx5tSr69U/NGN7VJftDH/wBn6l5nN6xZJr6LDynlV87osqXlz6WyyeJaR6c2UN9k4x/dwcpP6OxTpxZ2Tc79pd3vzNIzOJPLuXhY9UlW/wCKW0tmuf4VV4jxDxP+nxv4Oza8/oRPw/Ahi1/KcrSklvT/AJf7jAwI4kHkZWlKK317RMviPELeJXqjHUvD3qMV3k/VnSTfIpxHiFvEr1RjqXh71GK7yfqzZ4VwyGDXzT1K6S6v0+hDhXDIYNfNPUrpLq/T6EaJnrr8n0lv5AAHNAAAAAAAAAAAAAAK2dZyUNLvLoWTMzrOe/lXaPT6zXM2iXh1f8Vj+CMnit3j50kuqh7i/wA+JtzksPBcn3jH8TD4ZS8jOhzdVH35f58TfP701G3Uo4HDtz6KuDlL492fG4VUuJcVgp9XZPmn8O7PofanK8LBjRF+9dLr8F/iKvsni9bsqS/7I/m/0Nc/683pZ5NafHcn5Jwu3lepT/dx+v8Atsk4NlfK+GUzb3JLll8UVPafHd3DfEj3pkpfV2ZR9k8nVl2NJ9JLnj8fMzOd/wAepnj6cAHJkMTgs1h5WVg3Pls8Rzhv+ZP0Nsr5WDjZiXyipTa7Ps19ZqX8qx1k5NWNDmsfVvUYrq5P0SKvE+bIlRhwlyu2XNJ63qMevb46Jsfh2LjT56qvf/qk3Jr7T14NDylkuMvFX83O/s7iWSjL4pVfh24/ELL/ABfBmoy9xR919zRzsqmqFKvjGVF8uRyfZbW1slysSnMgoXxcory5mvyPFg4/gQpdfNXB7jGTb0/rLsuaaoZHBMeEZXYdk8WaW1KEvd+sRyLcn2astv8A45Uy2/Xutlv9mYzXK4zcP6PEly/ZvRLfiU5FKqti/DX8qbS/AfL+TVPiWJO7Dpvx+mTjpTg15+qPOA3rKoyb0uXnvb16dEaFFMKK1XXtRXbbb/M8ox6sdTVMFBTk5tL1Y+XmGpTLqhdl5t+TTf4UYvwY+4pbS7/j+RpTgpwcZb01p6eiLFxKcSLjRFxi3vTk3+ZJcGbwtSweJ5ODZLmVn76D1re+/T/Ox3wt74nxHxf/ABuda335PLRbnw7GsyVkShJ2rtLnfT8TrIwcfIsVlkGrEtKcZOL18UW9SmqvEKq6sbPli9MicE7FF9f81slwIUW8IpglF0yqSkvLt1LNOPVjwcKoKKfV+bfxfmQfsvEUm1W1FvbgpNRf1b0NmYapcYhSuBxjTp1JwUHvfTa8y/fRGvFslRVGNsapKtqPVdOyPcnBx8uMY3wcox7RUml9iJqq41VqEN8q7bbb/Em+GsjhGMruE1qOTZGEk1OKUdb8/Ij4hXXTg8PphY7MRXxUpN72t+f0GlLhmLKyU/DceZ7koyaUvik9Fiyiq2l02VxlW1rl10NfL3TWb7RqH7IntLalHl+3yO+Ppfsi166rl/NEsuEYcq3XOuU49vem218OvQkt4fj3URpsjOVceyc5fj16klkw1W47/od/+2P/AOSJ862qrhlk71J1+HpqPd76E3yWl4zx5R5qmtOMm2cV4GNXVOpQcoTXK1OTl09OpNgy81ZEOBzi40U0KtKMNuUteXXotlzJ6+z8n/8ATf8A6ksOF4kY8rqc1rSU5OWl9G+xLViU00OmKk62tOMpOXT06lvUNc8P0+HYyfVeFH8jLw+dcFz/AAd86st1o06eH49EXGuMknHl/jl0XouvQ9xcGjEcvAi483dczaf2jYag4cqf2HT/AA+G6fe9O3X8dlPBUn7L2eIt6qs5d+nXRoPheI9rw5KEntwU2ov6t6JrsWm+lUzi/D7csW0tenQfKGqeDTXHgcEoRSlTuXTv0OuB9eEY3+39WTxwMeOM8eMZKp/y87/5OsXEpxIOFEXGPo5N6+0WyyicAGEAAAAAAAAVeI5Sw8K2994x934+Rj8G4lgYeDGFt/72bc5+631f1EnGrFmcQxOHRfRzUrPh6fZs3FCKWklr4G/Jz7+r9R8bkZlFHHY5eJPmrclKXRrv/EjW9qZc3DanF7i7E9/UyX2lxFdw52RS5qXzfV5/59BVwl+1/Z+WNv8AfVdFv6O3/B02XOv4a/td9mtfsivXfmlv7TWPmvZrMVErMHI9yfNuKl06+aPpTn3M6rN+wgzFrCv183L8jjOzqsGh2Wvr/LFd5P0RG7LbeE2WZFarslVJuKfbozMn6Pn/AGdoyro3/Jsr5Ppx5vcUt9yw8XMo4/hyy7/HUm+WXbyfTXkdeyDWspefu/qb9lNdk65zinKt7i/RnXvrOqtvqQ4uphfVKu2KlCS00zL4txiNH/TYjVmTN8q11Ud/qR8UtyOGwwsnxJWKv3LU3/Htd/wZznNTEGV7LpycsS/l9IzX6lR4nHOH9a52Tiv6Jcy+xn0+JlU5lKtokpRf2r4kzNf8nU8q/KsLg3HZ5dyxsqKja/4ZLpv6Gin7Vf6hj/7P1PKoRyvalzx1uuEuaUl26Lr+J77Vf6hj/wCz9Tckncxf19Sj08XY9ODAAAMzieBlZzUY3QrqX8vXq/pO+GcLrwIuTana+8vReiNAGvlcxdAAZQAAAAAAAAAAAAAAABzOShCUn2S2ZmNF3ZKcuvXmZa4hZy1KC7yf4HnD69Vym/5npfA3PJqqnHb9QrpT/ifMzvgdHJRO5rrN6XwRmZ1rys6XL13Llibl9keHcNlLyqh0+l//ANNXzmRfx8r7Q5Xynic4xe41e4v1/E+q4Xi/I+H01Ne8o7l8X1Z8jwbHebxWtT95J+JP6v7n2eVf8mola4uSj3SNf5PM5i9fwOKysWULIOKsi4uL7o+SwcLPweJV2fJrXGE9NqL012Z9NhcSrzLHCMJRaW+vmR8U4tDhkq1ZTOamnpxa8jPNs/1xJv00QVOG59fEcd3VxcdScXF90WznZnlZePt0IPDyfno/dLBDl5Cxcadri5OPaK/mb6JfaIOfDyfno/dHh5Pz0funnD8yOdiQviuXm2nHe9P0LIuwV/Dyfno/dHh5Pz0fulgDRX8PJ+ej90eHk/PR+6e5V86K910zum+0Y/q/IlrcpVxlOPJJpNx3vT9AIfDyfno/dHh5Pz0fulgDRX8PJ+ej90eHk/PR+6WANFfw8n56P3R4eT89H7pYA0V/Dyfno/dHh5Pz0fuknjQ+UeBv3+Tn+reiQaK/h5Pz0fujw8n56P3SwUKcy6fFLMSyqEIxr501LbfXRZtE/h5Pz0fujw8n56P3SwCaK/h5Pz0fujw8n56P3SPieVbh4k76a4z5Vt80ta/5Oc7Lvx8CORRVGySSlJN60tdSyWqm8PJ+ej90eHk/PR+6MnJ+T4cr3BtpLUPNt9l9p5w/MjnYkL4x5ebacd70/Qe5o98PJ+ej90eHk/PR+6cZWdGi2FEIO3Is/hri9dPVvyRFk5uXiUSutxIThFbfh2ba+O0MtFjw8n56P3R4eT89H7pBxDiE8OiF8KY21z0t8+n17eR1O/PjFtYdcteSu6v8BlEvh5Pz0fujw8n56P3SJcSrXDlmWRcd9HDz5t619p5blZlNTtlhxlBLbjCzckvhrQyibw8n56P3SSqNkU/Empemlopz4lL9lxzqqVOPLzSi561+HUs4d1mRjwtsrVbmk0lLfT7BZcE4AMoAAAAABHfXK2qUIWSrb/mj3RIAMT/2cr8fxvld/i73z7W9mtRXKqpQnbK2S/mlrb+wlBb1b9rqjxDh7zo8jybK62tOENaZUxeARw7PEoy7oPz1rqbILOrJhrPz+D42c+eacLf64dGQQ4Xn1rlhxWzk+mCb+3ZrgfK/RrOxuEU03K+6yeTeu07HvXwRLnYMs2PJ8psqra1KMNdS4Cbd01iU+zkMefPTmZFcvWLSJbODTtjy2cRypL05kawL8+jax8P2ex8TJherZzcHtKWtbL+fhwzsWVFjaUtPa7osgl6tumsmXA64SU8O+3FnrT5H0fxRzPhOZeuTI4nZKt91GCjs2AX5U2qmHw+jBpdePHl33l3bKGR7PQyrfEvy7pz7bejaAnVl01Ww8aeNXySyLLkta59bRZAMoAAAAAAAAAAAAAAAAAAAAAAB496eu/kBmZc3bktLrr3UWcuxYnD5NPqo8q+LPKcKULVOck9dTziWHZmRhCE4xjF7e/Nm9myKyuDUeLmKbXu1rm+vyPfazK5aKsaL6zfPL4Lt+P5Grw7C+R1SjKSlKT22jM4pwLI4hmzv8euMWkoxafRG51L3tWX157KYvJj25Ml1sfLH4L+/5G7ZGN1c631TTizjDx44mLVRHtCOt+r8xRVOuVjnJPme+hjq7bUt2vncSx4mfBy6csuWXw7M0/aPG+UcMnJLcqnzr4eYzOESyMmVtdkYqXXTXmaEKm8ZVXNS3Hll9Jq9TZYu/r5n2UyeTLsx5PpZHa+K/t+R9WfOYns7kYuZXfDIr9yW9afVeh9GT/JZbsOvsM3Pu3nY9KrssjX+9moR2/SP4/kaXwKOFRk15WRbkKp+K1pwbbSXZdjM/lIp8Jt8HiWXiuE64WPxq4zWn17/AOfQTc88ni1+PdbOquqEXCEZcvPvu9nudh5V3EMfJx/Cj4O/4m9yT8uxVsovys/InTHHyIxajJXxeoyS6xizfl9VJw+F2RflL5Xe4VS8Ouaaaa+zq16kfD6MvPwVOWfbBqclHl+h+fqWcfKyKrFhzxK6bXFyr5Ze49d/gS8JxcjDx3Tf4bW3JODfmxbgp1ZF+bk5Dcb5U1TdcY1TUeq7t9UyapZvyDIjfOyp1tuue4uTjron3JI4eRiZV1uG65V3PmlXY2tS9U0SzpypYlsXOud1qa09qMFrXQls/Bm1U5NvBllzzr1ZGpziovSWl5+p1OvJs4T8unm3K1VeJFQ1GK6b7eZZqxMuvhDw/wBy58jrUuZ60137dx8ky/2R8j/c8/J4fNzPWtd+3cuiPNzr1iYMKt+Nla3KOtpaW9b8+p7GOXXk0yoryPD3q1XWKSa9V17nU+HXXYOPCc4V5GM065x2109SzXHNsnHx3VXCL2/Dbbl9q6ImzPBRUcmfGb8ZZlir8JSb0trr2XkviSY3i4vGHi+PZbVOnxF4j20967ndWLlx4rPLkqeScVBpSe0k+/YSxct8WWWlTyKHh65nvW977dxor1YsXx/Ij4lq/cqW1Y99zaM+3FyYcSll4/hSU61CUZtrWn36F+O+VczTlrrr1M9XUrKhKziPEsmt3WVUY7UeWt8rlL6Wc4tcqfaG2MrJWL5OtOXdLmXQnlh5GPnW5OG65RuS8SuxtdV5po5qxM2HFXlzlTOM61CSTa5VvfT1NbFVsa+/iErrpQyHWpuNaqmopJevXqzR4a8r5M45kWpxk0m2tyj5N68yCnDycG235G6p02y5+SxtOD+hpdi7jwshB+NZzzk9vS0l9C+gnVn4lVeOf6Pk/wC1fmieNMLsehWLmUVGSW+jevMj4pj3ZeHOijkXidG5t9CbGVsceMblBTite620T/yfinn3bzselV2WRr/ezUI7fpH8ev1FfhNvg8SysVwnXCx+NXGa0/p/z6C5hUZNeVkXZCqfitacG20l2XYizsPKu4hj5OP4UfB3/E3uSfl2NSz6X+kOC+b2iz/E/jUIqO/6en9jYlFTi4yW01pr1M/N4dO6+vLxrFTlQWt63GS9Ge+HxO9cl1lFMX/FKrbk/hvsS5fUQcfhGrhMIVrUY2QUV6Ems39qYzyPDdXLPXhp99eexxLh91+JXi4vhxrg09zk99CWb4m4tQhixl6uUn+hd8V1m42PlY08aU4180u8Wtqff7SnvjGDHqq82uPp0no7/Zd0uHeFO5fKZWq2Vq/q35fUWf8A3hGHIljzfZWNtfW46/UbniKVl9GR7O5E8aDrhyy3B/yve2vxNHA/+Ax//Lj+RTs4bbDhc8THlCU7W3ZOb1tvu9IuYNdtWLXVfyc0Eo7g200kTrM8KsAAwgAAAAAAAAAAAAAAAAAVeJznXgXTrbUku67pb6v7ALQKM7KsZJ0yTc+VJbbXn1+JHDiU58kvDiotVt9evvvX4FyrjSBmQ4lKyUYKMffcdS66003+n4keJmWRrgpy5pOuvXM97bcvx6F+NMa4MyHErJxjLw4pONbfX+qWhxK6cLI2V83Lj6nPXZp9Hv6tkwxpgzrOIThKaUE0uq113Hza9fgc2cUcIOarUo80opJ9ei3v4DKY0wZ9uXOrISm4/wAHTT6N8yXb16kMuIW2VWSSUVGmctJ9dptd/qGUxrAzZcRnFNqtNKUopb69I738CxiZMr5TjOMU4qL6fStjKYtAAiAAAAAAAAAAAAAAAAAAAAAAAAAAAAAAAAAAAFWWBV4s7a5WUym9y8ObSk/VotAu4IKcSqmx2LmnY1pznJyevTqTgEAAAAAAAAAAAAAAAAAAAAAAAAAAAAAAAAAAAAAAAAAAAAAAAAAAAAAAOLJxrrcrGlFd2zsiyKVkUuuTa209ryae1+QFWd1KlXTTTCfPJrWtJNevTuPFgsudMoVQUdP3lpyWt8y+DJIYSheruduXNKb6d20l+SQyMJZMv3s24bbS11W1rv8AWa8VHPIxoThFVw8OSbb5e2tPtr6dkjsxFtPw0kuvTp06/wBzyeE7IxU7W+WEob15NJfocPhlc4OuU5OD29fS48rY8Hs8jHhOCUIcsm1Jta5dLm6rRO50uuVkkuWWk249/JELwFKzxHY3NybfurT93l7fA6jhRjjeCpPSmpx/7WntJfR0J4OHbTK+uqqmE+dNt61rTS9O/UjsyfDyMiEqq1JR3Cev49JNp/aixThqq5Wqbb97fTvzPb/I5yMGN8LIzk05TU00usXrX5F8HrsxFF8zq0k99PJPr+J5K7F5JtRhJwi3px1r/jscT4cp8/72SUlNa125mm/yO7sFXWObm4twcdpd01rr6rzHg9V2K5NPkUtafT6N638CSidM3J062tJ6jry6fgVreHvw5uEnKe3JJpdXycpLg02UqamlptNPXV9Nder9EPMFsAGUAAAAAAAAAAAAAAAAAAAAAAAAAAAAAAAAAAAAAAAAAAAAAAAAAAAAAAAAAAAAAAAAAAAAAAAAAAAAAAAAAAAAAAAAAAAAAA8k1FNvokekd9fi0yr20pLTaArY2fGyuTuXhzU+Xl7vr1X4Eyy6Wm1Pony9n39CtLh9NspzrklCxJOKSa2t9fiePBqhbCTuam2uXf8AM112/V6NeL4s/K6Wvdmm9b/Pv6dmeRzanXGUpabjza1vy33+BxTgxpc3CyX7xe/07vbe/wAWQvh9Vfh890tL3Y82v6eXSHh4sQza5S69E4xa33e99NfUdLNobSVibevJ+b0vxIVgJThPxHzQUUnpfy7/AOWeLh1cE34ktbg3vX8snL82PDxanfXCfJKWpa21rt/mjh5tCXWfnrWnvet9vh1PJUKdk7a7HHxYJNx+vTT+shhw6EZb8SW977Lvy8v5E8Fh5dC72JLW9+Wtb7/AhhnxlbKDSjFT5dt66cnNvTI3wuuUVGVs5JR5V27cvKezwK5T/eXNucnLXRb9zl/Ivh4sPNoSTdnfy099t/kPllHNy+It/h233+HUr2YtNUIOy1QUdrekt7jr8jyPD6pw0rXKO12111HkHguRyapVysU1yx6yb6a6b/Ihhn1uVqn7ihLlW99Vyp715dx8jgsWyiT92cdNpJPtrZEsKqy12eKrJt8z6JrTil2+pE8Fyu6u1tQlzcr0+hIVqcWNN87U+slppLS+PxLJEAAAAAAAAAAAAAAAAAAAAAAAAAAAAAAAAAAAAAAAAAAAAAAAAAAAAAAAAAAAAAAAAAAAAAAAAAAAAAAAAAAAAAAAAAAAIMxWvGmqP/E6a+3r+BOAM2NWTFzSlY1yfun2UXt91v4dyKyrLlyutT3Fpx53vUuSSb+G2jWBdXWaq8qLrlGVkveW4S6LXTfXfxf2nuVVkTyG4qTSnFwe/dS112viaIGmqNNd/wAjmpzsVkor4xeuuupxVDJlzeOpr3Pd5ZdN9d76+fQ0Roaayo1ZipmnKxSVeopf7Na79+Y7jXkq5qXiunflLr/Cvp7b5jSA01mOrL5JN2WKfM+i7Pq2vPtr0JciF8o0uMZKShLmSfZ8vTr8S8BprLjRe76edWShGcZbct69xp/jo9rpyNyUvFilGxrUtdeduP4GmC/I1l11ZSlHm8Vra3uW+nI9+f8AVo8rpy1W+ZzjNVpRS8/c1rv/AFGroaHyNZypyVZH37FDli++3vb5k9ssYMbo1SjdttPSk+8lpdfoLJ6TU0ABAAAAAAAAAAAAAAAAAAAAAAAAAAAAAAAAAAAAAAAAAAAAAAA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2 Marcador de contenido"/>
          <p:cNvSpPr>
            <a:spLocks noGrp="1"/>
          </p:cNvSpPr>
          <p:nvPr>
            <p:ph sz="quarter" idx="1"/>
          </p:nvPr>
        </p:nvSpPr>
        <p:spPr>
          <a:xfrm>
            <a:off x="612648" y="1600200"/>
            <a:ext cx="3599312" cy="4495800"/>
          </a:xfrm>
        </p:spPr>
        <p:txBody>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388843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499992" y="1484784"/>
            <a:ext cx="4464496" cy="5324535"/>
          </a:xfrm>
          <a:prstGeom prst="rect">
            <a:avLst/>
          </a:prstGeom>
          <a:noFill/>
        </p:spPr>
        <p:txBody>
          <a:bodyPr wrap="square" rtlCol="0">
            <a:spAutoFit/>
          </a:bodyPr>
          <a:lstStyle/>
          <a:p>
            <a:pPr algn="just"/>
            <a:r>
              <a:rPr lang="es-MX" sz="1400" dirty="0">
                <a:solidFill>
                  <a:schemeClr val="tx2">
                    <a:lumMod val="75000"/>
                  </a:schemeClr>
                </a:solidFill>
              </a:rPr>
              <a:t>Hasta los años setenta las primeras conferencias mundiales sobre educación mundial fueron organizadas por la Asociación Médica Mundial. La AMM mantuvo un comité permanente sobre educación médica desde 1950 hasta 1982. Reconociendo la función decisiva de las escuelas y facultades de medicina, como también por la bien establecida organización global de estudiantes de medicina, la Federación Internacional de Asociaciones de Estudiantes de Medicina (IFMSA), la AMM unió fuerzas con la Organización Mundial de la Salud, las organizaciones regionales de las escuelas de medicina y profesores académicos y la IFMSA para fundar la </a:t>
            </a:r>
            <a:r>
              <a:rPr lang="es-MX" sz="1400" dirty="0">
                <a:hlinkClick r:id="rId3"/>
              </a:rPr>
              <a:t>Federación Mundial de Educación Médica</a:t>
            </a:r>
            <a:r>
              <a:rPr lang="es-MX" sz="1400" dirty="0"/>
              <a:t> (WFME) en 1972.</a:t>
            </a:r>
          </a:p>
          <a:p>
            <a:pPr algn="just"/>
            <a:r>
              <a:rPr lang="es-MX" sz="1400" dirty="0">
                <a:solidFill>
                  <a:schemeClr val="tx2">
                    <a:lumMod val="75000"/>
                  </a:schemeClr>
                </a:solidFill>
              </a:rPr>
              <a:t>Desde entonces, la WFME ha sido la plataforma común para acordar los principios y normas para la educación médica en todo el ciclo de vida de las actividades profesionales</a:t>
            </a:r>
            <a:r>
              <a:rPr lang="es-MX" dirty="0">
                <a:solidFill>
                  <a:schemeClr val="tx2">
                    <a:lumMod val="75000"/>
                  </a:schemeClr>
                </a:solidFill>
              </a:rPr>
              <a:t>. </a:t>
            </a:r>
            <a:r>
              <a:rPr lang="es-MX" sz="1400" dirty="0">
                <a:solidFill>
                  <a:schemeClr val="tx2">
                    <a:lumMod val="75000"/>
                  </a:schemeClr>
                </a:solidFill>
              </a:rPr>
              <a:t>La AMM ha ratificado los </a:t>
            </a:r>
            <a:r>
              <a:rPr lang="es-MX" sz="1400" dirty="0">
                <a:solidFill>
                  <a:schemeClr val="tx2">
                    <a:lumMod val="75000"/>
                  </a:schemeClr>
                </a:solidFill>
                <a:hlinkClick r:id="rId4"/>
              </a:rPr>
              <a:t>documentos básicos sobre educación profesional de pre y post grado y continua</a:t>
            </a:r>
            <a:r>
              <a:rPr lang="es-MX" sz="1400" dirty="0">
                <a:solidFill>
                  <a:schemeClr val="tx2">
                    <a:lumMod val="75000"/>
                  </a:schemeClr>
                </a:solidFill>
              </a:rPr>
              <a:t>, como también sobre el </a:t>
            </a:r>
            <a:r>
              <a:rPr lang="es-MX" sz="1400" dirty="0">
                <a:solidFill>
                  <a:schemeClr val="tx2">
                    <a:lumMod val="75000"/>
                  </a:schemeClr>
                </a:solidFill>
                <a:hlinkClick r:id="rId5"/>
              </a:rPr>
              <a:t>Aprendizaje distribuido y a distancia en educación médica</a:t>
            </a:r>
            <a:r>
              <a:rPr lang="es-MX" sz="1400" dirty="0">
                <a:solidFill>
                  <a:schemeClr val="tx2">
                    <a:lumMod val="75000"/>
                  </a:schemeClr>
                </a:solidFill>
              </a:rPr>
              <a:t> en 2021.</a:t>
            </a:r>
          </a:p>
          <a:p>
            <a:pPr algn="just"/>
            <a:r>
              <a:rPr lang="es-MX" sz="1400" dirty="0">
                <a:solidFill>
                  <a:schemeClr val="tx2">
                    <a:lumMod val="75000"/>
                  </a:schemeClr>
                </a:solidFill>
              </a:rPr>
              <a:t>La WFME ha elaborado un programa de reconocimiento global para la </a:t>
            </a:r>
            <a:r>
              <a:rPr lang="es-MX" sz="1400" dirty="0">
                <a:solidFill>
                  <a:schemeClr val="tx2">
                    <a:lumMod val="75000"/>
                  </a:schemeClr>
                </a:solidFill>
                <a:hlinkClick r:id="rId6"/>
              </a:rPr>
              <a:t>acreditación de la educación médica básica</a:t>
            </a:r>
            <a:r>
              <a:rPr lang="es-MX" sz="1400" dirty="0">
                <a:solidFill>
                  <a:schemeClr val="tx2">
                    <a:lumMod val="75000"/>
                  </a:schemeClr>
                </a:solidFill>
              </a:rPr>
              <a:t> y ha colaborado en el </a:t>
            </a:r>
            <a:r>
              <a:rPr lang="es-MX" sz="1400" dirty="0">
                <a:solidFill>
                  <a:schemeClr val="tx2">
                    <a:lumMod val="75000"/>
                  </a:schemeClr>
                </a:solidFill>
                <a:hlinkClick r:id="rId7"/>
              </a:rPr>
              <a:t>Directorio Mundial de las Escuelas de Medicina</a:t>
            </a:r>
            <a:r>
              <a:rPr lang="es-MX" sz="1400" dirty="0">
                <a:solidFill>
                  <a:schemeClr val="tx2">
                    <a:lumMod val="75000"/>
                  </a:schemeClr>
                </a:solidFill>
              </a:rPr>
              <a:t>. </a:t>
            </a:r>
            <a:endParaRPr lang="es-CL" sz="1400" dirty="0">
              <a:solidFill>
                <a:schemeClr val="tx2">
                  <a:lumMod val="75000"/>
                </a:schemeClr>
              </a:solidFill>
            </a:endParaRPr>
          </a:p>
        </p:txBody>
      </p:sp>
    </p:spTree>
    <p:extLst>
      <p:ext uri="{BB962C8B-B14F-4D97-AF65-F5344CB8AC3E}">
        <p14:creationId xmlns:p14="http://schemas.microsoft.com/office/powerpoint/2010/main" val="416910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9FB7-700D-42FE-8886-DF8C6FA4674B}"/>
              </a:ext>
            </a:extLst>
          </p:cNvPr>
          <p:cNvSpPr>
            <a:spLocks noGrp="1"/>
          </p:cNvSpPr>
          <p:nvPr>
            <p:ph type="title"/>
          </p:nvPr>
        </p:nvSpPr>
        <p:spPr/>
        <p:txBody>
          <a:bodyPr>
            <a:normAutofit/>
          </a:bodyPr>
          <a:lstStyle/>
          <a:p>
            <a:r>
              <a:rPr lang="es-CL" sz="2400" b="1" dirty="0">
                <a:solidFill>
                  <a:schemeClr val="tx2">
                    <a:lumMod val="75000"/>
                  </a:schemeClr>
                </a:solidFill>
              </a:rPr>
              <a:t>Dimensiones comunes que cubren</a:t>
            </a:r>
          </a:p>
        </p:txBody>
      </p:sp>
      <p:sp>
        <p:nvSpPr>
          <p:cNvPr id="3" name="Content Placeholder 2">
            <a:extLst>
              <a:ext uri="{FF2B5EF4-FFF2-40B4-BE49-F238E27FC236}">
                <a16:creationId xmlns:a16="http://schemas.microsoft.com/office/drawing/2014/main" id="{DC0BAC3E-7F0A-44A0-AA56-E2E2B7BA0B10}"/>
              </a:ext>
            </a:extLst>
          </p:cNvPr>
          <p:cNvSpPr>
            <a:spLocks noGrp="1"/>
          </p:cNvSpPr>
          <p:nvPr>
            <p:ph idx="1"/>
          </p:nvPr>
        </p:nvSpPr>
        <p:spPr>
          <a:xfrm>
            <a:off x="1485900" y="1700809"/>
            <a:ext cx="6172200" cy="3751064"/>
          </a:xfrm>
        </p:spPr>
        <p:txBody>
          <a:bodyPr>
            <a:normAutofit fontScale="47500" lnSpcReduction="20000"/>
          </a:bodyPr>
          <a:lstStyle/>
          <a:p>
            <a:pPr marL="0" indent="0">
              <a:buNone/>
            </a:pPr>
            <a:r>
              <a:rPr lang="es-CL" dirty="0">
                <a:solidFill>
                  <a:srgbClr val="002060"/>
                </a:solidFill>
              </a:rPr>
              <a:t>Criterios para la evaluación </a:t>
            </a:r>
            <a:r>
              <a:rPr lang="es-ES" dirty="0">
                <a:solidFill>
                  <a:srgbClr val="002060"/>
                </a:solidFill>
              </a:rPr>
              <a:t>(ENQA, INQAAHE, RIACES, ECA, OECD/UNESCO y APQN) </a:t>
            </a:r>
          </a:p>
          <a:p>
            <a:r>
              <a:rPr lang="es-ES" dirty="0">
                <a:solidFill>
                  <a:srgbClr val="002060"/>
                </a:solidFill>
              </a:rPr>
              <a:t>Declaración de </a:t>
            </a:r>
            <a:r>
              <a:rPr lang="es-ES" b="1" dirty="0">
                <a:solidFill>
                  <a:srgbClr val="002060"/>
                </a:solidFill>
              </a:rPr>
              <a:t>misión</a:t>
            </a:r>
            <a:r>
              <a:rPr lang="es-ES" dirty="0">
                <a:solidFill>
                  <a:srgbClr val="002060"/>
                </a:solidFill>
              </a:rPr>
              <a:t> </a:t>
            </a:r>
          </a:p>
          <a:p>
            <a:pPr marL="0" indent="0">
              <a:buNone/>
            </a:pPr>
            <a:r>
              <a:rPr lang="es-ES" dirty="0">
                <a:solidFill>
                  <a:srgbClr val="002060"/>
                </a:solidFill>
              </a:rPr>
              <a:t>• Relación agencia/instituciones de educación superior </a:t>
            </a:r>
          </a:p>
          <a:p>
            <a:pPr marL="0" indent="0">
              <a:buNone/>
            </a:pPr>
            <a:r>
              <a:rPr lang="es-ES" dirty="0">
                <a:solidFill>
                  <a:srgbClr val="002060"/>
                </a:solidFill>
              </a:rPr>
              <a:t>• Toma de decisiones  </a:t>
            </a:r>
          </a:p>
          <a:p>
            <a:pPr marL="0" indent="0">
              <a:buNone/>
            </a:pPr>
            <a:r>
              <a:rPr lang="es-ES" dirty="0">
                <a:solidFill>
                  <a:srgbClr val="002060"/>
                </a:solidFill>
              </a:rPr>
              <a:t>• Comité externo </a:t>
            </a:r>
          </a:p>
          <a:p>
            <a:pPr marL="0" indent="0">
              <a:buNone/>
            </a:pPr>
            <a:r>
              <a:rPr lang="es-ES" dirty="0">
                <a:solidFill>
                  <a:srgbClr val="002060"/>
                </a:solidFill>
              </a:rPr>
              <a:t>• Información pública </a:t>
            </a:r>
          </a:p>
          <a:p>
            <a:pPr marL="0" indent="0">
              <a:buNone/>
            </a:pPr>
            <a:r>
              <a:rPr lang="es-ES" dirty="0">
                <a:solidFill>
                  <a:srgbClr val="002060"/>
                </a:solidFill>
              </a:rPr>
              <a:t>• Documentación </a:t>
            </a:r>
          </a:p>
          <a:p>
            <a:pPr marL="0" indent="0">
              <a:buNone/>
            </a:pPr>
            <a:r>
              <a:rPr lang="es-ES" dirty="0">
                <a:solidFill>
                  <a:srgbClr val="002060"/>
                </a:solidFill>
              </a:rPr>
              <a:t>• Recursos </a:t>
            </a:r>
          </a:p>
          <a:p>
            <a:pPr marL="0" indent="0">
              <a:buNone/>
            </a:pPr>
            <a:r>
              <a:rPr lang="es-ES" dirty="0">
                <a:solidFill>
                  <a:srgbClr val="002060"/>
                </a:solidFill>
              </a:rPr>
              <a:t>• Sistemas de apelación  </a:t>
            </a:r>
          </a:p>
          <a:p>
            <a:pPr marL="0" indent="0">
              <a:buNone/>
            </a:pPr>
            <a:r>
              <a:rPr lang="es-ES" dirty="0">
                <a:solidFill>
                  <a:srgbClr val="002060"/>
                </a:solidFill>
              </a:rPr>
              <a:t>• Revisión externa de la agencia </a:t>
            </a:r>
          </a:p>
          <a:p>
            <a:pPr marL="0" indent="0">
              <a:buNone/>
            </a:pPr>
            <a:r>
              <a:rPr lang="es-ES" dirty="0">
                <a:solidFill>
                  <a:srgbClr val="002060"/>
                </a:solidFill>
              </a:rPr>
              <a:t>• Colaboración con otras agencias </a:t>
            </a:r>
          </a:p>
          <a:p>
            <a:pPr marL="0" indent="0">
              <a:buNone/>
            </a:pPr>
            <a:r>
              <a:rPr lang="es-ES" dirty="0">
                <a:solidFill>
                  <a:srgbClr val="002060"/>
                </a:solidFill>
              </a:rPr>
              <a:t>• Estatus y reconocimiento oficial </a:t>
            </a:r>
          </a:p>
          <a:p>
            <a:pPr marL="0" indent="0">
              <a:buNone/>
            </a:pPr>
            <a:r>
              <a:rPr lang="es-ES" dirty="0">
                <a:solidFill>
                  <a:srgbClr val="002060"/>
                </a:solidFill>
              </a:rPr>
              <a:t>• Elementos de la revisión externa (solo tratado en los criterios de RIACES) </a:t>
            </a:r>
            <a:endParaRPr lang="es-CL" dirty="0">
              <a:solidFill>
                <a:srgbClr val="002060"/>
              </a:solidFill>
            </a:endParaRPr>
          </a:p>
        </p:txBody>
      </p:sp>
    </p:spTree>
    <p:extLst>
      <p:ext uri="{BB962C8B-B14F-4D97-AF65-F5344CB8AC3E}">
        <p14:creationId xmlns:p14="http://schemas.microsoft.com/office/powerpoint/2010/main" val="141725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ultado de imagen para imagenes de planificación estratégica"/>
          <p:cNvPicPr/>
          <p:nvPr/>
        </p:nvPicPr>
        <p:blipFill>
          <a:blip r:embed="rId2">
            <a:extLst>
              <a:ext uri="{28A0092B-C50C-407E-A947-70E740481C1C}">
                <a14:useLocalDpi xmlns:a14="http://schemas.microsoft.com/office/drawing/2010/main" val="0"/>
              </a:ext>
            </a:extLst>
          </a:blip>
          <a:srcRect/>
          <a:stretch>
            <a:fillRect/>
          </a:stretch>
        </p:blipFill>
        <p:spPr bwMode="auto">
          <a:xfrm>
            <a:off x="-36512" y="3140968"/>
            <a:ext cx="5112567" cy="3744415"/>
          </a:xfrm>
          <a:prstGeom prst="rect">
            <a:avLst/>
          </a:prstGeom>
          <a:noFill/>
          <a:ln>
            <a:noFill/>
          </a:ln>
        </p:spPr>
      </p:pic>
      <p:pic>
        <p:nvPicPr>
          <p:cNvPr id="3" name="Imagen 2" descr="Resultado de imagen para imagenes de planificación estratégica"/>
          <p:cNvPicPr/>
          <p:nvPr/>
        </p:nvPicPr>
        <p:blipFill>
          <a:blip r:embed="rId3">
            <a:extLst>
              <a:ext uri="{28A0092B-C50C-407E-A947-70E740481C1C}">
                <a14:useLocalDpi xmlns:a14="http://schemas.microsoft.com/office/drawing/2010/main" val="0"/>
              </a:ext>
            </a:extLst>
          </a:blip>
          <a:srcRect/>
          <a:stretch>
            <a:fillRect/>
          </a:stretch>
        </p:blipFill>
        <p:spPr bwMode="auto">
          <a:xfrm>
            <a:off x="3723999" y="1"/>
            <a:ext cx="5436095" cy="3140968"/>
          </a:xfrm>
          <a:prstGeom prst="rect">
            <a:avLst/>
          </a:prstGeom>
          <a:noFill/>
          <a:ln>
            <a:noFill/>
          </a:ln>
        </p:spPr>
      </p:pic>
      <p:sp>
        <p:nvSpPr>
          <p:cNvPr id="4" name="CuadroTexto 3"/>
          <p:cNvSpPr txBox="1"/>
          <p:nvPr/>
        </p:nvSpPr>
        <p:spPr>
          <a:xfrm>
            <a:off x="241820" y="337162"/>
            <a:ext cx="3203848" cy="1200329"/>
          </a:xfrm>
          <a:prstGeom prst="rect">
            <a:avLst/>
          </a:prstGeom>
          <a:noFill/>
        </p:spPr>
        <p:txBody>
          <a:bodyPr wrap="square" rtlCol="0">
            <a:spAutoFit/>
          </a:bodyPr>
          <a:lstStyle/>
          <a:p>
            <a:r>
              <a:rPr lang="es-MX" sz="2400" b="1" dirty="0">
                <a:solidFill>
                  <a:schemeClr val="tx2"/>
                </a:solidFill>
              </a:rPr>
              <a:t>DETERMINANTES DE LA CALIDAD EN LAS UNIVERSIDADES</a:t>
            </a:r>
            <a:endParaRPr lang="es-CL" sz="2400" dirty="0">
              <a:solidFill>
                <a:schemeClr val="tx2"/>
              </a:solidFill>
            </a:endParaRPr>
          </a:p>
        </p:txBody>
      </p:sp>
    </p:spTree>
    <p:extLst>
      <p:ext uri="{BB962C8B-B14F-4D97-AF65-F5344CB8AC3E}">
        <p14:creationId xmlns:p14="http://schemas.microsoft.com/office/powerpoint/2010/main" val="405730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28600"/>
            <a:ext cx="8298504" cy="990600"/>
          </a:xfrm>
        </p:spPr>
        <p:txBody>
          <a:bodyPr>
            <a:normAutofit/>
          </a:bodyPr>
          <a:lstStyle/>
          <a:p>
            <a:r>
              <a:rPr lang="es-MX" sz="2400" b="1" dirty="0"/>
              <a:t>DETERMINANTES DE LA CALIDAD DE LAS UNIVERSIDADES</a:t>
            </a:r>
            <a:endParaRPr lang="es-CL" sz="2400" b="1" dirty="0"/>
          </a:p>
        </p:txBody>
      </p:sp>
      <p:sp>
        <p:nvSpPr>
          <p:cNvPr id="2" name="1 Marcador de contenido"/>
          <p:cNvSpPr>
            <a:spLocks noGrp="1"/>
          </p:cNvSpPr>
          <p:nvPr>
            <p:ph sz="quarter" idx="1"/>
          </p:nvPr>
        </p:nvSpPr>
        <p:spPr>
          <a:xfrm>
            <a:off x="612648" y="1600200"/>
            <a:ext cx="8153400" cy="4495800"/>
          </a:xfrm>
        </p:spPr>
        <p:txBody>
          <a:bodyPr>
            <a:normAutofit fontScale="70000" lnSpcReduction="20000"/>
          </a:bodyPr>
          <a:lstStyle/>
          <a:p>
            <a:pPr marL="0" indent="0" algn="just">
              <a:lnSpc>
                <a:spcPct val="115000"/>
              </a:lnSpc>
              <a:buNone/>
            </a:pPr>
            <a:r>
              <a:rPr lang="es-MX" dirty="0">
                <a:solidFill>
                  <a:srgbClr val="002060"/>
                </a:solidFill>
                <a:latin typeface="Calibri" panose="020F0502020204030204" pitchFamily="34" charset="0"/>
                <a:ea typeface="Calibri" panose="020F0502020204030204" pitchFamily="34" charset="0"/>
                <a:cs typeface="Times New Roman" panose="02020603050405020304" pitchFamily="18" charset="0"/>
              </a:rPr>
              <a:t>Para que las instituciones lleven a cabo su misión de forma efectiva requieren poner el foco de atención en:  </a:t>
            </a:r>
            <a:endParaRPr lang="es-CL"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Wingdings" panose="05000000000000000000" pitchFamily="2" charset="2"/>
              <a:buChar char=""/>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Dirección Estratégica</a:t>
            </a:r>
            <a:endParaRPr lang="es-CL"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Wingdings" panose="05000000000000000000" pitchFamily="2" charset="2"/>
              <a:buChar char=""/>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Sistema de Gobierno (gobernanza)</a:t>
            </a:r>
            <a:endParaRPr lang="es-CL"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Wingdings" panose="05000000000000000000" pitchFamily="2" charset="2"/>
              <a:buChar char=""/>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Plan de Desarrollo Institucional / Estratégico   </a:t>
            </a:r>
          </a:p>
          <a:p>
            <a:pPr marL="257175" indent="-257175" algn="just">
              <a:lnSpc>
                <a:spcPct val="115000"/>
              </a:lnSpc>
              <a:buFont typeface="Wingdings" panose="05000000000000000000" pitchFamily="2" charset="2"/>
              <a:buChar char=""/>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Modelo Educativo, perfil de egreso y plan de estudios</a:t>
            </a:r>
            <a:endParaRPr lang="es-CL"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Wingdings" panose="05000000000000000000" pitchFamily="2" charset="2"/>
              <a:buChar char=""/>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Vinculación con el Medio</a:t>
            </a:r>
            <a:endParaRPr lang="es-CL"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Wingdings" panose="05000000000000000000" pitchFamily="2" charset="2"/>
              <a:buChar char=""/>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Desarrollo de la Investigación, Innovació</a:t>
            </a:r>
            <a:r>
              <a:rPr lang="es-MX" dirty="0">
                <a:solidFill>
                  <a:srgbClr val="002060"/>
                </a:solidFill>
                <a:latin typeface="Calibri" panose="020F0502020204030204" pitchFamily="34" charset="0"/>
                <a:ea typeface="Calibri" panose="020F0502020204030204" pitchFamily="34" charset="0"/>
                <a:cs typeface="Times New Roman" panose="02020603050405020304" pitchFamily="18" charset="0"/>
              </a:rPr>
              <a:t>n</a:t>
            </a:r>
            <a:endParaRPr lang="es-CL"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es-MX"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s-CL"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es-MX"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solidez del proyecto estratégico institucional es un elemento central en el aseguramiento y la gestión de la Calidad </a:t>
            </a:r>
          </a:p>
          <a:p>
            <a:pPr marL="0" indent="0" algn="just">
              <a:lnSpc>
                <a:spcPct val="115000"/>
              </a:lnSpc>
              <a:buNone/>
            </a:pPr>
            <a:r>
              <a:rPr lang="es-MX" dirty="0">
                <a:solidFill>
                  <a:srgbClr val="002060"/>
                </a:solidFill>
                <a:latin typeface="Calibri" panose="020F0502020204030204" pitchFamily="34" charset="0"/>
                <a:ea typeface="Calibri" panose="020F0502020204030204" pitchFamily="34" charset="0"/>
                <a:cs typeface="Times New Roman" panose="02020603050405020304" pitchFamily="18" charset="0"/>
              </a:rPr>
              <a:t>Fuente: </a:t>
            </a:r>
            <a:r>
              <a:rPr lang="es-MX"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Pedraja</a:t>
            </a:r>
            <a:r>
              <a:rPr lang="es-MX" dirty="0">
                <a:solidFill>
                  <a:srgbClr val="002060"/>
                </a:solidFill>
                <a:latin typeface="Calibri" panose="020F0502020204030204" pitchFamily="34" charset="0"/>
                <a:ea typeface="Calibri" panose="020F0502020204030204" pitchFamily="34" charset="0"/>
                <a:cs typeface="Times New Roman" panose="02020603050405020304" pitchFamily="18" charset="0"/>
              </a:rPr>
              <a:t> – Rejas, 2014.</a:t>
            </a:r>
            <a:endParaRPr lang="es-CL"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dirty="0">
              <a:solidFill>
                <a:schemeClr val="tx2"/>
              </a:solidFill>
            </a:endParaRPr>
          </a:p>
        </p:txBody>
      </p:sp>
    </p:spTree>
    <p:extLst>
      <p:ext uri="{BB962C8B-B14F-4D97-AF65-F5344CB8AC3E}">
        <p14:creationId xmlns:p14="http://schemas.microsoft.com/office/powerpoint/2010/main" val="140567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sz="3600" dirty="0"/>
              <a:t>INDICE</a:t>
            </a:r>
            <a:endParaRPr lang="es-CL" sz="3600" dirty="0"/>
          </a:p>
        </p:txBody>
      </p:sp>
      <p:sp>
        <p:nvSpPr>
          <p:cNvPr id="2" name="1 Marcador de contenido"/>
          <p:cNvSpPr>
            <a:spLocks noGrp="1"/>
          </p:cNvSpPr>
          <p:nvPr>
            <p:ph sz="quarter" idx="1"/>
          </p:nvPr>
        </p:nvSpPr>
        <p:spPr>
          <a:xfrm>
            <a:off x="612648" y="1600200"/>
            <a:ext cx="8153400" cy="4495800"/>
          </a:xfrm>
        </p:spPr>
        <p:txBody>
          <a:bodyPr>
            <a:normAutofit/>
          </a:bodyPr>
          <a:lstStyle/>
          <a:p>
            <a:r>
              <a:rPr lang="es-CL" sz="2800" dirty="0">
                <a:solidFill>
                  <a:schemeClr val="tx2"/>
                </a:solidFill>
              </a:rPr>
              <a:t>Contexto de la Educación Superior </a:t>
            </a:r>
          </a:p>
          <a:p>
            <a:r>
              <a:rPr lang="es-CL" sz="2800" dirty="0">
                <a:solidFill>
                  <a:schemeClr val="tx2"/>
                </a:solidFill>
              </a:rPr>
              <a:t>Surgimiento del AC en la agenda de las políticas de educación superior</a:t>
            </a:r>
          </a:p>
          <a:p>
            <a:r>
              <a:rPr lang="es-CL" sz="2800" dirty="0">
                <a:solidFill>
                  <a:schemeClr val="tx2"/>
                </a:solidFill>
              </a:rPr>
              <a:t>Modelos de Aseguramiento de la Calidad</a:t>
            </a:r>
          </a:p>
          <a:p>
            <a:r>
              <a:rPr lang="es-CL" sz="2800" dirty="0">
                <a:solidFill>
                  <a:schemeClr val="tx2"/>
                </a:solidFill>
              </a:rPr>
              <a:t>Revisión de algunos Paradigmas: De la mejora continua al aseguramiento de la Calidad </a:t>
            </a:r>
          </a:p>
          <a:p>
            <a:r>
              <a:rPr lang="es-ES" sz="2800" dirty="0">
                <a:solidFill>
                  <a:schemeClr val="tx2"/>
                </a:solidFill>
              </a:rPr>
              <a:t>Aseguramiento de la Calidad y Gobernanza</a:t>
            </a:r>
            <a:endParaRPr lang="es-CL" sz="2800" dirty="0">
              <a:solidFill>
                <a:schemeClr val="tx2"/>
              </a:solidFill>
            </a:endParaRPr>
          </a:p>
          <a:p>
            <a:r>
              <a:rPr lang="es-CL" sz="2800" dirty="0">
                <a:solidFill>
                  <a:schemeClr val="tx2"/>
                </a:solidFill>
              </a:rPr>
              <a:t>Determinantes de la Calidad para el desarrollo del país y sus personas</a:t>
            </a:r>
          </a:p>
        </p:txBody>
      </p:sp>
    </p:spTree>
    <p:extLst>
      <p:ext uri="{BB962C8B-B14F-4D97-AF65-F5344CB8AC3E}">
        <p14:creationId xmlns:p14="http://schemas.microsoft.com/office/powerpoint/2010/main" val="333815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28600"/>
            <a:ext cx="8298504" cy="990600"/>
          </a:xfrm>
        </p:spPr>
        <p:txBody>
          <a:bodyPr>
            <a:normAutofit/>
          </a:bodyPr>
          <a:lstStyle/>
          <a:p>
            <a:r>
              <a:rPr lang="es-MX" sz="2400" b="1" dirty="0"/>
              <a:t>DETERMINANTES DE LA CALIDAD DE LAS UNIVERSIDADES</a:t>
            </a:r>
            <a:endParaRPr lang="es-CL" sz="2400" b="1" dirty="0"/>
          </a:p>
        </p:txBody>
      </p:sp>
      <p:sp>
        <p:nvSpPr>
          <p:cNvPr id="2" name="1 Marcador de contenido"/>
          <p:cNvSpPr>
            <a:spLocks noGrp="1"/>
          </p:cNvSpPr>
          <p:nvPr>
            <p:ph sz="quarter" idx="1"/>
          </p:nvPr>
        </p:nvSpPr>
        <p:spPr>
          <a:xfrm>
            <a:off x="612648" y="1600200"/>
            <a:ext cx="8153400" cy="5257800"/>
          </a:xfrm>
        </p:spPr>
        <p:txBody>
          <a:bodyPr>
            <a:normAutofit fontScale="70000" lnSpcReduction="20000"/>
          </a:bodyPr>
          <a:lstStyle/>
          <a:p>
            <a:pPr algn="just"/>
            <a:r>
              <a:rPr lang="es-MX" sz="3200" dirty="0" err="1">
                <a:solidFill>
                  <a:srgbClr val="002060"/>
                </a:solidFill>
              </a:rPr>
              <a:t>Shattock</a:t>
            </a:r>
            <a:r>
              <a:rPr lang="es-MX" sz="3200" dirty="0">
                <a:solidFill>
                  <a:srgbClr val="002060"/>
                </a:solidFill>
              </a:rPr>
              <a:t> (2011), Machado y Taylor (2010) proponen considerar el plan estratégico como el elemento base para evaluar la calidad de las universidades.  </a:t>
            </a:r>
            <a:endParaRPr lang="es-CL" sz="3200" dirty="0">
              <a:solidFill>
                <a:srgbClr val="002060"/>
              </a:solidFill>
            </a:endParaRPr>
          </a:p>
          <a:p>
            <a:pPr algn="just"/>
            <a:r>
              <a:rPr lang="es-MX" sz="3200" dirty="0">
                <a:solidFill>
                  <a:srgbClr val="002060"/>
                </a:solidFill>
              </a:rPr>
              <a:t>La literatura que existe sobre aseguramiento de la calidad, establece que la misión, los propósitos institucionales y los objetivos estratégicos forman parte esencial de este diseño. </a:t>
            </a:r>
            <a:endParaRPr lang="es-CL" sz="3200" dirty="0">
              <a:solidFill>
                <a:srgbClr val="002060"/>
              </a:solidFill>
            </a:endParaRPr>
          </a:p>
          <a:p>
            <a:pPr algn="just"/>
            <a:r>
              <a:rPr lang="es-MX" sz="3200" dirty="0">
                <a:solidFill>
                  <a:srgbClr val="002060"/>
                </a:solidFill>
              </a:rPr>
              <a:t>La Rectoría y sus unidades son las encargadas dentro de una organización de modelar el proyecto institucional utilizando para ello:</a:t>
            </a:r>
          </a:p>
          <a:p>
            <a:pPr marL="257175" indent="-257175" algn="just">
              <a:buFont typeface="Wingdings" panose="05000000000000000000" pitchFamily="2" charset="2"/>
              <a:buChar char="ü"/>
            </a:pPr>
            <a:r>
              <a:rPr lang="es-MX" sz="3200" dirty="0">
                <a:solidFill>
                  <a:srgbClr val="002060"/>
                </a:solidFill>
              </a:rPr>
              <a:t>Las </a:t>
            </a:r>
            <a:r>
              <a:rPr lang="es-MX" sz="3200" b="1" dirty="0">
                <a:solidFill>
                  <a:srgbClr val="002060"/>
                </a:solidFill>
              </a:rPr>
              <a:t>ventajas comparativas</a:t>
            </a:r>
            <a:r>
              <a:rPr lang="es-MX" sz="3200" dirty="0">
                <a:solidFill>
                  <a:srgbClr val="002060"/>
                </a:solidFill>
              </a:rPr>
              <a:t> que tiene (ej. Ser la única oferente de educación superior en un lugar), </a:t>
            </a:r>
            <a:endParaRPr lang="es-CL" sz="3200" dirty="0">
              <a:solidFill>
                <a:srgbClr val="002060"/>
              </a:solidFill>
            </a:endParaRPr>
          </a:p>
          <a:p>
            <a:pPr marL="257175" indent="-257175" algn="just">
              <a:buFont typeface="Wingdings" panose="05000000000000000000" pitchFamily="2" charset="2"/>
              <a:buChar char="ü"/>
            </a:pPr>
            <a:r>
              <a:rPr lang="es-MX" sz="3200" b="1" dirty="0">
                <a:solidFill>
                  <a:srgbClr val="002060"/>
                </a:solidFill>
              </a:rPr>
              <a:t>La sustentabilidad económica y financiera</a:t>
            </a:r>
            <a:r>
              <a:rPr lang="es-MX" sz="3200" dirty="0">
                <a:solidFill>
                  <a:srgbClr val="002060"/>
                </a:solidFill>
              </a:rPr>
              <a:t> (ej. Sostenedores públicos o privados, donaciones, etc.); </a:t>
            </a:r>
            <a:endParaRPr lang="es-CL" sz="3200" dirty="0">
              <a:solidFill>
                <a:srgbClr val="002060"/>
              </a:solidFill>
            </a:endParaRPr>
          </a:p>
          <a:p>
            <a:pPr marL="257175" indent="-257175" algn="just">
              <a:buFont typeface="Wingdings" panose="05000000000000000000" pitchFamily="2" charset="2"/>
              <a:buChar char="ü"/>
            </a:pPr>
            <a:r>
              <a:rPr lang="es-MX" sz="3200" b="1" dirty="0">
                <a:solidFill>
                  <a:srgbClr val="002060"/>
                </a:solidFill>
              </a:rPr>
              <a:t>La capacidad de la institución</a:t>
            </a:r>
            <a:r>
              <a:rPr lang="es-MX" sz="3200" dirty="0">
                <a:solidFill>
                  <a:srgbClr val="002060"/>
                </a:solidFill>
              </a:rPr>
              <a:t> para responder a los requerimientos del entorno (ej. Vinculación con el proyecto de desarrollo regional); </a:t>
            </a:r>
            <a:endParaRPr lang="es-CL" sz="3200" dirty="0">
              <a:solidFill>
                <a:srgbClr val="002060"/>
              </a:solidFill>
            </a:endParaRPr>
          </a:p>
          <a:p>
            <a:pPr marL="257175" indent="-257175" algn="just">
              <a:buFont typeface="Wingdings" panose="05000000000000000000" pitchFamily="2" charset="2"/>
              <a:buChar char="ü"/>
            </a:pPr>
            <a:r>
              <a:rPr lang="es-MX" sz="3200" b="1" dirty="0">
                <a:solidFill>
                  <a:srgbClr val="002060"/>
                </a:solidFill>
              </a:rPr>
              <a:t>La productividad de la institución</a:t>
            </a:r>
            <a:r>
              <a:rPr lang="es-MX" sz="3200" dirty="0">
                <a:solidFill>
                  <a:srgbClr val="002060"/>
                </a:solidFill>
              </a:rPr>
              <a:t> para responder al sector específico donde compite (ej. Formación en áreas del conocimiento).</a:t>
            </a:r>
            <a:endParaRPr lang="es-CL" sz="3200" dirty="0">
              <a:solidFill>
                <a:srgbClr val="002060"/>
              </a:solidFill>
            </a:endParaRPr>
          </a:p>
          <a:p>
            <a:pPr algn="just">
              <a:lnSpc>
                <a:spcPct val="115000"/>
              </a:lnSpc>
            </a:pPr>
            <a:endParaRPr lang="es-CL"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dirty="0">
              <a:solidFill>
                <a:schemeClr val="tx2"/>
              </a:solidFill>
            </a:endParaRPr>
          </a:p>
        </p:txBody>
      </p:sp>
    </p:spTree>
    <p:extLst>
      <p:ext uri="{BB962C8B-B14F-4D97-AF65-F5344CB8AC3E}">
        <p14:creationId xmlns:p14="http://schemas.microsoft.com/office/powerpoint/2010/main" val="33426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486" y="188640"/>
            <a:ext cx="6115050" cy="742950"/>
          </a:xfrm>
        </p:spPr>
        <p:txBody>
          <a:bodyPr>
            <a:normAutofit/>
          </a:bodyPr>
          <a:lstStyle/>
          <a:p>
            <a:pPr lvl="0" algn="ctr"/>
            <a:r>
              <a:rPr lang="es-CL" sz="2400" b="1" dirty="0"/>
              <a:t>SISTEMAS DE GOBERNANZA DE LA IES</a:t>
            </a: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37" y="1379278"/>
            <a:ext cx="4580483" cy="5146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magen de gobernanza del sistema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332" y="1628800"/>
            <a:ext cx="3504132" cy="19742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imagen de gobernanza del sistema educa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624" y="3895891"/>
            <a:ext cx="3435839" cy="226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8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7488832" cy="958376"/>
          </a:xfrm>
        </p:spPr>
        <p:txBody>
          <a:bodyPr>
            <a:noAutofit/>
          </a:bodyPr>
          <a:lstStyle/>
          <a:p>
            <a:pPr lvl="0" algn="ctr"/>
            <a:r>
              <a:rPr lang="es-CL" sz="2000" b="1" dirty="0"/>
              <a:t>CULTURA ORGANIZACIONAL Y GESTIÓN: ELEMENTOS DETERMINANTES DE LA EFICACIA Y EFICIENC</a:t>
            </a:r>
            <a:r>
              <a:rPr lang="es-CL" sz="2400" b="1" dirty="0"/>
              <a:t>IA</a:t>
            </a:r>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940771314"/>
              </p:ext>
            </p:extLst>
          </p:nvPr>
        </p:nvGraphicFramePr>
        <p:xfrm>
          <a:off x="2303748" y="2484743"/>
          <a:ext cx="5292588" cy="3824576"/>
        </p:xfrm>
        <a:graphic>
          <a:graphicData uri="http://schemas.openxmlformats.org/drawingml/2006/table">
            <a:tbl>
              <a:tblPr firstRow="1" bandRow="1">
                <a:tableStyleId>{5C22544A-7EE6-4342-B048-85BDC9FD1C3A}</a:tableStyleId>
              </a:tblPr>
              <a:tblGrid>
                <a:gridCol w="2837592">
                  <a:extLst>
                    <a:ext uri="{9D8B030D-6E8A-4147-A177-3AD203B41FA5}">
                      <a16:colId xmlns:a16="http://schemas.microsoft.com/office/drawing/2014/main" val="20000"/>
                    </a:ext>
                  </a:extLst>
                </a:gridCol>
                <a:gridCol w="2454996">
                  <a:extLst>
                    <a:ext uri="{9D8B030D-6E8A-4147-A177-3AD203B41FA5}">
                      <a16:colId xmlns:a16="http://schemas.microsoft.com/office/drawing/2014/main" val="20001"/>
                    </a:ext>
                  </a:extLst>
                </a:gridCol>
              </a:tblGrid>
              <a:tr h="1912288">
                <a:tc>
                  <a:txBody>
                    <a:bodyPr/>
                    <a:lstStyle/>
                    <a:p>
                      <a:endParaRPr lang="es-CL" sz="1400" dirty="0"/>
                    </a:p>
                  </a:txBody>
                  <a:tcPr marL="68580" marR="68580" marT="34290" marB="34290"/>
                </a:tc>
                <a:tc>
                  <a:txBody>
                    <a:bodyPr/>
                    <a:lstStyle/>
                    <a:p>
                      <a:endParaRPr lang="es-CL" sz="1400" dirty="0"/>
                    </a:p>
                  </a:txBody>
                  <a:tcPr marL="68580" marR="68580" marT="34290" marB="34290"/>
                </a:tc>
                <a:extLst>
                  <a:ext uri="{0D108BD9-81ED-4DB2-BD59-A6C34878D82A}">
                    <a16:rowId xmlns:a16="http://schemas.microsoft.com/office/drawing/2014/main" val="10000"/>
                  </a:ext>
                </a:extLst>
              </a:tr>
              <a:tr h="1912288">
                <a:tc>
                  <a:txBody>
                    <a:bodyPr/>
                    <a:lstStyle/>
                    <a:p>
                      <a:endParaRPr lang="es-CL" sz="1400" dirty="0"/>
                    </a:p>
                  </a:txBody>
                  <a:tcPr marL="68580" marR="68580" marT="34290" marB="34290"/>
                </a:tc>
                <a:tc>
                  <a:txBody>
                    <a:bodyPr/>
                    <a:lstStyle/>
                    <a:p>
                      <a:endParaRPr lang="es-CL" sz="1400" dirty="0"/>
                    </a:p>
                  </a:txBody>
                  <a:tcPr marL="68580" marR="68580" marT="34290" marB="34290"/>
                </a:tc>
                <a:extLst>
                  <a:ext uri="{0D108BD9-81ED-4DB2-BD59-A6C34878D82A}">
                    <a16:rowId xmlns:a16="http://schemas.microsoft.com/office/drawing/2014/main" val="10001"/>
                  </a:ext>
                </a:extLst>
              </a:tr>
            </a:tbl>
          </a:graphicData>
        </a:graphic>
      </p:graphicFrame>
      <p:sp>
        <p:nvSpPr>
          <p:cNvPr id="9" name="CuadroTexto 8"/>
          <p:cNvSpPr txBox="1"/>
          <p:nvPr/>
        </p:nvSpPr>
        <p:spPr>
          <a:xfrm>
            <a:off x="2743121" y="3142709"/>
            <a:ext cx="2188919" cy="646331"/>
          </a:xfrm>
          <a:prstGeom prst="rect">
            <a:avLst/>
          </a:prstGeom>
          <a:noFill/>
        </p:spPr>
        <p:txBody>
          <a:bodyPr wrap="square" rtlCol="0">
            <a:spAutoFit/>
          </a:bodyPr>
          <a:lstStyle/>
          <a:p>
            <a:r>
              <a:rPr lang="es-ES" b="1" dirty="0">
                <a:solidFill>
                  <a:schemeClr val="bg1"/>
                </a:solidFill>
              </a:rPr>
              <a:t>CULTURA ORGANIZACIONAL</a:t>
            </a:r>
            <a:endParaRPr lang="es-CL" b="1" dirty="0">
              <a:solidFill>
                <a:schemeClr val="bg1"/>
              </a:solidFill>
            </a:endParaRPr>
          </a:p>
        </p:txBody>
      </p:sp>
      <p:sp>
        <p:nvSpPr>
          <p:cNvPr id="10" name="CuadroTexto 9"/>
          <p:cNvSpPr txBox="1"/>
          <p:nvPr/>
        </p:nvSpPr>
        <p:spPr>
          <a:xfrm>
            <a:off x="5527516" y="3203684"/>
            <a:ext cx="1852796" cy="369332"/>
          </a:xfrm>
          <a:prstGeom prst="rect">
            <a:avLst/>
          </a:prstGeom>
          <a:noFill/>
        </p:spPr>
        <p:txBody>
          <a:bodyPr wrap="square" rtlCol="0">
            <a:spAutoFit/>
          </a:bodyPr>
          <a:lstStyle/>
          <a:p>
            <a:r>
              <a:rPr lang="es-CL" b="1" dirty="0">
                <a:solidFill>
                  <a:schemeClr val="bg1"/>
                </a:solidFill>
              </a:rPr>
              <a:t>LIDERAZGO</a:t>
            </a:r>
          </a:p>
        </p:txBody>
      </p:sp>
      <p:sp>
        <p:nvSpPr>
          <p:cNvPr id="11" name="CuadroTexto 10"/>
          <p:cNvSpPr txBox="1"/>
          <p:nvPr/>
        </p:nvSpPr>
        <p:spPr>
          <a:xfrm>
            <a:off x="2671112" y="4942909"/>
            <a:ext cx="2116912" cy="646331"/>
          </a:xfrm>
          <a:prstGeom prst="rect">
            <a:avLst/>
          </a:prstGeom>
          <a:noFill/>
        </p:spPr>
        <p:txBody>
          <a:bodyPr wrap="square" rtlCol="0">
            <a:spAutoFit/>
          </a:bodyPr>
          <a:lstStyle/>
          <a:p>
            <a:r>
              <a:rPr lang="es-CL" b="1" dirty="0">
                <a:solidFill>
                  <a:srgbClr val="002060"/>
                </a:solidFill>
              </a:rPr>
              <a:t>CLIMA ORGANIZACIONAL</a:t>
            </a:r>
          </a:p>
        </p:txBody>
      </p:sp>
      <p:sp>
        <p:nvSpPr>
          <p:cNvPr id="12" name="CuadroTexto 11"/>
          <p:cNvSpPr txBox="1"/>
          <p:nvPr/>
        </p:nvSpPr>
        <p:spPr>
          <a:xfrm>
            <a:off x="5443401" y="4737918"/>
            <a:ext cx="1936911" cy="923330"/>
          </a:xfrm>
          <a:prstGeom prst="rect">
            <a:avLst/>
          </a:prstGeom>
          <a:noFill/>
        </p:spPr>
        <p:txBody>
          <a:bodyPr wrap="square" rtlCol="0">
            <a:spAutoFit/>
          </a:bodyPr>
          <a:lstStyle/>
          <a:p>
            <a:r>
              <a:rPr lang="es-CL" b="1" dirty="0">
                <a:solidFill>
                  <a:srgbClr val="002060"/>
                </a:solidFill>
              </a:rPr>
              <a:t>CONFLICTO ORGANIZACIONAL</a:t>
            </a:r>
          </a:p>
        </p:txBody>
      </p:sp>
      <p:sp>
        <p:nvSpPr>
          <p:cNvPr id="14" name="CuadroTexto 13"/>
          <p:cNvSpPr txBox="1"/>
          <p:nvPr/>
        </p:nvSpPr>
        <p:spPr>
          <a:xfrm>
            <a:off x="4734018" y="2564904"/>
            <a:ext cx="270030" cy="300082"/>
          </a:xfrm>
          <a:prstGeom prst="rect">
            <a:avLst/>
          </a:prstGeom>
          <a:noFill/>
        </p:spPr>
        <p:txBody>
          <a:bodyPr wrap="square" rtlCol="0">
            <a:spAutoFit/>
          </a:bodyPr>
          <a:lstStyle/>
          <a:p>
            <a:r>
              <a:rPr lang="es-CL" sz="1350" dirty="0">
                <a:solidFill>
                  <a:schemeClr val="bg1"/>
                </a:solidFill>
              </a:rPr>
              <a:t>1</a:t>
            </a:r>
          </a:p>
        </p:txBody>
      </p:sp>
      <p:sp>
        <p:nvSpPr>
          <p:cNvPr id="15" name="CuadroTexto 14"/>
          <p:cNvSpPr txBox="1"/>
          <p:nvPr/>
        </p:nvSpPr>
        <p:spPr>
          <a:xfrm>
            <a:off x="7182290" y="2564904"/>
            <a:ext cx="270030" cy="300082"/>
          </a:xfrm>
          <a:prstGeom prst="rect">
            <a:avLst/>
          </a:prstGeom>
          <a:noFill/>
        </p:spPr>
        <p:txBody>
          <a:bodyPr wrap="square" rtlCol="0">
            <a:spAutoFit/>
          </a:bodyPr>
          <a:lstStyle/>
          <a:p>
            <a:r>
              <a:rPr lang="es-CL" sz="1350" dirty="0">
                <a:solidFill>
                  <a:schemeClr val="bg1"/>
                </a:solidFill>
              </a:rPr>
              <a:t>2</a:t>
            </a:r>
          </a:p>
        </p:txBody>
      </p:sp>
      <p:sp>
        <p:nvSpPr>
          <p:cNvPr id="16" name="CuadroTexto 15"/>
          <p:cNvSpPr txBox="1"/>
          <p:nvPr/>
        </p:nvSpPr>
        <p:spPr>
          <a:xfrm>
            <a:off x="4770041" y="4497070"/>
            <a:ext cx="270030" cy="300082"/>
          </a:xfrm>
          <a:prstGeom prst="rect">
            <a:avLst/>
          </a:prstGeom>
          <a:noFill/>
        </p:spPr>
        <p:txBody>
          <a:bodyPr wrap="square" rtlCol="0">
            <a:spAutoFit/>
          </a:bodyPr>
          <a:lstStyle/>
          <a:p>
            <a:r>
              <a:rPr lang="es-CL" sz="1350" dirty="0">
                <a:solidFill>
                  <a:srgbClr val="002060"/>
                </a:solidFill>
              </a:rPr>
              <a:t>3</a:t>
            </a:r>
          </a:p>
        </p:txBody>
      </p:sp>
      <p:sp>
        <p:nvSpPr>
          <p:cNvPr id="17" name="CuadroTexto 16"/>
          <p:cNvSpPr txBox="1"/>
          <p:nvPr/>
        </p:nvSpPr>
        <p:spPr>
          <a:xfrm>
            <a:off x="7254298" y="4497070"/>
            <a:ext cx="270030" cy="300082"/>
          </a:xfrm>
          <a:prstGeom prst="rect">
            <a:avLst/>
          </a:prstGeom>
          <a:noFill/>
        </p:spPr>
        <p:txBody>
          <a:bodyPr wrap="square" rtlCol="0">
            <a:spAutoFit/>
          </a:bodyPr>
          <a:lstStyle/>
          <a:p>
            <a:r>
              <a:rPr lang="es-CL" sz="1350" dirty="0">
                <a:solidFill>
                  <a:srgbClr val="002060"/>
                </a:solidFill>
              </a:rPr>
              <a:t>4</a:t>
            </a:r>
          </a:p>
        </p:txBody>
      </p:sp>
      <p:sp>
        <p:nvSpPr>
          <p:cNvPr id="3" name="Flecha derecha 2"/>
          <p:cNvSpPr/>
          <p:nvPr/>
        </p:nvSpPr>
        <p:spPr>
          <a:xfrm>
            <a:off x="2267744" y="1640850"/>
            <a:ext cx="5256584" cy="564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2671112" y="1700808"/>
            <a:ext cx="5141248" cy="400110"/>
          </a:xfrm>
          <a:prstGeom prst="rect">
            <a:avLst/>
          </a:prstGeom>
          <a:noFill/>
        </p:spPr>
        <p:txBody>
          <a:bodyPr wrap="square" rtlCol="0">
            <a:spAutoFit/>
          </a:bodyPr>
          <a:lstStyle/>
          <a:p>
            <a:pPr algn="ctr"/>
            <a:r>
              <a:rPr lang="es-CL" sz="2000" b="1" dirty="0">
                <a:solidFill>
                  <a:schemeClr val="bg1"/>
                </a:solidFill>
              </a:rPr>
              <a:t>Desarrollo organizacional </a:t>
            </a:r>
          </a:p>
        </p:txBody>
      </p:sp>
      <p:sp>
        <p:nvSpPr>
          <p:cNvPr id="7" name="Flecha abajo 6"/>
          <p:cNvSpPr/>
          <p:nvPr/>
        </p:nvSpPr>
        <p:spPr>
          <a:xfrm>
            <a:off x="1187625" y="2564904"/>
            <a:ext cx="828110" cy="3600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p:cNvSpPr txBox="1"/>
          <p:nvPr/>
        </p:nvSpPr>
        <p:spPr>
          <a:xfrm>
            <a:off x="1475656" y="2708920"/>
            <a:ext cx="360040" cy="3416320"/>
          </a:xfrm>
          <a:prstGeom prst="rect">
            <a:avLst/>
          </a:prstGeom>
          <a:noFill/>
        </p:spPr>
        <p:txBody>
          <a:bodyPr wrap="square" rtlCol="0">
            <a:spAutoFit/>
          </a:bodyPr>
          <a:lstStyle/>
          <a:p>
            <a:r>
              <a:rPr lang="es-CL" b="1" dirty="0" err="1">
                <a:solidFill>
                  <a:schemeClr val="bg1"/>
                </a:solidFill>
              </a:rPr>
              <a:t>Comuni</a:t>
            </a:r>
            <a:endParaRPr lang="es-CL" b="1" dirty="0">
              <a:solidFill>
                <a:schemeClr val="bg1"/>
              </a:solidFill>
            </a:endParaRPr>
          </a:p>
          <a:p>
            <a:r>
              <a:rPr lang="es-CL" b="1" dirty="0" err="1">
                <a:solidFill>
                  <a:schemeClr val="bg1"/>
                </a:solidFill>
              </a:rPr>
              <a:t>cac</a:t>
            </a:r>
            <a:endParaRPr lang="es-CL" b="1" dirty="0">
              <a:solidFill>
                <a:schemeClr val="bg1"/>
              </a:solidFill>
            </a:endParaRPr>
          </a:p>
          <a:p>
            <a:r>
              <a:rPr lang="es-CL" b="1" dirty="0">
                <a:solidFill>
                  <a:schemeClr val="bg1"/>
                </a:solidFill>
              </a:rPr>
              <a:t>I</a:t>
            </a:r>
          </a:p>
          <a:p>
            <a:r>
              <a:rPr lang="es-CL" b="1" dirty="0" err="1">
                <a:solidFill>
                  <a:schemeClr val="bg1"/>
                </a:solidFill>
              </a:rPr>
              <a:t>on</a:t>
            </a:r>
            <a:endParaRPr lang="es-CL" b="1" dirty="0">
              <a:solidFill>
                <a:schemeClr val="bg1"/>
              </a:solidFill>
            </a:endParaRPr>
          </a:p>
        </p:txBody>
      </p:sp>
    </p:spTree>
    <p:extLst>
      <p:ext uri="{BB962C8B-B14F-4D97-AF65-F5344CB8AC3E}">
        <p14:creationId xmlns:p14="http://schemas.microsoft.com/office/powerpoint/2010/main" val="254637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65227" y="7108789"/>
            <a:ext cx="5076967" cy="4062651"/>
          </a:xfrm>
          <a:prstGeom prst="rect">
            <a:avLst/>
          </a:prstGeom>
          <a:noFill/>
        </p:spPr>
        <p:txBody>
          <a:bodyPr wrap="square" rtlCol="0">
            <a:spAutoFit/>
          </a:bodyPr>
          <a:lstStyle/>
          <a:p>
            <a:pPr algn="just"/>
            <a:r>
              <a:rPr lang="es-ES" sz="1500" dirty="0"/>
              <a:t>En toda organización lo que prevalece es el cambio. Una organización es un sistema abierto y dinámico, donde lo único que es constante es el cambio. </a:t>
            </a:r>
          </a:p>
          <a:p>
            <a:pPr algn="just"/>
            <a:r>
              <a:rPr lang="es-ES" sz="1500" dirty="0"/>
              <a:t>Pero si el cambio “es la acción y efecto de cambiar”, de acuerdo a como lo define la Real Academia Española (RAE, 2018), esto indica, que el cambio denota una transición que ocurre al pasar de un estado a otro, por lo que también se reconoce como un proceso. La supervivencia de una organización depende en gran medida de su posibilidad de cambio y la adaptación al mismo, por lo que de aquí deriva la importancia de conocer del cambio organizacional y la mejor manera de gestionarlo.</a:t>
            </a:r>
          </a:p>
          <a:p>
            <a:pPr algn="just"/>
            <a:endParaRPr lang="es-ES" sz="2400" dirty="0"/>
          </a:p>
          <a:p>
            <a:pPr algn="just"/>
            <a:r>
              <a:rPr lang="en-US" sz="1500" dirty="0" err="1"/>
              <a:t>Cinthia</a:t>
            </a:r>
            <a:r>
              <a:rPr lang="en-US" sz="1500" dirty="0"/>
              <a:t> Isabel </a:t>
            </a:r>
            <a:r>
              <a:rPr lang="en-US" sz="1500" dirty="0" err="1"/>
              <a:t>Ramírez</a:t>
            </a:r>
            <a:r>
              <a:rPr lang="en-US" sz="1500" dirty="0"/>
              <a:t> Flores , Eduardo </a:t>
            </a:r>
            <a:r>
              <a:rPr lang="en-US" sz="1500" dirty="0" err="1"/>
              <a:t>Martínez</a:t>
            </a:r>
            <a:r>
              <a:rPr lang="en-US" sz="1500" dirty="0"/>
              <a:t> </a:t>
            </a:r>
            <a:r>
              <a:rPr lang="en-US" sz="1500" dirty="0" err="1"/>
              <a:t>Moctezuma</a:t>
            </a:r>
            <a:r>
              <a:rPr lang="en-US" sz="1500" dirty="0"/>
              <a:t> y </a:t>
            </a:r>
            <a:r>
              <a:rPr lang="en-US" sz="1500" dirty="0" err="1"/>
              <a:t>María</a:t>
            </a:r>
            <a:r>
              <a:rPr lang="en-US" sz="1500" dirty="0"/>
              <a:t> Georgina Arroyo Grant.</a:t>
            </a:r>
            <a:endParaRPr lang="es-ES" sz="1500" dirty="0"/>
          </a:p>
          <a:p>
            <a:pPr marL="385763" indent="-385763">
              <a:buFont typeface="+mj-lt"/>
              <a:buAutoNum type="arabicPeriod"/>
            </a:pPr>
            <a:endParaRPr lang="es-CL" sz="2400" dirty="0">
              <a:solidFill>
                <a:schemeClr val="tx2"/>
              </a:solidFill>
            </a:endParaRPr>
          </a:p>
        </p:txBody>
      </p:sp>
      <p:sp>
        <p:nvSpPr>
          <p:cNvPr id="6" name="CuadroTexto 5"/>
          <p:cNvSpPr txBox="1"/>
          <p:nvPr/>
        </p:nvSpPr>
        <p:spPr>
          <a:xfrm>
            <a:off x="467544" y="188640"/>
            <a:ext cx="8208912" cy="830997"/>
          </a:xfrm>
          <a:prstGeom prst="rect">
            <a:avLst/>
          </a:prstGeom>
          <a:noFill/>
        </p:spPr>
        <p:txBody>
          <a:bodyPr wrap="square" rtlCol="0">
            <a:spAutoFit/>
          </a:bodyPr>
          <a:lstStyle/>
          <a:p>
            <a:pPr algn="ctr"/>
            <a:r>
              <a:rPr lang="es-CL" sz="2400" b="1" dirty="0"/>
              <a:t>El clima organizacional, </a:t>
            </a:r>
            <a:r>
              <a:rPr lang="es-CL" sz="2400" b="1" dirty="0" err="1"/>
              <a:t>liderazo</a:t>
            </a:r>
            <a:r>
              <a:rPr lang="es-CL" sz="2400" b="1" dirty="0"/>
              <a:t> y la comunicación como factores para la calidad en Instituciones de Educación Superior</a:t>
            </a:r>
            <a:endParaRPr lang="es-CL" sz="2400" dirty="0"/>
          </a:p>
        </p:txBody>
      </p:sp>
      <p:pic>
        <p:nvPicPr>
          <p:cNvPr id="8" name="Picture 4" descr="el clima organiz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 y="1825625"/>
            <a:ext cx="4558095" cy="3763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8 claves para fomentar un buen clima laboral :: Openmet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5625"/>
            <a:ext cx="4464496" cy="376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2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3776877"/>
            <a:ext cx="6858000" cy="1123083"/>
          </a:xfrm>
        </p:spPr>
        <p:txBody>
          <a:bodyPr/>
          <a:lstStyle/>
          <a:p>
            <a:endParaRPr lang="es-CL" dirty="0"/>
          </a:p>
        </p:txBody>
      </p:sp>
      <p:sp>
        <p:nvSpPr>
          <p:cNvPr id="3" name="Subtítulo 2"/>
          <p:cNvSpPr>
            <a:spLocks noGrp="1"/>
          </p:cNvSpPr>
          <p:nvPr>
            <p:ph type="subTitle" idx="1"/>
          </p:nvPr>
        </p:nvSpPr>
        <p:spPr/>
        <p:txBody>
          <a:bodyPr/>
          <a:lstStyle/>
          <a:p>
            <a:endParaRPr lang="es-CL" dirty="0"/>
          </a:p>
        </p:txBody>
      </p:sp>
      <p:pic>
        <p:nvPicPr>
          <p:cNvPr id="1026" name="Picture 2" descr="CLIMA ORGANIZACIONAL Y SU RELACIÓN CON LA PRODUCTIVIDAD LABORAL - CLIMA  LAB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39" y="1051730"/>
            <a:ext cx="4575748" cy="42478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IMENSIONES Y TIPOS DE CLIMA – Clima Organiza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506" y="1051730"/>
            <a:ext cx="4498195" cy="440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16632"/>
            <a:ext cx="6858000" cy="727481"/>
          </a:xfrm>
        </p:spPr>
        <p:txBody>
          <a:bodyPr>
            <a:normAutofit/>
          </a:bodyPr>
          <a:lstStyle/>
          <a:p>
            <a:endParaRPr lang="es-CL" sz="2400" b="1" dirty="0"/>
          </a:p>
        </p:txBody>
      </p:sp>
      <p:sp>
        <p:nvSpPr>
          <p:cNvPr id="14" name="CuadroTexto 13"/>
          <p:cNvSpPr txBox="1"/>
          <p:nvPr/>
        </p:nvSpPr>
        <p:spPr>
          <a:xfrm>
            <a:off x="6228184" y="3861048"/>
            <a:ext cx="396045" cy="369332"/>
          </a:xfrm>
          <a:prstGeom prst="rect">
            <a:avLst/>
          </a:prstGeom>
          <a:noFill/>
        </p:spPr>
        <p:txBody>
          <a:bodyPr wrap="square" rtlCol="0">
            <a:spAutoFit/>
          </a:bodyPr>
          <a:lstStyle/>
          <a:p>
            <a:r>
              <a:rPr lang="es-ES" b="1" dirty="0">
                <a:solidFill>
                  <a:srgbClr val="002060"/>
                </a:solidFill>
              </a:rPr>
              <a:t>4</a:t>
            </a:r>
            <a:endParaRPr lang="es-CL" b="1" dirty="0">
              <a:solidFill>
                <a:srgbClr val="002060"/>
              </a:solidFill>
            </a:endParaRPr>
          </a:p>
        </p:txBody>
      </p:sp>
      <p:graphicFrame>
        <p:nvGraphicFramePr>
          <p:cNvPr id="18" name="Marcador de contenido 3"/>
          <p:cNvGraphicFramePr>
            <a:graphicFrameLocks/>
          </p:cNvGraphicFramePr>
          <p:nvPr>
            <p:extLst>
              <p:ext uri="{D42A27DB-BD31-4B8C-83A1-F6EECF244321}">
                <p14:modId xmlns:p14="http://schemas.microsoft.com/office/powerpoint/2010/main" val="185522012"/>
              </p:ext>
            </p:extLst>
          </p:nvPr>
        </p:nvGraphicFramePr>
        <p:xfrm>
          <a:off x="611560" y="116631"/>
          <a:ext cx="7704856" cy="571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95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endParaRPr lang="es-CL"/>
          </a:p>
        </p:txBody>
      </p:sp>
      <p:graphicFrame>
        <p:nvGraphicFramePr>
          <p:cNvPr id="6" name="Marcador de contenido 2"/>
          <p:cNvGraphicFramePr>
            <a:graphicFrameLocks/>
          </p:cNvGraphicFramePr>
          <p:nvPr>
            <p:extLst>
              <p:ext uri="{D42A27DB-BD31-4B8C-83A1-F6EECF244321}">
                <p14:modId xmlns:p14="http://schemas.microsoft.com/office/powerpoint/2010/main" val="4231929850"/>
              </p:ext>
            </p:extLst>
          </p:nvPr>
        </p:nvGraphicFramePr>
        <p:xfrm>
          <a:off x="107504" y="106327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971600" y="332656"/>
            <a:ext cx="6552728" cy="461665"/>
          </a:xfrm>
          <a:prstGeom prst="rect">
            <a:avLst/>
          </a:prstGeom>
          <a:noFill/>
        </p:spPr>
        <p:txBody>
          <a:bodyPr wrap="square" rtlCol="0">
            <a:spAutoFit/>
          </a:bodyPr>
          <a:lstStyle/>
          <a:p>
            <a:r>
              <a:rPr lang="es-CL" altLang="es-ES" sz="2400" b="1" dirty="0">
                <a:latin typeface="+mj-lt"/>
                <a:cs typeface="Geneva" pitchFamily="-84" charset="0"/>
              </a:rPr>
              <a:t>Estructuras de desarrollo institucional</a:t>
            </a:r>
            <a:endParaRPr lang="es-CL" sz="2400" dirty="0">
              <a:latin typeface="+mj-lt"/>
            </a:endParaRPr>
          </a:p>
        </p:txBody>
      </p:sp>
      <p:cxnSp>
        <p:nvCxnSpPr>
          <p:cNvPr id="8" name="Conector recto de flecha 7"/>
          <p:cNvCxnSpPr>
            <a:cxnSpLocks noChangeShapeType="1"/>
          </p:cNvCxnSpPr>
          <p:nvPr/>
        </p:nvCxnSpPr>
        <p:spPr bwMode="auto">
          <a:xfrm>
            <a:off x="107504" y="4725144"/>
            <a:ext cx="7632848" cy="29419"/>
          </a:xfrm>
          <a:prstGeom prst="straightConnector1">
            <a:avLst/>
          </a:prstGeom>
          <a:noFill/>
          <a:ln w="28575">
            <a:solidFill>
              <a:srgbClr val="215968"/>
            </a:solidFill>
            <a:round/>
            <a:headEnd/>
            <a:tailEnd type="arrow" w="med" len="med"/>
          </a:ln>
          <a:effectLst>
            <a:outerShdw blurRad="40000" dist="20000" dir="5400000" rotWithShape="0">
              <a:srgbClr val="808080">
                <a:alpha val="37999"/>
              </a:srgbClr>
            </a:outerShdw>
          </a:effectLst>
        </p:spPr>
      </p:cxnSp>
      <p:cxnSp>
        <p:nvCxnSpPr>
          <p:cNvPr id="9" name="Conector recto de flecha 8"/>
          <p:cNvCxnSpPr>
            <a:cxnSpLocks noChangeShapeType="1"/>
          </p:cNvCxnSpPr>
          <p:nvPr/>
        </p:nvCxnSpPr>
        <p:spPr bwMode="auto">
          <a:xfrm>
            <a:off x="2627784" y="4869160"/>
            <a:ext cx="5112568" cy="28278"/>
          </a:xfrm>
          <a:prstGeom prst="straightConnector1">
            <a:avLst/>
          </a:prstGeom>
          <a:noFill/>
          <a:ln w="28575">
            <a:solidFill>
              <a:srgbClr val="215968"/>
            </a:solidFill>
            <a:round/>
            <a:headEnd/>
            <a:tailEnd type="arrow" w="med" len="med"/>
          </a:ln>
          <a:effectLst>
            <a:outerShdw blurRad="40000" dist="20000" dir="5400000" rotWithShape="0">
              <a:srgbClr val="808080">
                <a:alpha val="37999"/>
              </a:srgbClr>
            </a:outerShdw>
          </a:effectLst>
        </p:spPr>
      </p:cxnSp>
      <p:cxnSp>
        <p:nvCxnSpPr>
          <p:cNvPr id="10" name="Conector recto de flecha 9"/>
          <p:cNvCxnSpPr>
            <a:cxnSpLocks noChangeShapeType="1"/>
          </p:cNvCxnSpPr>
          <p:nvPr/>
        </p:nvCxnSpPr>
        <p:spPr bwMode="auto">
          <a:xfrm>
            <a:off x="5148064" y="5113338"/>
            <a:ext cx="2592288" cy="0"/>
          </a:xfrm>
          <a:prstGeom prst="straightConnector1">
            <a:avLst/>
          </a:prstGeom>
          <a:noFill/>
          <a:ln w="28575">
            <a:solidFill>
              <a:srgbClr val="215968"/>
            </a:solidFill>
            <a:round/>
            <a:headEnd/>
            <a:tailEnd type="arrow" w="med" len="med"/>
          </a:ln>
          <a:effectLst>
            <a:outerShdw blurRad="40000" dist="20000" dir="5400000" rotWithShape="0">
              <a:srgbClr val="808080">
                <a:alpha val="37999"/>
              </a:srgbClr>
            </a:outerShdw>
          </a:effectLst>
        </p:spPr>
      </p:cxnSp>
      <p:sp>
        <p:nvSpPr>
          <p:cNvPr id="11" name="Flecha derecha 10"/>
          <p:cNvSpPr>
            <a:spLocks noChangeArrowheads="1"/>
          </p:cNvSpPr>
          <p:nvPr/>
        </p:nvSpPr>
        <p:spPr bwMode="auto">
          <a:xfrm>
            <a:off x="7740352" y="4537076"/>
            <a:ext cx="1008112" cy="646113"/>
          </a:xfrm>
          <a:prstGeom prst="rightArrow">
            <a:avLst>
              <a:gd name="adj1" fmla="val 50000"/>
              <a:gd name="adj2" fmla="val 50006"/>
            </a:avLst>
          </a:prstGeom>
          <a:solidFill>
            <a:schemeClr val="bg2">
              <a:lumMod val="60000"/>
              <a:lumOff val="40000"/>
              <a:alpha val="29019"/>
            </a:schemeClr>
          </a:solidFill>
          <a:ln>
            <a:noFill/>
          </a:ln>
          <a:effectLst>
            <a:outerShdw blurRad="40000" dist="23000" dir="5400000" rotWithShape="0">
              <a:srgbClr val="808080">
                <a:alpha val="34999"/>
              </a:srgbClr>
            </a:outerShdw>
          </a:effectLst>
        </p:spPr>
        <p:txBody>
          <a:bodyPr anchor="ctr"/>
          <a:lstStyle/>
          <a:p>
            <a:pPr algn="ctr" eaLnBrk="1" hangingPunct="1">
              <a:defRPr/>
            </a:pPr>
            <a:endParaRPr lang="es-ES">
              <a:solidFill>
                <a:schemeClr val="lt1"/>
              </a:solidFill>
            </a:endParaRPr>
          </a:p>
        </p:txBody>
      </p:sp>
      <p:cxnSp>
        <p:nvCxnSpPr>
          <p:cNvPr id="12" name="Conector recto 11"/>
          <p:cNvCxnSpPr>
            <a:cxnSpLocks noChangeShapeType="1"/>
          </p:cNvCxnSpPr>
          <p:nvPr/>
        </p:nvCxnSpPr>
        <p:spPr bwMode="auto">
          <a:xfrm flipV="1">
            <a:off x="8748464" y="1196752"/>
            <a:ext cx="0" cy="4104456"/>
          </a:xfrm>
          <a:prstGeom prst="line">
            <a:avLst/>
          </a:prstGeom>
          <a:noFill/>
          <a:ln w="25400">
            <a:solidFill>
              <a:schemeClr val="bg2">
                <a:lumMod val="40000"/>
                <a:lumOff val="60000"/>
              </a:schemeClr>
            </a:solidFill>
            <a:round/>
            <a:headEnd type="arrow" w="med" len="med"/>
            <a:tailEnd type="arrow" w="med" len="med"/>
          </a:ln>
          <a:effectLst>
            <a:outerShdw blurRad="40000" dist="20000" dir="5400000" rotWithShape="0">
              <a:srgbClr val="808080">
                <a:alpha val="37999"/>
              </a:srgbClr>
            </a:outerShdw>
          </a:effectLst>
        </p:spPr>
      </p:cxnSp>
    </p:spTree>
    <p:extLst>
      <p:ext uri="{BB962C8B-B14F-4D97-AF65-F5344CB8AC3E}">
        <p14:creationId xmlns:p14="http://schemas.microsoft.com/office/powerpoint/2010/main" val="61853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071465"/>
            <a:ext cx="6858000" cy="727481"/>
          </a:xfrm>
        </p:spPr>
        <p:txBody>
          <a:bodyPr>
            <a:normAutofit/>
          </a:bodyPr>
          <a:lstStyle/>
          <a:p>
            <a:r>
              <a:rPr lang="es-ES" sz="2400" dirty="0">
                <a:solidFill>
                  <a:schemeClr val="tx2"/>
                </a:solidFill>
              </a:rPr>
              <a:t>GESTIÓN DEL CONOCIMIENTO</a:t>
            </a:r>
            <a:endParaRPr lang="es-CL" sz="2400" dirty="0">
              <a:solidFill>
                <a:schemeClr val="tx2"/>
              </a:solidFill>
            </a:endParaRPr>
          </a:p>
        </p:txBody>
      </p:sp>
      <p:pic>
        <p:nvPicPr>
          <p:cNvPr id="5" name="Imagen 3">
            <a:extLst>
              <a:ext uri="{FF2B5EF4-FFF2-40B4-BE49-F238E27FC236}">
                <a16:creationId xmlns:a16="http://schemas.microsoft.com/office/drawing/2014/main" id="{3E9DF986-5290-4B4F-A242-30076E7264A4}"/>
              </a:ext>
            </a:extLst>
          </p:cNvPr>
          <p:cNvPicPr>
            <a:picLocks noChangeAspect="1"/>
          </p:cNvPicPr>
          <p:nvPr/>
        </p:nvPicPr>
        <p:blipFill>
          <a:blip r:embed="rId2"/>
          <a:stretch>
            <a:fillRect/>
          </a:stretch>
        </p:blipFill>
        <p:spPr>
          <a:xfrm>
            <a:off x="388963" y="2259558"/>
            <a:ext cx="2743199" cy="2425890"/>
          </a:xfrm>
          <a:prstGeom prst="rect">
            <a:avLst/>
          </a:prstGeom>
        </p:spPr>
      </p:pic>
      <p:sp>
        <p:nvSpPr>
          <p:cNvPr id="4" name="CuadroTexto 3"/>
          <p:cNvSpPr txBox="1"/>
          <p:nvPr/>
        </p:nvSpPr>
        <p:spPr>
          <a:xfrm>
            <a:off x="3265227" y="7108789"/>
            <a:ext cx="5076967" cy="4062651"/>
          </a:xfrm>
          <a:prstGeom prst="rect">
            <a:avLst/>
          </a:prstGeom>
          <a:noFill/>
        </p:spPr>
        <p:txBody>
          <a:bodyPr wrap="square" rtlCol="0">
            <a:spAutoFit/>
          </a:bodyPr>
          <a:lstStyle/>
          <a:p>
            <a:pPr algn="just"/>
            <a:r>
              <a:rPr lang="es-ES" sz="1500" dirty="0"/>
              <a:t>En toda organización lo que prevalece es el cambio. Una organización es un sistema abierto y dinámico, donde lo único que es constante es el cambio. </a:t>
            </a:r>
          </a:p>
          <a:p>
            <a:pPr algn="just"/>
            <a:r>
              <a:rPr lang="es-ES" sz="1500" dirty="0"/>
              <a:t>Pero si el cambio “es la acción y efecto de cambiar”, de acuerdo a como lo define la Real Academia Española (RAE, 2018), esto indica, que el cambio denota una transición que ocurre al pasar de un estado a otro, por lo que también se reconoce como un proceso. La supervivencia de una organización depende en gran medida de su posibilidad de cambio y la adaptación al mismo, por lo que de aquí deriva la importancia de conocer del cambio organizacional y la mejor manera de gestionarlo.</a:t>
            </a:r>
          </a:p>
          <a:p>
            <a:pPr algn="just"/>
            <a:endParaRPr lang="es-ES" sz="2400" dirty="0"/>
          </a:p>
          <a:p>
            <a:pPr algn="just"/>
            <a:r>
              <a:rPr lang="en-US" sz="1500" dirty="0" err="1"/>
              <a:t>Cinthia</a:t>
            </a:r>
            <a:r>
              <a:rPr lang="en-US" sz="1500" dirty="0"/>
              <a:t> Isabel </a:t>
            </a:r>
            <a:r>
              <a:rPr lang="en-US" sz="1500" dirty="0" err="1"/>
              <a:t>Ramírez</a:t>
            </a:r>
            <a:r>
              <a:rPr lang="en-US" sz="1500" dirty="0"/>
              <a:t> Flores , Eduardo </a:t>
            </a:r>
            <a:r>
              <a:rPr lang="en-US" sz="1500" dirty="0" err="1"/>
              <a:t>Martínez</a:t>
            </a:r>
            <a:r>
              <a:rPr lang="en-US" sz="1500" dirty="0"/>
              <a:t> </a:t>
            </a:r>
            <a:r>
              <a:rPr lang="en-US" sz="1500" dirty="0" err="1"/>
              <a:t>Moctezuma</a:t>
            </a:r>
            <a:r>
              <a:rPr lang="en-US" sz="1500" dirty="0"/>
              <a:t> y </a:t>
            </a:r>
            <a:r>
              <a:rPr lang="en-US" sz="1500" dirty="0" err="1"/>
              <a:t>María</a:t>
            </a:r>
            <a:r>
              <a:rPr lang="en-US" sz="1500" dirty="0"/>
              <a:t> Georgina Arroyo Grant.</a:t>
            </a:r>
            <a:endParaRPr lang="es-ES" sz="1500" dirty="0"/>
          </a:p>
          <a:p>
            <a:pPr marL="385763" indent="-385763">
              <a:buFont typeface="+mj-lt"/>
              <a:buAutoNum type="arabicPeriod"/>
            </a:pPr>
            <a:endParaRPr lang="es-CL" sz="2400" dirty="0">
              <a:solidFill>
                <a:schemeClr val="tx2"/>
              </a:solidFill>
            </a:endParaRPr>
          </a:p>
        </p:txBody>
      </p:sp>
      <p:sp>
        <p:nvSpPr>
          <p:cNvPr id="2" name="CuadroTexto 1"/>
          <p:cNvSpPr txBox="1"/>
          <p:nvPr/>
        </p:nvSpPr>
        <p:spPr>
          <a:xfrm>
            <a:off x="3408528" y="1727295"/>
            <a:ext cx="5199797" cy="3747180"/>
          </a:xfrm>
          <a:prstGeom prst="rect">
            <a:avLst/>
          </a:prstGeom>
          <a:noFill/>
        </p:spPr>
        <p:txBody>
          <a:bodyPr wrap="square" rtlCol="0">
            <a:spAutoFit/>
          </a:bodyPr>
          <a:lstStyle/>
          <a:p>
            <a:pPr algn="just"/>
            <a:r>
              <a:rPr lang="es-ES" sz="1600" b="1" dirty="0">
                <a:solidFill>
                  <a:schemeClr val="tx2"/>
                </a:solidFill>
              </a:rPr>
              <a:t>La noción sociedad de conocimiento tiene sus orígenes en los años 1960 cuando se analizaron los cambios en las sociedades industriales y se acuñó la noción de la sociedad post-industrial. Así, por ejemplo, el sociólogo Peter F. Drucker pronosticó la emergencia de una nueva capa social de trabajadores de conocimiento (P.F. Drucker 1959) y la tendencia hacia una sociedad de conocimiento (Drucker 1969). Este tipo de sociedad está caracterizada por una estructura económica y social, en la que el conocimiento ha substituido al trabajo, a las materias primas y al capital como fuente más importante de la productividad, crecimiento y desigualdades sociales (véase Drucker 1994) </a:t>
            </a:r>
          </a:p>
          <a:p>
            <a:pPr algn="r"/>
            <a:r>
              <a:rPr lang="es-ES" sz="1600" b="1" dirty="0" err="1">
                <a:solidFill>
                  <a:schemeClr val="tx2"/>
                </a:solidFill>
              </a:rPr>
              <a:t>Karsten</a:t>
            </a:r>
            <a:r>
              <a:rPr lang="es-ES" sz="1600" b="1" dirty="0">
                <a:solidFill>
                  <a:schemeClr val="tx2"/>
                </a:solidFill>
              </a:rPr>
              <a:t> </a:t>
            </a:r>
            <a:r>
              <a:rPr lang="es-ES" sz="1600" b="1" dirty="0" err="1">
                <a:solidFill>
                  <a:schemeClr val="tx2"/>
                </a:solidFill>
              </a:rPr>
              <a:t>Krüger</a:t>
            </a:r>
            <a:endParaRPr lang="en-US" sz="1600" b="1" dirty="0">
              <a:solidFill>
                <a:schemeClr val="tx2"/>
              </a:solidFill>
            </a:endParaRPr>
          </a:p>
          <a:p>
            <a:endParaRPr lang="es-CL" sz="1350" dirty="0"/>
          </a:p>
        </p:txBody>
      </p:sp>
    </p:spTree>
    <p:extLst>
      <p:ext uri="{BB962C8B-B14F-4D97-AF65-F5344CB8AC3E}">
        <p14:creationId xmlns:p14="http://schemas.microsoft.com/office/powerpoint/2010/main" val="63750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071465"/>
            <a:ext cx="6858000" cy="727481"/>
          </a:xfrm>
        </p:spPr>
        <p:txBody>
          <a:bodyPr>
            <a:normAutofit/>
          </a:bodyPr>
          <a:lstStyle/>
          <a:p>
            <a:r>
              <a:rPr lang="es-ES" sz="2400" dirty="0">
                <a:solidFill>
                  <a:schemeClr val="tx2"/>
                </a:solidFill>
              </a:rPr>
              <a:t>GESTIÓN DEL CONOCIMIENTO</a:t>
            </a:r>
            <a:endParaRPr lang="es-CL" sz="2400" dirty="0">
              <a:solidFill>
                <a:schemeClr val="tx2"/>
              </a:solidFill>
            </a:endParaRPr>
          </a:p>
        </p:txBody>
      </p:sp>
      <p:pic>
        <p:nvPicPr>
          <p:cNvPr id="5" name="Imagen 3">
            <a:extLst>
              <a:ext uri="{FF2B5EF4-FFF2-40B4-BE49-F238E27FC236}">
                <a16:creationId xmlns:a16="http://schemas.microsoft.com/office/drawing/2014/main" id="{3E9DF986-5290-4B4F-A242-30076E7264A4}"/>
              </a:ext>
            </a:extLst>
          </p:cNvPr>
          <p:cNvPicPr>
            <a:picLocks noChangeAspect="1"/>
          </p:cNvPicPr>
          <p:nvPr/>
        </p:nvPicPr>
        <p:blipFill>
          <a:blip r:embed="rId2"/>
          <a:stretch>
            <a:fillRect/>
          </a:stretch>
        </p:blipFill>
        <p:spPr>
          <a:xfrm>
            <a:off x="388962" y="2259558"/>
            <a:ext cx="3435462" cy="2425890"/>
          </a:xfrm>
          <a:prstGeom prst="rect">
            <a:avLst/>
          </a:prstGeom>
        </p:spPr>
      </p:pic>
      <p:sp>
        <p:nvSpPr>
          <p:cNvPr id="6" name="CuadroTexto 5"/>
          <p:cNvSpPr txBox="1"/>
          <p:nvPr/>
        </p:nvSpPr>
        <p:spPr>
          <a:xfrm>
            <a:off x="3991971" y="2044606"/>
            <a:ext cx="4575412" cy="4485843"/>
          </a:xfrm>
          <a:prstGeom prst="rect">
            <a:avLst/>
          </a:prstGeom>
          <a:noFill/>
        </p:spPr>
        <p:txBody>
          <a:bodyPr wrap="square" rtlCol="0">
            <a:spAutoFit/>
          </a:bodyPr>
          <a:lstStyle/>
          <a:p>
            <a:pPr algn="just"/>
            <a:r>
              <a:rPr lang="es-ES" sz="1600" b="1" dirty="0">
                <a:solidFill>
                  <a:schemeClr val="tx2"/>
                </a:solidFill>
              </a:rPr>
              <a:t>El concepto de la “sociedad del conocimiento” no es único. También se usa la noción  “sociedad de la información' "y la “sociedad red.”</a:t>
            </a:r>
          </a:p>
          <a:p>
            <a:pPr algn="just"/>
            <a:r>
              <a:rPr lang="es-CL" sz="1600" b="1" dirty="0">
                <a:solidFill>
                  <a:schemeClr val="tx2"/>
                </a:solidFill>
              </a:rPr>
              <a:t>La noción de la “sociedad de la información” se utiliza sobre todo cuando se tratan aspectos tecnológicos y la consideración de que la producción, la reproducción y la distribución de la información es el principio constitutivo de las sociedades actuales. </a:t>
            </a:r>
          </a:p>
          <a:p>
            <a:pPr algn="just"/>
            <a:r>
              <a:rPr lang="es-CL" sz="1600" b="1" dirty="0">
                <a:solidFill>
                  <a:schemeClr val="tx2"/>
                </a:solidFill>
              </a:rPr>
              <a:t>La  noción de la ‘sociedad red” es un concepto que está situado entre la “sociedad de la información” y la “sociedad del conocimiento” (</a:t>
            </a:r>
            <a:r>
              <a:rPr lang="es-CL" sz="1600" b="1" dirty="0" err="1">
                <a:solidFill>
                  <a:schemeClr val="tx2"/>
                </a:solidFill>
              </a:rPr>
              <a:t>Castells</a:t>
            </a:r>
            <a:r>
              <a:rPr lang="es-CL" sz="1600" b="1" dirty="0">
                <a:solidFill>
                  <a:schemeClr val="tx2"/>
                </a:solidFill>
              </a:rPr>
              <a:t>),  en la que la generación, el procesamiento y la transmisión de la información se convierten en las fuentes fundamentales de la productividad y el poder.</a:t>
            </a:r>
          </a:p>
          <a:p>
            <a:pPr algn="r"/>
            <a:r>
              <a:rPr lang="es-ES" sz="1600" b="1" dirty="0" err="1">
                <a:solidFill>
                  <a:schemeClr val="tx2"/>
                </a:solidFill>
              </a:rPr>
              <a:t>Karsten</a:t>
            </a:r>
            <a:r>
              <a:rPr lang="es-ES" sz="1600" b="1" dirty="0">
                <a:solidFill>
                  <a:schemeClr val="tx2"/>
                </a:solidFill>
              </a:rPr>
              <a:t> </a:t>
            </a:r>
            <a:r>
              <a:rPr lang="es-ES" sz="1600" b="1" dirty="0" err="1">
                <a:solidFill>
                  <a:schemeClr val="tx2"/>
                </a:solidFill>
              </a:rPr>
              <a:t>Krüg</a:t>
            </a:r>
            <a:r>
              <a:rPr lang="es-ES" sz="1500" b="1" dirty="0" err="1">
                <a:solidFill>
                  <a:schemeClr val="tx2"/>
                </a:solidFill>
              </a:rPr>
              <a:t>er</a:t>
            </a:r>
            <a:endParaRPr lang="en-US" sz="1500" b="1" dirty="0">
              <a:solidFill>
                <a:schemeClr val="tx2"/>
              </a:solidFill>
            </a:endParaRPr>
          </a:p>
          <a:p>
            <a:endParaRPr lang="es-CL" sz="1350" dirty="0"/>
          </a:p>
        </p:txBody>
      </p:sp>
    </p:spTree>
    <p:extLst>
      <p:ext uri="{BB962C8B-B14F-4D97-AF65-F5344CB8AC3E}">
        <p14:creationId xmlns:p14="http://schemas.microsoft.com/office/powerpoint/2010/main" val="107615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071465"/>
            <a:ext cx="6858000" cy="727481"/>
          </a:xfrm>
        </p:spPr>
        <p:txBody>
          <a:bodyPr>
            <a:normAutofit/>
          </a:bodyPr>
          <a:lstStyle/>
          <a:p>
            <a:r>
              <a:rPr lang="es-ES" sz="2400" dirty="0">
                <a:solidFill>
                  <a:schemeClr val="tx2"/>
                </a:solidFill>
              </a:rPr>
              <a:t>GESTIÓN DEL CAMBIO</a:t>
            </a:r>
            <a:endParaRPr lang="es-CL" sz="2400" dirty="0">
              <a:solidFill>
                <a:schemeClr val="tx2"/>
              </a:solidFill>
            </a:endParaRPr>
          </a:p>
        </p:txBody>
      </p:sp>
      <p:pic>
        <p:nvPicPr>
          <p:cNvPr id="5" name="Imagen 3">
            <a:extLst>
              <a:ext uri="{FF2B5EF4-FFF2-40B4-BE49-F238E27FC236}">
                <a16:creationId xmlns:a16="http://schemas.microsoft.com/office/drawing/2014/main" id="{3E9DF986-5290-4B4F-A242-30076E7264A4}"/>
              </a:ext>
            </a:extLst>
          </p:cNvPr>
          <p:cNvPicPr>
            <a:picLocks noChangeAspect="1"/>
          </p:cNvPicPr>
          <p:nvPr/>
        </p:nvPicPr>
        <p:blipFill>
          <a:blip r:embed="rId2"/>
          <a:stretch>
            <a:fillRect/>
          </a:stretch>
        </p:blipFill>
        <p:spPr>
          <a:xfrm>
            <a:off x="388963" y="2259558"/>
            <a:ext cx="2743199" cy="2425890"/>
          </a:xfrm>
          <a:prstGeom prst="rect">
            <a:avLst/>
          </a:prstGeom>
        </p:spPr>
      </p:pic>
      <p:sp>
        <p:nvSpPr>
          <p:cNvPr id="4" name="CuadroTexto 3"/>
          <p:cNvSpPr txBox="1"/>
          <p:nvPr/>
        </p:nvSpPr>
        <p:spPr>
          <a:xfrm>
            <a:off x="3265227" y="7108789"/>
            <a:ext cx="5076967" cy="4062651"/>
          </a:xfrm>
          <a:prstGeom prst="rect">
            <a:avLst/>
          </a:prstGeom>
          <a:noFill/>
        </p:spPr>
        <p:txBody>
          <a:bodyPr wrap="square" rtlCol="0">
            <a:spAutoFit/>
          </a:bodyPr>
          <a:lstStyle/>
          <a:p>
            <a:pPr algn="just"/>
            <a:r>
              <a:rPr lang="es-ES" sz="1500" dirty="0"/>
              <a:t>En toda organización lo que prevalece es el cambio. Una organización es un sistema abierto y dinámico, donde lo único que es constante es el cambio. </a:t>
            </a:r>
          </a:p>
          <a:p>
            <a:pPr algn="just"/>
            <a:r>
              <a:rPr lang="es-ES" sz="1500" dirty="0"/>
              <a:t>Pero si el cambio “es la acción y efecto de cambiar”, de acuerdo a como lo define la Real Academia Española (RAE, 2018), esto indica, que el cambio denota una transición que ocurre al pasar de un estado a otro, por lo que también se reconoce como un proceso. La supervivencia de una organización depende en gran medida de su posibilidad de cambio y la adaptación al mismo, por lo que de aquí deriva la importancia de conocer del cambio organizacional y la mejor manera de gestionarlo.</a:t>
            </a:r>
          </a:p>
          <a:p>
            <a:pPr algn="just"/>
            <a:endParaRPr lang="es-ES" sz="2400" dirty="0"/>
          </a:p>
          <a:p>
            <a:pPr algn="just"/>
            <a:r>
              <a:rPr lang="en-US" sz="1500" dirty="0" err="1"/>
              <a:t>Cinthia</a:t>
            </a:r>
            <a:r>
              <a:rPr lang="en-US" sz="1500" dirty="0"/>
              <a:t> Isabel </a:t>
            </a:r>
            <a:r>
              <a:rPr lang="en-US" sz="1500" dirty="0" err="1"/>
              <a:t>Ramírez</a:t>
            </a:r>
            <a:r>
              <a:rPr lang="en-US" sz="1500" dirty="0"/>
              <a:t> Flores , Eduardo </a:t>
            </a:r>
            <a:r>
              <a:rPr lang="en-US" sz="1500" dirty="0" err="1"/>
              <a:t>Martínez</a:t>
            </a:r>
            <a:r>
              <a:rPr lang="en-US" sz="1500" dirty="0"/>
              <a:t> </a:t>
            </a:r>
            <a:r>
              <a:rPr lang="en-US" sz="1500" dirty="0" err="1"/>
              <a:t>Moctezuma</a:t>
            </a:r>
            <a:r>
              <a:rPr lang="en-US" sz="1500" dirty="0"/>
              <a:t> y </a:t>
            </a:r>
            <a:r>
              <a:rPr lang="en-US" sz="1500" dirty="0" err="1"/>
              <a:t>María</a:t>
            </a:r>
            <a:r>
              <a:rPr lang="en-US" sz="1500" dirty="0"/>
              <a:t> Georgina Arroyo Grant.</a:t>
            </a:r>
            <a:endParaRPr lang="es-ES" sz="1500" dirty="0"/>
          </a:p>
          <a:p>
            <a:pPr marL="385763" indent="-385763">
              <a:buFont typeface="+mj-lt"/>
              <a:buAutoNum type="arabicPeriod"/>
            </a:pPr>
            <a:endParaRPr lang="es-CL" sz="2400" dirty="0">
              <a:solidFill>
                <a:schemeClr val="tx2"/>
              </a:solidFill>
            </a:endParaRPr>
          </a:p>
        </p:txBody>
      </p:sp>
      <p:sp>
        <p:nvSpPr>
          <p:cNvPr id="2" name="CuadroTexto 1"/>
          <p:cNvSpPr txBox="1"/>
          <p:nvPr/>
        </p:nvSpPr>
        <p:spPr>
          <a:xfrm>
            <a:off x="3408528" y="1727296"/>
            <a:ext cx="5199797" cy="3785652"/>
          </a:xfrm>
          <a:prstGeom prst="rect">
            <a:avLst/>
          </a:prstGeom>
          <a:noFill/>
        </p:spPr>
        <p:txBody>
          <a:bodyPr wrap="square" rtlCol="0">
            <a:spAutoFit/>
          </a:bodyPr>
          <a:lstStyle/>
          <a:p>
            <a:pPr algn="just"/>
            <a:r>
              <a:rPr lang="es-ES" sz="1600" b="1" dirty="0">
                <a:solidFill>
                  <a:schemeClr val="tx2"/>
                </a:solidFill>
              </a:rPr>
              <a:t>En toda organización lo que prevalece es el cambio. Una organización es un sistema abierto y dinámico, donde lo único que es constante es el cambio. Pero si el cambio “es la acción y efecto de cambiar”, de acuerdo a como lo define la Real Academia Española (RAE, 2018), esto indica, que el cambio denota una transición que ocurre al pasar de un estado a otro, por lo que también se reconoce como un proceso. </a:t>
            </a:r>
          </a:p>
          <a:p>
            <a:pPr algn="just"/>
            <a:r>
              <a:rPr lang="es-ES" sz="1600" b="1" dirty="0">
                <a:solidFill>
                  <a:schemeClr val="tx2"/>
                </a:solidFill>
              </a:rPr>
              <a:t>La supervivencia de una organización depende en gran medida de su posibilidad de cambio y la adaptación al mismo, por lo que de aquí deriva la importancia de conocer del cambio organizacional y la mejor manera de gestionarlo.</a:t>
            </a:r>
          </a:p>
          <a:p>
            <a:pPr algn="just"/>
            <a:endParaRPr lang="es-ES" sz="1600" b="1" dirty="0">
              <a:solidFill>
                <a:schemeClr val="tx2"/>
              </a:solidFill>
            </a:endParaRPr>
          </a:p>
          <a:p>
            <a:endParaRPr lang="es-CL" sz="1600" dirty="0"/>
          </a:p>
        </p:txBody>
      </p:sp>
    </p:spTree>
    <p:extLst>
      <p:ext uri="{BB962C8B-B14F-4D97-AF65-F5344CB8AC3E}">
        <p14:creationId xmlns:p14="http://schemas.microsoft.com/office/powerpoint/2010/main" val="286887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28600"/>
            <a:ext cx="8298504" cy="990600"/>
          </a:xfrm>
        </p:spPr>
        <p:txBody>
          <a:bodyPr>
            <a:noAutofit/>
          </a:bodyPr>
          <a:lstStyle/>
          <a:p>
            <a:r>
              <a:rPr lang="es-MX" sz="2800" dirty="0"/>
              <a:t>Resultado de Aprendizaje:    </a:t>
            </a:r>
            <a:r>
              <a:rPr lang="es-ES" sz="2800" dirty="0"/>
              <a:t>Se espera que al final de este módulo el estudiante sea capaz  de:</a:t>
            </a:r>
            <a:br>
              <a:rPr lang="es-ES" sz="2800" dirty="0"/>
            </a:br>
            <a:endParaRPr lang="es-CL" sz="2800" dirty="0"/>
          </a:p>
        </p:txBody>
      </p:sp>
      <p:sp>
        <p:nvSpPr>
          <p:cNvPr id="2" name="1 Marcador de contenido"/>
          <p:cNvSpPr>
            <a:spLocks noGrp="1"/>
          </p:cNvSpPr>
          <p:nvPr>
            <p:ph sz="quarter" idx="1"/>
          </p:nvPr>
        </p:nvSpPr>
        <p:spPr>
          <a:xfrm>
            <a:off x="107504" y="1484784"/>
            <a:ext cx="8784976" cy="4495800"/>
          </a:xfrm>
        </p:spPr>
        <p:txBody>
          <a:bodyPr>
            <a:noAutofit/>
          </a:bodyPr>
          <a:lstStyle/>
          <a:p>
            <a:pPr algn="just"/>
            <a:r>
              <a:rPr lang="es-ES" sz="2800" dirty="0">
                <a:solidFill>
                  <a:schemeClr val="tx2"/>
                </a:solidFill>
              </a:rPr>
              <a:t>Reconocer, comprender e  </a:t>
            </a:r>
            <a:r>
              <a:rPr lang="es-ES" sz="2800">
                <a:solidFill>
                  <a:schemeClr val="tx2"/>
                </a:solidFill>
              </a:rPr>
              <a:t>integrar en su </a:t>
            </a:r>
            <a:r>
              <a:rPr lang="es-ES" sz="2800" dirty="0">
                <a:solidFill>
                  <a:schemeClr val="tx2"/>
                </a:solidFill>
              </a:rPr>
              <a:t>práctica docente los principales Modelos de Aseguramiento de la Calidad con el propósito de proveer nuevas propuestas de mejora de gestión en la unidad en que se desempeñen; </a:t>
            </a:r>
          </a:p>
          <a:p>
            <a:pPr algn="just"/>
            <a:r>
              <a:rPr lang="es-ES" sz="2800" dirty="0" err="1">
                <a:solidFill>
                  <a:schemeClr val="tx2"/>
                </a:solidFill>
              </a:rPr>
              <a:t>Identifi</a:t>
            </a:r>
            <a:r>
              <a:rPr lang="es-CL" sz="2800" dirty="0">
                <a:solidFill>
                  <a:schemeClr val="tx2"/>
                </a:solidFill>
              </a:rPr>
              <a:t>car los procesos claves asociados a la implementación de dichos modelos;</a:t>
            </a:r>
            <a:endParaRPr lang="es-ES" sz="2800" dirty="0">
              <a:solidFill>
                <a:schemeClr val="tx2"/>
              </a:solidFill>
            </a:endParaRPr>
          </a:p>
          <a:p>
            <a:pPr algn="just"/>
            <a:r>
              <a:rPr lang="es-ES" sz="2800" dirty="0">
                <a:solidFill>
                  <a:schemeClr val="tx2"/>
                </a:solidFill>
              </a:rPr>
              <a:t>Aplicar en su práctica cotidiana estas dimensiones con el propósito de mejorar el desempeño de sus equipos de trabajo a través del diseño y aplicación de planes de mejora</a:t>
            </a:r>
            <a:r>
              <a:rPr lang="es-CL" sz="2800" dirty="0">
                <a:solidFill>
                  <a:schemeClr val="tx2"/>
                </a:solidFill>
              </a:rPr>
              <a:t>.</a:t>
            </a:r>
          </a:p>
        </p:txBody>
      </p:sp>
    </p:spTree>
    <p:extLst>
      <p:ext uri="{BB962C8B-B14F-4D97-AF65-F5344CB8AC3E}">
        <p14:creationId xmlns:p14="http://schemas.microsoft.com/office/powerpoint/2010/main" val="140906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16632"/>
            <a:ext cx="6858000" cy="727481"/>
          </a:xfrm>
        </p:spPr>
        <p:txBody>
          <a:bodyPr>
            <a:normAutofit/>
          </a:bodyPr>
          <a:lstStyle/>
          <a:p>
            <a:r>
              <a:rPr lang="es-ES" sz="2400" dirty="0">
                <a:solidFill>
                  <a:schemeClr val="tx2"/>
                </a:solidFill>
              </a:rPr>
              <a:t>GESTIÓN DEL CAMBIO</a:t>
            </a:r>
            <a:endParaRPr lang="es-CL" sz="2400" dirty="0">
              <a:solidFill>
                <a:schemeClr val="tx2"/>
              </a:solidFill>
            </a:endParaRPr>
          </a:p>
        </p:txBody>
      </p:sp>
      <p:pic>
        <p:nvPicPr>
          <p:cNvPr id="5" name="Imagen 3">
            <a:extLst>
              <a:ext uri="{FF2B5EF4-FFF2-40B4-BE49-F238E27FC236}">
                <a16:creationId xmlns:a16="http://schemas.microsoft.com/office/drawing/2014/main" id="{3E9DF986-5290-4B4F-A242-30076E7264A4}"/>
              </a:ext>
            </a:extLst>
          </p:cNvPr>
          <p:cNvPicPr>
            <a:picLocks noChangeAspect="1"/>
          </p:cNvPicPr>
          <p:nvPr/>
        </p:nvPicPr>
        <p:blipFill>
          <a:blip r:embed="rId2"/>
          <a:stretch>
            <a:fillRect/>
          </a:stretch>
        </p:blipFill>
        <p:spPr>
          <a:xfrm>
            <a:off x="388963" y="2259558"/>
            <a:ext cx="2743199" cy="2425890"/>
          </a:xfrm>
          <a:prstGeom prst="rect">
            <a:avLst/>
          </a:prstGeom>
        </p:spPr>
      </p:pic>
      <p:sp>
        <p:nvSpPr>
          <p:cNvPr id="4" name="CuadroTexto 3"/>
          <p:cNvSpPr txBox="1"/>
          <p:nvPr/>
        </p:nvSpPr>
        <p:spPr>
          <a:xfrm>
            <a:off x="3265227" y="7108789"/>
            <a:ext cx="5076967" cy="4062651"/>
          </a:xfrm>
          <a:prstGeom prst="rect">
            <a:avLst/>
          </a:prstGeom>
          <a:noFill/>
        </p:spPr>
        <p:txBody>
          <a:bodyPr wrap="square" rtlCol="0">
            <a:spAutoFit/>
          </a:bodyPr>
          <a:lstStyle/>
          <a:p>
            <a:pPr algn="just"/>
            <a:r>
              <a:rPr lang="es-ES" sz="1500" dirty="0"/>
              <a:t>En toda organización lo que prevalece es el cambio. Una organización es un sistema abierto y dinámico, donde lo único que es constante es el cambio. </a:t>
            </a:r>
          </a:p>
          <a:p>
            <a:pPr algn="just"/>
            <a:r>
              <a:rPr lang="es-ES" sz="1500" dirty="0"/>
              <a:t>Pero si el cambio “es la acción y efecto de cambiar”, de acuerdo a como lo define la Real Academia Española (RAE, 2018), esto indica, que el cambio denota una transición que ocurre al pasar de un estado a otro, por lo que también se reconoce como un proceso. La supervivencia de una organización depende en gran medida de su posibilidad de cambio y la adaptación al mismo, por lo que de aquí deriva la importancia de conocer del cambio organizacional y la mejor manera de gestionarlo.</a:t>
            </a:r>
          </a:p>
          <a:p>
            <a:pPr algn="just"/>
            <a:endParaRPr lang="es-ES" sz="2400" dirty="0"/>
          </a:p>
          <a:p>
            <a:pPr algn="just"/>
            <a:r>
              <a:rPr lang="en-US" sz="1500" dirty="0" err="1"/>
              <a:t>Cinthia</a:t>
            </a:r>
            <a:r>
              <a:rPr lang="en-US" sz="1500" dirty="0"/>
              <a:t> Isabel </a:t>
            </a:r>
            <a:r>
              <a:rPr lang="en-US" sz="1500" dirty="0" err="1"/>
              <a:t>Ramírez</a:t>
            </a:r>
            <a:r>
              <a:rPr lang="en-US" sz="1500" dirty="0"/>
              <a:t> Flores , Eduardo </a:t>
            </a:r>
            <a:r>
              <a:rPr lang="en-US" sz="1500" dirty="0" err="1"/>
              <a:t>Martínez</a:t>
            </a:r>
            <a:r>
              <a:rPr lang="en-US" sz="1500" dirty="0"/>
              <a:t> </a:t>
            </a:r>
            <a:r>
              <a:rPr lang="en-US" sz="1500" dirty="0" err="1"/>
              <a:t>Moctezuma</a:t>
            </a:r>
            <a:r>
              <a:rPr lang="en-US" sz="1500" dirty="0"/>
              <a:t> y </a:t>
            </a:r>
            <a:r>
              <a:rPr lang="en-US" sz="1500" dirty="0" err="1"/>
              <a:t>María</a:t>
            </a:r>
            <a:r>
              <a:rPr lang="en-US" sz="1500" dirty="0"/>
              <a:t> Georgina Arroyo Grant.</a:t>
            </a:r>
            <a:endParaRPr lang="es-ES" sz="1500" dirty="0"/>
          </a:p>
          <a:p>
            <a:pPr marL="385763" indent="-385763">
              <a:buFont typeface="+mj-lt"/>
              <a:buAutoNum type="arabicPeriod"/>
            </a:pPr>
            <a:endParaRPr lang="es-CL" sz="2400" dirty="0">
              <a:solidFill>
                <a:schemeClr val="tx2"/>
              </a:solidFill>
            </a:endParaRPr>
          </a:p>
        </p:txBody>
      </p:sp>
      <p:sp>
        <p:nvSpPr>
          <p:cNvPr id="2" name="CuadroTexto 1"/>
          <p:cNvSpPr txBox="1"/>
          <p:nvPr/>
        </p:nvSpPr>
        <p:spPr>
          <a:xfrm>
            <a:off x="3408528" y="980728"/>
            <a:ext cx="5199797" cy="5262979"/>
          </a:xfrm>
          <a:prstGeom prst="rect">
            <a:avLst/>
          </a:prstGeom>
          <a:noFill/>
        </p:spPr>
        <p:txBody>
          <a:bodyPr wrap="square" rtlCol="0">
            <a:spAutoFit/>
          </a:bodyPr>
          <a:lstStyle/>
          <a:p>
            <a:pPr algn="just"/>
            <a:r>
              <a:rPr lang="es-ES" sz="1600" b="1" dirty="0">
                <a:solidFill>
                  <a:schemeClr val="tx2"/>
                </a:solidFill>
              </a:rPr>
              <a:t>La estructura básica de las Universidades está constituida por las Facultades o Escuelas y los Departamentos. Las primeras son los Centros encargados de la organización de las enseñanzas y de los procesos académicos, administrativos y de gestión conducentes a la obtención de títulos de carácter oficial, y los segundos son los órganos encargados de coordinar las enseñanzas de acuerdo con la programación docente de la Universidad y de apoyar las actividades e iniciativas docentes e investigadoras del profesorado. Completan esta estructura, ya existente desde anteriores regulaciones legales, los Institutos Universitarios de Investigación, que son centros dedicados a la investigación científica o a la creación artística. </a:t>
            </a:r>
          </a:p>
          <a:p>
            <a:pPr algn="just"/>
            <a:r>
              <a:rPr lang="es-ES" sz="1600" b="1" dirty="0">
                <a:solidFill>
                  <a:schemeClr val="tx2"/>
                </a:solidFill>
              </a:rPr>
              <a:t>Esta estructura de las Universidades, responde al modelo de una organización funcional, muy universalmente utilizada por multitud de entidades en diferentes ámbitos, como pueden ser el empresarial o el de la administración pública.</a:t>
            </a:r>
          </a:p>
          <a:p>
            <a:pPr algn="just"/>
            <a:endParaRPr lang="es-ES" sz="1600" b="1" dirty="0">
              <a:solidFill>
                <a:schemeClr val="tx2"/>
              </a:solidFill>
            </a:endParaRPr>
          </a:p>
          <a:p>
            <a:pPr algn="r"/>
            <a:r>
              <a:rPr lang="pt-BR" sz="1600" b="1" dirty="0">
                <a:solidFill>
                  <a:schemeClr val="tx2"/>
                </a:solidFill>
              </a:rPr>
              <a:t>Vicente </a:t>
            </a:r>
            <a:r>
              <a:rPr lang="pt-BR" sz="1600" b="1" dirty="0" err="1">
                <a:solidFill>
                  <a:schemeClr val="tx2"/>
                </a:solidFill>
              </a:rPr>
              <a:t>Riveira</a:t>
            </a:r>
            <a:r>
              <a:rPr lang="pt-BR" sz="1600" b="1" dirty="0">
                <a:solidFill>
                  <a:schemeClr val="tx2"/>
                </a:solidFill>
              </a:rPr>
              <a:t> Rico1 , Carlos </a:t>
            </a:r>
            <a:r>
              <a:rPr lang="pt-BR" sz="1600" b="1" dirty="0" err="1">
                <a:solidFill>
                  <a:schemeClr val="tx2"/>
                </a:solidFill>
              </a:rPr>
              <a:t>Mataix</a:t>
            </a:r>
            <a:r>
              <a:rPr lang="pt-BR" sz="1600" b="1" dirty="0">
                <a:solidFill>
                  <a:schemeClr val="tx2"/>
                </a:solidFill>
              </a:rPr>
              <a:t> </a:t>
            </a:r>
            <a:r>
              <a:rPr lang="pt-BR" sz="1600" b="1" dirty="0" err="1">
                <a:solidFill>
                  <a:schemeClr val="tx2"/>
                </a:solidFill>
              </a:rPr>
              <a:t>Aldeanueva</a:t>
            </a:r>
            <a:endParaRPr lang="en-US" sz="1600" b="1" dirty="0">
              <a:solidFill>
                <a:schemeClr val="tx2"/>
              </a:solidFill>
            </a:endParaRPr>
          </a:p>
          <a:p>
            <a:endParaRPr lang="es-CL" sz="1600" dirty="0"/>
          </a:p>
        </p:txBody>
      </p:sp>
    </p:spTree>
    <p:extLst>
      <p:ext uri="{BB962C8B-B14F-4D97-AF65-F5344CB8AC3E}">
        <p14:creationId xmlns:p14="http://schemas.microsoft.com/office/powerpoint/2010/main" val="896612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071465"/>
            <a:ext cx="6858000" cy="727481"/>
          </a:xfrm>
        </p:spPr>
        <p:txBody>
          <a:bodyPr>
            <a:normAutofit/>
          </a:bodyPr>
          <a:lstStyle/>
          <a:p>
            <a:r>
              <a:rPr lang="es-ES" sz="2400" dirty="0">
                <a:solidFill>
                  <a:schemeClr val="tx2"/>
                </a:solidFill>
              </a:rPr>
              <a:t>GESTIÓN DEL CAMBIO</a:t>
            </a:r>
            <a:endParaRPr lang="es-CL" sz="2400" dirty="0">
              <a:solidFill>
                <a:schemeClr val="tx2"/>
              </a:solidFill>
            </a:endParaRPr>
          </a:p>
        </p:txBody>
      </p:sp>
      <p:pic>
        <p:nvPicPr>
          <p:cNvPr id="5" name="Imagen 3">
            <a:extLst>
              <a:ext uri="{FF2B5EF4-FFF2-40B4-BE49-F238E27FC236}">
                <a16:creationId xmlns:a16="http://schemas.microsoft.com/office/drawing/2014/main" id="{3E9DF986-5290-4B4F-A242-30076E7264A4}"/>
              </a:ext>
            </a:extLst>
          </p:cNvPr>
          <p:cNvPicPr>
            <a:picLocks noChangeAspect="1"/>
          </p:cNvPicPr>
          <p:nvPr/>
        </p:nvPicPr>
        <p:blipFill>
          <a:blip r:embed="rId2"/>
          <a:stretch>
            <a:fillRect/>
          </a:stretch>
        </p:blipFill>
        <p:spPr>
          <a:xfrm>
            <a:off x="388963" y="2259558"/>
            <a:ext cx="2743199" cy="2425890"/>
          </a:xfrm>
          <a:prstGeom prst="rect">
            <a:avLst/>
          </a:prstGeom>
        </p:spPr>
      </p:pic>
      <p:sp>
        <p:nvSpPr>
          <p:cNvPr id="4" name="CuadroTexto 3"/>
          <p:cNvSpPr txBox="1"/>
          <p:nvPr/>
        </p:nvSpPr>
        <p:spPr>
          <a:xfrm>
            <a:off x="3265227" y="7108789"/>
            <a:ext cx="5076967" cy="4062651"/>
          </a:xfrm>
          <a:prstGeom prst="rect">
            <a:avLst/>
          </a:prstGeom>
          <a:noFill/>
        </p:spPr>
        <p:txBody>
          <a:bodyPr wrap="square" rtlCol="0">
            <a:spAutoFit/>
          </a:bodyPr>
          <a:lstStyle/>
          <a:p>
            <a:pPr algn="just"/>
            <a:r>
              <a:rPr lang="es-ES" sz="1500" dirty="0"/>
              <a:t>En toda organización lo que prevalece es el cambio. Una organización es un sistema abierto y dinámico, donde lo único que es constante es el cambio. </a:t>
            </a:r>
          </a:p>
          <a:p>
            <a:pPr algn="just"/>
            <a:r>
              <a:rPr lang="es-ES" sz="1500" dirty="0"/>
              <a:t>Pero si el cambio “es la acción y efecto de cambiar”, de acuerdo a como lo define la Real Academia Española (RAE, 2018), esto indica, que el cambio denota una transición que ocurre al pasar de un estado a otro, por lo que también se reconoce como un proceso. La supervivencia de una organización depende en gran medida de su posibilidad de cambio y la adaptación al mismo, por lo que de aquí deriva la importancia de conocer del cambio organizacional y la mejor manera de gestionarlo.</a:t>
            </a:r>
          </a:p>
          <a:p>
            <a:pPr algn="just"/>
            <a:endParaRPr lang="es-ES" sz="2400" dirty="0"/>
          </a:p>
          <a:p>
            <a:pPr algn="just"/>
            <a:r>
              <a:rPr lang="en-US" sz="1500" dirty="0" err="1"/>
              <a:t>Cinthia</a:t>
            </a:r>
            <a:r>
              <a:rPr lang="en-US" sz="1500" dirty="0"/>
              <a:t> Isabel </a:t>
            </a:r>
            <a:r>
              <a:rPr lang="en-US" sz="1500" dirty="0" err="1"/>
              <a:t>Ramírez</a:t>
            </a:r>
            <a:r>
              <a:rPr lang="en-US" sz="1500" dirty="0"/>
              <a:t> Flores , Eduardo </a:t>
            </a:r>
            <a:r>
              <a:rPr lang="en-US" sz="1500" dirty="0" err="1"/>
              <a:t>Martínez</a:t>
            </a:r>
            <a:r>
              <a:rPr lang="en-US" sz="1500" dirty="0"/>
              <a:t> </a:t>
            </a:r>
            <a:r>
              <a:rPr lang="en-US" sz="1500" dirty="0" err="1"/>
              <a:t>Moctezuma</a:t>
            </a:r>
            <a:r>
              <a:rPr lang="en-US" sz="1500" dirty="0"/>
              <a:t> y </a:t>
            </a:r>
            <a:r>
              <a:rPr lang="en-US" sz="1500" dirty="0" err="1"/>
              <a:t>María</a:t>
            </a:r>
            <a:r>
              <a:rPr lang="en-US" sz="1500" dirty="0"/>
              <a:t> Georgina Arroyo Grant.</a:t>
            </a:r>
            <a:endParaRPr lang="es-ES" sz="1500" dirty="0"/>
          </a:p>
          <a:p>
            <a:pPr marL="385763" indent="-385763">
              <a:buFont typeface="+mj-lt"/>
              <a:buAutoNum type="arabicPeriod"/>
            </a:pPr>
            <a:endParaRPr lang="es-CL" sz="2400" dirty="0">
              <a:solidFill>
                <a:schemeClr val="tx2"/>
              </a:solidFill>
            </a:endParaRPr>
          </a:p>
        </p:txBody>
      </p:sp>
      <p:sp>
        <p:nvSpPr>
          <p:cNvPr id="2" name="CuadroTexto 1"/>
          <p:cNvSpPr txBox="1"/>
          <p:nvPr/>
        </p:nvSpPr>
        <p:spPr>
          <a:xfrm>
            <a:off x="3408528" y="2342054"/>
            <a:ext cx="5199797" cy="2454518"/>
          </a:xfrm>
          <a:prstGeom prst="rect">
            <a:avLst/>
          </a:prstGeom>
          <a:noFill/>
        </p:spPr>
        <p:txBody>
          <a:bodyPr wrap="square" rtlCol="0">
            <a:spAutoFit/>
          </a:bodyPr>
          <a:lstStyle/>
          <a:p>
            <a:r>
              <a:rPr lang="es-CL" sz="2000" b="1" dirty="0">
                <a:solidFill>
                  <a:schemeClr val="tx2"/>
                </a:solidFill>
              </a:rPr>
              <a:t>Que asegurar:</a:t>
            </a:r>
          </a:p>
          <a:p>
            <a:endParaRPr lang="es-CL" sz="2000" b="1" dirty="0">
              <a:solidFill>
                <a:schemeClr val="tx2"/>
              </a:solidFill>
            </a:endParaRPr>
          </a:p>
          <a:p>
            <a:pPr marL="257175" indent="-257175">
              <a:buFont typeface="Wingdings" panose="05000000000000000000" pitchFamily="2" charset="2"/>
              <a:buChar char="ü"/>
            </a:pPr>
            <a:r>
              <a:rPr lang="es-CL" sz="2000" b="1" dirty="0">
                <a:solidFill>
                  <a:schemeClr val="tx2"/>
                </a:solidFill>
              </a:rPr>
              <a:t>El Modelo de selección del talento</a:t>
            </a:r>
          </a:p>
          <a:p>
            <a:pPr marL="257175" indent="-257175">
              <a:buFont typeface="Wingdings" panose="05000000000000000000" pitchFamily="2" charset="2"/>
              <a:buChar char="ü"/>
            </a:pPr>
            <a:r>
              <a:rPr lang="es-CL" sz="2000" b="1" dirty="0">
                <a:solidFill>
                  <a:schemeClr val="tx2"/>
                </a:solidFill>
              </a:rPr>
              <a:t>El modelo de retención de talento</a:t>
            </a:r>
          </a:p>
          <a:p>
            <a:pPr marL="257175" indent="-257175">
              <a:buFont typeface="Wingdings" panose="05000000000000000000" pitchFamily="2" charset="2"/>
              <a:buChar char="ü"/>
            </a:pPr>
            <a:r>
              <a:rPr lang="es-CL" sz="2000" b="1" dirty="0">
                <a:solidFill>
                  <a:schemeClr val="tx2"/>
                </a:solidFill>
              </a:rPr>
              <a:t>El Modelo de recompensas</a:t>
            </a:r>
          </a:p>
          <a:p>
            <a:pPr marL="257175" indent="-257175">
              <a:buFont typeface="Wingdings" panose="05000000000000000000" pitchFamily="2" charset="2"/>
              <a:buChar char="ü"/>
            </a:pPr>
            <a:r>
              <a:rPr lang="es-CL" sz="2000" b="1" dirty="0">
                <a:solidFill>
                  <a:schemeClr val="tx2"/>
                </a:solidFill>
              </a:rPr>
              <a:t>El Modelo de reproducción</a:t>
            </a:r>
          </a:p>
          <a:p>
            <a:pPr marL="257175" indent="-257175">
              <a:buFont typeface="Wingdings" panose="05000000000000000000" pitchFamily="2" charset="2"/>
              <a:buChar char="ü"/>
            </a:pPr>
            <a:r>
              <a:rPr lang="es-CL" sz="2000" b="1" dirty="0">
                <a:solidFill>
                  <a:schemeClr val="tx2"/>
                </a:solidFill>
              </a:rPr>
              <a:t>El Modelo de evaluación </a:t>
            </a:r>
          </a:p>
          <a:p>
            <a:endParaRPr lang="es-CL" sz="1350" dirty="0"/>
          </a:p>
        </p:txBody>
      </p:sp>
    </p:spTree>
    <p:extLst>
      <p:ext uri="{BB962C8B-B14F-4D97-AF65-F5344CB8AC3E}">
        <p14:creationId xmlns:p14="http://schemas.microsoft.com/office/powerpoint/2010/main" val="159549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258E836-DEA8-48AD-94D0-085FFD8136CC}"/>
              </a:ext>
            </a:extLst>
          </p:cNvPr>
          <p:cNvSpPr>
            <a:spLocks noGrp="1"/>
          </p:cNvSpPr>
          <p:nvPr>
            <p:ph type="title"/>
          </p:nvPr>
        </p:nvSpPr>
        <p:spPr>
          <a:xfrm>
            <a:off x="350041" y="1297392"/>
            <a:ext cx="2401025" cy="2540623"/>
          </a:xfrm>
        </p:spPr>
        <p:txBody>
          <a:bodyPr vert="horz" lIns="68580" tIns="34290" rIns="68580" bIns="34290" rtlCol="0" anchor="b">
            <a:normAutofit/>
          </a:bodyPr>
          <a:lstStyle/>
          <a:p>
            <a:pPr algn="r"/>
            <a:r>
              <a:rPr lang="en-US" sz="3000" dirty="0">
                <a:solidFill>
                  <a:srgbClr val="FFFFFF"/>
                </a:solidFill>
              </a:rPr>
              <a:t>NORMATIVA</a:t>
            </a:r>
          </a:p>
        </p:txBody>
      </p:sp>
      <p:graphicFrame>
        <p:nvGraphicFramePr>
          <p:cNvPr id="12" name="Content Placeholder 2">
            <a:extLst>
              <a:ext uri="{FF2B5EF4-FFF2-40B4-BE49-F238E27FC236}">
                <a16:creationId xmlns:a16="http://schemas.microsoft.com/office/drawing/2014/main" id="{B1D9F7AF-5723-4DBB-B958-6521E6AFC868}"/>
              </a:ext>
            </a:extLst>
          </p:cNvPr>
          <p:cNvGraphicFramePr>
            <a:graphicFrameLocks/>
          </p:cNvGraphicFramePr>
          <p:nvPr>
            <p:extLst>
              <p:ext uri="{D42A27DB-BD31-4B8C-83A1-F6EECF244321}">
                <p14:modId xmlns:p14="http://schemas.microsoft.com/office/powerpoint/2010/main" val="1564815557"/>
              </p:ext>
            </p:extLst>
          </p:nvPr>
        </p:nvGraphicFramePr>
        <p:xfrm>
          <a:off x="3028370" y="864856"/>
          <a:ext cx="5936118" cy="566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20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C73F0D1-A2D7-4CDC-9B7A-FBE44C3DADA3}"/>
              </a:ext>
            </a:extLst>
          </p:cNvPr>
          <p:cNvSpPr>
            <a:spLocks noGrp="1"/>
          </p:cNvSpPr>
          <p:nvPr>
            <p:ph type="title"/>
          </p:nvPr>
        </p:nvSpPr>
        <p:spPr>
          <a:xfrm>
            <a:off x="146957" y="1297392"/>
            <a:ext cx="2778773" cy="2540623"/>
          </a:xfrm>
        </p:spPr>
        <p:txBody>
          <a:bodyPr anchor="b">
            <a:normAutofit/>
          </a:bodyPr>
          <a:lstStyle/>
          <a:p>
            <a:r>
              <a:rPr lang="es-ES" sz="3000" b="1" dirty="0">
                <a:solidFill>
                  <a:srgbClr val="FFFFFF"/>
                </a:solidFill>
              </a:rPr>
              <a:t>Ley de Educación superior</a:t>
            </a:r>
            <a:br>
              <a:rPr lang="es-ES" sz="3000" b="1" dirty="0">
                <a:solidFill>
                  <a:srgbClr val="FFFFFF"/>
                </a:solidFill>
              </a:rPr>
            </a:br>
            <a:r>
              <a:rPr lang="es-ES" sz="3000" b="1" dirty="0">
                <a:solidFill>
                  <a:srgbClr val="FFFFFF"/>
                </a:solidFill>
              </a:rPr>
              <a:t>21.091</a:t>
            </a:r>
            <a:endParaRPr lang="es-CL" sz="3000" b="1" dirty="0">
              <a:solidFill>
                <a:srgbClr val="FFFFFF"/>
              </a:solidFill>
            </a:endParaRPr>
          </a:p>
        </p:txBody>
      </p:sp>
      <p:sp>
        <p:nvSpPr>
          <p:cNvPr id="5" name="Content Placeholder 4">
            <a:extLst>
              <a:ext uri="{FF2B5EF4-FFF2-40B4-BE49-F238E27FC236}">
                <a16:creationId xmlns:a16="http://schemas.microsoft.com/office/drawing/2014/main" id="{DA5EFC83-0FAC-4181-82F3-FBEF4DFF7A9D}"/>
              </a:ext>
            </a:extLst>
          </p:cNvPr>
          <p:cNvSpPr>
            <a:spLocks noGrp="1"/>
          </p:cNvSpPr>
          <p:nvPr>
            <p:ph idx="1"/>
          </p:nvPr>
        </p:nvSpPr>
        <p:spPr>
          <a:xfrm>
            <a:off x="3072687" y="930726"/>
            <a:ext cx="5442663" cy="5062421"/>
          </a:xfrm>
        </p:spPr>
        <p:txBody>
          <a:bodyPr>
            <a:noAutofit/>
          </a:bodyPr>
          <a:lstStyle/>
          <a:p>
            <a:pPr marL="0" indent="0">
              <a:buNone/>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El Artículo 2° define los principios en los que se inspira el Sistema de Educación Superior. Estos son los siguientes:</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Autonomía; </a:t>
            </a:r>
          </a:p>
          <a:p>
            <a:pPr marL="342900" indent="-342900">
              <a:buFont typeface="+mj-lt"/>
              <a:buAutoNum type="arabicPeriod"/>
            </a:pPr>
            <a:r>
              <a:rPr lang="es-CL" sz="1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Calidad;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Cooperación y colaboración;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Diversidad de proyectos educativos institucionales;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Inclusión;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Libertad académica;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Participación;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Pertinencia;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Respeto y promoción de los derechos humanos;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Transparencia;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Trayectorias formativas y articulación;</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Acceso al conocimiento; </a:t>
            </a:r>
          </a:p>
          <a:p>
            <a:pPr marL="342900" indent="-3429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Compromiso cívico. </a:t>
            </a:r>
            <a:endParaRPr lang="es-CL" sz="1800" dirty="0">
              <a:solidFill>
                <a:schemeClr val="tx2"/>
              </a:solidFill>
            </a:endParaRPr>
          </a:p>
        </p:txBody>
      </p:sp>
    </p:spTree>
    <p:extLst>
      <p:ext uri="{BB962C8B-B14F-4D97-AF65-F5344CB8AC3E}">
        <p14:creationId xmlns:p14="http://schemas.microsoft.com/office/powerpoint/2010/main" val="3764415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C73F0D1-A2D7-4CDC-9B7A-FBE44C3DADA3}"/>
              </a:ext>
            </a:extLst>
          </p:cNvPr>
          <p:cNvSpPr>
            <a:spLocks noGrp="1"/>
          </p:cNvSpPr>
          <p:nvPr>
            <p:ph type="title"/>
          </p:nvPr>
        </p:nvSpPr>
        <p:spPr>
          <a:xfrm>
            <a:off x="146957" y="1297392"/>
            <a:ext cx="2778773" cy="2540623"/>
          </a:xfrm>
        </p:spPr>
        <p:txBody>
          <a:bodyPr anchor="b">
            <a:normAutofit/>
          </a:bodyPr>
          <a:lstStyle/>
          <a:p>
            <a:r>
              <a:rPr lang="es-ES" sz="3000" b="1" dirty="0">
                <a:solidFill>
                  <a:srgbClr val="FFFFFF"/>
                </a:solidFill>
              </a:rPr>
              <a:t>Ley de Educación superior</a:t>
            </a:r>
            <a:br>
              <a:rPr lang="es-ES" sz="3000" b="1" dirty="0">
                <a:solidFill>
                  <a:srgbClr val="FFFFFF"/>
                </a:solidFill>
              </a:rPr>
            </a:br>
            <a:r>
              <a:rPr lang="es-ES" sz="3000" b="1" dirty="0">
                <a:solidFill>
                  <a:srgbClr val="FFFFFF"/>
                </a:solidFill>
              </a:rPr>
              <a:t>21.091</a:t>
            </a:r>
            <a:endParaRPr lang="es-CL" sz="3000" b="1" dirty="0">
              <a:solidFill>
                <a:srgbClr val="FFFFFF"/>
              </a:solidFill>
            </a:endParaRPr>
          </a:p>
        </p:txBody>
      </p:sp>
      <p:sp>
        <p:nvSpPr>
          <p:cNvPr id="5" name="Content Placeholder 4">
            <a:extLst>
              <a:ext uri="{FF2B5EF4-FFF2-40B4-BE49-F238E27FC236}">
                <a16:creationId xmlns:a16="http://schemas.microsoft.com/office/drawing/2014/main" id="{DA5EFC83-0FAC-4181-82F3-FBEF4DFF7A9D}"/>
              </a:ext>
            </a:extLst>
          </p:cNvPr>
          <p:cNvSpPr>
            <a:spLocks noGrp="1"/>
          </p:cNvSpPr>
          <p:nvPr>
            <p:ph idx="1"/>
          </p:nvPr>
        </p:nvSpPr>
        <p:spPr>
          <a:xfrm>
            <a:off x="3072687" y="1028701"/>
            <a:ext cx="5442663" cy="4461272"/>
          </a:xfrm>
        </p:spPr>
        <p:txBody>
          <a:bodyPr>
            <a:noAutofit/>
          </a:bodyPr>
          <a:lstStyle/>
          <a:p>
            <a:pPr marL="0" indent="0" algn="just">
              <a:buNone/>
            </a:pPr>
            <a:r>
              <a:rPr lang="es-CL" sz="1800" dirty="0">
                <a:solidFill>
                  <a:schemeClr val="tx2"/>
                </a:solidFill>
              </a:rPr>
              <a:t>Entiende Calidad como:</a:t>
            </a:r>
          </a:p>
          <a:p>
            <a:pPr marL="0" indent="0" algn="just">
              <a:buNone/>
            </a:pPr>
            <a:endParaRPr lang="es-CL" sz="1800" dirty="0">
              <a:solidFill>
                <a:schemeClr val="tx2"/>
              </a:solidFill>
            </a:endParaRPr>
          </a:p>
          <a:p>
            <a:pPr marL="0" indent="0" algn="just">
              <a:buNone/>
            </a:pPr>
            <a:r>
              <a:rPr lang="es-ES" sz="1800" dirty="0">
                <a:solidFill>
                  <a:schemeClr val="tx2"/>
                </a:solidFill>
              </a:rPr>
              <a:t>b) Calidad. Las instituciones de educación superior y el Sistema de que forman parte deben orientarse a la búsqueda de la excelencia; a lograr los propósitos declarados por las instituciones en materia educativa, de generación del conocimiento, investigación e innovación; </a:t>
            </a:r>
            <a:r>
              <a:rPr lang="es-ES" sz="1800" b="1" dirty="0">
                <a:solidFill>
                  <a:schemeClr val="tx2"/>
                </a:solidFill>
              </a:rPr>
              <a:t>y a asegurar la calidad de los procesos y resultados en el ejercicio de sus funciones y el cumplimiento de los criterios y estándares de calidad, </a:t>
            </a:r>
            <a:r>
              <a:rPr lang="es-ES" sz="1800" dirty="0">
                <a:solidFill>
                  <a:schemeClr val="tx2"/>
                </a:solidFill>
              </a:rPr>
              <a:t>cuando corresponda, establecidos por el Sistema Nacional de Aseguramiento de la Calidad de la Educación Superior. </a:t>
            </a:r>
          </a:p>
          <a:p>
            <a:pPr marL="0" indent="0" algn="just">
              <a:buNone/>
            </a:pPr>
            <a:endParaRPr lang="es-ES" sz="1800" dirty="0">
              <a:solidFill>
                <a:schemeClr val="tx2"/>
              </a:solidFill>
            </a:endParaRPr>
          </a:p>
          <a:p>
            <a:pPr marL="0" indent="0" algn="just">
              <a:buNone/>
            </a:pPr>
            <a:r>
              <a:rPr lang="es-ES" sz="1800" dirty="0">
                <a:solidFill>
                  <a:schemeClr val="tx2"/>
                </a:solidFill>
              </a:rPr>
              <a:t>En la búsqueda de la calidad, las instituciones de educación superior deberán tener en el centro a los estudiantes y sus aprendizajes, así como la generación del conocimiento e innovación.</a:t>
            </a:r>
            <a:endParaRPr lang="es-CL" sz="1800" dirty="0">
              <a:solidFill>
                <a:schemeClr val="tx2"/>
              </a:solidFill>
            </a:endParaRPr>
          </a:p>
        </p:txBody>
      </p:sp>
    </p:spTree>
    <p:extLst>
      <p:ext uri="{BB962C8B-B14F-4D97-AF65-F5344CB8AC3E}">
        <p14:creationId xmlns:p14="http://schemas.microsoft.com/office/powerpoint/2010/main" val="378818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C73F0D1-A2D7-4CDC-9B7A-FBE44C3DADA3}"/>
              </a:ext>
            </a:extLst>
          </p:cNvPr>
          <p:cNvSpPr>
            <a:spLocks noGrp="1"/>
          </p:cNvSpPr>
          <p:nvPr>
            <p:ph type="title"/>
          </p:nvPr>
        </p:nvSpPr>
        <p:spPr>
          <a:xfrm>
            <a:off x="146957" y="1297392"/>
            <a:ext cx="2778773" cy="2540623"/>
          </a:xfrm>
        </p:spPr>
        <p:txBody>
          <a:bodyPr anchor="b">
            <a:normAutofit/>
          </a:bodyPr>
          <a:lstStyle/>
          <a:p>
            <a:r>
              <a:rPr lang="es-ES" sz="3000" b="1" dirty="0">
                <a:solidFill>
                  <a:srgbClr val="FFFFFF"/>
                </a:solidFill>
              </a:rPr>
              <a:t>Ley de Educación superior</a:t>
            </a:r>
            <a:br>
              <a:rPr lang="es-ES" sz="3000" b="1" dirty="0">
                <a:solidFill>
                  <a:srgbClr val="FFFFFF"/>
                </a:solidFill>
              </a:rPr>
            </a:br>
            <a:r>
              <a:rPr lang="es-ES" sz="3000" b="1" dirty="0">
                <a:solidFill>
                  <a:srgbClr val="FFFFFF"/>
                </a:solidFill>
              </a:rPr>
              <a:t>21.091</a:t>
            </a:r>
            <a:endParaRPr lang="es-CL" sz="3000" b="1" dirty="0">
              <a:solidFill>
                <a:srgbClr val="FFFFFF"/>
              </a:solidFill>
            </a:endParaRPr>
          </a:p>
        </p:txBody>
      </p:sp>
      <p:sp>
        <p:nvSpPr>
          <p:cNvPr id="5" name="Content Placeholder 4">
            <a:extLst>
              <a:ext uri="{FF2B5EF4-FFF2-40B4-BE49-F238E27FC236}">
                <a16:creationId xmlns:a16="http://schemas.microsoft.com/office/drawing/2014/main" id="{DA5EFC83-0FAC-4181-82F3-FBEF4DFF7A9D}"/>
              </a:ext>
            </a:extLst>
          </p:cNvPr>
          <p:cNvSpPr>
            <a:spLocks noGrp="1"/>
          </p:cNvSpPr>
          <p:nvPr>
            <p:ph idx="1"/>
          </p:nvPr>
        </p:nvSpPr>
        <p:spPr>
          <a:xfrm>
            <a:off x="3072687" y="1028701"/>
            <a:ext cx="5442663" cy="4461272"/>
          </a:xfrm>
        </p:spPr>
        <p:txBody>
          <a:bodyPr>
            <a:noAutofit/>
          </a:bodyPr>
          <a:lstStyle/>
          <a:p>
            <a:pPr marL="0" indent="0" algn="just">
              <a:buNone/>
            </a:pPr>
            <a:r>
              <a:rPr lang="es-ES" sz="1800" dirty="0">
                <a:solidFill>
                  <a:schemeClr val="tx2"/>
                </a:solidFill>
              </a:rPr>
              <a:t>Artículo 3.- </a:t>
            </a:r>
          </a:p>
          <a:p>
            <a:pPr marL="0" indent="0" algn="just">
              <a:buNone/>
            </a:pPr>
            <a:r>
              <a:rPr lang="es-ES" sz="1800" dirty="0">
                <a:solidFill>
                  <a:schemeClr val="tx2"/>
                </a:solidFill>
              </a:rPr>
              <a:t>Las universidades son instituciones de educación superior cuya misión es cultivar las ciencias, las humanidades, las artes y las tecnologías, así como también crear, preservar y transmitir conocimiento, y formar graduados y profesionales. </a:t>
            </a:r>
          </a:p>
          <a:p>
            <a:pPr marL="0" indent="0" algn="just">
              <a:buNone/>
            </a:pPr>
            <a:r>
              <a:rPr lang="es-ES" sz="1800" dirty="0">
                <a:solidFill>
                  <a:schemeClr val="tx2"/>
                </a:solidFill>
              </a:rPr>
              <a:t>Corresponde a las universidades contribuir al desarrollo de la cultura y la satisfacción de los intereses y necesidades del país y sus regiones. </a:t>
            </a:r>
          </a:p>
          <a:p>
            <a:pPr marL="0" indent="0" algn="just">
              <a:buNone/>
            </a:pPr>
            <a:r>
              <a:rPr lang="es-ES" sz="1800" b="1" dirty="0">
                <a:solidFill>
                  <a:schemeClr val="tx2"/>
                </a:solidFill>
              </a:rPr>
              <a:t>Éstas cumplen con su misión a través de la realización de docencia, investigación, creación artística, innovación y vinculación con el medio</a:t>
            </a:r>
            <a:r>
              <a:rPr lang="es-ES" sz="1800" dirty="0">
                <a:solidFill>
                  <a:schemeClr val="tx2"/>
                </a:solidFill>
              </a:rPr>
              <a:t>. </a:t>
            </a:r>
          </a:p>
          <a:p>
            <a:pPr marL="0" indent="0" algn="just">
              <a:buNone/>
            </a:pPr>
            <a:r>
              <a:rPr lang="es-ES" sz="1800" dirty="0">
                <a:solidFill>
                  <a:schemeClr val="tx2"/>
                </a:solidFill>
              </a:rPr>
              <a:t>La formación de graduados y profesionales se caracteriza por una orientación hacia la búsqueda de la verdad y hacia la capacidad de desarrollar pensamiento autónomo y crítico sobre la base del conocimiento fundamental de las disciplinas. </a:t>
            </a:r>
            <a:endParaRPr lang="es-CL" sz="1800" dirty="0">
              <a:solidFill>
                <a:schemeClr val="tx2"/>
              </a:solidFill>
            </a:endParaRPr>
          </a:p>
        </p:txBody>
      </p:sp>
    </p:spTree>
    <p:extLst>
      <p:ext uri="{BB962C8B-B14F-4D97-AF65-F5344CB8AC3E}">
        <p14:creationId xmlns:p14="http://schemas.microsoft.com/office/powerpoint/2010/main" val="1555268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18"/>
            <a:ext cx="2925268"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3"/>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3F0D1-A2D7-4CDC-9B7A-FBE44C3DADA3}"/>
              </a:ext>
            </a:extLst>
          </p:cNvPr>
          <p:cNvSpPr>
            <a:spLocks noGrp="1"/>
          </p:cNvSpPr>
          <p:nvPr>
            <p:ph type="title"/>
          </p:nvPr>
        </p:nvSpPr>
        <p:spPr>
          <a:xfrm>
            <a:off x="146957" y="586856"/>
            <a:ext cx="2778773" cy="3387497"/>
          </a:xfrm>
        </p:spPr>
        <p:txBody>
          <a:bodyPr anchor="b">
            <a:normAutofit/>
          </a:bodyPr>
          <a:lstStyle/>
          <a:p>
            <a:r>
              <a:rPr lang="es-ES" sz="3600" b="1" dirty="0">
                <a:solidFill>
                  <a:srgbClr val="FFFFFF"/>
                </a:solidFill>
              </a:rPr>
              <a:t>Arquitectura del Sistema</a:t>
            </a:r>
            <a:br>
              <a:rPr lang="es-ES" sz="3600" b="1" dirty="0">
                <a:solidFill>
                  <a:srgbClr val="FFFFFF"/>
                </a:solidFill>
              </a:rPr>
            </a:br>
            <a:endParaRPr lang="es-CL" sz="3600" b="1" dirty="0">
              <a:solidFill>
                <a:srgbClr val="FFFFFF"/>
              </a:solidFill>
            </a:endParaRPr>
          </a:p>
        </p:txBody>
      </p:sp>
      <p:sp>
        <p:nvSpPr>
          <p:cNvPr id="3" name="Content Placeholder 2">
            <a:extLst>
              <a:ext uri="{FF2B5EF4-FFF2-40B4-BE49-F238E27FC236}">
                <a16:creationId xmlns:a16="http://schemas.microsoft.com/office/drawing/2014/main" id="{5CBD13A4-FC20-4982-B631-47DF6DEE2F2B}"/>
              </a:ext>
            </a:extLst>
          </p:cNvPr>
          <p:cNvSpPr>
            <a:spLocks noGrp="1"/>
          </p:cNvSpPr>
          <p:nvPr>
            <p:ph idx="1"/>
          </p:nvPr>
        </p:nvSpPr>
        <p:spPr>
          <a:xfrm>
            <a:off x="3175327" y="353045"/>
            <a:ext cx="5348879" cy="6185389"/>
          </a:xfrm>
        </p:spPr>
        <p:txBody>
          <a:bodyPr anchor="ctr">
            <a:normAutofit/>
          </a:bodyPr>
          <a:lstStyle/>
          <a:p>
            <a:pPr marL="0" indent="0">
              <a:buNone/>
            </a:pPr>
            <a:endParaRPr lang="es-CL" sz="2000" dirty="0"/>
          </a:p>
          <a:p>
            <a:pPr marL="0" indent="0">
              <a:buNone/>
            </a:pPr>
            <a:endParaRPr lang="es-CL" sz="2000" dirty="0"/>
          </a:p>
        </p:txBody>
      </p:sp>
      <p:sp>
        <p:nvSpPr>
          <p:cNvPr id="5" name="TextBox 4">
            <a:extLst>
              <a:ext uri="{FF2B5EF4-FFF2-40B4-BE49-F238E27FC236}">
                <a16:creationId xmlns:a16="http://schemas.microsoft.com/office/drawing/2014/main" id="{D0C28767-F977-4BAD-8F00-BA1D428C1225}"/>
              </a:ext>
            </a:extLst>
          </p:cNvPr>
          <p:cNvSpPr txBox="1"/>
          <p:nvPr/>
        </p:nvSpPr>
        <p:spPr>
          <a:xfrm>
            <a:off x="3277369" y="6033482"/>
            <a:ext cx="5864345" cy="707886"/>
          </a:xfrm>
          <a:prstGeom prst="rect">
            <a:avLst/>
          </a:prstGeom>
          <a:noFill/>
        </p:spPr>
        <p:txBody>
          <a:bodyPr wrap="square" rtlCol="0">
            <a:spAutoFit/>
          </a:bodyPr>
          <a:lstStyle/>
          <a:p>
            <a:r>
              <a:rPr lang="es-CL" sz="2000" b="1" dirty="0">
                <a:solidFill>
                  <a:schemeClr val="tx2"/>
                </a:solidFill>
              </a:rPr>
              <a:t>SINACES: Comité de Coordinación del Sistema Nacional de Aseguramiento de la Calidad</a:t>
            </a:r>
          </a:p>
        </p:txBody>
      </p:sp>
      <p:pic>
        <p:nvPicPr>
          <p:cNvPr id="6" name="Imagen 5"/>
          <p:cNvPicPr>
            <a:picLocks noChangeAspect="1"/>
          </p:cNvPicPr>
          <p:nvPr/>
        </p:nvPicPr>
        <p:blipFill>
          <a:blip r:embed="rId2"/>
          <a:stretch>
            <a:fillRect/>
          </a:stretch>
        </p:blipFill>
        <p:spPr>
          <a:xfrm>
            <a:off x="3027772" y="150110"/>
            <a:ext cx="6113941" cy="5563805"/>
          </a:xfrm>
          <a:prstGeom prst="rect">
            <a:avLst/>
          </a:prstGeom>
        </p:spPr>
      </p:pic>
    </p:spTree>
    <p:extLst>
      <p:ext uri="{BB962C8B-B14F-4D97-AF65-F5344CB8AC3E}">
        <p14:creationId xmlns:p14="http://schemas.microsoft.com/office/powerpoint/2010/main" val="1329974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1403648" y="0"/>
            <a:ext cx="4773216" cy="1143000"/>
          </a:xfrm>
        </p:spPr>
        <p:txBody>
          <a:bodyPr>
            <a:normAutofit/>
          </a:bodyPr>
          <a:lstStyle/>
          <a:p>
            <a:r>
              <a:rPr lang="es-CL" sz="3200" b="1" dirty="0">
                <a:solidFill>
                  <a:schemeClr val="tx2">
                    <a:lumMod val="75000"/>
                  </a:schemeClr>
                </a:solidFill>
              </a:rPr>
              <a:t>Actores del Sistema</a:t>
            </a:r>
          </a:p>
        </p:txBody>
      </p:sp>
      <p:sp>
        <p:nvSpPr>
          <p:cNvPr id="6" name="1 Marcador de contenido"/>
          <p:cNvSpPr>
            <a:spLocks noGrp="1"/>
          </p:cNvSpPr>
          <p:nvPr>
            <p:ph idx="1"/>
          </p:nvPr>
        </p:nvSpPr>
        <p:spPr>
          <a:xfrm>
            <a:off x="6215074" y="404664"/>
            <a:ext cx="2714612" cy="5980260"/>
          </a:xfrm>
        </p:spPr>
        <p:txBody>
          <a:bodyPr>
            <a:normAutofit lnSpcReduction="10000"/>
          </a:bodyPr>
          <a:lstStyle/>
          <a:p>
            <a:pPr marL="0" indent="0">
              <a:buNone/>
            </a:pPr>
            <a:r>
              <a:rPr lang="es-CL" sz="1800" b="1" dirty="0">
                <a:solidFill>
                  <a:schemeClr val="tx2">
                    <a:lumMod val="75000"/>
                  </a:schemeClr>
                </a:solidFill>
                <a:ea typeface="Verdana" pitchFamily="34" charset="0"/>
                <a:cs typeface="Verdana" pitchFamily="34" charset="0"/>
              </a:rPr>
              <a:t>Principal fortaleza</a:t>
            </a:r>
            <a:endParaRPr lang="es-CL" sz="2400" b="1" dirty="0">
              <a:solidFill>
                <a:schemeClr val="tx2">
                  <a:lumMod val="75000"/>
                </a:schemeClr>
              </a:solidFill>
              <a:ea typeface="Verdana" pitchFamily="34" charset="0"/>
              <a:cs typeface="Verdana" pitchFamily="34" charset="0"/>
            </a:endParaRPr>
          </a:p>
          <a:p>
            <a:pPr>
              <a:buClr>
                <a:schemeClr val="accent1"/>
              </a:buClr>
            </a:pPr>
            <a:r>
              <a:rPr lang="es-CL" sz="2000" dirty="0">
                <a:solidFill>
                  <a:schemeClr val="tx2">
                    <a:lumMod val="75000"/>
                  </a:schemeClr>
                </a:solidFill>
                <a:ea typeface="Verdana" pitchFamily="34" charset="0"/>
                <a:cs typeface="Verdana" pitchFamily="34" charset="0"/>
              </a:rPr>
              <a:t>Reconocimiento generalizado de la necesidad de contar con un sistema nacional de aseguramiento de la calidad de la educación superior y de los aportes del mismo</a:t>
            </a:r>
          </a:p>
          <a:p>
            <a:pPr>
              <a:buClr>
                <a:schemeClr val="accent1"/>
              </a:buClr>
            </a:pPr>
            <a:endParaRPr lang="es-CL" sz="1800" dirty="0">
              <a:solidFill>
                <a:schemeClr val="tx2">
                  <a:lumMod val="75000"/>
                </a:schemeClr>
              </a:solidFill>
              <a:latin typeface="Verdana" pitchFamily="34" charset="0"/>
              <a:ea typeface="Verdana" pitchFamily="34" charset="0"/>
              <a:cs typeface="Verdana" pitchFamily="34" charset="0"/>
            </a:endParaRPr>
          </a:p>
          <a:p>
            <a:pPr marL="0" indent="0">
              <a:buNone/>
            </a:pPr>
            <a:r>
              <a:rPr lang="es-CL" sz="2000" b="1" dirty="0">
                <a:solidFill>
                  <a:schemeClr val="tx2">
                    <a:lumMod val="75000"/>
                  </a:schemeClr>
                </a:solidFill>
                <a:latin typeface="Calibri" pitchFamily="34" charset="0"/>
                <a:ea typeface="Verdana" pitchFamily="34" charset="0"/>
                <a:cs typeface="Verdana" pitchFamily="34" charset="0"/>
              </a:rPr>
              <a:t>Diagnóstico</a:t>
            </a:r>
          </a:p>
          <a:p>
            <a:pPr>
              <a:buClr>
                <a:schemeClr val="accent1"/>
              </a:buClr>
            </a:pPr>
            <a:r>
              <a:rPr lang="es-CL" sz="2000" dirty="0">
                <a:solidFill>
                  <a:schemeClr val="tx2">
                    <a:lumMod val="75000"/>
                  </a:schemeClr>
                </a:solidFill>
                <a:latin typeface="Calibri" pitchFamily="34" charset="0"/>
                <a:ea typeface="Verdana" pitchFamily="34" charset="0"/>
                <a:cs typeface="Verdana" pitchFamily="34" charset="0"/>
              </a:rPr>
              <a:t>Necesidad de realizar modificaciones significativas para el cumplimiento de los objetivos del SINAC-ES</a:t>
            </a:r>
          </a:p>
        </p:txBody>
      </p:sp>
      <p:sp>
        <p:nvSpPr>
          <p:cNvPr id="32772" name="Slide Number Placeholder 9"/>
          <p:cNvSpPr>
            <a:spLocks noGrp="1"/>
          </p:cNvSpPr>
          <p:nvPr>
            <p:ph type="sldNum" sz="quarter" idx="12"/>
          </p:nvPr>
        </p:nvSpPr>
        <p:spPr bwMode="auto">
          <a:noFill/>
          <a:ln>
            <a:miter lim="800000"/>
            <a:headEnd/>
            <a:tailEnd/>
          </a:ln>
        </p:spPr>
        <p:txBody>
          <a:bodyPr>
            <a:normAutofit fontScale="85000" lnSpcReduction="20000"/>
          </a:bodyPr>
          <a:lstStyle/>
          <a:p>
            <a:fld id="{1E6374F9-361A-4370-87B6-262CBB18B80E}" type="slidenum">
              <a:rPr lang="en-US"/>
              <a:pPr/>
              <a:t>37</a:t>
            </a:fld>
            <a:endParaRPr lang="en-US"/>
          </a:p>
        </p:txBody>
      </p:sp>
      <p:graphicFrame>
        <p:nvGraphicFramePr>
          <p:cNvPr id="8" name="7 Diagrama"/>
          <p:cNvGraphicFramePr/>
          <p:nvPr>
            <p:extLst>
              <p:ext uri="{D42A27DB-BD31-4B8C-83A1-F6EECF244321}">
                <p14:modId xmlns:p14="http://schemas.microsoft.com/office/powerpoint/2010/main" val="3561863065"/>
              </p:ext>
            </p:extLst>
          </p:nvPr>
        </p:nvGraphicFramePr>
        <p:xfrm>
          <a:off x="-71470" y="1214422"/>
          <a:ext cx="644367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Marcador de contenido"/>
          <p:cNvSpPr txBox="1">
            <a:spLocks/>
          </p:cNvSpPr>
          <p:nvPr/>
        </p:nvSpPr>
        <p:spPr bwMode="auto">
          <a:xfrm>
            <a:off x="2143108" y="3113038"/>
            <a:ext cx="2411760" cy="1816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s-CL" sz="16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rPr>
              <a:t>Visita</a:t>
            </a:r>
            <a:r>
              <a:rPr kumimoji="0" lang="es-CL" sz="1600" b="1" i="0" u="none" strike="noStrike" kern="1200" cap="none" spc="0" normalizeH="0" noProof="0" dirty="0">
                <a:ln>
                  <a:noFill/>
                </a:ln>
                <a:solidFill>
                  <a:schemeClr val="tx1"/>
                </a:solidFill>
                <a:effectLst/>
                <a:uLnTx/>
                <a:uFillTx/>
                <a:latin typeface="Verdana" pitchFamily="34" charset="0"/>
                <a:ea typeface="Verdana" pitchFamily="34" charset="0"/>
                <a:cs typeface="Verdana" pitchFamily="34" charset="0"/>
              </a:rPr>
              <a:t> del </a:t>
            </a:r>
            <a:br>
              <a:rPr kumimoji="0" lang="es-CL" sz="1600" b="1" i="0" u="none" strike="noStrike" kern="1200" cap="none" spc="0" normalizeH="0" noProof="0" dirty="0">
                <a:ln>
                  <a:noFill/>
                </a:ln>
                <a:solidFill>
                  <a:schemeClr val="tx1"/>
                </a:solidFill>
                <a:effectLst/>
                <a:uLnTx/>
                <a:uFillTx/>
                <a:latin typeface="Verdana" pitchFamily="34" charset="0"/>
                <a:ea typeface="Verdana" pitchFamily="34" charset="0"/>
                <a:cs typeface="Verdana" pitchFamily="34" charset="0"/>
              </a:rPr>
            </a:br>
            <a:r>
              <a:rPr kumimoji="0" lang="es-CL" sz="1600" b="1" i="0" u="none" strike="noStrike" kern="1200" cap="none" spc="0" normalizeH="0" noProof="0" dirty="0" err="1">
                <a:ln>
                  <a:noFill/>
                </a:ln>
                <a:solidFill>
                  <a:schemeClr val="tx1"/>
                </a:solidFill>
                <a:effectLst/>
                <a:uLnTx/>
                <a:uFillTx/>
                <a:latin typeface="Verdana" pitchFamily="34" charset="0"/>
                <a:ea typeface="Verdana" pitchFamily="34" charset="0"/>
                <a:cs typeface="Verdana" pitchFamily="34" charset="0"/>
              </a:rPr>
              <a:t>Dr</a:t>
            </a:r>
            <a:r>
              <a:rPr lang="es-CL" sz="1600" b="1" dirty="0">
                <a:latin typeface="Verdana" pitchFamily="34" charset="0"/>
                <a:ea typeface="Verdana" pitchFamily="34" charset="0"/>
                <a:cs typeface="Verdana" pitchFamily="34" charset="0"/>
              </a:rPr>
              <a:t>. </a:t>
            </a:r>
            <a:r>
              <a:rPr lang="es-CL" sz="1600" b="1" dirty="0" err="1">
                <a:latin typeface="Verdana" pitchFamily="34" charset="0"/>
                <a:ea typeface="Verdana" pitchFamily="34" charset="0"/>
                <a:cs typeface="Verdana" pitchFamily="34" charset="0"/>
              </a:rPr>
              <a:t>Rolf</a:t>
            </a:r>
            <a:r>
              <a:rPr lang="es-CL" sz="1600" b="1" dirty="0">
                <a:latin typeface="Verdana" pitchFamily="34" charset="0"/>
                <a:ea typeface="Verdana" pitchFamily="34" charset="0"/>
                <a:cs typeface="Verdana" pitchFamily="34" charset="0"/>
              </a:rPr>
              <a:t> </a:t>
            </a:r>
            <a:r>
              <a:rPr lang="es-CL" sz="1600" b="1" dirty="0" err="1">
                <a:latin typeface="Verdana" pitchFamily="34" charset="0"/>
                <a:ea typeface="Verdana" pitchFamily="34" charset="0"/>
                <a:cs typeface="Verdana" pitchFamily="34" charset="0"/>
              </a:rPr>
              <a:t>Heusser</a:t>
            </a:r>
            <a:endParaRPr lang="es-CL" sz="1600" b="1" dirty="0">
              <a:latin typeface="Verdana" pitchFamily="34" charset="0"/>
              <a:ea typeface="Verdana" pitchFamily="34" charset="0"/>
              <a:cs typeface="Verdana" pitchFamily="34" charset="0"/>
            </a:endParaRPr>
          </a:p>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lang="es-CL" sz="1600" dirty="0">
                <a:latin typeface="Verdana" pitchFamily="34" charset="0"/>
                <a:ea typeface="Verdana" pitchFamily="34" charset="0"/>
                <a:cs typeface="Verdana" pitchFamily="34" charset="0"/>
              </a:rPr>
              <a:t>Presidente del Consorcio Europeo de Acreditación (ECA)</a:t>
            </a:r>
            <a:endParaRPr kumimoji="0" lang="es-CL" sz="160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2" name="CuadroTexto 1"/>
          <p:cNvSpPr txBox="1"/>
          <p:nvPr/>
        </p:nvSpPr>
        <p:spPr>
          <a:xfrm>
            <a:off x="179512" y="3501008"/>
            <a:ext cx="936104" cy="461665"/>
          </a:xfrm>
          <a:prstGeom prst="rect">
            <a:avLst/>
          </a:prstGeom>
          <a:noFill/>
        </p:spPr>
        <p:txBody>
          <a:bodyPr wrap="square" rtlCol="0">
            <a:spAutoFit/>
          </a:bodyPr>
          <a:lstStyle/>
          <a:p>
            <a:r>
              <a:rPr lang="es-CL" sz="1200" dirty="0">
                <a:solidFill>
                  <a:schemeClr val="bg1"/>
                </a:solidFill>
              </a:rPr>
              <a:t>ASOFAMECH</a:t>
            </a:r>
          </a:p>
        </p:txBody>
      </p:sp>
    </p:spTree>
    <p:extLst>
      <p:ext uri="{BB962C8B-B14F-4D97-AF65-F5344CB8AC3E}">
        <p14:creationId xmlns:p14="http://schemas.microsoft.com/office/powerpoint/2010/main" val="291887016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18"/>
            <a:ext cx="2925268"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3"/>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3F0D1-A2D7-4CDC-9B7A-FBE44C3DADA3}"/>
              </a:ext>
            </a:extLst>
          </p:cNvPr>
          <p:cNvSpPr>
            <a:spLocks noGrp="1"/>
          </p:cNvSpPr>
          <p:nvPr>
            <p:ph type="title"/>
          </p:nvPr>
        </p:nvSpPr>
        <p:spPr>
          <a:xfrm>
            <a:off x="146957" y="586856"/>
            <a:ext cx="2778773" cy="3387497"/>
          </a:xfrm>
        </p:spPr>
        <p:txBody>
          <a:bodyPr anchor="b">
            <a:normAutofit/>
          </a:bodyPr>
          <a:lstStyle/>
          <a:p>
            <a:r>
              <a:rPr lang="es-ES" sz="2400" b="1" dirty="0">
                <a:solidFill>
                  <a:srgbClr val="FFFFFF"/>
                </a:solidFill>
              </a:rPr>
              <a:t>Ley de Educación superior</a:t>
            </a:r>
            <a:br>
              <a:rPr lang="es-ES" sz="2400" b="1" dirty="0">
                <a:solidFill>
                  <a:srgbClr val="FFFFFF"/>
                </a:solidFill>
              </a:rPr>
            </a:br>
            <a:r>
              <a:rPr lang="es-ES" sz="2400" b="1" dirty="0">
                <a:solidFill>
                  <a:srgbClr val="FFFFFF"/>
                </a:solidFill>
              </a:rPr>
              <a:t>21.091</a:t>
            </a:r>
            <a:br>
              <a:rPr lang="es-ES" sz="2400" b="1" dirty="0">
                <a:solidFill>
                  <a:srgbClr val="FFFFFF"/>
                </a:solidFill>
              </a:rPr>
            </a:br>
            <a:br>
              <a:rPr lang="es-ES" sz="2400" b="1" dirty="0">
                <a:solidFill>
                  <a:srgbClr val="FFFFFF"/>
                </a:solidFill>
              </a:rPr>
            </a:br>
            <a:r>
              <a:rPr lang="es-ES" sz="2400" b="1" dirty="0">
                <a:solidFill>
                  <a:srgbClr val="FFFFFF"/>
                </a:solidFill>
              </a:rPr>
              <a:t>Establece los nuevos criterios y estándares de calidad</a:t>
            </a:r>
            <a:endParaRPr lang="es-CL" sz="2400" b="1" dirty="0">
              <a:solidFill>
                <a:srgbClr val="FFFFFF"/>
              </a:solidFill>
            </a:endParaRPr>
          </a:p>
        </p:txBody>
      </p:sp>
      <p:sp>
        <p:nvSpPr>
          <p:cNvPr id="5" name="Content Placeholder 4">
            <a:extLst>
              <a:ext uri="{FF2B5EF4-FFF2-40B4-BE49-F238E27FC236}">
                <a16:creationId xmlns:a16="http://schemas.microsoft.com/office/drawing/2014/main" id="{DA5EFC83-0FAC-4181-82F3-FBEF4DFF7A9D}"/>
              </a:ext>
            </a:extLst>
          </p:cNvPr>
          <p:cNvSpPr>
            <a:spLocks noGrp="1"/>
          </p:cNvSpPr>
          <p:nvPr>
            <p:ph idx="1"/>
          </p:nvPr>
        </p:nvSpPr>
        <p:spPr>
          <a:xfrm>
            <a:off x="3377809" y="63482"/>
            <a:ext cx="5442663" cy="6749894"/>
          </a:xfrm>
        </p:spPr>
        <p:txBody>
          <a:bodyPr>
            <a:noAutofit/>
          </a:bodyPr>
          <a:lstStyle/>
          <a:p>
            <a:pPr marL="0" indent="0">
              <a:buNone/>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 Artículo 2° define los principios en los que se inspira el Sistema de Educación Superior. Estos son los siguientes:</a:t>
            </a:r>
          </a:p>
          <a:p>
            <a:pPr marL="457200" indent="-457200">
              <a:buFont typeface="+mj-lt"/>
              <a:buAutoNum type="arabicPeriod"/>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Autonomía; </a:t>
            </a:r>
          </a:p>
          <a:p>
            <a:pPr marL="457200" indent="-457200">
              <a:buFont typeface="+mj-lt"/>
              <a:buAutoNum type="arabicPeriod"/>
            </a:pPr>
            <a:r>
              <a:rPr lang="es-CL" sz="1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C</a:t>
            </a:r>
            <a:r>
              <a:rPr lang="es-CL"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alidad;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ooperación y colaboración;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iversidad de proyectos educativos institucionales;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nclusión;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ibertad académica;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articipación;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ertinencia;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R</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espeto y promoción de los derechos humanos;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ransparencia; </a:t>
            </a:r>
          </a:p>
          <a:p>
            <a:pPr marL="457200" indent="-457200">
              <a:buFont typeface="+mj-lt"/>
              <a:buAutoNum type="arabicPeriod"/>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Trayectorias formativas y articulació</a:t>
            </a:r>
            <a:r>
              <a:rPr lang="es-CL"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cceso al conocimiento; </a:t>
            </a:r>
          </a:p>
          <a:p>
            <a:pPr marL="457200" indent="-457200">
              <a:buFont typeface="+mj-lt"/>
              <a:buAutoNum type="arabicPeriod"/>
            </a:pPr>
            <a:r>
              <a:rPr lang="es-C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a:t>
            </a: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ompromiso cívico. </a:t>
            </a:r>
            <a:endParaRPr lang="es-CL" sz="1800" dirty="0">
              <a:solidFill>
                <a:schemeClr val="tx2"/>
              </a:solidFill>
            </a:endParaRPr>
          </a:p>
        </p:txBody>
      </p:sp>
    </p:spTree>
    <p:extLst>
      <p:ext uri="{BB962C8B-B14F-4D97-AF65-F5344CB8AC3E}">
        <p14:creationId xmlns:p14="http://schemas.microsoft.com/office/powerpoint/2010/main" val="4142701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133671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115365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9BDDF35F-21B7-40F5-B584-C4FAE3D7C80F}"/>
              </a:ext>
            </a:extLst>
          </p:cNvPr>
          <p:cNvSpPr>
            <a:spLocks noGrp="1"/>
          </p:cNvSpPr>
          <p:nvPr>
            <p:ph type="title"/>
          </p:nvPr>
        </p:nvSpPr>
        <p:spPr>
          <a:xfrm>
            <a:off x="495032" y="1525989"/>
            <a:ext cx="3309016" cy="2273043"/>
          </a:xfrm>
        </p:spPr>
        <p:txBody>
          <a:bodyPr vert="horz" lIns="68580" tIns="34290" rIns="68580" bIns="34290" rtlCol="0" anchor="b">
            <a:normAutofit/>
          </a:bodyPr>
          <a:lstStyle/>
          <a:p>
            <a:pPr algn="r"/>
            <a:r>
              <a:rPr lang="en-US" sz="3000" b="1" dirty="0">
                <a:solidFill>
                  <a:srgbClr val="FFFFFF"/>
                </a:solidFill>
              </a:rPr>
              <a:t>La </a:t>
            </a:r>
            <a:r>
              <a:rPr lang="en-US" sz="3000" b="1" dirty="0" err="1">
                <a:solidFill>
                  <a:srgbClr val="FFFFFF"/>
                </a:solidFill>
              </a:rPr>
              <a:t>transformación</a:t>
            </a:r>
            <a:r>
              <a:rPr lang="en-US" sz="3000" b="1" dirty="0">
                <a:solidFill>
                  <a:srgbClr val="FFFFFF"/>
                </a:solidFill>
              </a:rPr>
              <a:t> de la </a:t>
            </a:r>
            <a:r>
              <a:rPr lang="en-US" sz="3000" b="1" dirty="0" err="1">
                <a:solidFill>
                  <a:srgbClr val="FFFFFF"/>
                </a:solidFill>
              </a:rPr>
              <a:t>Educación</a:t>
            </a:r>
            <a:r>
              <a:rPr lang="en-US" sz="3000" b="1" dirty="0">
                <a:solidFill>
                  <a:srgbClr val="FFFFFF"/>
                </a:solidFill>
              </a:rPr>
              <a:t> Superior</a:t>
            </a:r>
          </a:p>
        </p:txBody>
      </p:sp>
      <p:sp>
        <p:nvSpPr>
          <p:cNvPr id="11" name="1 Marcador de contenido">
            <a:extLst>
              <a:ext uri="{FF2B5EF4-FFF2-40B4-BE49-F238E27FC236}">
                <a16:creationId xmlns:a16="http://schemas.microsoft.com/office/drawing/2014/main" id="{57D3EF54-2B55-4BD3-AE12-C4CA964D9C47}"/>
              </a:ext>
            </a:extLst>
          </p:cNvPr>
          <p:cNvSpPr txBox="1">
            <a:spLocks/>
          </p:cNvSpPr>
          <p:nvPr/>
        </p:nvSpPr>
        <p:spPr bwMode="auto">
          <a:xfrm>
            <a:off x="4211046" y="3192029"/>
            <a:ext cx="1808820" cy="136212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342900" eaLnBrk="0" fontAlgn="base" hangingPunct="0">
              <a:spcBef>
                <a:spcPct val="20000"/>
              </a:spcBef>
              <a:spcAft>
                <a:spcPct val="0"/>
              </a:spcAft>
              <a:defRPr/>
            </a:pPr>
            <a:endParaRPr lang="es-CL" sz="1200" dirty="0">
              <a:latin typeface="Verdana" pitchFamily="34" charset="0"/>
              <a:ea typeface="Verdana" pitchFamily="34" charset="0"/>
              <a:cs typeface="Verdana" pitchFamily="34" charset="0"/>
            </a:endParaRPr>
          </a:p>
        </p:txBody>
      </p:sp>
      <p:sp>
        <p:nvSpPr>
          <p:cNvPr id="12" name="TextBox 11">
            <a:extLst>
              <a:ext uri="{FF2B5EF4-FFF2-40B4-BE49-F238E27FC236}">
                <a16:creationId xmlns:a16="http://schemas.microsoft.com/office/drawing/2014/main" id="{75E81D6F-7210-4B57-88EC-A67F0FE93755}"/>
              </a:ext>
            </a:extLst>
          </p:cNvPr>
          <p:cNvSpPr txBox="1"/>
          <p:nvPr/>
        </p:nvSpPr>
        <p:spPr>
          <a:xfrm>
            <a:off x="4344423" y="1179353"/>
            <a:ext cx="4668949" cy="4962897"/>
          </a:xfrm>
          <a:prstGeom prst="rect">
            <a:avLst/>
          </a:prstGeom>
          <a:noFill/>
        </p:spPr>
        <p:txBody>
          <a:bodyPr wrap="square">
            <a:spAutoFit/>
          </a:bodyPr>
          <a:lstStyle/>
          <a:p>
            <a:pPr algn="l"/>
            <a:endParaRPr lang="es-CL" sz="1500" dirty="0">
              <a:solidFill>
                <a:srgbClr val="000000"/>
              </a:solidFill>
              <a:latin typeface="Arial" panose="020B0604020202020204" pitchFamily="34" charset="0"/>
            </a:endParaRPr>
          </a:p>
          <a:p>
            <a:r>
              <a:rPr lang="es-ES" dirty="0">
                <a:solidFill>
                  <a:schemeClr val="tx2"/>
                </a:solidFill>
              </a:rPr>
              <a:t>Revisión del estado del arte:</a:t>
            </a:r>
          </a:p>
          <a:p>
            <a:endParaRPr lang="es-ES" dirty="0">
              <a:solidFill>
                <a:schemeClr val="tx2"/>
              </a:solidFill>
            </a:endParaRPr>
          </a:p>
          <a:p>
            <a:pPr algn="l"/>
            <a:endParaRPr lang="es-CL" sz="1350" dirty="0">
              <a:solidFill>
                <a:srgbClr val="000000"/>
              </a:solidFill>
              <a:latin typeface="Arial" panose="020B0604020202020204" pitchFamily="34" charset="0"/>
            </a:endParaRPr>
          </a:p>
          <a:p>
            <a:pPr marL="214313" indent="-214313">
              <a:buFont typeface="Arial" panose="020B0604020202020204" pitchFamily="34" charset="0"/>
              <a:buChar char="•"/>
            </a:pPr>
            <a:r>
              <a:rPr lang="en-US" dirty="0">
                <a:solidFill>
                  <a:schemeClr val="tx2"/>
                </a:solidFill>
              </a:rPr>
              <a:t>Standards and Guidelines for Quality Assurance in The European Higher Education Area (</a:t>
            </a:r>
            <a:r>
              <a:rPr lang="en-US" dirty="0" err="1">
                <a:solidFill>
                  <a:schemeClr val="tx2"/>
                </a:solidFill>
              </a:rPr>
              <a:t>Esg</a:t>
            </a:r>
            <a:r>
              <a:rPr lang="en-US" dirty="0">
                <a:solidFill>
                  <a:schemeClr val="tx2"/>
                </a:solidFill>
              </a:rPr>
              <a:t>). </a:t>
            </a:r>
          </a:p>
          <a:p>
            <a:pPr marL="214313" indent="-214313">
              <a:buFont typeface="Arial" panose="020B0604020202020204" pitchFamily="34" charset="0"/>
              <a:buChar char="•"/>
            </a:pPr>
            <a:r>
              <a:rPr lang="en-US" dirty="0">
                <a:solidFill>
                  <a:schemeClr val="tx2"/>
                </a:solidFill>
              </a:rPr>
              <a:t>Australian Standards for Higher Education. </a:t>
            </a:r>
          </a:p>
          <a:p>
            <a:pPr marL="214313" indent="-214313">
              <a:buFont typeface="Arial" panose="020B0604020202020204" pitchFamily="34" charset="0"/>
              <a:buChar char="•"/>
            </a:pPr>
            <a:r>
              <a:rPr lang="es-ES" dirty="0" err="1">
                <a:solidFill>
                  <a:schemeClr val="tx2"/>
                </a:solidFill>
              </a:rPr>
              <a:t>Comission</a:t>
            </a:r>
            <a:r>
              <a:rPr lang="es-ES" dirty="0">
                <a:solidFill>
                  <a:schemeClr val="tx2"/>
                </a:solidFill>
              </a:rPr>
              <a:t> </a:t>
            </a:r>
            <a:r>
              <a:rPr lang="es-ES" dirty="0" err="1">
                <a:solidFill>
                  <a:schemeClr val="tx2"/>
                </a:solidFill>
              </a:rPr>
              <a:t>on</a:t>
            </a:r>
            <a:r>
              <a:rPr lang="es-ES" dirty="0">
                <a:solidFill>
                  <a:schemeClr val="tx2"/>
                </a:solidFill>
              </a:rPr>
              <a:t> Institutions Of </a:t>
            </a:r>
            <a:r>
              <a:rPr lang="es-ES" dirty="0" err="1">
                <a:solidFill>
                  <a:schemeClr val="tx2"/>
                </a:solidFill>
              </a:rPr>
              <a:t>Higher</a:t>
            </a:r>
            <a:r>
              <a:rPr lang="es-ES" dirty="0">
                <a:solidFill>
                  <a:schemeClr val="tx2"/>
                </a:solidFill>
              </a:rPr>
              <a:t> </a:t>
            </a:r>
            <a:r>
              <a:rPr lang="es-ES" dirty="0" err="1">
                <a:solidFill>
                  <a:schemeClr val="tx2"/>
                </a:solidFill>
              </a:rPr>
              <a:t>Education</a:t>
            </a:r>
            <a:r>
              <a:rPr lang="es-ES" dirty="0">
                <a:solidFill>
                  <a:schemeClr val="tx2"/>
                </a:solidFill>
              </a:rPr>
              <a:t> (Comisión Acreditadora de los Estados del Noreste de USA). </a:t>
            </a:r>
          </a:p>
          <a:p>
            <a:pPr marL="214313" indent="-214313">
              <a:buFont typeface="Arial" panose="020B0604020202020204" pitchFamily="34" charset="0"/>
              <a:buChar char="•"/>
            </a:pPr>
            <a:r>
              <a:rPr lang="es-ES" dirty="0">
                <a:solidFill>
                  <a:schemeClr val="tx2"/>
                </a:solidFill>
              </a:rPr>
              <a:t>Material técnico de CINDA y RIACES. </a:t>
            </a:r>
          </a:p>
          <a:p>
            <a:pPr marL="214313" indent="-214313">
              <a:buFont typeface="Arial" panose="020B0604020202020204" pitchFamily="34" charset="0"/>
              <a:buChar char="•"/>
            </a:pPr>
            <a:r>
              <a:rPr lang="es-ES" dirty="0">
                <a:solidFill>
                  <a:schemeClr val="tx2"/>
                </a:solidFill>
              </a:rPr>
              <a:t>Situación de las agencias nacionales de acreditación de España, Colombia, Panamá, Argentina, Ecuador. </a:t>
            </a:r>
          </a:p>
          <a:p>
            <a:r>
              <a:rPr lang="es-CL" dirty="0">
                <a:solidFill>
                  <a:srgbClr val="000000"/>
                </a:solidFill>
              </a:rPr>
              <a:t>•  </a:t>
            </a:r>
            <a:r>
              <a:rPr lang="es-CL" dirty="0">
                <a:solidFill>
                  <a:schemeClr val="tx2"/>
                </a:solidFill>
              </a:rPr>
              <a:t>Material de UNESCO</a:t>
            </a:r>
            <a:r>
              <a:rPr lang="es-CL" sz="1350" dirty="0">
                <a:solidFill>
                  <a:schemeClr val="tx2"/>
                </a:solidFill>
                <a:latin typeface="Arial" panose="020B0604020202020204" pitchFamily="34" charset="0"/>
              </a:rPr>
              <a:t>. </a:t>
            </a:r>
          </a:p>
          <a:p>
            <a:endParaRPr lang="es-ES" dirty="0">
              <a:solidFill>
                <a:schemeClr val="tx2"/>
              </a:solidFill>
            </a:endParaRPr>
          </a:p>
          <a:p>
            <a:endParaRPr lang="es-ES" dirty="0">
              <a:solidFill>
                <a:schemeClr val="tx2"/>
              </a:solidFill>
            </a:endParaRPr>
          </a:p>
        </p:txBody>
      </p:sp>
    </p:spTree>
    <p:extLst>
      <p:ext uri="{BB962C8B-B14F-4D97-AF65-F5344CB8AC3E}">
        <p14:creationId xmlns:p14="http://schemas.microsoft.com/office/powerpoint/2010/main" val="417361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28600"/>
            <a:ext cx="8298504" cy="990600"/>
          </a:xfrm>
        </p:spPr>
        <p:txBody>
          <a:bodyPr>
            <a:noAutofit/>
          </a:bodyPr>
          <a:lstStyle/>
          <a:p>
            <a:r>
              <a:rPr lang="es-MX" sz="2800" dirty="0"/>
              <a:t>Bibliografía</a:t>
            </a:r>
            <a:endParaRPr lang="es-CL" sz="2800" dirty="0"/>
          </a:p>
        </p:txBody>
      </p:sp>
      <p:sp>
        <p:nvSpPr>
          <p:cNvPr id="2" name="1 Marcador de contenido"/>
          <p:cNvSpPr>
            <a:spLocks noGrp="1"/>
          </p:cNvSpPr>
          <p:nvPr>
            <p:ph sz="quarter" idx="1"/>
          </p:nvPr>
        </p:nvSpPr>
        <p:spPr>
          <a:xfrm>
            <a:off x="107504" y="1484784"/>
            <a:ext cx="8784976" cy="4495800"/>
          </a:xfrm>
        </p:spPr>
        <p:txBody>
          <a:bodyPr>
            <a:noAutofit/>
          </a:bodyPr>
          <a:lstStyle/>
          <a:p>
            <a:pPr algn="just"/>
            <a:r>
              <a:rPr lang="es-MX" sz="2000" dirty="0">
                <a:solidFill>
                  <a:schemeClr val="tx2"/>
                </a:solidFill>
              </a:rPr>
              <a:t>Calidad en la Universidad. Autores: Oscar Espinoza, Luis Eduardo González, Daniel López y Sergio Pulido, editores.  Enero 2020. Publicado por IESED (Instituto Interuniversitario de Investigación Educativa)</a:t>
            </a:r>
            <a:r>
              <a:rPr lang="es-MX" sz="2800" dirty="0">
                <a:solidFill>
                  <a:schemeClr val="tx2"/>
                </a:solidFill>
              </a:rPr>
              <a:t>.</a:t>
            </a:r>
          </a:p>
          <a:p>
            <a:pPr algn="just"/>
            <a:r>
              <a:rPr lang="es-MX" sz="2000" dirty="0">
                <a:solidFill>
                  <a:schemeClr val="tx2"/>
                </a:solidFill>
              </a:rPr>
              <a:t>Propuestas para el fortalecimiento de los sistemas internos de aseguramiento de la calidad de las Universidades Chilenas. Centro Interuniversitario de Desarrollo. Grupo Operativo de Universidades Chilenas. CINDA. Enero 2024. Editor General: Mario Letelier.</a:t>
            </a:r>
          </a:p>
          <a:p>
            <a:pPr algn="just"/>
            <a:r>
              <a:rPr lang="es-CL" sz="2000" dirty="0">
                <a:solidFill>
                  <a:schemeClr val="tx2"/>
                </a:solidFill>
              </a:rPr>
              <a:t>Criterios y Estándares de Calidad de CNA.</a:t>
            </a:r>
          </a:p>
          <a:p>
            <a:pPr algn="just"/>
            <a:r>
              <a:rPr lang="es-CL" sz="2000" dirty="0">
                <a:solidFill>
                  <a:schemeClr val="tx2"/>
                </a:solidFill>
              </a:rPr>
              <a:t>Orientaciones para el uso de Criterios y Estándares de CNA</a:t>
            </a:r>
          </a:p>
        </p:txBody>
      </p:sp>
    </p:spTree>
    <p:extLst>
      <p:ext uri="{BB962C8B-B14F-4D97-AF65-F5344CB8AC3E}">
        <p14:creationId xmlns:p14="http://schemas.microsoft.com/office/powerpoint/2010/main" val="3600552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133671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115365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9BDDF35F-21B7-40F5-B584-C4FAE3D7C80F}"/>
              </a:ext>
            </a:extLst>
          </p:cNvPr>
          <p:cNvSpPr>
            <a:spLocks noGrp="1"/>
          </p:cNvSpPr>
          <p:nvPr>
            <p:ph type="title"/>
          </p:nvPr>
        </p:nvSpPr>
        <p:spPr>
          <a:xfrm>
            <a:off x="495032" y="1525989"/>
            <a:ext cx="3309016" cy="2273043"/>
          </a:xfrm>
        </p:spPr>
        <p:txBody>
          <a:bodyPr vert="horz" lIns="68580" tIns="34290" rIns="68580" bIns="34290" rtlCol="0" anchor="b">
            <a:normAutofit/>
          </a:bodyPr>
          <a:lstStyle/>
          <a:p>
            <a:pPr algn="r"/>
            <a:r>
              <a:rPr lang="en-US" sz="3000" b="1" dirty="0">
                <a:solidFill>
                  <a:srgbClr val="FFFFFF"/>
                </a:solidFill>
              </a:rPr>
              <a:t>La </a:t>
            </a:r>
            <a:r>
              <a:rPr lang="en-US" sz="3000" b="1" dirty="0" err="1">
                <a:solidFill>
                  <a:srgbClr val="FFFFFF"/>
                </a:solidFill>
              </a:rPr>
              <a:t>transformación</a:t>
            </a:r>
            <a:r>
              <a:rPr lang="en-US" sz="3000" b="1" dirty="0">
                <a:solidFill>
                  <a:srgbClr val="FFFFFF"/>
                </a:solidFill>
              </a:rPr>
              <a:t> de la </a:t>
            </a:r>
            <a:r>
              <a:rPr lang="en-US" sz="3000" b="1" dirty="0" err="1">
                <a:solidFill>
                  <a:srgbClr val="FFFFFF"/>
                </a:solidFill>
              </a:rPr>
              <a:t>Educación</a:t>
            </a:r>
            <a:r>
              <a:rPr lang="en-US" sz="3000" b="1" dirty="0">
                <a:solidFill>
                  <a:srgbClr val="FFFFFF"/>
                </a:solidFill>
              </a:rPr>
              <a:t> Superior</a:t>
            </a:r>
          </a:p>
        </p:txBody>
      </p:sp>
      <p:sp>
        <p:nvSpPr>
          <p:cNvPr id="11" name="1 Marcador de contenido">
            <a:extLst>
              <a:ext uri="{FF2B5EF4-FFF2-40B4-BE49-F238E27FC236}">
                <a16:creationId xmlns:a16="http://schemas.microsoft.com/office/drawing/2014/main" id="{57D3EF54-2B55-4BD3-AE12-C4CA964D9C47}"/>
              </a:ext>
            </a:extLst>
          </p:cNvPr>
          <p:cNvSpPr txBox="1">
            <a:spLocks/>
          </p:cNvSpPr>
          <p:nvPr/>
        </p:nvSpPr>
        <p:spPr bwMode="auto">
          <a:xfrm>
            <a:off x="4211046" y="3192029"/>
            <a:ext cx="1808820" cy="136212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342900" eaLnBrk="0" fontAlgn="base" hangingPunct="0">
              <a:spcBef>
                <a:spcPct val="20000"/>
              </a:spcBef>
              <a:spcAft>
                <a:spcPct val="0"/>
              </a:spcAft>
              <a:defRPr/>
            </a:pPr>
            <a:endParaRPr lang="es-CL" sz="1200" dirty="0">
              <a:latin typeface="Verdana" pitchFamily="34" charset="0"/>
              <a:ea typeface="Verdana" pitchFamily="34" charset="0"/>
              <a:cs typeface="Verdana" pitchFamily="34" charset="0"/>
            </a:endParaRPr>
          </a:p>
        </p:txBody>
      </p:sp>
      <p:sp>
        <p:nvSpPr>
          <p:cNvPr id="12" name="TextBox 11">
            <a:extLst>
              <a:ext uri="{FF2B5EF4-FFF2-40B4-BE49-F238E27FC236}">
                <a16:creationId xmlns:a16="http://schemas.microsoft.com/office/drawing/2014/main" id="{75E81D6F-7210-4B57-88EC-A67F0FE93755}"/>
              </a:ext>
            </a:extLst>
          </p:cNvPr>
          <p:cNvSpPr txBox="1"/>
          <p:nvPr/>
        </p:nvSpPr>
        <p:spPr>
          <a:xfrm>
            <a:off x="4344423" y="1828417"/>
            <a:ext cx="4574040" cy="2539157"/>
          </a:xfrm>
          <a:prstGeom prst="rect">
            <a:avLst/>
          </a:prstGeom>
          <a:noFill/>
        </p:spPr>
        <p:txBody>
          <a:bodyPr wrap="square">
            <a:spAutoFit/>
          </a:bodyPr>
          <a:lstStyle/>
          <a:p>
            <a:pPr algn="l"/>
            <a:endParaRPr lang="es-CL" sz="1500" dirty="0">
              <a:solidFill>
                <a:srgbClr val="000000"/>
              </a:solidFill>
              <a:latin typeface="Arial" panose="020B0604020202020204" pitchFamily="34" charset="0"/>
            </a:endParaRPr>
          </a:p>
          <a:p>
            <a:r>
              <a:rPr lang="es-ES" dirty="0">
                <a:solidFill>
                  <a:schemeClr val="tx2"/>
                </a:solidFill>
              </a:rPr>
              <a:t>Acreditación en base a:</a:t>
            </a:r>
          </a:p>
          <a:p>
            <a:endParaRPr lang="es-ES" dirty="0">
              <a:solidFill>
                <a:schemeClr val="tx2"/>
              </a:solidFill>
            </a:endParaRPr>
          </a:p>
          <a:p>
            <a:pPr marL="257175" indent="-257175">
              <a:buFont typeface="Arial" panose="020B0604020202020204" pitchFamily="34" charset="0"/>
              <a:buChar char="•"/>
            </a:pPr>
            <a:r>
              <a:rPr lang="es-ES" dirty="0">
                <a:solidFill>
                  <a:schemeClr val="tx2"/>
                </a:solidFill>
              </a:rPr>
              <a:t>Dimensiones</a:t>
            </a:r>
          </a:p>
          <a:p>
            <a:pPr marL="257175" indent="-257175">
              <a:buFont typeface="Arial" panose="020B0604020202020204" pitchFamily="34" charset="0"/>
              <a:buChar char="•"/>
            </a:pPr>
            <a:r>
              <a:rPr lang="es-ES" dirty="0">
                <a:solidFill>
                  <a:schemeClr val="tx2"/>
                </a:solidFill>
              </a:rPr>
              <a:t>Criterios y </a:t>
            </a:r>
          </a:p>
          <a:p>
            <a:pPr marL="257175" indent="-257175">
              <a:buFont typeface="Arial" panose="020B0604020202020204" pitchFamily="34" charset="0"/>
              <a:buChar char="•"/>
            </a:pPr>
            <a:r>
              <a:rPr lang="es-ES" dirty="0">
                <a:solidFill>
                  <a:schemeClr val="tx2"/>
                </a:solidFill>
              </a:rPr>
              <a:t>Estándares</a:t>
            </a:r>
          </a:p>
          <a:p>
            <a:endParaRPr lang="es-ES" dirty="0">
              <a:solidFill>
                <a:schemeClr val="tx2"/>
              </a:solidFill>
            </a:endParaRPr>
          </a:p>
          <a:p>
            <a:r>
              <a:rPr lang="es-ES" dirty="0">
                <a:solidFill>
                  <a:schemeClr val="tx2"/>
                </a:solidFill>
              </a:rPr>
              <a:t>Con definición legal para cada uno de estos términos. </a:t>
            </a:r>
          </a:p>
        </p:txBody>
      </p:sp>
    </p:spTree>
    <p:extLst>
      <p:ext uri="{BB962C8B-B14F-4D97-AF65-F5344CB8AC3E}">
        <p14:creationId xmlns:p14="http://schemas.microsoft.com/office/powerpoint/2010/main" val="1371884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133671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115365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9BDDF35F-21B7-40F5-B584-C4FAE3D7C80F}"/>
              </a:ext>
            </a:extLst>
          </p:cNvPr>
          <p:cNvSpPr>
            <a:spLocks noGrp="1"/>
          </p:cNvSpPr>
          <p:nvPr>
            <p:ph type="title"/>
          </p:nvPr>
        </p:nvSpPr>
        <p:spPr>
          <a:xfrm>
            <a:off x="495032" y="1525989"/>
            <a:ext cx="3309016" cy="2273043"/>
          </a:xfrm>
        </p:spPr>
        <p:txBody>
          <a:bodyPr vert="horz" lIns="68580" tIns="34290" rIns="68580" bIns="34290" rtlCol="0" anchor="b">
            <a:normAutofit/>
          </a:bodyPr>
          <a:lstStyle/>
          <a:p>
            <a:pPr algn="r"/>
            <a:r>
              <a:rPr lang="en-US" sz="3000" b="1" dirty="0">
                <a:solidFill>
                  <a:srgbClr val="FFFFFF"/>
                </a:solidFill>
              </a:rPr>
              <a:t>La </a:t>
            </a:r>
            <a:r>
              <a:rPr lang="en-US" sz="3000" b="1" dirty="0" err="1">
                <a:solidFill>
                  <a:srgbClr val="FFFFFF"/>
                </a:solidFill>
              </a:rPr>
              <a:t>transformación</a:t>
            </a:r>
            <a:r>
              <a:rPr lang="en-US" sz="3000" b="1" dirty="0">
                <a:solidFill>
                  <a:srgbClr val="FFFFFF"/>
                </a:solidFill>
              </a:rPr>
              <a:t> de la </a:t>
            </a:r>
            <a:r>
              <a:rPr lang="en-US" sz="3000" b="1" dirty="0" err="1">
                <a:solidFill>
                  <a:srgbClr val="FFFFFF"/>
                </a:solidFill>
              </a:rPr>
              <a:t>Educación</a:t>
            </a:r>
            <a:r>
              <a:rPr lang="en-US" sz="3000" b="1" dirty="0">
                <a:solidFill>
                  <a:srgbClr val="FFFFFF"/>
                </a:solidFill>
              </a:rPr>
              <a:t> Superior</a:t>
            </a:r>
          </a:p>
        </p:txBody>
      </p:sp>
      <p:sp>
        <p:nvSpPr>
          <p:cNvPr id="11" name="1 Marcador de contenido">
            <a:extLst>
              <a:ext uri="{FF2B5EF4-FFF2-40B4-BE49-F238E27FC236}">
                <a16:creationId xmlns:a16="http://schemas.microsoft.com/office/drawing/2014/main" id="{57D3EF54-2B55-4BD3-AE12-C4CA964D9C47}"/>
              </a:ext>
            </a:extLst>
          </p:cNvPr>
          <p:cNvSpPr txBox="1">
            <a:spLocks/>
          </p:cNvSpPr>
          <p:nvPr/>
        </p:nvSpPr>
        <p:spPr bwMode="auto">
          <a:xfrm>
            <a:off x="4211046" y="3192029"/>
            <a:ext cx="1808820" cy="136212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342900" eaLnBrk="0" fontAlgn="base" hangingPunct="0">
              <a:spcBef>
                <a:spcPct val="20000"/>
              </a:spcBef>
              <a:spcAft>
                <a:spcPct val="0"/>
              </a:spcAft>
              <a:defRPr/>
            </a:pPr>
            <a:endParaRPr lang="es-CL" sz="1200" dirty="0">
              <a:latin typeface="Verdana" pitchFamily="34" charset="0"/>
              <a:ea typeface="Verdana" pitchFamily="34" charset="0"/>
              <a:cs typeface="Verdana" pitchFamily="34" charset="0"/>
            </a:endParaRPr>
          </a:p>
        </p:txBody>
      </p:sp>
      <p:sp>
        <p:nvSpPr>
          <p:cNvPr id="12" name="TextBox 11">
            <a:extLst>
              <a:ext uri="{FF2B5EF4-FFF2-40B4-BE49-F238E27FC236}">
                <a16:creationId xmlns:a16="http://schemas.microsoft.com/office/drawing/2014/main" id="{75E81D6F-7210-4B57-88EC-A67F0FE93755}"/>
              </a:ext>
            </a:extLst>
          </p:cNvPr>
          <p:cNvSpPr txBox="1"/>
          <p:nvPr/>
        </p:nvSpPr>
        <p:spPr>
          <a:xfrm>
            <a:off x="4344423" y="1179352"/>
            <a:ext cx="4668949" cy="5309146"/>
          </a:xfrm>
          <a:prstGeom prst="rect">
            <a:avLst/>
          </a:prstGeom>
          <a:noFill/>
        </p:spPr>
        <p:txBody>
          <a:bodyPr wrap="square">
            <a:spAutoFit/>
          </a:bodyPr>
          <a:lstStyle/>
          <a:p>
            <a:pPr algn="l"/>
            <a:endParaRPr lang="es-CL" sz="1500" dirty="0">
              <a:solidFill>
                <a:srgbClr val="000000"/>
              </a:solidFill>
              <a:latin typeface="Arial" panose="020B0604020202020204" pitchFamily="34" charset="0"/>
            </a:endParaRPr>
          </a:p>
          <a:p>
            <a:r>
              <a:rPr lang="es-ES" dirty="0">
                <a:solidFill>
                  <a:schemeClr val="tx2"/>
                </a:solidFill>
              </a:rPr>
              <a:t>Definiciones generales:</a:t>
            </a:r>
          </a:p>
          <a:p>
            <a:endParaRPr lang="es-ES" dirty="0">
              <a:solidFill>
                <a:schemeClr val="tx2"/>
              </a:solidFill>
            </a:endParaRPr>
          </a:p>
          <a:p>
            <a:pPr marL="257175" indent="-257175">
              <a:buFont typeface="Wingdings" panose="05000000000000000000" pitchFamily="2" charset="2"/>
              <a:buChar char="ü"/>
            </a:pPr>
            <a:r>
              <a:rPr lang="es-ES" b="1" dirty="0">
                <a:solidFill>
                  <a:schemeClr val="tx2"/>
                </a:solidFill>
                <a:ea typeface="Calibri" panose="020F0502020204030204" pitchFamily="34" charset="0"/>
                <a:cs typeface="Times New Roman" panose="02020603050405020304" pitchFamily="18" charset="0"/>
              </a:rPr>
              <a:t>Dimensión:</a:t>
            </a:r>
            <a:r>
              <a:rPr lang="es-ES" dirty="0">
                <a:solidFill>
                  <a:schemeClr val="tx2"/>
                </a:solidFill>
                <a:ea typeface="Calibri" panose="020F0502020204030204" pitchFamily="34" charset="0"/>
                <a:cs typeface="Times New Roman" panose="02020603050405020304" pitchFamily="18" charset="0"/>
              </a:rPr>
              <a:t> área en que las instituciones de educación superior son evaluadas en la acreditación institucional, conforme a criterios y estándares de calidad.</a:t>
            </a:r>
            <a:endParaRPr lang="es-CL" dirty="0">
              <a:solidFill>
                <a:schemeClr val="tx2"/>
              </a:solidFill>
              <a:ea typeface="Calibri" panose="020F0502020204030204" pitchFamily="34" charset="0"/>
              <a:cs typeface="Times New Roman" panose="02020603050405020304" pitchFamily="18" charset="0"/>
            </a:endParaRPr>
          </a:p>
          <a:p>
            <a:pPr marL="257175" indent="-257175">
              <a:buFont typeface="Wingdings" panose="05000000000000000000" pitchFamily="2" charset="2"/>
              <a:buChar char="ü"/>
            </a:pPr>
            <a:r>
              <a:rPr lang="es-ES" b="1" dirty="0">
                <a:solidFill>
                  <a:schemeClr val="tx2"/>
                </a:solidFill>
                <a:ea typeface="Calibri" panose="020F0502020204030204" pitchFamily="34" charset="0"/>
                <a:cs typeface="Times New Roman" panose="02020603050405020304" pitchFamily="18" charset="0"/>
              </a:rPr>
              <a:t>Criterios: </a:t>
            </a:r>
            <a:r>
              <a:rPr lang="es-ES" dirty="0">
                <a:solidFill>
                  <a:schemeClr val="tx2"/>
                </a:solidFill>
                <a:ea typeface="Calibri" panose="020F0502020204030204" pitchFamily="34" charset="0"/>
                <a:cs typeface="Times New Roman" panose="02020603050405020304" pitchFamily="18" charset="0"/>
              </a:rPr>
              <a:t>elementos o aspectos específicos vinculados a una dimensión que enuncian principios generales de calidad aplicables a las instituciones en función de su misión.</a:t>
            </a:r>
            <a:endParaRPr lang="es-CL" dirty="0">
              <a:solidFill>
                <a:schemeClr val="tx2"/>
              </a:solidFill>
              <a:ea typeface="Calibri" panose="020F0502020204030204" pitchFamily="34" charset="0"/>
              <a:cs typeface="Times New Roman" panose="02020603050405020304" pitchFamily="18" charset="0"/>
            </a:endParaRPr>
          </a:p>
          <a:p>
            <a:pPr marL="257175" indent="-257175">
              <a:buFont typeface="Wingdings" panose="05000000000000000000" pitchFamily="2" charset="2"/>
              <a:buChar char="ü"/>
            </a:pPr>
            <a:r>
              <a:rPr lang="es-ES" b="1" dirty="0">
                <a:solidFill>
                  <a:schemeClr val="tx2"/>
                </a:solidFill>
                <a:ea typeface="Calibri" panose="020F0502020204030204" pitchFamily="34" charset="0"/>
                <a:cs typeface="Times New Roman" panose="02020603050405020304" pitchFamily="18" charset="0"/>
              </a:rPr>
              <a:t>Estándar: </a:t>
            </a:r>
            <a:r>
              <a:rPr lang="es-ES" dirty="0">
                <a:solidFill>
                  <a:schemeClr val="tx2"/>
                </a:solidFill>
                <a:ea typeface="Calibri" panose="020F0502020204030204" pitchFamily="34" charset="0"/>
                <a:cs typeface="Times New Roman" panose="02020603050405020304" pitchFamily="18" charset="0"/>
              </a:rPr>
              <a:t>descriptor que expresa el nivel de desempeño o logro progresivo de un criterio. Dicho nivel será determinado de maneja objetiva para institución en base a la evidencia obtenida en las distintas etapas del proceso de acreditación.</a:t>
            </a:r>
            <a:endParaRPr lang="es-CL" dirty="0">
              <a:solidFill>
                <a:schemeClr val="tx2"/>
              </a:solidFill>
              <a:ea typeface="Calibri" panose="020F0502020204030204" pitchFamily="34" charset="0"/>
              <a:cs typeface="Times New Roman" panose="02020603050405020304" pitchFamily="18" charset="0"/>
            </a:endParaRPr>
          </a:p>
          <a:p>
            <a:endParaRPr lang="es-ES" dirty="0">
              <a:solidFill>
                <a:schemeClr val="tx2"/>
              </a:solidFill>
            </a:endParaRPr>
          </a:p>
          <a:p>
            <a:endParaRPr lang="es-ES" dirty="0">
              <a:solidFill>
                <a:schemeClr val="tx2"/>
              </a:solidFill>
            </a:endParaRPr>
          </a:p>
        </p:txBody>
      </p:sp>
    </p:spTree>
    <p:extLst>
      <p:ext uri="{BB962C8B-B14F-4D97-AF65-F5344CB8AC3E}">
        <p14:creationId xmlns:p14="http://schemas.microsoft.com/office/powerpoint/2010/main" val="3488279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133671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115365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9BDDF35F-21B7-40F5-B584-C4FAE3D7C80F}"/>
              </a:ext>
            </a:extLst>
          </p:cNvPr>
          <p:cNvSpPr>
            <a:spLocks noGrp="1"/>
          </p:cNvSpPr>
          <p:nvPr>
            <p:ph type="title"/>
          </p:nvPr>
        </p:nvSpPr>
        <p:spPr>
          <a:xfrm>
            <a:off x="311645" y="1622430"/>
            <a:ext cx="3309016" cy="1361509"/>
          </a:xfrm>
        </p:spPr>
        <p:txBody>
          <a:bodyPr vert="horz" lIns="68580" tIns="34290" rIns="68580" bIns="34290" rtlCol="0" anchor="b">
            <a:normAutofit fontScale="90000"/>
          </a:bodyPr>
          <a:lstStyle/>
          <a:p>
            <a:pPr algn="ctr"/>
            <a:r>
              <a:rPr lang="en-US" sz="3000" b="1" dirty="0" err="1">
                <a:solidFill>
                  <a:srgbClr val="FFFFFF"/>
                </a:solidFill>
              </a:rPr>
              <a:t>Estándares</a:t>
            </a:r>
            <a:br>
              <a:rPr lang="en-US" sz="3000" b="1" dirty="0">
                <a:solidFill>
                  <a:srgbClr val="FFFFFF"/>
                </a:solidFill>
              </a:rPr>
            </a:br>
            <a:br>
              <a:rPr lang="en-US" sz="3000" b="1" dirty="0">
                <a:solidFill>
                  <a:srgbClr val="FFFFFF"/>
                </a:solidFill>
              </a:rPr>
            </a:br>
            <a:endParaRPr lang="en-US" sz="3000" b="1" dirty="0">
              <a:solidFill>
                <a:srgbClr val="FFFFFF"/>
              </a:solidFill>
            </a:endParaRPr>
          </a:p>
        </p:txBody>
      </p:sp>
      <p:sp>
        <p:nvSpPr>
          <p:cNvPr id="11" name="1 Marcador de contenido">
            <a:extLst>
              <a:ext uri="{FF2B5EF4-FFF2-40B4-BE49-F238E27FC236}">
                <a16:creationId xmlns:a16="http://schemas.microsoft.com/office/drawing/2014/main" id="{57D3EF54-2B55-4BD3-AE12-C4CA964D9C47}"/>
              </a:ext>
            </a:extLst>
          </p:cNvPr>
          <p:cNvSpPr txBox="1">
            <a:spLocks/>
          </p:cNvSpPr>
          <p:nvPr/>
        </p:nvSpPr>
        <p:spPr bwMode="auto">
          <a:xfrm>
            <a:off x="4211046" y="3192029"/>
            <a:ext cx="1808820" cy="136212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342900" eaLnBrk="0" fontAlgn="base" hangingPunct="0">
              <a:spcBef>
                <a:spcPct val="20000"/>
              </a:spcBef>
              <a:spcAft>
                <a:spcPct val="0"/>
              </a:spcAft>
              <a:defRPr/>
            </a:pPr>
            <a:endParaRPr lang="es-CL" sz="1200" dirty="0">
              <a:latin typeface="Verdana" pitchFamily="34" charset="0"/>
              <a:ea typeface="Verdana" pitchFamily="34" charset="0"/>
              <a:cs typeface="Verdana" pitchFamily="34" charset="0"/>
            </a:endParaRPr>
          </a:p>
        </p:txBody>
      </p:sp>
      <p:sp>
        <p:nvSpPr>
          <p:cNvPr id="12" name="TextBox 11">
            <a:extLst>
              <a:ext uri="{FF2B5EF4-FFF2-40B4-BE49-F238E27FC236}">
                <a16:creationId xmlns:a16="http://schemas.microsoft.com/office/drawing/2014/main" id="{75E81D6F-7210-4B57-88EC-A67F0FE93755}"/>
              </a:ext>
            </a:extLst>
          </p:cNvPr>
          <p:cNvSpPr txBox="1"/>
          <p:nvPr/>
        </p:nvSpPr>
        <p:spPr>
          <a:xfrm>
            <a:off x="4847554" y="922171"/>
            <a:ext cx="4165818" cy="5078313"/>
          </a:xfrm>
          <a:prstGeom prst="rect">
            <a:avLst/>
          </a:prstGeom>
          <a:noFill/>
        </p:spPr>
        <p:txBody>
          <a:bodyPr wrap="square">
            <a:spAutoFit/>
          </a:bodyPr>
          <a:lstStyle/>
          <a:p>
            <a:r>
              <a:rPr lang="es-ES" b="1" dirty="0">
                <a:solidFill>
                  <a:schemeClr val="tx2"/>
                </a:solidFill>
              </a:rPr>
              <a:t>Estándares:</a:t>
            </a:r>
          </a:p>
          <a:p>
            <a:r>
              <a:rPr lang="es-ES" sz="1500" dirty="0">
                <a:solidFill>
                  <a:schemeClr val="tx2"/>
                </a:solidFill>
              </a:rPr>
              <a:t>Los estándares pueden ser cuantitativos o cualitativos, y se refieren a un resultado o desempeño, que manifiestan la progresión de los criterios en 2 o 3 niveles – generalmente 3-, y es acumulativa; esto es, el nivel superior supone el cumplimiento del anterior. </a:t>
            </a:r>
          </a:p>
          <a:p>
            <a:r>
              <a:rPr lang="es-CL" sz="1500" b="1" dirty="0">
                <a:solidFill>
                  <a:schemeClr val="tx2"/>
                </a:solidFill>
              </a:rPr>
              <a:t>Progresión </a:t>
            </a:r>
            <a:endParaRPr lang="es-CL" sz="1500" dirty="0">
              <a:solidFill>
                <a:schemeClr val="tx2"/>
              </a:solidFill>
            </a:endParaRPr>
          </a:p>
          <a:p>
            <a:r>
              <a:rPr lang="es-ES" sz="1500" dirty="0">
                <a:solidFill>
                  <a:schemeClr val="tx2"/>
                </a:solidFill>
              </a:rPr>
              <a:t>La progresión puede ser cuantitativa (incremento numérico del indicador) o bien cualitativa. Esta última puede presentar diversas formas: </a:t>
            </a:r>
          </a:p>
          <a:p>
            <a:r>
              <a:rPr lang="es-ES" sz="1500" b="1" dirty="0">
                <a:solidFill>
                  <a:schemeClr val="tx2"/>
                </a:solidFill>
              </a:rPr>
              <a:t>-Mejora continua: </a:t>
            </a:r>
            <a:r>
              <a:rPr lang="es-ES" sz="1500" dirty="0">
                <a:solidFill>
                  <a:schemeClr val="tx2"/>
                </a:solidFill>
              </a:rPr>
              <a:t>define y aplica; aplica sistemáticamente con resultados concordantes con propósitos; plena instalación y utiliza los resultados utilizados para mejora continua. </a:t>
            </a:r>
          </a:p>
          <a:p>
            <a:r>
              <a:rPr lang="es-ES" sz="1500" b="1" dirty="0">
                <a:solidFill>
                  <a:schemeClr val="tx2"/>
                </a:solidFill>
              </a:rPr>
              <a:t>-Profundidad</a:t>
            </a:r>
            <a:r>
              <a:rPr lang="es-ES" sz="1500" dirty="0">
                <a:solidFill>
                  <a:schemeClr val="tx2"/>
                </a:solidFill>
              </a:rPr>
              <a:t>: implica grados crecientes de complejidad. </a:t>
            </a:r>
          </a:p>
          <a:p>
            <a:r>
              <a:rPr lang="es-ES" sz="1500" b="1" dirty="0">
                <a:solidFill>
                  <a:schemeClr val="tx2"/>
                </a:solidFill>
              </a:rPr>
              <a:t>-Amplitud</a:t>
            </a:r>
            <a:r>
              <a:rPr lang="es-ES" sz="1500" dirty="0">
                <a:solidFill>
                  <a:schemeClr val="tx2"/>
                </a:solidFill>
              </a:rPr>
              <a:t>: implica aumentos en la cobertura de aplicación de mecanismos</a:t>
            </a:r>
            <a:r>
              <a:rPr lang="es-ES" sz="1350" dirty="0">
                <a:solidFill>
                  <a:schemeClr val="tx2"/>
                </a:solidFill>
                <a:latin typeface="Arial" panose="020B0604020202020204" pitchFamily="34" charset="0"/>
              </a:rPr>
              <a:t>. </a:t>
            </a:r>
          </a:p>
          <a:p>
            <a:endParaRPr lang="es-ES" b="1" dirty="0">
              <a:solidFill>
                <a:schemeClr val="tx2"/>
              </a:solidFill>
            </a:endParaRPr>
          </a:p>
          <a:p>
            <a:endParaRPr lang="es-ES" dirty="0">
              <a:solidFill>
                <a:schemeClr val="tx2"/>
              </a:solidFill>
            </a:endParaRPr>
          </a:p>
        </p:txBody>
      </p:sp>
      <p:pic>
        <p:nvPicPr>
          <p:cNvPr id="4" name="Picture 3">
            <a:extLst>
              <a:ext uri="{FF2B5EF4-FFF2-40B4-BE49-F238E27FC236}">
                <a16:creationId xmlns:a16="http://schemas.microsoft.com/office/drawing/2014/main" id="{A6A52606-CDBF-4746-B5D9-3B0AE9C98943}"/>
              </a:ext>
            </a:extLst>
          </p:cNvPr>
          <p:cNvPicPr>
            <a:picLocks noChangeAspect="1"/>
          </p:cNvPicPr>
          <p:nvPr/>
        </p:nvPicPr>
        <p:blipFill>
          <a:blip r:embed="rId2"/>
          <a:stretch>
            <a:fillRect/>
          </a:stretch>
        </p:blipFill>
        <p:spPr>
          <a:xfrm>
            <a:off x="-12889" y="3624582"/>
            <a:ext cx="4834550" cy="2376535"/>
          </a:xfrm>
          <a:prstGeom prst="rect">
            <a:avLst/>
          </a:prstGeom>
        </p:spPr>
      </p:pic>
    </p:spTree>
    <p:extLst>
      <p:ext uri="{BB962C8B-B14F-4D97-AF65-F5344CB8AC3E}">
        <p14:creationId xmlns:p14="http://schemas.microsoft.com/office/powerpoint/2010/main" val="285845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600" b="1" dirty="0">
                <a:solidFill>
                  <a:srgbClr val="C00000"/>
                </a:solidFill>
              </a:rPr>
              <a:t>Comisión Nacional de Acreditación</a:t>
            </a:r>
          </a:p>
        </p:txBody>
      </p:sp>
      <p:pic>
        <p:nvPicPr>
          <p:cNvPr id="3074" name="Picture 2" descr="OjoDondeEstudi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5700" y="4046836"/>
            <a:ext cx="3190476" cy="2190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olver al Ini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76088"/>
            <a:ext cx="2232248" cy="22997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5.googleusercontent.com/proxy/HiZ0ywj4Xq-d0Z0pPfDKbmURo9me3FBroL_pH1-j-ULauFzVoioQ106nrD67dOEVHRC2GmeVhl5W_aHH4ygom3R6RcoC1NHsmx0v9GSAmMCS4g_hi0__SVfPP_eDtkYG4UFUyDCzxmuxM85cliigC42_l89f_fA=w213-h160-k-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772816"/>
            <a:ext cx="2780623" cy="196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112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613" y="-99392"/>
            <a:ext cx="8008795" cy="1143000"/>
          </a:xfrm>
        </p:spPr>
        <p:txBody>
          <a:bodyPr>
            <a:normAutofit/>
          </a:bodyPr>
          <a:lstStyle/>
          <a:p>
            <a:pPr algn="ctr"/>
            <a:r>
              <a:rPr lang="es-ES" sz="2400" b="1" dirty="0"/>
              <a:t>MODELO DE ASEGURAMIENTO DE LA CALIDAD </a:t>
            </a:r>
          </a:p>
        </p:txBody>
      </p:sp>
      <p:graphicFrame>
        <p:nvGraphicFramePr>
          <p:cNvPr id="10" name="Marcador de contenido 9"/>
          <p:cNvGraphicFramePr>
            <a:graphicFrameLocks noGrp="1"/>
          </p:cNvGraphicFramePr>
          <p:nvPr>
            <p:ph idx="1"/>
          </p:nvPr>
        </p:nvGraphicFramePr>
        <p:xfrm>
          <a:off x="395536" y="980728"/>
          <a:ext cx="7848872" cy="501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467544" y="5805264"/>
            <a:ext cx="8676456" cy="830997"/>
          </a:xfrm>
          <a:prstGeom prst="rect">
            <a:avLst/>
          </a:prstGeom>
          <a:noFill/>
        </p:spPr>
        <p:txBody>
          <a:bodyPr wrap="square" rtlCol="0">
            <a:spAutoFit/>
          </a:bodyPr>
          <a:lstStyle/>
          <a:p>
            <a:r>
              <a:rPr lang="es-CL" sz="2400" b="1" dirty="0">
                <a:solidFill>
                  <a:srgbClr val="002060"/>
                </a:solidFill>
              </a:rPr>
              <a:t>Evaluación de eficacia, eficiencia, pertinencia, sustentabilidad, entorno, restricciones endógenas y exógenas.</a:t>
            </a:r>
          </a:p>
        </p:txBody>
      </p:sp>
    </p:spTree>
    <p:extLst>
      <p:ext uri="{BB962C8B-B14F-4D97-AF65-F5344CB8AC3E}">
        <p14:creationId xmlns:p14="http://schemas.microsoft.com/office/powerpoint/2010/main" val="2453813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ángulo 30"/>
          <p:cNvSpPr>
            <a:spLocks noChangeArrowheads="1"/>
          </p:cNvSpPr>
          <p:nvPr/>
        </p:nvSpPr>
        <p:spPr bwMode="auto">
          <a:xfrm>
            <a:off x="0" y="97468"/>
            <a:ext cx="8892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_tradnl" altLang="es-ES" b="1" dirty="0">
                <a:solidFill>
                  <a:schemeClr val="accent1">
                    <a:lumMod val="75000"/>
                  </a:schemeClr>
                </a:solidFill>
                <a:latin typeface="Calibri" panose="020F0502020204030204" pitchFamily="34" charset="0"/>
              </a:rPr>
              <a:t>MODELO EVALUATIVO: DIMENSIONES</a:t>
            </a:r>
          </a:p>
        </p:txBody>
      </p:sp>
      <p:sp>
        <p:nvSpPr>
          <p:cNvPr id="13322" name="Text Box 18"/>
          <p:cNvSpPr txBox="1">
            <a:spLocks noChangeArrowheads="1"/>
          </p:cNvSpPr>
          <p:nvPr/>
        </p:nvSpPr>
        <p:spPr bwMode="auto">
          <a:xfrm>
            <a:off x="895859" y="5839194"/>
            <a:ext cx="6210300" cy="528637"/>
          </a:xfrm>
          <a:prstGeom prst="rect">
            <a:avLst/>
          </a:pr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2800" b="1" dirty="0">
                <a:solidFill>
                  <a:schemeClr val="tx2">
                    <a:lumMod val="75000"/>
                  </a:schemeClr>
                </a:solidFill>
                <a:latin typeface="Calibri" panose="020F0502020204030204" pitchFamily="34" charset="0"/>
              </a:rPr>
              <a:t>Construcción de Juicios </a:t>
            </a:r>
            <a:r>
              <a:rPr lang="es-ES" altLang="es-ES" sz="2800" b="1" dirty="0" err="1">
                <a:solidFill>
                  <a:schemeClr val="tx2">
                    <a:lumMod val="75000"/>
                  </a:schemeClr>
                </a:solidFill>
                <a:latin typeface="Calibri" panose="020F0502020204030204" pitchFamily="34" charset="0"/>
              </a:rPr>
              <a:t>Autoevaluativos</a:t>
            </a:r>
            <a:endParaRPr lang="es-ES" altLang="es-ES" sz="2800" b="1" dirty="0">
              <a:solidFill>
                <a:schemeClr val="tx2">
                  <a:lumMod val="75000"/>
                </a:schemeClr>
              </a:solidFill>
              <a:latin typeface="Calibri" panose="020F0502020204030204" pitchFamily="34" charset="0"/>
            </a:endParaRPr>
          </a:p>
        </p:txBody>
      </p:sp>
      <p:sp>
        <p:nvSpPr>
          <p:cNvPr id="13323" name="18 Rectángulo"/>
          <p:cNvSpPr>
            <a:spLocks noChangeArrowheads="1"/>
          </p:cNvSpPr>
          <p:nvPr/>
        </p:nvSpPr>
        <p:spPr bwMode="auto">
          <a:xfrm>
            <a:off x="2760217" y="6031413"/>
            <a:ext cx="2103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s-ES" altLang="es-ES" sz="2400" b="1" dirty="0">
                <a:solidFill>
                  <a:schemeClr val="bg1"/>
                </a:solidFill>
                <a:latin typeface="Calibri" panose="020F0502020204030204" pitchFamily="34" charset="0"/>
              </a:rPr>
              <a:t>Plan de mejora</a:t>
            </a:r>
          </a:p>
        </p:txBody>
      </p:sp>
      <p:sp>
        <p:nvSpPr>
          <p:cNvPr id="5" name="4 Rectángulo redondeado"/>
          <p:cNvSpPr/>
          <p:nvPr/>
        </p:nvSpPr>
        <p:spPr>
          <a:xfrm>
            <a:off x="251520" y="2996952"/>
            <a:ext cx="1584176" cy="230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redondeado"/>
          <p:cNvSpPr/>
          <p:nvPr/>
        </p:nvSpPr>
        <p:spPr>
          <a:xfrm>
            <a:off x="1907704" y="2996952"/>
            <a:ext cx="1584176" cy="230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b="1" dirty="0">
                <a:solidFill>
                  <a:schemeClr val="bg1"/>
                </a:solidFill>
              </a:rPr>
              <a:t>DIMENSIÓN II:</a:t>
            </a:r>
          </a:p>
          <a:p>
            <a:endParaRPr lang="es-CL" sz="1600" b="1" dirty="0">
              <a:solidFill>
                <a:schemeClr val="bg1"/>
              </a:solidFill>
            </a:endParaRPr>
          </a:p>
          <a:p>
            <a:r>
              <a:rPr lang="es-CL" sz="1600" b="1" dirty="0">
                <a:solidFill>
                  <a:schemeClr val="bg1"/>
                </a:solidFill>
              </a:rPr>
              <a:t>GESTIÓN ESTRATÉGICA Y RECURSOS INSTITUCIONALES</a:t>
            </a:r>
          </a:p>
        </p:txBody>
      </p:sp>
      <p:sp>
        <p:nvSpPr>
          <p:cNvPr id="17" name="16 Rectángulo redondeado"/>
          <p:cNvSpPr/>
          <p:nvPr/>
        </p:nvSpPr>
        <p:spPr>
          <a:xfrm>
            <a:off x="3563888" y="2996952"/>
            <a:ext cx="1656184" cy="230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b="1" dirty="0"/>
              <a:t>DIMENSIÓN III:</a:t>
            </a:r>
          </a:p>
          <a:p>
            <a:endParaRPr lang="es-CL" sz="1600" b="1" dirty="0"/>
          </a:p>
          <a:p>
            <a:r>
              <a:rPr lang="es-CL" sz="1600" b="1" dirty="0"/>
              <a:t>ASEGURAMIENTO INTERNO DE LA CALIDAD</a:t>
            </a:r>
          </a:p>
        </p:txBody>
      </p:sp>
      <p:sp>
        <p:nvSpPr>
          <p:cNvPr id="18" name="17 Rectángulo redondeado"/>
          <p:cNvSpPr/>
          <p:nvPr/>
        </p:nvSpPr>
        <p:spPr>
          <a:xfrm>
            <a:off x="5292080" y="2996952"/>
            <a:ext cx="1728192"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b="1" dirty="0">
                <a:solidFill>
                  <a:schemeClr val="bg1"/>
                </a:solidFill>
              </a:rPr>
              <a:t>DIMENSION IV:</a:t>
            </a:r>
          </a:p>
          <a:p>
            <a:endParaRPr lang="es-CL" sz="1600" b="1" dirty="0">
              <a:solidFill>
                <a:schemeClr val="bg1"/>
              </a:solidFill>
            </a:endParaRPr>
          </a:p>
          <a:p>
            <a:endParaRPr lang="es-CL" sz="1600" b="1" dirty="0">
              <a:solidFill>
                <a:schemeClr val="bg1"/>
              </a:solidFill>
            </a:endParaRPr>
          </a:p>
          <a:p>
            <a:r>
              <a:rPr lang="es-CL" sz="1600" b="1" dirty="0">
                <a:solidFill>
                  <a:schemeClr val="bg1"/>
                </a:solidFill>
              </a:rPr>
              <a:t>VINCULACIÓN CON EL MEDIO</a:t>
            </a:r>
          </a:p>
        </p:txBody>
      </p:sp>
      <p:sp>
        <p:nvSpPr>
          <p:cNvPr id="19" name="18 Rectángulo redondeado"/>
          <p:cNvSpPr/>
          <p:nvPr/>
        </p:nvSpPr>
        <p:spPr>
          <a:xfrm>
            <a:off x="7106159" y="2958480"/>
            <a:ext cx="1786321" cy="2198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b="1" dirty="0">
                <a:solidFill>
                  <a:schemeClr val="bg1"/>
                </a:solidFill>
              </a:rPr>
              <a:t>DIMENSIÓN V:</a:t>
            </a:r>
          </a:p>
          <a:p>
            <a:endParaRPr lang="es-CL" sz="1600" b="1" dirty="0">
              <a:solidFill>
                <a:schemeClr val="bg1"/>
              </a:solidFill>
            </a:endParaRPr>
          </a:p>
          <a:p>
            <a:r>
              <a:rPr lang="es-CL" sz="1600" b="1" dirty="0">
                <a:solidFill>
                  <a:schemeClr val="bg1"/>
                </a:solidFill>
              </a:rPr>
              <a:t>INVESTIGACIÓNCREACION Y/O INNOVACIÓN</a:t>
            </a:r>
          </a:p>
        </p:txBody>
      </p:sp>
      <p:sp>
        <p:nvSpPr>
          <p:cNvPr id="6" name="5 CuadroTexto"/>
          <p:cNvSpPr txBox="1"/>
          <p:nvPr/>
        </p:nvSpPr>
        <p:spPr>
          <a:xfrm>
            <a:off x="323528" y="2996952"/>
            <a:ext cx="1512168" cy="1815882"/>
          </a:xfrm>
          <a:prstGeom prst="rect">
            <a:avLst/>
          </a:prstGeom>
          <a:noFill/>
        </p:spPr>
        <p:txBody>
          <a:bodyPr wrap="square" rtlCol="0">
            <a:spAutoFit/>
          </a:bodyPr>
          <a:lstStyle/>
          <a:p>
            <a:endParaRPr lang="es-CL" sz="1600" b="1" dirty="0">
              <a:solidFill>
                <a:schemeClr val="bg1"/>
              </a:solidFill>
            </a:endParaRPr>
          </a:p>
          <a:p>
            <a:r>
              <a:rPr lang="es-CL" sz="1600" b="1" dirty="0">
                <a:solidFill>
                  <a:schemeClr val="bg1"/>
                </a:solidFill>
              </a:rPr>
              <a:t>DIMENSIÓN I:</a:t>
            </a:r>
          </a:p>
          <a:p>
            <a:endParaRPr lang="es-CL" sz="1600" b="1" dirty="0">
              <a:solidFill>
                <a:schemeClr val="bg1"/>
              </a:solidFill>
            </a:endParaRPr>
          </a:p>
          <a:p>
            <a:r>
              <a:rPr lang="es-CL" sz="1600" b="1" dirty="0">
                <a:solidFill>
                  <a:schemeClr val="bg1"/>
                </a:solidFill>
              </a:rPr>
              <a:t>DOCENCIA Y RESULTADOS DEL PROCESO FORMATIVO</a:t>
            </a:r>
          </a:p>
        </p:txBody>
      </p:sp>
    </p:spTree>
    <p:extLst>
      <p:ext uri="{BB962C8B-B14F-4D97-AF65-F5344CB8AC3E}">
        <p14:creationId xmlns:p14="http://schemas.microsoft.com/office/powerpoint/2010/main" val="10587458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t>ACREDITACIÓN</a:t>
            </a:r>
            <a:r>
              <a:rPr lang="es-ES" sz="2800" dirty="0">
                <a:latin typeface="Calibri" panose="020F0502020204030204" pitchFamily="34" charset="0"/>
                <a:cs typeface="Calibri" panose="020F0502020204030204" pitchFamily="34" charset="0"/>
              </a:rPr>
              <a:t> </a:t>
            </a:r>
            <a:r>
              <a:rPr lang="es-ES" sz="2400" b="1" dirty="0"/>
              <a:t>/ CERTIFICACIÓN</a:t>
            </a:r>
            <a:endParaRPr lang="es-CL" sz="2400" b="1" dirty="0"/>
          </a:p>
        </p:txBody>
      </p:sp>
      <p:sp>
        <p:nvSpPr>
          <p:cNvPr id="4" name="Marcador de contenido 3"/>
          <p:cNvSpPr>
            <a:spLocks noGrp="1"/>
          </p:cNvSpPr>
          <p:nvPr>
            <p:ph sz="quarter" idx="1"/>
          </p:nvPr>
        </p:nvSpPr>
        <p:spPr/>
        <p:txBody>
          <a:bodyPr/>
          <a:lstStyle/>
          <a:p>
            <a:endParaRPr lang="es-CL"/>
          </a:p>
        </p:txBody>
      </p:sp>
      <p:pic>
        <p:nvPicPr>
          <p:cNvPr id="5" name="Imagen 4"/>
          <p:cNvPicPr>
            <a:picLocks noChangeAspect="1"/>
          </p:cNvPicPr>
          <p:nvPr/>
        </p:nvPicPr>
        <p:blipFill>
          <a:blip r:embed="rId2"/>
          <a:stretch>
            <a:fillRect/>
          </a:stretch>
        </p:blipFill>
        <p:spPr>
          <a:xfrm>
            <a:off x="683568" y="1484784"/>
            <a:ext cx="8082480" cy="5040560"/>
          </a:xfrm>
          <a:prstGeom prst="rect">
            <a:avLst/>
          </a:prstGeom>
        </p:spPr>
      </p:pic>
    </p:spTree>
    <p:extLst>
      <p:ext uri="{BB962C8B-B14F-4D97-AF65-F5344CB8AC3E}">
        <p14:creationId xmlns:p14="http://schemas.microsoft.com/office/powerpoint/2010/main" val="2189571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endParaRPr lang="es-CL" sz="2400" b="1" dirty="0"/>
          </a:p>
        </p:txBody>
      </p:sp>
      <p:sp>
        <p:nvSpPr>
          <p:cNvPr id="4" name="Marcador de contenido 3"/>
          <p:cNvSpPr>
            <a:spLocks noGrp="1"/>
          </p:cNvSpPr>
          <p:nvPr>
            <p:ph sz="quarter" idx="1"/>
          </p:nvPr>
        </p:nvSpPr>
        <p:spPr/>
        <p:txBody>
          <a:bodyPr/>
          <a:lstStyle/>
          <a:p>
            <a:endParaRPr lang="es-CL"/>
          </a:p>
        </p:txBody>
      </p:sp>
      <p:pic>
        <p:nvPicPr>
          <p:cNvPr id="3" name="Imagen 2"/>
          <p:cNvPicPr>
            <a:picLocks noChangeAspect="1"/>
          </p:cNvPicPr>
          <p:nvPr/>
        </p:nvPicPr>
        <p:blipFill>
          <a:blip r:embed="rId2"/>
          <a:stretch>
            <a:fillRect/>
          </a:stretch>
        </p:blipFill>
        <p:spPr>
          <a:xfrm>
            <a:off x="467544" y="228600"/>
            <a:ext cx="8424936" cy="6296744"/>
          </a:xfrm>
          <a:prstGeom prst="rect">
            <a:avLst/>
          </a:prstGeom>
        </p:spPr>
      </p:pic>
    </p:spTree>
    <p:extLst>
      <p:ext uri="{BB962C8B-B14F-4D97-AF65-F5344CB8AC3E}">
        <p14:creationId xmlns:p14="http://schemas.microsoft.com/office/powerpoint/2010/main" val="571205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t>ACREDITACIÓN / CERTIFICACIÓN</a:t>
            </a:r>
            <a:endParaRPr lang="es-CL" sz="2400" b="1" dirty="0"/>
          </a:p>
        </p:txBody>
      </p:sp>
      <p:sp>
        <p:nvSpPr>
          <p:cNvPr id="3" name="Marcador de contenido 2"/>
          <p:cNvSpPr>
            <a:spLocks noGrp="1"/>
          </p:cNvSpPr>
          <p:nvPr>
            <p:ph sz="quarter" idx="1"/>
          </p:nvPr>
        </p:nvSpPr>
        <p:spPr>
          <a:xfrm>
            <a:off x="179512" y="1412776"/>
            <a:ext cx="8784976" cy="4925144"/>
          </a:xfrm>
        </p:spPr>
        <p:txBody>
          <a:bodyPr>
            <a:noAutofit/>
          </a:bodyPr>
          <a:lstStyle/>
          <a:p>
            <a:r>
              <a:rPr lang="es-ES" sz="2400" dirty="0">
                <a:solidFill>
                  <a:schemeClr val="tx2"/>
                </a:solidFill>
                <a:latin typeface="Calibri" panose="020F0502020204030204" pitchFamily="34" charset="0"/>
                <a:cs typeface="Calibri" panose="020F0502020204030204" pitchFamily="34" charset="0"/>
              </a:rPr>
              <a:t>Artículo 30.- Para el mejoramiento continuo de la calidad de las instituciones de educación superior, existirá un proceso de acreditación voluntaria de las carreras y programas de pregrado al que podrán acceder las instituciones que cuenten, al menos, con acreditación institucional de nivel avanzado y cuyas carreras de acreditación obligatoria se encuentren acreditadas. </a:t>
            </a:r>
          </a:p>
          <a:p>
            <a:r>
              <a:rPr lang="es-ES" sz="2400" dirty="0">
                <a:solidFill>
                  <a:schemeClr val="tx2"/>
                </a:solidFill>
                <a:latin typeface="Calibri" panose="020F0502020204030204" pitchFamily="34" charset="0"/>
                <a:cs typeface="Calibri" panose="020F0502020204030204" pitchFamily="34" charset="0"/>
              </a:rPr>
              <a:t>Para estos efectos, la Comisión Nacional de Acreditación, en función de aquellas prioridades que se deberán definir en el Plan de Coordinación para el Mejoramiento de la Calidad de la Educación Superior establecido en la letra d) del artículo 4, establecerá periódicamente aquellas áreas o carreras respecto de las cuales las instituciones de educación superior podrán solicitar esta acreditación voluntaria</a:t>
            </a:r>
            <a:r>
              <a:rPr lang="es-ES" sz="2400">
                <a:solidFill>
                  <a:schemeClr val="tx2"/>
                </a:solidFill>
                <a:latin typeface="Calibri" panose="020F0502020204030204" pitchFamily="34" charset="0"/>
                <a:cs typeface="Calibri" panose="020F0502020204030204" pitchFamily="34" charset="0"/>
              </a:rPr>
              <a:t>. En </a:t>
            </a:r>
            <a:r>
              <a:rPr lang="es-ES" sz="2400" dirty="0">
                <a:solidFill>
                  <a:schemeClr val="tx2"/>
                </a:solidFill>
                <a:latin typeface="Calibri" panose="020F0502020204030204" pitchFamily="34" charset="0"/>
                <a:cs typeface="Calibri" panose="020F0502020204030204" pitchFamily="34" charset="0"/>
              </a:rPr>
              <a:t>estos procesos, la evaluación externa podrá ser efectuada por los pares evaluadores referidos en el artículo 19 precedente. </a:t>
            </a:r>
            <a:endParaRPr lang="es-CL"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6441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t>ACREDITACIÓN</a:t>
            </a:r>
            <a:r>
              <a:rPr lang="es-ES" sz="2800" dirty="0">
                <a:latin typeface="Calibri" panose="020F0502020204030204" pitchFamily="34" charset="0"/>
                <a:cs typeface="Calibri" panose="020F0502020204030204" pitchFamily="34" charset="0"/>
              </a:rPr>
              <a:t> </a:t>
            </a:r>
            <a:r>
              <a:rPr lang="es-ES" sz="2400" b="1" dirty="0"/>
              <a:t>/ CERTIFICACIÓN</a:t>
            </a:r>
            <a:endParaRPr lang="es-CL" sz="2400" b="1" dirty="0"/>
          </a:p>
        </p:txBody>
      </p:sp>
      <p:sp>
        <p:nvSpPr>
          <p:cNvPr id="3" name="Marcador de contenido 2"/>
          <p:cNvSpPr>
            <a:spLocks noGrp="1"/>
          </p:cNvSpPr>
          <p:nvPr>
            <p:ph sz="quarter" idx="1"/>
          </p:nvPr>
        </p:nvSpPr>
        <p:spPr>
          <a:xfrm>
            <a:off x="107504" y="1484784"/>
            <a:ext cx="9036496" cy="5373216"/>
          </a:xfrm>
        </p:spPr>
        <p:txBody>
          <a:bodyPr>
            <a:normAutofit fontScale="85000" lnSpcReduction="20000"/>
          </a:bodyPr>
          <a:lstStyle/>
          <a:p>
            <a:r>
              <a:rPr lang="es-ES" dirty="0">
                <a:solidFill>
                  <a:schemeClr val="tx2"/>
                </a:solidFill>
                <a:latin typeface="Calibri" panose="020F0502020204030204" pitchFamily="34" charset="0"/>
                <a:cs typeface="Calibri" panose="020F0502020204030204" pitchFamily="34" charset="0"/>
              </a:rPr>
              <a:t>También podrán ser efectuadas por entidades evaluadoras de reconocido prestigio, registradas ante la Comisión y autorizadas y supervisadas por esta. </a:t>
            </a:r>
          </a:p>
          <a:p>
            <a:r>
              <a:rPr lang="es-ES" dirty="0">
                <a:solidFill>
                  <a:schemeClr val="tx2"/>
                </a:solidFill>
                <a:latin typeface="Calibri" panose="020F0502020204030204" pitchFamily="34" charset="0"/>
                <a:cs typeface="Calibri" panose="020F0502020204030204" pitchFamily="34" charset="0"/>
              </a:rPr>
              <a:t>Dichas entidades podrán ser de origen nacional o extranjero y deberán estar constituidas como personas jurídicas sin fines de lucro. </a:t>
            </a:r>
          </a:p>
          <a:p>
            <a:r>
              <a:rPr lang="es-ES" dirty="0">
                <a:solidFill>
                  <a:schemeClr val="tx2"/>
                </a:solidFill>
                <a:latin typeface="Calibri" panose="020F0502020204030204" pitchFamily="34" charset="0"/>
                <a:cs typeface="Calibri" panose="020F0502020204030204" pitchFamily="34" charset="0"/>
              </a:rPr>
              <a:t>La Comisión asignará, según un procedimiento transparente y públicamente conocido, a los pares o entidades evaluadoras que realizarán la respectiva evaluación externa resguardando especialmente que no existan conflictos de intereses. Con todo, la decisión de acreditación de estas carreras será siempre adoptada por la Comisión, la cual deberá basarse en criterios y estándares específicos, que deberá dictar de conformidad a lo establecido en el artículo 18. </a:t>
            </a:r>
          </a:p>
          <a:p>
            <a:r>
              <a:rPr lang="es-ES" dirty="0">
                <a:solidFill>
                  <a:schemeClr val="tx2"/>
                </a:solidFill>
                <a:latin typeface="Calibri" panose="020F0502020204030204" pitchFamily="34" charset="0"/>
                <a:cs typeface="Calibri" panose="020F0502020204030204" pitchFamily="34" charset="0"/>
              </a:rPr>
              <a:t>Los aranceles que cobrará la Comisión por el desarrollo de estos procesos se regirán por el artículo 14</a:t>
            </a:r>
            <a:endParaRPr lang="es-CL"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362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657350" y="1916833"/>
            <a:ext cx="5829300" cy="1102519"/>
          </a:xfrm>
        </p:spPr>
        <p:txBody>
          <a:bodyPr/>
          <a:lstStyle/>
          <a:p>
            <a:r>
              <a:rPr lang="es-ES" sz="2400" b="1" dirty="0">
                <a:solidFill>
                  <a:schemeClr val="tx2">
                    <a:lumMod val="75000"/>
                  </a:schemeClr>
                </a:solidFill>
              </a:rPr>
              <a:t>Modelos de aseguramiento de la calidad: ¿Hacia donde queremos ir? </a:t>
            </a:r>
          </a:p>
        </p:txBody>
      </p:sp>
      <p:sp>
        <p:nvSpPr>
          <p:cNvPr id="44035" name="Rectangle 3"/>
          <p:cNvSpPr>
            <a:spLocks noGrp="1" noChangeArrowheads="1"/>
          </p:cNvSpPr>
          <p:nvPr>
            <p:ph type="subTitle" idx="1"/>
          </p:nvPr>
        </p:nvSpPr>
        <p:spPr/>
        <p:txBody>
          <a:bodyPr>
            <a:normAutofit fontScale="92500" lnSpcReduction="10000"/>
          </a:bodyPr>
          <a:lstStyle/>
          <a:p>
            <a:r>
              <a:rPr lang="es-ES" sz="2250" b="1" dirty="0">
                <a:solidFill>
                  <a:srgbClr val="C00000"/>
                </a:solidFill>
              </a:rPr>
              <a:t>Del control de la calidad y mejora continúa al aseguramiento de la calidad</a:t>
            </a:r>
          </a:p>
        </p:txBody>
      </p:sp>
    </p:spTree>
    <p:extLst>
      <p:ext uri="{BB962C8B-B14F-4D97-AF65-F5344CB8AC3E}">
        <p14:creationId xmlns:p14="http://schemas.microsoft.com/office/powerpoint/2010/main" val="2389918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t>ACREDITACIÓN</a:t>
            </a:r>
            <a:r>
              <a:rPr lang="es-ES" sz="2800" dirty="0">
                <a:latin typeface="Calibri" panose="020F0502020204030204" pitchFamily="34" charset="0"/>
                <a:cs typeface="Calibri" panose="020F0502020204030204" pitchFamily="34" charset="0"/>
              </a:rPr>
              <a:t> </a:t>
            </a:r>
            <a:r>
              <a:rPr lang="es-ES" sz="2400" b="1" dirty="0"/>
              <a:t>/ CERTIFICACIÓN</a:t>
            </a:r>
            <a:endParaRPr lang="es-CL" sz="2400" b="1" dirty="0"/>
          </a:p>
        </p:txBody>
      </p:sp>
      <p:sp>
        <p:nvSpPr>
          <p:cNvPr id="3" name="Marcador de contenido 2"/>
          <p:cNvSpPr>
            <a:spLocks noGrp="1"/>
          </p:cNvSpPr>
          <p:nvPr>
            <p:ph sz="quarter" idx="1"/>
          </p:nvPr>
        </p:nvSpPr>
        <p:spPr>
          <a:xfrm>
            <a:off x="179512" y="1556792"/>
            <a:ext cx="8856984" cy="5112568"/>
          </a:xfrm>
        </p:spPr>
        <p:txBody>
          <a:bodyPr>
            <a:noAutofit/>
          </a:bodyPr>
          <a:lstStyle/>
          <a:p>
            <a:pPr algn="just"/>
            <a:r>
              <a:rPr lang="es-ES" sz="2400" dirty="0">
                <a:solidFill>
                  <a:schemeClr val="tx2"/>
                </a:solidFill>
                <a:latin typeface="Calibri" panose="020F0502020204030204" pitchFamily="34" charset="0"/>
                <a:cs typeface="Calibri" panose="020F0502020204030204" pitchFamily="34" charset="0"/>
              </a:rPr>
              <a:t>La decisión de acreditación adoptada por la Comisión Nacional de Acreditación será apelable ante el Consejo Nacional de Educación dentro del plazo de quince días hábiles, a contar de la fecha de la notificación de la decisión recurrida. </a:t>
            </a:r>
          </a:p>
          <a:p>
            <a:pPr algn="just"/>
            <a:r>
              <a:rPr lang="es-ES" sz="2400" dirty="0">
                <a:solidFill>
                  <a:schemeClr val="tx2"/>
                </a:solidFill>
                <a:latin typeface="Calibri" panose="020F0502020204030204" pitchFamily="34" charset="0"/>
                <a:cs typeface="Calibri" panose="020F0502020204030204" pitchFamily="34" charset="0"/>
              </a:rPr>
              <a:t>El Consejo tendrá el plazo de treinta días hábiles para resolver. Lo anterior se entiende sin perjuicio de la interposición del recurso de reposición ante la misma Comisión. </a:t>
            </a:r>
          </a:p>
          <a:p>
            <a:pPr algn="just"/>
            <a:r>
              <a:rPr lang="es-ES" sz="2400" dirty="0">
                <a:solidFill>
                  <a:schemeClr val="tx2"/>
                </a:solidFill>
                <a:latin typeface="Calibri" panose="020F0502020204030204" pitchFamily="34" charset="0"/>
                <a:cs typeface="Calibri" panose="020F0502020204030204" pitchFamily="34" charset="0"/>
              </a:rPr>
              <a:t>n reglamento de la Comisión Nacional Acreditación, previa consulta al Comité de Coordinación señalado en el artículo 3°, regulará lo establecido en el presente artículo, especialmente lo referido a la autorización y supervisión de las entidades evaluadoras y los mecanismos de resolución de conflictos de intereses.". </a:t>
            </a:r>
            <a:endParaRPr lang="es-CL"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69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5"/>
            <a:ext cx="4355976" cy="3384376"/>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953" y="44624"/>
            <a:ext cx="2543175"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4427984" y="1124744"/>
            <a:ext cx="4680520" cy="3384377"/>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581128"/>
            <a:ext cx="8712968" cy="219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572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sz="quarter" idx="1"/>
          </p:nvPr>
        </p:nvSpPr>
        <p:spPr/>
        <p:txBody>
          <a:bodyPr/>
          <a:lstStyle/>
          <a:p>
            <a:endParaRPr lang="es-CL"/>
          </a:p>
        </p:txBody>
      </p:sp>
      <p:pic>
        <p:nvPicPr>
          <p:cNvPr id="4" name="Imagen 3"/>
          <p:cNvPicPr>
            <a:picLocks noChangeAspect="1"/>
          </p:cNvPicPr>
          <p:nvPr/>
        </p:nvPicPr>
        <p:blipFill>
          <a:blip r:embed="rId2"/>
          <a:stretch>
            <a:fillRect/>
          </a:stretch>
        </p:blipFill>
        <p:spPr>
          <a:xfrm>
            <a:off x="395536" y="228600"/>
            <a:ext cx="8568952" cy="6512768"/>
          </a:xfrm>
          <a:prstGeom prst="rect">
            <a:avLst/>
          </a:prstGeom>
        </p:spPr>
      </p:pic>
    </p:spTree>
    <p:extLst>
      <p:ext uri="{BB962C8B-B14F-4D97-AF65-F5344CB8AC3E}">
        <p14:creationId xmlns:p14="http://schemas.microsoft.com/office/powerpoint/2010/main" val="2898635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t>Trabajo </a:t>
            </a:r>
          </a:p>
        </p:txBody>
      </p:sp>
      <p:sp>
        <p:nvSpPr>
          <p:cNvPr id="3" name="Marcador de contenido 2"/>
          <p:cNvSpPr>
            <a:spLocks noGrp="1"/>
          </p:cNvSpPr>
          <p:nvPr>
            <p:ph sz="quarter" idx="1"/>
          </p:nvPr>
        </p:nvSpPr>
        <p:spPr/>
        <p:txBody>
          <a:bodyPr>
            <a:normAutofit/>
          </a:bodyPr>
          <a:lstStyle/>
          <a:p>
            <a:r>
              <a:rPr lang="es-CL" dirty="0"/>
              <a:t>Le solicitamos a usted realizar un análisis crítico de los criterios y estándares y proponer lo siguiente:</a:t>
            </a:r>
          </a:p>
          <a:p>
            <a:r>
              <a:rPr lang="es-CL" dirty="0"/>
              <a:t>1. Revisar los Criterios y estándares de carreras</a:t>
            </a:r>
          </a:p>
          <a:p>
            <a:r>
              <a:rPr lang="es-CL" dirty="0"/>
              <a:t>2. Listado de evidencias que permitan respaldar cada criterio y nivel de desempeño: ejemplos: reglamentos, leyes, políticas, informes, indicadores, tasas, etc. </a:t>
            </a:r>
          </a:p>
          <a:p>
            <a:r>
              <a:rPr lang="es-CL" dirty="0"/>
              <a:t>3. Proponer criterios para carreras no Medicina</a:t>
            </a:r>
          </a:p>
          <a:p>
            <a:endParaRPr lang="es-CL" dirty="0"/>
          </a:p>
        </p:txBody>
      </p:sp>
    </p:spTree>
    <p:extLst>
      <p:ext uri="{BB962C8B-B14F-4D97-AF65-F5344CB8AC3E}">
        <p14:creationId xmlns:p14="http://schemas.microsoft.com/office/powerpoint/2010/main" val="359180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10C6-635E-44A1-A3E5-D54DD4658F06}"/>
              </a:ext>
            </a:extLst>
          </p:cNvPr>
          <p:cNvSpPr>
            <a:spLocks noGrp="1"/>
          </p:cNvSpPr>
          <p:nvPr>
            <p:ph type="title"/>
          </p:nvPr>
        </p:nvSpPr>
        <p:spPr>
          <a:xfrm>
            <a:off x="1485900" y="188640"/>
            <a:ext cx="6172200" cy="857250"/>
          </a:xfrm>
        </p:spPr>
        <p:txBody>
          <a:bodyPr>
            <a:normAutofit fontScale="90000"/>
          </a:bodyPr>
          <a:lstStyle/>
          <a:p>
            <a:br>
              <a:rPr lang="es-ES" sz="3000" b="1" dirty="0">
                <a:solidFill>
                  <a:srgbClr val="C00000"/>
                </a:solidFill>
              </a:rPr>
            </a:br>
            <a:r>
              <a:rPr lang="es-ES" sz="3000" b="1" dirty="0">
                <a:solidFill>
                  <a:schemeClr val="tx2">
                    <a:lumMod val="75000"/>
                  </a:schemeClr>
                </a:solidFill>
              </a:rPr>
              <a:t>¿</a:t>
            </a:r>
            <a:r>
              <a:rPr lang="es-ES" sz="2700" b="1" dirty="0">
                <a:solidFill>
                  <a:schemeClr val="tx2">
                    <a:lumMod val="75000"/>
                  </a:schemeClr>
                </a:solidFill>
              </a:rPr>
              <a:t>Que es la calidad?</a:t>
            </a:r>
            <a:r>
              <a:rPr lang="es-ES" sz="3000" b="1" dirty="0">
                <a:solidFill>
                  <a:schemeClr val="tx2">
                    <a:lumMod val="75000"/>
                  </a:schemeClr>
                </a:solidFill>
              </a:rPr>
              <a:t> </a:t>
            </a:r>
            <a:br>
              <a:rPr lang="es-ES" b="1" dirty="0">
                <a:solidFill>
                  <a:schemeClr val="tx2">
                    <a:lumMod val="75000"/>
                  </a:schemeClr>
                </a:solidFill>
              </a:rPr>
            </a:br>
            <a:endParaRPr lang="es-CL" dirty="0">
              <a:solidFill>
                <a:schemeClr val="tx2">
                  <a:lumMod val="75000"/>
                </a:schemeClr>
              </a:solidFill>
            </a:endParaRPr>
          </a:p>
        </p:txBody>
      </p:sp>
      <p:sp>
        <p:nvSpPr>
          <p:cNvPr id="4" name="CuadroTexto 3"/>
          <p:cNvSpPr txBox="1"/>
          <p:nvPr/>
        </p:nvSpPr>
        <p:spPr>
          <a:xfrm>
            <a:off x="611560" y="1628800"/>
            <a:ext cx="8556441" cy="2985433"/>
          </a:xfrm>
          <a:prstGeom prst="rect">
            <a:avLst/>
          </a:prstGeom>
          <a:noFill/>
        </p:spPr>
        <p:txBody>
          <a:bodyPr wrap="square" rtlCol="0">
            <a:spAutoFit/>
          </a:bodyPr>
          <a:lstStyle/>
          <a:p>
            <a:pPr algn="just"/>
            <a:r>
              <a:rPr lang="es-ES" sz="2000" dirty="0">
                <a:solidFill>
                  <a:schemeClr val="tx2"/>
                </a:solidFill>
              </a:rPr>
              <a:t>En el transcurso de los años, el concepto de calidad fue insertándose en diversos espacios productivos y de servicios, que progresan y complejizan los focos o énfasis con que la calidad se percibe, se mide y se controla, pudiéndose identificar cuatro etapas:</a:t>
            </a:r>
          </a:p>
          <a:p>
            <a:endParaRPr lang="es-ES" dirty="0"/>
          </a:p>
          <a:p>
            <a:endParaRPr lang="es-ES" dirty="0"/>
          </a:p>
          <a:p>
            <a:endParaRPr lang="es-ES" dirty="0"/>
          </a:p>
          <a:p>
            <a:endParaRPr lang="es-ES" dirty="0"/>
          </a:p>
          <a:p>
            <a:endParaRPr lang="es-ES" dirty="0"/>
          </a:p>
          <a:p>
            <a:endParaRPr lang="es-CL" dirty="0"/>
          </a:p>
        </p:txBody>
      </p:sp>
      <p:pic>
        <p:nvPicPr>
          <p:cNvPr id="5" name="Imagen 4"/>
          <p:cNvPicPr>
            <a:picLocks noChangeAspect="1"/>
          </p:cNvPicPr>
          <p:nvPr/>
        </p:nvPicPr>
        <p:blipFill>
          <a:blip r:embed="rId2"/>
          <a:stretch>
            <a:fillRect/>
          </a:stretch>
        </p:blipFill>
        <p:spPr>
          <a:xfrm>
            <a:off x="611560" y="3356993"/>
            <a:ext cx="8136903" cy="2016224"/>
          </a:xfrm>
          <a:prstGeom prst="rect">
            <a:avLst/>
          </a:prstGeom>
        </p:spPr>
      </p:pic>
    </p:spTree>
    <p:extLst>
      <p:ext uri="{BB962C8B-B14F-4D97-AF65-F5344CB8AC3E}">
        <p14:creationId xmlns:p14="http://schemas.microsoft.com/office/powerpoint/2010/main" val="122664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400" dirty="0">
                <a:solidFill>
                  <a:schemeClr val="tx2">
                    <a:lumMod val="75000"/>
                  </a:schemeClr>
                </a:solidFill>
              </a:rPr>
              <a:t>MODELOS DE ASEGURAMIENTO DE LA CALIDAD</a:t>
            </a:r>
            <a:br>
              <a:rPr lang="es-CL" sz="2400" dirty="0">
                <a:solidFill>
                  <a:schemeClr val="tx2">
                    <a:lumMod val="75000"/>
                  </a:schemeClr>
                </a:solidFill>
              </a:rPr>
            </a:br>
            <a:endParaRPr lang="es-CL" sz="2400" dirty="0"/>
          </a:p>
        </p:txBody>
      </p:sp>
      <p:sp>
        <p:nvSpPr>
          <p:cNvPr id="4" name="3 CuadroTexto"/>
          <p:cNvSpPr txBox="1"/>
          <p:nvPr/>
        </p:nvSpPr>
        <p:spPr>
          <a:xfrm>
            <a:off x="611560" y="1556792"/>
            <a:ext cx="7992888" cy="2031325"/>
          </a:xfrm>
          <a:prstGeom prst="rect">
            <a:avLst/>
          </a:prstGeom>
          <a:noFill/>
        </p:spPr>
        <p:txBody>
          <a:bodyPr wrap="square" rtlCol="0">
            <a:spAutoFit/>
          </a:bodyPr>
          <a:lstStyle/>
          <a:p>
            <a:pPr algn="just"/>
            <a:r>
              <a:rPr lang="es-MX" dirty="0">
                <a:solidFill>
                  <a:schemeClr val="tx2">
                    <a:lumMod val="75000"/>
                  </a:schemeClr>
                </a:solidFill>
              </a:rPr>
              <a:t>Los </a:t>
            </a:r>
            <a:r>
              <a:rPr lang="es-MX" b="1" dirty="0">
                <a:solidFill>
                  <a:schemeClr val="tx2">
                    <a:lumMod val="75000"/>
                  </a:schemeClr>
                </a:solidFill>
              </a:rPr>
              <a:t>modelos genér</a:t>
            </a:r>
            <a:r>
              <a:rPr lang="es-MX" dirty="0">
                <a:solidFill>
                  <a:schemeClr val="tx2">
                    <a:lumMod val="75000"/>
                  </a:schemeClr>
                </a:solidFill>
              </a:rPr>
              <a:t>icos que han surgido en otras áreas y que se han adaptado a la educación superior, entre los cuales cabe mencionar: Normas ISO 9001</a:t>
            </a:r>
          </a:p>
          <a:p>
            <a:pPr marL="285750" indent="-285750" algn="just">
              <a:buFont typeface="Wingdings" panose="05000000000000000000" pitchFamily="2" charset="2"/>
              <a:buChar char="ü"/>
            </a:pPr>
            <a:r>
              <a:rPr lang="es-MX" dirty="0">
                <a:solidFill>
                  <a:schemeClr val="tx2">
                    <a:lumMod val="75000"/>
                  </a:schemeClr>
                </a:solidFill>
              </a:rPr>
              <a:t>Modelo Europeo de Excelencia (EFQM) </a:t>
            </a:r>
          </a:p>
          <a:p>
            <a:pPr marL="285750" indent="-285750" algn="just">
              <a:buFont typeface="Wingdings" panose="05000000000000000000" pitchFamily="2" charset="2"/>
              <a:buChar char="ü"/>
            </a:pPr>
            <a:r>
              <a:rPr lang="es-MX" dirty="0">
                <a:solidFill>
                  <a:schemeClr val="tx2">
                    <a:lumMod val="75000"/>
                  </a:schemeClr>
                </a:solidFill>
              </a:rPr>
              <a:t>Modelo Iberoamericano de Excelencia en la Gestión de la Fundación Iberoamericana para la Gestión de la Calidad-FUNDIBQ</a:t>
            </a:r>
          </a:p>
          <a:p>
            <a:pPr marL="285750" indent="-285750" algn="just">
              <a:buFont typeface="Wingdings" panose="05000000000000000000" pitchFamily="2" charset="2"/>
              <a:buChar char="ü"/>
            </a:pPr>
            <a:r>
              <a:rPr lang="es-MX" dirty="0">
                <a:solidFill>
                  <a:schemeClr val="tx2">
                    <a:lumMod val="75000"/>
                  </a:schemeClr>
                </a:solidFill>
              </a:rPr>
              <a:t>Modelo de Excelencia de los Estados Unidos, Malcolm </a:t>
            </a:r>
            <a:r>
              <a:rPr lang="es-MX" dirty="0" err="1">
                <a:solidFill>
                  <a:schemeClr val="tx2">
                    <a:lumMod val="75000"/>
                  </a:schemeClr>
                </a:solidFill>
              </a:rPr>
              <a:t>Baldrige</a:t>
            </a:r>
            <a:r>
              <a:rPr lang="es-MX" dirty="0">
                <a:solidFill>
                  <a:schemeClr val="tx2">
                    <a:lumMod val="75000"/>
                  </a:schemeClr>
                </a:solidFill>
              </a:rPr>
              <a:t> y, </a:t>
            </a:r>
          </a:p>
          <a:p>
            <a:pPr marL="285750" indent="-285750" algn="just">
              <a:buFont typeface="Wingdings" panose="05000000000000000000" pitchFamily="2" charset="2"/>
              <a:buChar char="ü"/>
            </a:pPr>
            <a:r>
              <a:rPr lang="es-MX" dirty="0">
                <a:solidFill>
                  <a:schemeClr val="tx2">
                    <a:lumMod val="75000"/>
                  </a:schemeClr>
                </a:solidFill>
              </a:rPr>
              <a:t>Modelo Japonés de Deming (López, 2001). </a:t>
            </a:r>
            <a:endParaRPr lang="es-CL" dirty="0">
              <a:solidFill>
                <a:schemeClr val="tx2">
                  <a:lumMod val="75000"/>
                </a:schemeClr>
              </a:solidFill>
            </a:endParaRPr>
          </a:p>
        </p:txBody>
      </p:sp>
      <p:sp>
        <p:nvSpPr>
          <p:cNvPr id="3" name="2 CuadroTexto"/>
          <p:cNvSpPr txBox="1"/>
          <p:nvPr/>
        </p:nvSpPr>
        <p:spPr>
          <a:xfrm>
            <a:off x="683568" y="4221088"/>
            <a:ext cx="7344816" cy="2308324"/>
          </a:xfrm>
          <a:prstGeom prst="rect">
            <a:avLst/>
          </a:prstGeom>
          <a:noFill/>
        </p:spPr>
        <p:txBody>
          <a:bodyPr wrap="square" rtlCol="0">
            <a:spAutoFit/>
          </a:bodyPr>
          <a:lstStyle/>
          <a:p>
            <a:pPr algn="just"/>
            <a:r>
              <a:rPr lang="es-MX" dirty="0">
                <a:solidFill>
                  <a:schemeClr val="tx2">
                    <a:lumMod val="75000"/>
                  </a:schemeClr>
                </a:solidFill>
              </a:rPr>
              <a:t>Los </a:t>
            </a:r>
            <a:r>
              <a:rPr lang="es-MX" b="1" dirty="0">
                <a:solidFill>
                  <a:schemeClr val="tx2">
                    <a:lumMod val="75000"/>
                  </a:schemeClr>
                </a:solidFill>
              </a:rPr>
              <a:t>modelos espec</a:t>
            </a:r>
            <a:r>
              <a:rPr lang="es-MX" dirty="0">
                <a:solidFill>
                  <a:schemeClr val="tx2">
                    <a:lumMod val="75000"/>
                  </a:schemeClr>
                </a:solidFill>
              </a:rPr>
              <a:t>íficos generados desde el sector educacional entre los cuales cabe mencionar: </a:t>
            </a:r>
          </a:p>
          <a:p>
            <a:pPr marL="285750" indent="-285750" algn="just">
              <a:buFont typeface="Wingdings" panose="05000000000000000000" pitchFamily="2" charset="2"/>
              <a:buChar char="ü"/>
            </a:pPr>
            <a:r>
              <a:rPr lang="es-MX" dirty="0">
                <a:solidFill>
                  <a:schemeClr val="tx2">
                    <a:lumMod val="75000"/>
                  </a:schemeClr>
                </a:solidFill>
              </a:rPr>
              <a:t>Programa AUDIT generado en el año 2007 por la Agencia de Calidad de Cataluña (AQU), la ANECA y la Agencia de Calidad de Galicia; </a:t>
            </a:r>
          </a:p>
          <a:p>
            <a:pPr marL="285750" indent="-285750" algn="just">
              <a:buFont typeface="Wingdings" panose="05000000000000000000" pitchFamily="2" charset="2"/>
              <a:buChar char="ü"/>
            </a:pPr>
            <a:r>
              <a:rPr lang="es-MX" dirty="0">
                <a:solidFill>
                  <a:schemeClr val="tx2">
                    <a:lumMod val="75000"/>
                  </a:schemeClr>
                </a:solidFill>
              </a:rPr>
              <a:t>Modelo </a:t>
            </a:r>
            <a:r>
              <a:rPr lang="es-MX" dirty="0" err="1">
                <a:solidFill>
                  <a:schemeClr val="tx2">
                    <a:lumMod val="75000"/>
                  </a:schemeClr>
                </a:solidFill>
              </a:rPr>
              <a:t>Quality</a:t>
            </a:r>
            <a:r>
              <a:rPr lang="es-MX" dirty="0">
                <a:solidFill>
                  <a:schemeClr val="tx2">
                    <a:lumMod val="75000"/>
                  </a:schemeClr>
                </a:solidFill>
              </a:rPr>
              <a:t> </a:t>
            </a:r>
            <a:r>
              <a:rPr lang="es-MX" dirty="0" err="1">
                <a:solidFill>
                  <a:schemeClr val="tx2">
                    <a:lumMod val="75000"/>
                  </a:schemeClr>
                </a:solidFill>
              </a:rPr>
              <a:t>Code</a:t>
            </a:r>
            <a:r>
              <a:rPr lang="es-MX" dirty="0">
                <a:solidFill>
                  <a:schemeClr val="tx2">
                    <a:lumMod val="75000"/>
                  </a:schemeClr>
                </a:solidFill>
              </a:rPr>
              <a:t> creado por la Agencia de Calidad del Reino Unido (QAA); </a:t>
            </a:r>
          </a:p>
          <a:p>
            <a:pPr marL="285750" indent="-285750" algn="just">
              <a:buFont typeface="Wingdings" panose="05000000000000000000" pitchFamily="2" charset="2"/>
              <a:buChar char="ü"/>
            </a:pPr>
            <a:r>
              <a:rPr lang="es-MX" dirty="0">
                <a:solidFill>
                  <a:schemeClr val="tx2">
                    <a:lumMod val="75000"/>
                  </a:schemeClr>
                </a:solidFill>
              </a:rPr>
              <a:t>Modelo de CINDA y</a:t>
            </a:r>
          </a:p>
          <a:p>
            <a:pPr marL="285750" indent="-285750" algn="just">
              <a:buFont typeface="Wingdings" panose="05000000000000000000" pitchFamily="2" charset="2"/>
              <a:buChar char="ü"/>
            </a:pPr>
            <a:r>
              <a:rPr lang="es-MX" dirty="0">
                <a:solidFill>
                  <a:schemeClr val="tx2">
                    <a:lumMod val="75000"/>
                  </a:schemeClr>
                </a:solidFill>
              </a:rPr>
              <a:t>Modelo MEXA</a:t>
            </a:r>
            <a:endParaRPr lang="es-CL" dirty="0">
              <a:solidFill>
                <a:schemeClr val="tx2">
                  <a:lumMod val="75000"/>
                </a:schemeClr>
              </a:solidFill>
            </a:endParaRPr>
          </a:p>
        </p:txBody>
      </p:sp>
    </p:spTree>
    <p:extLst>
      <p:ext uri="{BB962C8B-B14F-4D97-AF65-F5344CB8AC3E}">
        <p14:creationId xmlns:p14="http://schemas.microsoft.com/office/powerpoint/2010/main" val="69717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9CDB-5153-4168-A6ED-73FFE5366B66}"/>
              </a:ext>
            </a:extLst>
          </p:cNvPr>
          <p:cNvSpPr>
            <a:spLocks noGrp="1"/>
          </p:cNvSpPr>
          <p:nvPr>
            <p:ph type="title"/>
          </p:nvPr>
        </p:nvSpPr>
        <p:spPr/>
        <p:txBody>
          <a:bodyPr>
            <a:normAutofit/>
          </a:bodyPr>
          <a:lstStyle/>
          <a:p>
            <a:r>
              <a:rPr lang="es-ES" dirty="0"/>
              <a:t> </a:t>
            </a:r>
            <a:r>
              <a:rPr lang="es-ES" sz="2700" b="1" dirty="0">
                <a:solidFill>
                  <a:schemeClr val="tx2">
                    <a:lumMod val="75000"/>
                  </a:schemeClr>
                </a:solidFill>
              </a:rPr>
              <a:t>Redes de Agencias de Aseguramiento de la Calidad </a:t>
            </a:r>
            <a:endParaRPr lang="es-CL" sz="2700" b="1" dirty="0">
              <a:solidFill>
                <a:schemeClr val="tx2">
                  <a:lumMod val="75000"/>
                </a:schemeClr>
              </a:solidFill>
            </a:endParaRPr>
          </a:p>
        </p:txBody>
      </p:sp>
      <p:sp>
        <p:nvSpPr>
          <p:cNvPr id="3" name="Content Placeholder 2">
            <a:extLst>
              <a:ext uri="{FF2B5EF4-FFF2-40B4-BE49-F238E27FC236}">
                <a16:creationId xmlns:a16="http://schemas.microsoft.com/office/drawing/2014/main" id="{9C97E4ED-3BF9-4292-A323-6576070F6E46}"/>
              </a:ext>
            </a:extLst>
          </p:cNvPr>
          <p:cNvSpPr>
            <a:spLocks noGrp="1"/>
          </p:cNvSpPr>
          <p:nvPr>
            <p:ph idx="1"/>
          </p:nvPr>
        </p:nvSpPr>
        <p:spPr>
          <a:xfrm>
            <a:off x="323528" y="1700808"/>
            <a:ext cx="5184576" cy="3942439"/>
          </a:xfrm>
        </p:spPr>
        <p:txBody>
          <a:bodyPr>
            <a:normAutofit fontScale="70000" lnSpcReduction="20000"/>
          </a:bodyPr>
          <a:lstStyle/>
          <a:p>
            <a:pPr algn="just"/>
            <a:r>
              <a:rPr lang="es-ES" dirty="0">
                <a:solidFill>
                  <a:srgbClr val="002060"/>
                </a:solidFill>
              </a:rPr>
              <a:t>De manera creciente, las redes de agencias de aseguramiento de la calidad están siendo un actor relevante en los sistemas de educación superior. </a:t>
            </a:r>
          </a:p>
          <a:p>
            <a:pPr algn="just"/>
            <a:r>
              <a:rPr lang="es-ES" dirty="0">
                <a:solidFill>
                  <a:srgbClr val="002060"/>
                </a:solidFill>
              </a:rPr>
              <a:t>La primera en surgir fue la Red Internacional de Agencias de Aseguramiento de la Calidad en la Educación Superior (</a:t>
            </a:r>
            <a:r>
              <a:rPr lang="es-ES" b="1" dirty="0">
                <a:solidFill>
                  <a:srgbClr val="002060"/>
                </a:solidFill>
              </a:rPr>
              <a:t>INQAAHE</a:t>
            </a:r>
            <a:r>
              <a:rPr lang="es-ES" dirty="0">
                <a:solidFill>
                  <a:srgbClr val="002060"/>
                </a:solidFill>
              </a:rPr>
              <a:t>, por su sigla en inglés), creada en 1991 como una red de alcance global.  </a:t>
            </a:r>
          </a:p>
          <a:p>
            <a:pPr algn="just"/>
            <a:r>
              <a:rPr lang="es-ES" dirty="0">
                <a:solidFill>
                  <a:srgbClr val="002060"/>
                </a:solidFill>
              </a:rPr>
              <a:t>Aunque con grados muy diversos de consolidación, existe una variada gama de redes de agencias de aseguramiento. </a:t>
            </a:r>
            <a:r>
              <a:rPr lang="es-ES" b="1" dirty="0" err="1">
                <a:solidFill>
                  <a:srgbClr val="002060"/>
                </a:solidFill>
              </a:rPr>
              <a:t>Woodhouse</a:t>
            </a:r>
            <a:r>
              <a:rPr lang="es-ES" b="1" dirty="0">
                <a:solidFill>
                  <a:srgbClr val="002060"/>
                </a:solidFill>
              </a:rPr>
              <a:t> (2006)</a:t>
            </a:r>
            <a:r>
              <a:rPr lang="es-ES" dirty="0">
                <a:solidFill>
                  <a:srgbClr val="002060"/>
                </a:solidFill>
              </a:rPr>
              <a:t> ha listado las siguientes, incluyendo la fecha de su creación: </a:t>
            </a:r>
            <a:endParaRPr lang="es-CL" dirty="0">
              <a:solidFill>
                <a:srgbClr val="002060"/>
              </a:solidFill>
            </a:endParaRPr>
          </a:p>
        </p:txBody>
      </p:sp>
      <p:sp>
        <p:nvSpPr>
          <p:cNvPr id="5" name="AutoShape 2" descr="data:image/jpeg;base64,/9j/4AAQSkZJRgABAQAAAQABAAD/2wBDABQODxIPDRQSEBIXFRQYHjIhHhwcHj0sLiQySUBMS0dARkVQWnNiUFVtVkVGZIhlbXd7gYKBTmCNl4x9lnN+gXz/2wBDARUXFx4aHjshITt8U0ZTfHx8fHx8fHx8fHx8fHx8fHx8fHx8fHx8fHx8fHx8fHx8fHx8fHx8fHx8fHx8fHx8fHz/wAARCAEoAhkDASIAAhEBAxEB/8QAGgABAAMBAQEAAAAAAAAAAAAAAAQFBgMBAv/EAEMQAAICAQIDAwYKCAYDAQEAAAABAgMEBRESITETQVEGFCJhcbEVNDVCcoGRwdHwIzIzUlRzkqFTYmSCsuEWNpPxdP/EABgBAQEBAQEAAAAAAAAAAAAAAAABAgME/8QAJxEBAQACAgIBBQACAwEAAAAAAAECERIhAzETIjJBUWEzUiNCcbH/2gAMAwEAAhEDEQA/ANmAAAAAAAAAAAAAAAAAAAAAAAAAAAAAAAAAAAAAAAAAAAAAAAAAAAAAAAAAAAAAAAAAAAAAAAAAAAAAAAAAAAAAAAAAAAAAAHxddXRDjtmoRXewPsET4Twv4mv7R8J4X8TX9peN/S6qWDyMozgpRe8ZLdNd6I89QxK5uE8iuMovZpvoNWokg4U5mNkT4aboTl12T5ncmtAAAAIj1LCT2eTXv7R8J4X8TX9peN/S6SwcqMinITdNkZpcns+h1IgAc7b6qFvdZCtf5pbAdAQZazgRezyF9UW/uPurU8K39TJr/wBz4fea439LqpYPE91uuaPTKAAAAAACPbnYtNjrtvhGa6pvodKbq74cdU1OPTdMuqOgAIAAAAAADhfl4+PJRuuhCTW6TZ9UZNOQm6bI2JdeF9C6vsdQAQADlfk04/D29ka+LpxPqB1BE+E8L+Jr+09WpYcmksmtt8lzLxv6XSUACIA4XZmPjzULroQk1vs33HP4Twv4mv7S6ppLBGrz8W2ahXfCUpdEn1O85xrg5zajGK3bfcNUfQInwnhfxNf2j4Twv4mv7Rxv6XVSwRPhPC/ia/tHwnhfxNf2jjf0aqWCJ8J4X8TX9pLFlntAAEAAAAAAAAAAAAAAAAAAACPnYkc3GlTKTim090SAJdDHanp/wfdGHadopLdPbY7aXpHn9UrZXcEYy4dlHdvkvxO/lN8ap+h95M8mviNn81+5HquV4bdN3W1rTWqaYVx3ahFRW/qKTU9F4nflwu25Obi4/X1L4j5/xDJ/lS9zOGOVl6YlYyq2dNsbK5cM4vdM2On5sM7GVkeUlynHwZkcTGll3qmt+m02t+/ZbnXAzLNPyuLZ7b8M4eK/E9Hkx5f+umU22YPiq2F1UbK5cUJLdM+zyOTO52g9lXbfXfvGKcuGUef2lXg4jzcmNKmobpvdrc1uo/J2T/Ll7jOaB8qV/Rl7j04Z242ukt0v9N0+On1SgrHNye7bWxNBW65mvExOGD2st9FPwXezh3lWPdRNV1t1ylRiNOS5Ss8PYU1WPlZ9jcIztl3yb97Z00vBedlKD3Vcec2vA19VVdFarqgoQXRI7XKePqe27Zj6ZqPk9mSW7lVH1OT+5HK/RM2lN9mrEv3Hv/Y1oMfNkzyrGYeoZODPaEnwp865dP8Ao1OBnVZ1PHXykuUovrFkXWNLhl1StqilfFb8vn+oz+nZksLLjYv1ek14o3ZPJNz2vWUbQHiakk090+jPTzsB8W2RqqnZN7Rgm2fZT+UWT2WJGiL9K18/YvyjWM5XSybZ66yeVfZa03KTcn6kW/k1k8NtmNJ8pelH29/59R8+T2Gru3tsW8HF1r6+v59ZXRc9Pz0/nUz5+s9N1lvF0vfTag+YTjZCM4veMlun6j6PI5AAAAEDWcnzbT7GntOfoR+v/osm7oZvUL5Z2oTlDeScuGCXh0RI0DJ7DPUJP0LVwv29359Y0DG7bPVjXo1Lift7vz6iPqNDwtQsjHklLig/V1R6+r9Dr/GzBww8hZWLXcvnR5+p953PHenIIOpadHUIQUrHBw32aW/UnAstl3BiM3GeHlTocuPg257bb8ty00zRVfVTlTuaTe/Co+D8SHrnytf/ALf+KNDovyVR7H72enPKzCV0t6TgAeVzVup6RHULY29q65qPD03X55mWur7K6dbe/BJx38djdmHzPjl/8yXvPR4crem8avtN0SNNlOTO5yaXEoqO3cW19Svosqk2lOLi2jzG+LVfQXuOpxyytu6zayWqaV8HxhNW9pGb2/V2aOGBp9ufKcapQi4Ld8TZc+U/xej6b9xw8mP21/0V7z0TK8Nt7625f+OZf+JR/U/wH/jmX/iUf1P8DTg5fLkzyrD5eNPEyJUWOLlHbdx6c1ubgp9S0Weblu6FsY7pJpouB5MplIZXYADkyAAAAAAAAAAAAAAAAAAAAAM35TfGqfofeTPJr4jZ/NfuRD8pvjVP0PvJnk18Rs/mv3I9F/xxu/auCPn/ABDJ/lS9zJBHz/iGT/Kl7mcJ7YZnQvlWn2S9zLHX9N4k8umPNftEu9eJXaF8q0+yXuZrmt1szv5MrjnuN5XVZfRNS81t7C6X6Gb5N/Nf4GoMprOm+Z3dpUv0E3y/yvwLHQdS7aCxbpfpIr0G/nLwJ5MZlOULN9xY6j8nZP8ALl7jOaB8qV/Rl7jR6j8nZP8ALl7jOaB8qV/Rl7hh9lJ6rWGW8orXPUeDflXBLb28/vNSY/WvlW/fxXuRPD9yY+115O0qGA7Nudkm9/UuX4lsQNE2+CqNvB+9k85595VL7AAZQMbq1Ko1K+EVsnLiX18zZGU8oNvhOW37qO3h+5rH2vtHt7XTKJN7tLh+x7E0rPJ7f4Mj9Jlmc8/uqX2GP1fJ861CySe8YehH2L/s0uqZPmmDZYntJrhj7WZrRsbznUK01vGHpy+r/vY6+KalyrWP7abTcbzTBqqa2ltvL2vqUnlJjcGTDIiuVi2ftX/XuNKQtWxvOtPsglvKK4o+1GMMtZbSXtG8nsntsJ1SfpVPb6n0+8tjI6Jk+bahDd7Qs9CX19P7muHlx1kZTVAAc2Qy/lFk9rmKmL9Gpc/a/wAo0eRdHHx7LpdIRb9pjseuednRhJ7ytnvJ/wB2zt4p3yreP7aPQcbsMBTa9K18T9nd+fWRvKXG4qq8mK5wfDL2Pp+fWXcYqMVGK2SWyRzyqFk41lMuk47exmJn9XJnfe1L5NZPKzGk+npx+/7i/MViXSwc6E5Jp1y2kvV0ZtE1JJp7p9Ga8uOrtcp29AByZZDXPla//b/xRodF+SqPY/ezPa58rX/7f+KPKNMzr6Y2U1twl0fGl956rJcJuulm42AMn8D6l/hP/wCi/EfA+pf4T/8AovxOfx4/7M8Z+2sMPmfHL/5kveTPgfUv8J//AEX4ldOMoTlGX6yez9p08eMx9XbWM03GN8Wq+gvcdTljfFqvoL3HU81c1J5T/F6Ppv3HDyY/bX/RXvO/lP8AF6Ppv3FFjYt+VKSx4Obit3s0j0Yzfj06T7W4BkPgjUP8CX9S/EfBGof4Ev6l+Jj48f8AZnjP214Ium1TpwKa7VwzjHZolHK9VkABAAAAAAAAAAAAAAAAAAAAAAZvym+NU/Q+8meTXxGz+a/ciH5TfGqfofeTPJr4jZ/NfuR6L/jjd+1cEfP+IZP8qXuZII+f8Qyf5UvczhPbDM6F8q0+yXuZrjI6F8q0+yXuZrjr5vuay9ud9EMimVVq3hJbMx+XjW6dl8O7UovihNd67mbQh6ngRz8dw5KyPOEvBmfHnxur6MbpFhnxz9GyJclbGqSnH6upU6B8qV/Rl7iEpW4tlkOcJNOE4vwZN0D5Ur+jL3HbjxxumtalawzHlHS4Z0bNuVkOvrX5RpyDq2F57iOMf2kPSh7fA4ePLjkxjdVF8nL1PClVv6Vcunqf5ZcGLwMuen5as2fL0ZxfLdGuxsqnLqVlM1Jd/ivaa8uOrtcp27AA5Mhi9TvWRqF1kXvFy2XsXL7i71nVoVVyx8eSlbLlJr5q/EqdIwXm5S4l+ig95v7j0eOcZyreM120mlUujTqINbPh3f18yWD4tsjTVOyb2jBNs4XusM95SZPHkQx4vlWt5e1/9e8gYqzqk54sLkp/OhB8zm+0zs3/AD3T+zdm0qrjTVCuHKMEkj0ZX48ZHS3U0y3b6x/qv6H+A7fWP9V/Q/wNYDn8n8Z5fxhLK7Kp7WQlCXXaS2ZstOyfO8Kq3f0mtpe1dSt8pMbjoryIrnB8MvY/+/ecPJrJ4bLMaT5S9KPt7/z6jeX14bW9zbRAA87Ck8pMnhprxovnN8UvYun9/cUmLHLi+1xYW79OKEWz61LJeZnWWLnFvaPsXQ1en43mmFVV3pby9r6np38eMjp9sZzt9Y/1X9D/AAHb6x/qv6H+BrAc/k/jPL+MNkQvjPjyITjKb33nFrc0+hZPnGBGLfp1eg/Z3fn1DXcbzjT5SS9Kr017O/8APqKbQMnsM9Vyfo2rh+vu/PrOlvPDbXuNWADzObIa58rX/wC3/ijQ6N8l4/sfvZntc+Vr/wDb/wAUaHRvkvH9j97PR5Psjd9ROAB52Aw2X8bu/mS95uTDZfxu7+ZL3nfw+63g2mN8Wq+gvcdTljfFqvoL3HU41hSeU/xej6b9xw8mP21/0V7zv5T/ABej6b9xw8mP21/0V7zvP8Tf/VogAedgBRaprGRiZsqaVXwxS/WW73a3L01cbJLV1oABlAAAAAAAAAAAAAAAAAAACJqeXPCw5XVxjKSaS4uhLHUs9jE5mbdnWKdzjvFbLZbHXB1TIwYOFXA4N7tSXebDZeCGy8Edvlmtab5fx8Y9jux6rWtnOClt4boz+qaxkdtfiwjCNa3g3tu2uhpDzhi+5fYc8cpLuxmXTD42RZi3xuqaU49N1uaTRtTtz5WRujBOCTTjy3LPgj+6vsPUkuiSNZ+SZT0tu3oAOTKn13TfOIec0x/SxXpJfOX4lXoHypD6Mvcaw82W++y3Ok8lmPFrl1p6ADmyq9T0avMbtqaru7/CXtM/Zj5mn2cTjZU186L5P60bQHXHyWdVqZaZCOtZ8Vt2+/tin9xzt1HNyfQldOW/zY8t/sNbLFx5veVFUn4uCPuFVda2rhGC/wAq2NfJj+IvKfphq1DtYq1uMN/SaXNI2uFVRTjQjjbdm1umu/1lTrelcallY0fS6ziu/wBaIOj6o8OfZWtuiT/pfiay/wCTHcW/VOmrMzrGq22TuxIxjGtS4W+97M0sZKUVKLTTW6a7xsvBHDHKY3djEumIxMmWJkRuhGMpR6KXQ2OFkPKxK7nHhc1vsdtl4I9NZ5zL8LbsABzZUevajOpyxI1xcZw5yl6/Aoce6ePfC2t7Sg90bnZPuGy8EdcfJMZrTUy0haTnyz8eU5wUZRlwvh6PkQNa1W2i2eLVGKTjzk+vNdxebbdBsn3GZlJd6Tc2wtVjqthYkm4NNJ9DX6XmyzsXtZwUZKTi0uhL2Xgj3bboazzmX4W3YADkyq9a1GeDCuEK4zdie/F0X53MtGTjJSi9mnun4G82T6obLwR1w8kxmtNTLSs0fU7M92QthFSgk94957rOoW4EKuxjFubfOXdt/wDpZbJdENk+pjc5b0m+2GyL55N8rrWnOXXZbFjpusX4/ZY7jCdW+y7mt34mo2XghsvBHS+WWa01yegA4sKbWdVvwsiNNMYc4cTlJbvq/wADNzk5zlOXWT3ZvNk+qGy8EdcfJMZ6amWmf0rWMizJpxrFCUH6O+2zXIu8q54+Lbalu4Rckmddl4I9MZZS3ciWsbnalfnqKuUFGL3SijjjZd+I5OizgcuT5Jm32XghsvBHX5ZrWmuX8ZD4Zz/4h/0r8B8M5/8AEP8ApX4Gv2XghsvBE+TH/U5T9MLddZkWyttlxTl1ZuzzZeCPTOefLXSW7AAc2QAAAAAAAAAAAAAAAAAAAAAAAAAAAAAAAAAAAAAAAAAACnzdAqyLnZTZ2PFzceHdblwDUyuPpZdIWm4duDW6p3q2v5q4duH+5NAJbu7qAAIAAAAAAAAAAAAAAAAAAAAAAAAAAAAAAAAAAAAAAAAAAAAAAAAAAAAAAAAAAAAAAAABxyrpUVqUKpWyckuGJ2D5LdgV1OqTum4rDsSU+CT3T4Wd8TM847RTh2Uq58DTlvuyJo11c7Mzgmnvc5L2eJAkse7H1K1cMrY2OUJd6W65o68ZvWmtNG5KK3k0l6w+nJblFlSjdk02XWwVEqVwSnW5x4u/vXMtNPiq8GtK12RSe0nFx5exmbjqbTT5xM2WUrtqJQdbcdnJc5eB8Uai7sa25Y8l2b2UeJbyfeiDp0YXvLnHLtrStlLauSS28eaONVlD0PKjKak1Y3Hfru+j95rjP/jWu2gjYnCMpeg5Jcm/7HzLIrjkRob9Nx4vqKLMnRPs7FOuxqiK7OafP6LXeSrYY8dXonfXGCnStuJfP35fWTgzpb8S4uHdb+G545xW+8ly68+hnrFX5vdGyLeou30eT4uvLZ+GxIlVjX6267uGTdS4op7bz/8AwcF0ueOO7XEuXXmepqS3TTXqKXVKPN8ntKaoy85i6mtvnPoy1xceGLjxqrSXCub8X4mbJJtLHXiXFw7rfw3I0sxLMWNCDnLbeUt0lFfeU20PNeDhl8J9rvvs+Lffrv4bEulY0tetTUHNRTXL53f9ZrhIutLPIyK8avjsey3S5es5WZnZ5lVDhvG1Nqzi8OvIj65XCWJCc4p8Fkd210W/Mj5MsOzOwKl2bp2l6K6c+n9xjjLDS5TTW6e6CkpfqtP2FCnLzDPx8dveu5+hHqob939yTpcKVkynRfCa4NpQrqcF16vn1JcOtpZpJy8+WNkV0xx52Oxei1JLfbqeLPs7KyUsSyM4NLgbW73IuqzhLU8OvtnVJcW8o9Y79D3WIQp0tRtsdk1NcMp9ev4FknX9XS14o97Se27W/Q94orbeS59OfUpcpYmRq2OpOMo2V+ls9uL93c558aa82fCoWSXBFUyT4l024GJhtNLqORXLInQn6cEm/rPnLyq8StSmpScntGMVu5PwRAohj165kKcIRnLhde66vbm0ddTjKF+LlcLnXTJ8aS3aT7ycZuGu33DUGrYV5OPZQ7HtBy2ab8ORM4o8/SXLrz6FRnZdOoOjGxZ9pOVik2ltwpC/sKNRyldFRjdUtlt+u/xLxXS44o8PFutvHcj5uU8TGd8a+0iuu0ttl4lTXfT8GYcJ112c2nKzfhg147e0+FdCOiZVUpJSVu0Y7NbbvdJb+xl4dki7lkNXVVqtyVibck+UT2vJqssshGXOt7S3Kyy7HeqYE4zjvKDTfjutke4VGL5/mU2Vw43L0YtfN257E4zSa6W3HDbfij9p9FDi4anmRw7K068aUpuTX6yf6q/PgXOTfDFonbY0oxX2+ozljr0a704LUa3qDxOF7/vd2+2+xLclFbyaS9ZnezyY6fHL/Q8rO34uJ8Tfh02O+pX0ZDpvVlbXZtqFibjL2bd5u4fpdLtyitt2lv03Z5xR5+kuXXn0M9lOrihJxi5dlCPYWJ8S+i/Ek29hRqGUroqEbqVsmv1n+JOBpc8UeXpLn059TzjjtvxLbx3M7ZOiWkYKlNKcbEm0+cVvz+4m5qxseOPTGirs5byjKzdxX2dWLgmls5JbbtLfpzCknvs09uuxnJ2VPQ5Qsa7Su3aKae8efd9W5Lj2VGpKOLwwV2NvDbpKW/IXBdLhSTbSa3XduFJNtJrddVuUuBHGddagnHPjGW/ovfi2fVnLT663bj73qGRGXpQVL434qT36DgmmgABzQAAAAAAAAAAAAAAAAAAAAAAAAAAAAAAAAAAAAAACt1ed9Sx541klN2KPD3S9pZN3SybWQKe7KllLEnTdZU52quyCf6r7yTbqldVk4quc4Vvac1ttF/eXhTSeCv8APrXqfYRqlKvgT3W3e/1vYHqsIQvlZTZDsWotPbdt+A400l2Y8LbqrZ7t1buK35bvvOpDjqEZ5KqjXPhcFZx8tlHbqfENUhN1t02xqslwwtaWzY400ngg1akrb3THHu44y4ZcltH1tkXHzpYzuhPtb35w64LfeXT1jjTS4BzsnKNEpqEuLh34VtuQKc9UadRdNXXRm9nJ7brn3kktNLMEXHzFfdOmVU6rIpS4Z7c148jnqNVzrsuryZ1Rrrb4Y97XMa71TX4TgVmE7KcaOZkZU51urilGXc/UdatSjbLg7GyMpRcoJ7ent9fUtxppOBX1aor6pTqxrmoxbb2Wya7jhLPunpHbWQtg3tvZDb7Vz+ocKaW4It2VKiEdqLbvR4nKKXJfifF2p11V0W9nZOu7pKK6Pw2HGpp3vxasjgdkfSg94yT2aftOxBnqLh2HHjWx7aXCt9ls9+864uZ5zZbBVTiq5OLk9tm/AaulSQU2o3OnUownmW0UzhxPbufTwJFeV5rj172TypXSfZbLnJF43WzSxBUYmZZTDNssjdONU16EmnKK2Jizou/Hq7Oa7ePFGXLbpvsS42GnanHhTO2cd3K2XFJtnUhR1GM7doU2Sr4+z7RJbbnss9V3RhZRbCEp8CsaWzY1TVTAV8c216nPH7GbrjFeHL1+w+cbNjCnKuulbtCxpxmlvH1LYcaaWQIUNQ3m6549tdvBxxhLb0l6uZ8VarCzsZOi2NdsuGM2ltxeHUcaaWAAMoAAAAAAAAAAAAAAAAAAAAAAAAAAAAAAAAAAAAAAAAAAAAABC1DHyL5UOjstq5qb421u17ETQWXV2K7I012Z1OTVKMWpKVke6W3evWfEtNnG+2VdeLZGyXFvdDeUW+vtLQF51d1CljXQ1GORV2bg61CSe62W/cfF2nuzUY38UexaTnDvckml7ywA5U2r8HTpY8L43TUu0XBFruguiOcdPyXXTj22VOimSknHfilt0XgWgHO+zaDhY+RTk5FlvZcNsuJcMm2n9hFhpmVG6zITpjf2nHCSbfXrF8uhcAcqbc5dq8d8odq49N3w7lZ8H5fwbXi70bwnxb8T6b7+BbgTLRtCjj3rUVkvs+CVShJbvdPry5HbMrsuxba6uHinFx9J7LmdwTZtCrw5z0vzS9xUuDh3g916mc8XDuoe7pw1KMWlKEGnJ+t7cixBeVNoOBiXUYU8e5w3fFs4Nvr7UcHhZb0p4f6DdbRUuJ9Ps6lqByvs2rMjBycicXOVTj2fC4uUtovxSXX6z4eBmea4lS7DeialvxPnt07i2BedNoWrRjLT7OLfiWzht14t+R1waHjYsIS5z6zfjJ9SQDO+tCuyMbMlqMcmjsNow4Ept8/sR5PEzLHTfOdLyKpyaXPh4X3dNyyBeVNq2rByNsyN06tshdY78nt4eB8ww83tcSc3Rtjrh2TfNbbb9C0A5U2gY2LlYsnXXOl0OblvJPiSfd4EWel5cpKbnTOyNnGpylLd8+j8PqLkCZ2dm0Lze+GpSyIdm4WQUZJtprbwI8dNyLKcqu6VUe1n2kXBt7P60WoHKw2r/Ncqy9ZFzp7SuDjXGLezb72zjHT8qOBRTvT2lNqmvSezXN+HrLYDlTbxb7c+p6AZQAAAAAAAAAAAAAAAAAAAAAAAAAAAAAAAAAAAAAAAAAAAAAAAAAAAAAAAAAAA4ZeXXh1cdrfPlGK6yfqO5HzrKqsWcrZRjumot+OxZ7We3z5/WsCOXNNQa34er9h5VncVrqvplRPh41xNNNfURcJY+Xosap2LhhFcbT5wa5nmnUSybZ5V1k7K+F118aSbj3vkbuMmzrTvXqam65SoshTbLhhY2ub7uXcfdmo1QzIYsU5zk9m10iQcfG7XMjTXdZZi4st/S224u5Lx2OmpZFFediJ2RjKFnFP1cu8vGb0ulsQcjUlVZZGFFlsaudko7bR/E7TrvsthZVkqNXJuHZp8X1kDUdQpnc8PtVVDpbPbu/dRnGbqSJt2dCuumVcZWyu/Zxjyb7zyrPrnVdOyMqpU/tIPm1+JEtsrhbgZcE1jRi477fqprZbn1i3QV+dnN7Y74UpbfrbLm0XjNLp2o1HtboV2UWU9qm63Lb0vwPpajVLOji1pyk995Lomu4g4udRl50LrZ+nu4U1Jfqp979Z95WTjw1jG/SQjwKan6m13l4960aW4AOT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bS6s9336HiPiahxKUntJdNgOgODyEuW2/rPqNyk9uFgdQeKSZ6AB4mn0Z6AAAAAAAAAAAAAAAAAAAAAAAAAAAAAAAAAAAAAAAAAAAAAAAAAAAAAAAAAAAAAAAAAAAAAAAAAAAAAAADndPhjsurA8st25R6nOO/Fs9n6z4i2uaPYx+c+XrKPXXxSe/QRfBLh6v3n3zl6kJRTjsuTXNPwA8be3N7L1CEo9Jb/Wz44t+UevRrwPHvyQEiFUY7uG6359T7T8eqOFM2pcL7zv3sg9AAAAAAAAAAAAAAAAAAAAAAAAAAAAAAAAAAAAAAAAAAAAAAAAAAAAAAAAAAAAAAAAAAAAAAAAAAAAAUFWTqUvKCWDLLrdcIq1vsVzjuvR/v1I+rarlabrEYXTVuNJcXCobOEd9v7Emn/wBzyP8A+Ve+J859cLfKeiFiThLGkmn3rdnomt9z8MLCSd2Nx0Wxjxx3hPbiXqexX6Pl5dzyrs3IhKrGnKtxVe3Nd+5ywpy0XOWDktvEubePY/mv91/n3nxpkO3xtRqT5Tzmn7OJbk46lN7qZF25sHk5VssfEXOMIvZyXi2fNOqafRZw1V2Rj04/y9yLr18nkxx4+jXXFcl4kGrDyL4p1VSlFvbiS5GPbemnlZtNTi+UvD+zK7W9Rvx400YaTybG2t1v6KXM6qSWfVixe6hRLj+2KXuKnG1LFlrOTlZV8YqtdlVum913v8+JcMd3evTNq803L89wqchdZx5rwff/AHLSPNJ+JldByqVn5eHRYpUyl2tTXr6r3fYXGt5vwfo9tkXtY1wQ9r/Lf1Eyw+rUJetq+jXb7NZSlw/B9lsqIS2+ckue/rfvL++Nk6ZxpsVdjXoycd9n7DJX5GmLybhiVZcPOKkrI7J/tOr7vW0abS8xZ+n0ZK6zj6S8JdH/AHNeTHXchKrvJ/Lzs2WRPKyISrqm6+BVpbtbc9zt5RZOXhYPnWJdGCg0pRcE+LdpLn3FVoXwmo5nmCxHX5xLftnLff6j68oXq3wTb54sJU7x37Jz4uq26muM+T8Jv6UzUcjUsPRI5kcuuVkEpT/RL0lJpJerbc9oq1y6iu1Z+OlOKkk6um6Gv/8Aqtn0K/8AlE8w5a75pR2cNP7Ps48PE577bd5J9u+vZ+U/R7sm/Tq7M2Lje3JSTjw9725ewnAHG3d22AAgAAAAAAAAAAAAAAAAAAAAAAAAAAAAAAAAAAAAAAAAAAAAAAAAAAAAAAAAAAAAAAAAz9NWoryinmy09qmyCqb7aPJbr0v7dDzLhnvX4ZVeA51VRdafaxXEn3/36F/OXDFy232XQ+UuKtS22b5tHTn+dM8UPU8KvPw50WrrzjLvi/ErdBw8jCx74ZS9OVrknvvxclzL04TW0tkSZXjxXXe0PNwcbKkrLpSrkls5R7/afOPbj4adWDXbkTk1xNdPt6E+tby325HYztVbnY9tNORbgY7syshcL3mlw8nz5kfR8SWJhV030dnYt+JNqW7367r2/wBi6IeQ7VbX2UFLee0t3tsjUyuuKa7VupYuW9QxMnAxe0lS3xSU4xUk/m8/r+06ahRn5upYUpYEniUSU5LtYc3y9fd+JdVwSe/gdSzyWfhNPns4fuR+woNHq1LT/O63p0uwnJ2VR7aHov8Ad6+w0J8XOUaZuD2kovZ7b8/YZmWppdKXydx87DlkV5eI6oW2O1T7SMtm9uWy9518pKMvMwPNcTG7btGnKXHGPDs0+j6kmvJyEknCUm+FLij4ykt+SXq/6Przy7gclQ+keWz35pc/7tfUb3eXI49aVup16jl6FHEhp7Vs0ozXbR9Dhaafr32PujL1mmiur4HT4IqO/nMOeyLK6y7iqVfoucXunFtJ7ct37TlXPMcq+J7Rkm3uui59eS9XLl3jl1rUOL60iOXHTq1qG/nG8uLdp9726erYmnLFnKePXKzfja57rbn7Dqc73V9AAIAAAAAAAAAAAAAAAAAAAAAAAAAAAAAAAAAAAAAAAAAAAAAAAAAAAAAAAAAAAAAAAAPGt00E90AB8yj3o4TW80kAB0itlsegBA84d2uXVgAdUtkegBQ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4" descr="data:image/jpeg;base64,/9j/4AAQSkZJRgABAQAAAQABAAD/2wBDABQODxIPDRQSEBIXFRQYHjIhHhwcHj0sLiQySUBMS0dARkVQWnNiUFVtVkVGZIhlbXd7gYKBTmCNl4x9lnN+gXz/2wBDARUXFx4aHjshITt8U0ZTfHx8fHx8fHx8fHx8fHx8fHx8fHx8fHx8fHx8fHx8fHx8fHx8fHx8fHx8fHx8fHx8fHz/wAARCAEoAhkDASIAAhEBAxEB/8QAGgABAAMBAQEAAAAAAAAAAAAAAAQFBgMBAv/EAEMQAAICAQIDAwYKCAYDAQEAAAABAgMEBRESITETQVEGFCJhcbEVNDVCcoGRwdHwIzIzUlRzkqFTYmSCsuEWNpPxdP/EABgBAQEBAQEAAAAAAAAAAAAAAAABAgME/8QAJxEBAQACAgIBBQACAwEAAAAAAAECERIhAzETIjJBUWEzUiNCcbH/2gAMAwEAAhEDEQA/ANmAAAAAAAAAAAAAAAAAAAAAAAAAAAAAAAAAAAAAAAAAAAAAAAAAAAAAAAAAAAAAAAAAAAAAAAAAAAAAAAAAAAAAAAAAAAAAAHxddXRDjtmoRXewPsET4Twv4mv7R8J4X8TX9peN/S6qWDyMozgpRe8ZLdNd6I89QxK5uE8iuMovZpvoNWokg4U5mNkT4aboTl12T5ncmtAAAAIj1LCT2eTXv7R8J4X8TX9peN/S6SwcqMinITdNkZpcns+h1IgAc7b6qFvdZCtf5pbAdAQZazgRezyF9UW/uPurU8K39TJr/wBz4fea439LqpYPE91uuaPTKAAAAAACPbnYtNjrtvhGa6pvodKbq74cdU1OPTdMuqOgAIAAAAAADhfl4+PJRuuhCTW6TZ9UZNOQm6bI2JdeF9C6vsdQAQADlfk04/D29ka+LpxPqB1BE+E8L+Jr+09WpYcmksmtt8lzLxv6XSUACIA4XZmPjzULroQk1vs33HP4Twv4mv7S6ppLBGrz8W2ahXfCUpdEn1O85xrg5zajGK3bfcNUfQInwnhfxNf2j4Twv4mv7Rxv6XVSwRPhPC/ia/tHwnhfxNf2jjf0aqWCJ8J4X8TX9pLFlntAAEAAAAAAAAAAAAAAAAAAACPnYkc3GlTKTim090SAJdDHanp/wfdGHadopLdPbY7aXpHn9UrZXcEYy4dlHdvkvxO/lN8ap+h95M8mviNn81+5HquV4bdN3W1rTWqaYVx3ahFRW/qKTU9F4nflwu25Obi4/X1L4j5/xDJ/lS9zOGOVl6YlYyq2dNsbK5cM4vdM2On5sM7GVkeUlynHwZkcTGll3qmt+m02t+/ZbnXAzLNPyuLZ7b8M4eK/E9Hkx5f+umU22YPiq2F1UbK5cUJLdM+zyOTO52g9lXbfXfvGKcuGUef2lXg4jzcmNKmobpvdrc1uo/J2T/Ll7jOaB8qV/Rl7j04Z242ukt0v9N0+On1SgrHNye7bWxNBW65mvExOGD2st9FPwXezh3lWPdRNV1t1ylRiNOS5Ss8PYU1WPlZ9jcIztl3yb97Z00vBedlKD3Vcec2vA19VVdFarqgoQXRI7XKePqe27Zj6ZqPk9mSW7lVH1OT+5HK/RM2lN9mrEv3Hv/Y1oMfNkzyrGYeoZODPaEnwp865dP8Ao1OBnVZ1PHXykuUovrFkXWNLhl1StqilfFb8vn+oz+nZksLLjYv1ek14o3ZPJNz2vWUbQHiakk090+jPTzsB8W2RqqnZN7Rgm2fZT+UWT2WJGiL9K18/YvyjWM5XSybZ66yeVfZa03KTcn6kW/k1k8NtmNJ8pelH29/59R8+T2Gru3tsW8HF1r6+v59ZXRc9Pz0/nUz5+s9N1lvF0vfTag+YTjZCM4veMlun6j6PI5AAAAEDWcnzbT7GntOfoR+v/osm7oZvUL5Z2oTlDeScuGCXh0RI0DJ7DPUJP0LVwv29359Y0DG7bPVjXo1Lift7vz6iPqNDwtQsjHklLig/V1R6+r9Dr/GzBww8hZWLXcvnR5+p953PHenIIOpadHUIQUrHBw32aW/UnAstl3BiM3GeHlTocuPg257bb8ty00zRVfVTlTuaTe/Co+D8SHrnytf/ALf+KNDovyVR7H72enPKzCV0t6TgAeVzVup6RHULY29q65qPD03X55mWur7K6dbe/BJx38djdmHzPjl/8yXvPR4crem8avtN0SNNlOTO5yaXEoqO3cW19Svosqk2lOLi2jzG+LVfQXuOpxyytu6zayWqaV8HxhNW9pGb2/V2aOGBp9ufKcapQi4Ld8TZc+U/xej6b9xw8mP21/0V7z0TK8Nt7625f+OZf+JR/U/wH/jmX/iUf1P8DTg5fLkzyrD5eNPEyJUWOLlHbdx6c1ubgp9S0Weblu6FsY7pJpouB5MplIZXYADkyAAAAAAAAAAAAAAAAAAAAAM35TfGqfofeTPJr4jZ/NfuRD8pvjVP0PvJnk18Rs/mv3I9F/xxu/auCPn/ABDJ/lS9zJBHz/iGT/Kl7mcJ7YZnQvlWn2S9zLHX9N4k8umPNftEu9eJXaF8q0+yXuZrmt1szv5MrjnuN5XVZfRNS81t7C6X6Gb5N/Nf4GoMprOm+Z3dpUv0E3y/yvwLHQdS7aCxbpfpIr0G/nLwJ5MZlOULN9xY6j8nZP8ALl7jOaB8qV/Rl7jR6j8nZP8ALl7jOaB8qV/Rl7hh9lJ6rWGW8orXPUeDflXBLb28/vNSY/WvlW/fxXuRPD9yY+115O0qGA7Nudkm9/UuX4lsQNE2+CqNvB+9k85595VL7AAZQMbq1Ko1K+EVsnLiX18zZGU8oNvhOW37qO3h+5rH2vtHt7XTKJN7tLh+x7E0rPJ7f4Mj9Jlmc8/uqX2GP1fJ861CySe8YehH2L/s0uqZPmmDZYntJrhj7WZrRsbznUK01vGHpy+r/vY6+KalyrWP7abTcbzTBqqa2ltvL2vqUnlJjcGTDIiuVi2ftX/XuNKQtWxvOtPsglvKK4o+1GMMtZbSXtG8nsntsJ1SfpVPb6n0+8tjI6Jk+bahDd7Qs9CX19P7muHlx1kZTVAAc2Qy/lFk9rmKmL9Gpc/a/wAo0eRdHHx7LpdIRb9pjseuednRhJ7ytnvJ/wB2zt4p3yreP7aPQcbsMBTa9K18T9nd+fWRvKXG4qq8mK5wfDL2Pp+fWXcYqMVGK2SWyRzyqFk41lMuk47exmJn9XJnfe1L5NZPKzGk+npx+/7i/MViXSwc6E5Jp1y2kvV0ZtE1JJp7p9Ga8uOrtcp29AByZZDXPla//b/xRodF+SqPY/ezPa58rX/7f+KPKNMzr6Y2U1twl0fGl956rJcJuulm42AMn8D6l/hP/wCi/EfA+pf4T/8AovxOfx4/7M8Z+2sMPmfHL/5kveTPgfUv8J//AEX4ldOMoTlGX6yez9p08eMx9XbWM03GN8Wq+gvcdTljfFqvoL3HU81c1J5T/F6Ppv3HDyY/bX/RXvO/lP8AF6Ppv3FFjYt+VKSx4Obit3s0j0Yzfj06T7W4BkPgjUP8CX9S/EfBGof4Ev6l+Jj48f8AZnjP214Ium1TpwKa7VwzjHZolHK9VkABAAAAAAAAAAAAAAAAAAAAAAZvym+NU/Q+8meTXxGz+a/ciH5TfGqfofeTPJr4jZ/NfuR6L/jjd+1cEfP+IZP8qXuZII+f8Qyf5UvczhPbDM6F8q0+yXuZrjI6F8q0+yXuZrjr5vuay9ud9EMimVVq3hJbMx+XjW6dl8O7UovihNd67mbQh6ngRz8dw5KyPOEvBmfHnxur6MbpFhnxz9GyJclbGqSnH6upU6B8qV/Rl7iEpW4tlkOcJNOE4vwZN0D5Ur+jL3HbjxxumtalawzHlHS4Z0bNuVkOvrX5RpyDq2F57iOMf2kPSh7fA4ePLjkxjdVF8nL1PClVv6Vcunqf5ZcGLwMuen5as2fL0ZxfLdGuxsqnLqVlM1Jd/ivaa8uOrtcp27AA5Mhi9TvWRqF1kXvFy2XsXL7i71nVoVVyx8eSlbLlJr5q/EqdIwXm5S4l+ig95v7j0eOcZyreM120mlUujTqINbPh3f18yWD4tsjTVOyb2jBNs4XusM95SZPHkQx4vlWt5e1/9e8gYqzqk54sLkp/OhB8zm+0zs3/AD3T+zdm0qrjTVCuHKMEkj0ZX48ZHS3U0y3b6x/qv6H+A7fWP9V/Q/wNYDn8n8Z5fxhLK7Kp7WQlCXXaS2ZstOyfO8Kq3f0mtpe1dSt8pMbjoryIrnB8MvY/+/ecPJrJ4bLMaT5S9KPt7/z6jeX14bW9zbRAA87Ck8pMnhprxovnN8UvYun9/cUmLHLi+1xYW79OKEWz61LJeZnWWLnFvaPsXQ1en43mmFVV3pby9r6np38eMjp9sZzt9Y/1X9D/AAHb6x/qv6H+BrAc/k/jPL+MNkQvjPjyITjKb33nFrc0+hZPnGBGLfp1eg/Z3fn1DXcbzjT5SS9Kr017O/8APqKbQMnsM9Vyfo2rh+vu/PrOlvPDbXuNWADzObIa58rX/wC3/ijQ6N8l4/sfvZntc+Vr/wDb/wAUaHRvkvH9j97PR5Psjd9ROAB52Aw2X8bu/mS95uTDZfxu7+ZL3nfw+63g2mN8Wq+gvcdTljfFqvoL3HU41hSeU/xej6b9xw8mP21/0V7zv5T/ABej6b9xw8mP21/0V7zvP8Tf/VogAedgBRaprGRiZsqaVXwxS/WW73a3L01cbJLV1oABlAAAAAAAAAAAAAAAAAAACJqeXPCw5XVxjKSaS4uhLHUs9jE5mbdnWKdzjvFbLZbHXB1TIwYOFXA4N7tSXebDZeCGy8Edvlmtab5fx8Y9jux6rWtnOClt4boz+qaxkdtfiwjCNa3g3tu2uhpDzhi+5fYc8cpLuxmXTD42RZi3xuqaU49N1uaTRtTtz5WRujBOCTTjy3LPgj+6vsPUkuiSNZ+SZT0tu3oAOTKn13TfOIec0x/SxXpJfOX4lXoHypD6Mvcaw82W++y3Ok8lmPFrl1p6ADmyq9T0avMbtqaru7/CXtM/Zj5mn2cTjZU186L5P60bQHXHyWdVqZaZCOtZ8Vt2+/tin9xzt1HNyfQldOW/zY8t/sNbLFx5veVFUn4uCPuFVda2rhGC/wAq2NfJj+IvKfphq1DtYq1uMN/SaXNI2uFVRTjQjjbdm1umu/1lTrelcallY0fS6ziu/wBaIOj6o8OfZWtuiT/pfiay/wCTHcW/VOmrMzrGq22TuxIxjGtS4W+97M0sZKUVKLTTW6a7xsvBHDHKY3djEumIxMmWJkRuhGMpR6KXQ2OFkPKxK7nHhc1vsdtl4I9NZ5zL8LbsABzZUevajOpyxI1xcZw5yl6/Aoce6ePfC2t7Sg90bnZPuGy8EdcfJMZrTUy0haTnyz8eU5wUZRlwvh6PkQNa1W2i2eLVGKTjzk+vNdxebbdBsn3GZlJd6Tc2wtVjqthYkm4NNJ9DX6XmyzsXtZwUZKTi0uhL2Xgj3bboazzmX4W3YADkyq9a1GeDCuEK4zdie/F0X53MtGTjJSi9mnun4G82T6obLwR1w8kxmtNTLSs0fU7M92QthFSgk94957rOoW4EKuxjFubfOXdt/wDpZbJdENk+pjc5b0m+2GyL55N8rrWnOXXZbFjpusX4/ZY7jCdW+y7mt34mo2XghsvBHS+WWa01yegA4sKbWdVvwsiNNMYc4cTlJbvq/wADNzk5zlOXWT3ZvNk+qGy8EdcfJMZ6amWmf0rWMizJpxrFCUH6O+2zXIu8q54+Lbalu4Rckmddl4I9MZZS3ciWsbnalfnqKuUFGL3SijjjZd+I5OizgcuT5Jm32XghsvBHX5ZrWmuX8ZD4Zz/4h/0r8B8M5/8AEP8ApX4Gv2XghsvBE+TH/U5T9MLddZkWyttlxTl1ZuzzZeCPTOefLXSW7AAc2QAAAAAAAAAAAAAAAAAAAAAAAAAAAAAAAAAAAAAAAAAACnzdAqyLnZTZ2PFzceHdblwDUyuPpZdIWm4duDW6p3q2v5q4duH+5NAJbu7qAAIAAAAAAAAAAAAAAAAAAAAAAAAAAAAAAAAAAAAAAAAAAAAAAAAAAAAAAAAAAAAAAAABxyrpUVqUKpWyckuGJ2D5LdgV1OqTum4rDsSU+CT3T4Wd8TM847RTh2Uq58DTlvuyJo11c7Mzgmnvc5L2eJAkse7H1K1cMrY2OUJd6W65o68ZvWmtNG5KK3k0l6w+nJblFlSjdk02XWwVEqVwSnW5x4u/vXMtNPiq8GtK12RSe0nFx5exmbjqbTT5xM2WUrtqJQdbcdnJc5eB8Uai7sa25Y8l2b2UeJbyfeiDp0YXvLnHLtrStlLauSS28eaONVlD0PKjKak1Y3Hfru+j95rjP/jWu2gjYnCMpeg5Jcm/7HzLIrjkRob9Nx4vqKLMnRPs7FOuxqiK7OafP6LXeSrYY8dXonfXGCnStuJfP35fWTgzpb8S4uHdb+G545xW+8ly68+hnrFX5vdGyLeou30eT4uvLZ+GxIlVjX6267uGTdS4op7bz/8AwcF0ueOO7XEuXXmepqS3TTXqKXVKPN8ntKaoy85i6mtvnPoy1xceGLjxqrSXCub8X4mbJJtLHXiXFw7rfw3I0sxLMWNCDnLbeUt0lFfeU20PNeDhl8J9rvvs+Lffrv4bEulY0tetTUHNRTXL53f9ZrhIutLPIyK8avjsey3S5es5WZnZ5lVDhvG1Nqzi8OvIj65XCWJCc4p8Fkd210W/Mj5MsOzOwKl2bp2l6K6c+n9xjjLDS5TTW6e6CkpfqtP2FCnLzDPx8dveu5+hHqob939yTpcKVkynRfCa4NpQrqcF16vn1JcOtpZpJy8+WNkV0xx52Oxei1JLfbqeLPs7KyUsSyM4NLgbW73IuqzhLU8OvtnVJcW8o9Y79D3WIQp0tRtsdk1NcMp9ev4FknX9XS14o97Se27W/Q94orbeS59OfUpcpYmRq2OpOMo2V+ls9uL93c558aa82fCoWSXBFUyT4l024GJhtNLqORXLInQn6cEm/rPnLyq8StSmpScntGMVu5PwRAohj165kKcIRnLhde66vbm0ddTjKF+LlcLnXTJ8aS3aT7ycZuGu33DUGrYV5OPZQ7HtBy2ab8ORM4o8/SXLrz6FRnZdOoOjGxZ9pOVik2ltwpC/sKNRyldFRjdUtlt+u/xLxXS44o8PFutvHcj5uU8TGd8a+0iuu0ttl4lTXfT8GYcJ112c2nKzfhg147e0+FdCOiZVUpJSVu0Y7NbbvdJb+xl4dki7lkNXVVqtyVibck+UT2vJqssshGXOt7S3Kyy7HeqYE4zjvKDTfjutke4VGL5/mU2Vw43L0YtfN257E4zSa6W3HDbfij9p9FDi4anmRw7K068aUpuTX6yf6q/PgXOTfDFonbY0oxX2+ozljr0a704LUa3qDxOF7/vd2+2+xLclFbyaS9ZnezyY6fHL/Q8rO34uJ8Tfh02O+pX0ZDpvVlbXZtqFibjL2bd5u4fpdLtyitt2lv03Z5xR5+kuXXn0M9lOrihJxi5dlCPYWJ8S+i/Ek29hRqGUroqEbqVsmv1n+JOBpc8UeXpLn059TzjjtvxLbx3M7ZOiWkYKlNKcbEm0+cVvz+4m5qxseOPTGirs5byjKzdxX2dWLgmls5JbbtLfpzCknvs09uuxnJ2VPQ5Qsa7Su3aKae8efd9W5Lj2VGpKOLwwV2NvDbpKW/IXBdLhSTbSa3XduFJNtJrddVuUuBHGddagnHPjGW/ovfi2fVnLT663bj73qGRGXpQVL434qT36DgmmgABzQAAAAAAAAAAAAAAAAAAAAAAAAAAAAAAAAAAAAAACt1ed9Sx541klN2KPD3S9pZN3SybWQKe7KllLEnTdZU52quyCf6r7yTbqldVk4quc4Vvac1ttF/eXhTSeCv8APrXqfYRqlKvgT3W3e/1vYHqsIQvlZTZDsWotPbdt+A400l2Y8LbqrZ7t1buK35bvvOpDjqEZ5KqjXPhcFZx8tlHbqfENUhN1t02xqslwwtaWzY400ngg1akrb3THHu44y4ZcltH1tkXHzpYzuhPtb35w64LfeXT1jjTS4BzsnKNEpqEuLh34VtuQKc9UadRdNXXRm9nJ7brn3kktNLMEXHzFfdOmVU6rIpS4Z7c148jnqNVzrsuryZ1Rrrb4Y97XMa71TX4TgVmE7KcaOZkZU51urilGXc/UdatSjbLg7GyMpRcoJ7ent9fUtxppOBX1aor6pTqxrmoxbb2Wya7jhLPunpHbWQtg3tvZDb7Vz+ocKaW4It2VKiEdqLbvR4nKKXJfifF2p11V0W9nZOu7pKK6Pw2HGpp3vxasjgdkfSg94yT2aftOxBnqLh2HHjWx7aXCt9ls9+864uZ5zZbBVTiq5OLk9tm/AaulSQU2o3OnUownmW0UzhxPbufTwJFeV5rj172TypXSfZbLnJF43WzSxBUYmZZTDNssjdONU16EmnKK2Jizou/Hq7Oa7ePFGXLbpvsS42GnanHhTO2cd3K2XFJtnUhR1GM7doU2Sr4+z7RJbbnss9V3RhZRbCEp8CsaWzY1TVTAV8c216nPH7GbrjFeHL1+w+cbNjCnKuulbtCxpxmlvH1LYcaaWQIUNQ3m6549tdvBxxhLb0l6uZ8VarCzsZOi2NdsuGM2ltxeHUcaaWAAMoAAAAAAAAAAAAAAAAAAAAAAAAAAAAAAAAAAAAAAAAAAAAABC1DHyL5UOjstq5qb421u17ETQWXV2K7I012Z1OTVKMWpKVke6W3evWfEtNnG+2VdeLZGyXFvdDeUW+vtLQF51d1CljXQ1GORV2bg61CSe62W/cfF2nuzUY38UexaTnDvckml7ywA5U2r8HTpY8L43TUu0XBFruguiOcdPyXXTj22VOimSknHfilt0XgWgHO+zaDhY+RTk5FlvZcNsuJcMm2n9hFhpmVG6zITpjf2nHCSbfXrF8uhcAcqbc5dq8d8odq49N3w7lZ8H5fwbXi70bwnxb8T6b7+BbgTLRtCjj3rUVkvs+CVShJbvdPry5HbMrsuxba6uHinFx9J7LmdwTZtCrw5z0vzS9xUuDh3g916mc8XDuoe7pw1KMWlKEGnJ+t7cixBeVNoOBiXUYU8e5w3fFs4Nvr7UcHhZb0p4f6DdbRUuJ9Ps6lqByvs2rMjBycicXOVTj2fC4uUtovxSXX6z4eBmea4lS7DeialvxPnt07i2BedNoWrRjLT7OLfiWzht14t+R1waHjYsIS5z6zfjJ9SQDO+tCuyMbMlqMcmjsNow4Ept8/sR5PEzLHTfOdLyKpyaXPh4X3dNyyBeVNq2rByNsyN06tshdY78nt4eB8ww83tcSc3Rtjrh2TfNbbb9C0A5U2gY2LlYsnXXOl0OblvJPiSfd4EWel5cpKbnTOyNnGpylLd8+j8PqLkCZ2dm0Lze+GpSyIdm4WQUZJtprbwI8dNyLKcqu6VUe1n2kXBt7P60WoHKw2r/Ncqy9ZFzp7SuDjXGLezb72zjHT8qOBRTvT2lNqmvSezXN+HrLYDlTbxb7c+p6AZQAAAAAAAAAAAAAAAAAAAAAAAAAAAAAAAAAAAAAAAAAAAAAAAAAAAAAAAAAAA4ZeXXh1cdrfPlGK6yfqO5HzrKqsWcrZRjumot+OxZ7We3z5/WsCOXNNQa34er9h5VncVrqvplRPh41xNNNfURcJY+Xosap2LhhFcbT5wa5nmnUSybZ5V1k7K+F118aSbj3vkbuMmzrTvXqam65SoshTbLhhY2ub7uXcfdmo1QzIYsU5zk9m10iQcfG7XMjTXdZZi4st/S224u5Lx2OmpZFFediJ2RjKFnFP1cu8vGb0ulsQcjUlVZZGFFlsaudko7bR/E7TrvsthZVkqNXJuHZp8X1kDUdQpnc8PtVVDpbPbu/dRnGbqSJt2dCuumVcZWyu/Zxjyb7zyrPrnVdOyMqpU/tIPm1+JEtsrhbgZcE1jRi477fqprZbn1i3QV+dnN7Y74UpbfrbLm0XjNLp2o1HtboV2UWU9qm63Lb0vwPpajVLOji1pyk995Lomu4g4udRl50LrZ+nu4U1Jfqp979Z95WTjw1jG/SQjwKan6m13l4960aW4AOT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bS6s9336HiPiahxKUntJdNgOgODyEuW2/rPqNyk9uFgdQeKSZ6AB4mn0Z6AAAAAAAAAAAAAAAAAAAAAAAAAAAAAAAAAAAAAAAAAAAAAAAAAAAAAAAAAAAAAAAAAAAAAAAAAAAAAAADndPhjsurA8st25R6nOO/Fs9n6z4i2uaPYx+c+XrKPXXxSe/QRfBLh6v3n3zl6kJRTjsuTXNPwA8be3N7L1CEo9Jb/Wz44t+UevRrwPHvyQEiFUY7uG6359T7T8eqOFM2pcL7zv3sg9AAAAAAAAAAAAAAAAAAAAAAAAAAAAAAAAAAAAAAAAAAAAAAAAAAAAAAAAAAAAAAAAAAAAAAAAAAAAAUFWTqUvKCWDLLrdcIq1vsVzjuvR/v1I+rarlabrEYXTVuNJcXCobOEd9v7Emn/wBzyP8A+Ve+J859cLfKeiFiThLGkmn3rdnomt9z8MLCSd2Nx0Wxjxx3hPbiXqexX6Pl5dzyrs3IhKrGnKtxVe3Nd+5ywpy0XOWDktvEubePY/mv91/n3nxpkO3xtRqT5Tzmn7OJbk46lN7qZF25sHk5VssfEXOMIvZyXi2fNOqafRZw1V2Rj04/y9yLr18nkxx4+jXXFcl4kGrDyL4p1VSlFvbiS5GPbemnlZtNTi+UvD+zK7W9Rvx400YaTybG2t1v6KXM6qSWfVixe6hRLj+2KXuKnG1LFlrOTlZV8YqtdlVum913v8+JcMd3evTNq803L89wqchdZx5rwff/AHLSPNJ+JldByqVn5eHRYpUyl2tTXr6r3fYXGt5vwfo9tkXtY1wQ9r/Lf1Eyw+rUJetq+jXb7NZSlw/B9lsqIS2+ckue/rfvL++Nk6ZxpsVdjXoycd9n7DJX5GmLybhiVZcPOKkrI7J/tOr7vW0abS8xZ+n0ZK6zj6S8JdH/AHNeTHXchKrvJ/Lzs2WRPKyISrqm6+BVpbtbc9zt5RZOXhYPnWJdGCg0pRcE+LdpLn3FVoXwmo5nmCxHX5xLftnLff6j68oXq3wTb54sJU7x37Jz4uq26muM+T8Jv6UzUcjUsPRI5kcuuVkEpT/RL0lJpJerbc9oq1y6iu1Z+OlOKkk6um6Gv/8Aqtn0K/8AlE8w5a75pR2cNP7Ps48PE577bd5J9u+vZ+U/R7sm/Tq7M2Lje3JSTjw9725ewnAHG3d22AAgAAAAAAAAAAAAAAAAAAAAAAAAAAAAAAAAAAAAAAAAAAAAAAAAAAAAAAAAAAAAAAAAz9NWoryinmy09qmyCqb7aPJbr0v7dDzLhnvX4ZVeA51VRdafaxXEn3/36F/OXDFy232XQ+UuKtS22b5tHTn+dM8UPU8KvPw50WrrzjLvi/ErdBw8jCx74ZS9OVrknvvxclzL04TW0tkSZXjxXXe0PNwcbKkrLpSrkls5R7/afOPbj4adWDXbkTk1xNdPt6E+tby325HYztVbnY9tNORbgY7syshcL3mlw8nz5kfR8SWJhV030dnYt+JNqW7367r2/wBi6IeQ7VbX2UFLee0t3tsjUyuuKa7VupYuW9QxMnAxe0lS3xSU4xUk/m8/r+06ahRn5upYUpYEniUSU5LtYc3y9fd+JdVwSe/gdSzyWfhNPns4fuR+woNHq1LT/O63p0uwnJ2VR7aHov8Ad6+w0J8XOUaZuD2kovZ7b8/YZmWppdKXydx87DlkV5eI6oW2O1T7SMtm9uWy9518pKMvMwPNcTG7btGnKXHGPDs0+j6kmvJyEknCUm+FLij4ykt+SXq/6Przy7gclQ+keWz35pc/7tfUb3eXI49aVup16jl6FHEhp7Vs0ozXbR9Dhaafr32PujL1mmiur4HT4IqO/nMOeyLK6y7iqVfoucXunFtJ7ct37TlXPMcq+J7Rkm3uui59eS9XLl3jl1rUOL60iOXHTq1qG/nG8uLdp9726erYmnLFnKePXKzfja57rbn7Dqc73V9AAIAAAAAAAAAAAAAAAAAAAAAAAAAAAAAAAAAAAAAAAAAAAAAAAAAAAAAAAAAAAAAAAAPGt00E90AB8yj3o4TW80kAB0itlsegBA84d2uXVgAdUtkegBQ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996952"/>
            <a:ext cx="2664296" cy="184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09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sz="quarter" idx="1"/>
          </p:nvPr>
        </p:nvSpPr>
        <p:spPr/>
        <p:txBody>
          <a:bodyPr>
            <a:normAutofit fontScale="77500" lnSpcReduction="20000"/>
          </a:bodyPr>
          <a:lstStyle/>
          <a:p>
            <a:r>
              <a:rPr lang="es-MX" dirty="0">
                <a:solidFill>
                  <a:schemeClr val="tx2">
                    <a:lumMod val="75000"/>
                  </a:schemeClr>
                </a:solidFill>
              </a:rPr>
              <a:t>La </a:t>
            </a:r>
            <a:r>
              <a:rPr lang="es-MX" u="sng" dirty="0">
                <a:solidFill>
                  <a:schemeClr val="tx2">
                    <a:lumMod val="75000"/>
                  </a:schemeClr>
                </a:solidFill>
                <a:hlinkClick r:id="rId2"/>
              </a:rPr>
              <a:t>International Network </a:t>
            </a:r>
            <a:r>
              <a:rPr lang="es-MX" u="sng" dirty="0" err="1">
                <a:solidFill>
                  <a:schemeClr val="tx2">
                    <a:lumMod val="75000"/>
                  </a:schemeClr>
                </a:solidFill>
                <a:hlinkClick r:id="rId2"/>
              </a:rPr>
              <a:t>for</a:t>
            </a:r>
            <a:r>
              <a:rPr lang="es-MX" u="sng" dirty="0">
                <a:solidFill>
                  <a:schemeClr val="tx2">
                    <a:lumMod val="75000"/>
                  </a:schemeClr>
                </a:solidFill>
                <a:hlinkClick r:id="rId2"/>
              </a:rPr>
              <a:t> </a:t>
            </a:r>
            <a:r>
              <a:rPr lang="es-MX" u="sng" dirty="0" err="1">
                <a:solidFill>
                  <a:schemeClr val="tx2">
                    <a:lumMod val="75000"/>
                  </a:schemeClr>
                </a:solidFill>
                <a:hlinkClick r:id="rId2"/>
              </a:rPr>
              <a:t>Quality</a:t>
            </a:r>
            <a:r>
              <a:rPr lang="es-MX" u="sng" dirty="0">
                <a:solidFill>
                  <a:schemeClr val="tx2">
                    <a:lumMod val="75000"/>
                  </a:schemeClr>
                </a:solidFill>
                <a:hlinkClick r:id="rId2"/>
              </a:rPr>
              <a:t> </a:t>
            </a:r>
            <a:r>
              <a:rPr lang="es-MX" u="sng" dirty="0" err="1">
                <a:solidFill>
                  <a:schemeClr val="tx2">
                    <a:lumMod val="75000"/>
                  </a:schemeClr>
                </a:solidFill>
                <a:hlinkClick r:id="rId2"/>
              </a:rPr>
              <a:t>Assurance</a:t>
            </a:r>
            <a:r>
              <a:rPr lang="es-MX" u="sng" dirty="0">
                <a:solidFill>
                  <a:schemeClr val="tx2">
                    <a:lumMod val="75000"/>
                  </a:schemeClr>
                </a:solidFill>
                <a:hlinkClick r:id="rId2"/>
              </a:rPr>
              <a:t> Agencies in </a:t>
            </a:r>
            <a:r>
              <a:rPr lang="es-MX" u="sng" dirty="0" err="1">
                <a:solidFill>
                  <a:schemeClr val="tx2">
                    <a:lumMod val="75000"/>
                  </a:schemeClr>
                </a:solidFill>
                <a:hlinkClick r:id="rId2"/>
              </a:rPr>
              <a:t>Higher</a:t>
            </a:r>
            <a:r>
              <a:rPr lang="es-MX" u="sng" dirty="0">
                <a:solidFill>
                  <a:schemeClr val="tx2">
                    <a:lumMod val="75000"/>
                  </a:schemeClr>
                </a:solidFill>
                <a:hlinkClick r:id="rId2"/>
              </a:rPr>
              <a:t> </a:t>
            </a:r>
            <a:r>
              <a:rPr lang="es-MX" u="sng" dirty="0" err="1">
                <a:solidFill>
                  <a:schemeClr val="tx2">
                    <a:lumMod val="75000"/>
                  </a:schemeClr>
                </a:solidFill>
                <a:hlinkClick r:id="rId2"/>
              </a:rPr>
              <a:t>Education</a:t>
            </a:r>
            <a:r>
              <a:rPr lang="es-MX" u="sng" dirty="0">
                <a:solidFill>
                  <a:schemeClr val="tx2">
                    <a:lumMod val="75000"/>
                  </a:schemeClr>
                </a:solidFill>
                <a:hlinkClick r:id="rId2"/>
              </a:rPr>
              <a:t> </a:t>
            </a:r>
            <a:r>
              <a:rPr lang="es-MX" dirty="0">
                <a:solidFill>
                  <a:schemeClr val="tx2">
                    <a:lumMod val="75000"/>
                  </a:schemeClr>
                </a:solidFill>
              </a:rPr>
              <a:t>(INQAAHE) agrupa a la mayoría de los organismos responsables de asegurar la calidad de las instituciones o de los programas de educación superior en el mundo. </a:t>
            </a:r>
          </a:p>
          <a:p>
            <a:endParaRPr lang="es-MX" dirty="0">
              <a:solidFill>
                <a:schemeClr val="tx2">
                  <a:lumMod val="75000"/>
                </a:schemeClr>
              </a:solidFill>
            </a:endParaRPr>
          </a:p>
          <a:p>
            <a:r>
              <a:rPr lang="es-MX" dirty="0">
                <a:solidFill>
                  <a:schemeClr val="tx2">
                    <a:lumMod val="75000"/>
                  </a:schemeClr>
                </a:solidFill>
              </a:rPr>
              <a:t>INQAAHE tiene como uno de sus principales objetivos el “intercambio de experiencias y de conocimiento en el ámbito del aseguramiento de la calidad, y la identificación y diseminación de buenas prácticas al respecto”. </a:t>
            </a:r>
          </a:p>
          <a:p>
            <a:endParaRPr lang="es-MX" dirty="0">
              <a:solidFill>
                <a:schemeClr val="tx2">
                  <a:lumMod val="75000"/>
                </a:schemeClr>
              </a:solidFill>
            </a:endParaRPr>
          </a:p>
          <a:p>
            <a:r>
              <a:rPr lang="es-MX" dirty="0">
                <a:solidFill>
                  <a:schemeClr val="tx2">
                    <a:lumMod val="75000"/>
                  </a:schemeClr>
                </a:solidFill>
              </a:rPr>
              <a:t>Ha contribuido a crear una comunidad de especialistas en aseguramiento de la calidad, que comparten un lenguaje común y han ido delimitando un espacio de trabajo cada vez más específico.</a:t>
            </a:r>
            <a:endParaRPr lang="es-CL" dirty="0">
              <a:solidFill>
                <a:schemeClr val="tx2">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6632"/>
            <a:ext cx="3795489"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715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2640</TotalTime>
  <Words>5250</Words>
  <Application>Microsoft Macintosh PowerPoint</Application>
  <PresentationFormat>Presentación en pantalla (4:3)</PresentationFormat>
  <Paragraphs>385</Paragraphs>
  <Slides>53</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ＭＳ Ｐゴシック</vt:lpstr>
      <vt:lpstr>Arial</vt:lpstr>
      <vt:lpstr>Calibri</vt:lpstr>
      <vt:lpstr>Tw Cen MT</vt:lpstr>
      <vt:lpstr>Verdana</vt:lpstr>
      <vt:lpstr>Wingdings</vt:lpstr>
      <vt:lpstr>Wingdings 2</vt:lpstr>
      <vt:lpstr>Intermedio</vt:lpstr>
      <vt:lpstr>Modelos de aseguramiento de la calidad en educación superior  unidad 1  </vt:lpstr>
      <vt:lpstr>INDICE</vt:lpstr>
      <vt:lpstr>Resultado de Aprendizaje:    Se espera que al final de este módulo el estudiante sea capaz  de: </vt:lpstr>
      <vt:lpstr>Bibliografía</vt:lpstr>
      <vt:lpstr>Modelos de aseguramiento de la calidad: ¿Hacia donde queremos ir? </vt:lpstr>
      <vt:lpstr> ¿Que es la calidad?  </vt:lpstr>
      <vt:lpstr>MODELOS DE ASEGURAMIENTO DE LA CALIDAD </vt:lpstr>
      <vt:lpstr> Redes de Agencias de Aseguramiento de la Calidad </vt:lpstr>
      <vt:lpstr>Presentación de PowerPoint</vt:lpstr>
      <vt:lpstr>Presentación de PowerPoint</vt:lpstr>
      <vt:lpstr>Redes de Agencias de Aseguramiento de la Calidad</vt:lpstr>
      <vt:lpstr>Redes de Agencias de Aseguramiento de la Calidad</vt:lpstr>
      <vt:lpstr>Redes de Agencias de Aseguramiento de la Calidad</vt:lpstr>
      <vt:lpstr>Redes de Agencias de Aseguramiento de la Calidad</vt:lpstr>
      <vt:lpstr>Redes de Agencias de Aseguramiento de la Calidad</vt:lpstr>
      <vt:lpstr>Redes de Agencias de Aseguramiento de la Calidad</vt:lpstr>
      <vt:lpstr>Dimensiones comunes que cubren</vt:lpstr>
      <vt:lpstr>Presentación de PowerPoint</vt:lpstr>
      <vt:lpstr>DETERMINANTES DE LA CALIDAD DE LAS UNIVERSIDADES</vt:lpstr>
      <vt:lpstr>DETERMINANTES DE LA CALIDAD DE LAS UNIVERSIDADES</vt:lpstr>
      <vt:lpstr>SISTEMAS DE GOBERNANZA DE LA IES</vt:lpstr>
      <vt:lpstr>CULTURA ORGANIZACIONAL Y GESTIÓN: ELEMENTOS DETERMINANTES DE LA EFICACIA Y EFICIENCIA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NORMATIVA</vt:lpstr>
      <vt:lpstr>Ley de Educación superior 21.091</vt:lpstr>
      <vt:lpstr>Ley de Educación superior 21.091</vt:lpstr>
      <vt:lpstr>Ley de Educación superior 21.091</vt:lpstr>
      <vt:lpstr>Arquitectura del Sistema </vt:lpstr>
      <vt:lpstr>Actores del Sistema</vt:lpstr>
      <vt:lpstr>Ley de Educación superior 21.091  Establece los nuevos criterios y estándares de calidad</vt:lpstr>
      <vt:lpstr>La transformación de la Educación Superior</vt:lpstr>
      <vt:lpstr>La transformación de la Educación Superior</vt:lpstr>
      <vt:lpstr>La transformación de la Educación Superior</vt:lpstr>
      <vt:lpstr>Estándares  </vt:lpstr>
      <vt:lpstr>Comisión Nacional de Acreditación</vt:lpstr>
      <vt:lpstr>MODELO DE ASEGURAMIENTO DE LA CALIDAD </vt:lpstr>
      <vt:lpstr>Presentación de PowerPoint</vt:lpstr>
      <vt:lpstr>ACREDITACIÓN / CERTIFICACIÓN</vt:lpstr>
      <vt:lpstr>Presentación de PowerPoint</vt:lpstr>
      <vt:lpstr>ACREDITACIÓN / CERTIFICACIÓN</vt:lpstr>
      <vt:lpstr>ACREDITACIÓN / CERTIFICACIÓN</vt:lpstr>
      <vt:lpstr>ACREDITACIÓN / CERTIFICACIÓN</vt:lpstr>
      <vt:lpstr>Presentación de PowerPoint</vt:lpstr>
      <vt:lpstr>Presentación de PowerPoint</vt:lpstr>
      <vt:lpstr>Trabajo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Educación medica en el contexto latinoamericano</dc:title>
  <dc:creator>Usuario</dc:creator>
  <cp:lastModifiedBy>Monica Cecilia Espinoza Barrios (mespinoza)</cp:lastModifiedBy>
  <cp:revision>192</cp:revision>
  <cp:lastPrinted>2023-10-30T15:52:18Z</cp:lastPrinted>
  <dcterms:created xsi:type="dcterms:W3CDTF">2019-04-05T16:23:32Z</dcterms:created>
  <dcterms:modified xsi:type="dcterms:W3CDTF">2024-12-10T13:51:17Z</dcterms:modified>
</cp:coreProperties>
</file>