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2" roundtripDataSignature="AMtx7mhwUXMvEkCFFwabGSXQ4/5mmvl8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C359DE1-7FD0-4ECC-83A5-92CA50B1B79A}">
  <a:tblStyle styleId="{DC359DE1-7FD0-4ECC-83A5-92CA50B1B79A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 b="off" i="off"/>
      <a:tcStyle>
        <a:fill>
          <a:solidFill>
            <a:srgbClr val="CFD7E7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FD7E7"/>
          </a:solidFill>
        </a:fill>
      </a:tcStyle>
    </a:band1V>
    <a:band2V>
      <a:tcTxStyle b="off" i="off"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75c1a6a92d_0_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75c1a6a92d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2f06760c35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g32f06760c35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cd884a8dc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gcd884a8dc8_0_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c47a082fe8_1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g2c47a082fe8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b45133833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g2b45133833d_0_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75c1a6a92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75c1a6a92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1a17cacbd8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11a17cacbd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75c1a6a92d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75c1a6a92d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5c1a6a92d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75c1a6a92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sites.google.com/view/programa-de-ingles-medicina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lacastillo@uchile.cl" TargetMode="External"/><Relationship Id="rId4" Type="http://schemas.openxmlformats.org/officeDocument/2006/relationships/hyperlink" Target="mailto:miruskaosorio@uchile.cl" TargetMode="External"/><Relationship Id="rId5" Type="http://schemas.openxmlformats.org/officeDocument/2006/relationships/hyperlink" Target="mailto:clausoto@uchile.cl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consultaaulas.med.uchile.cl/" TargetMode="External"/><Relationship Id="rId4" Type="http://schemas.openxmlformats.org/officeDocument/2006/relationships/hyperlink" Target="http://consultaaulas.med.uchile.cl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dpi.med.uchile.cl/estudiantes/informar/justificacion/" TargetMode="External"/><Relationship Id="rId4" Type="http://schemas.openxmlformats.org/officeDocument/2006/relationships/hyperlink" Target="http://dpi.med.uchile.cl/estudiantes/informar/justificacion/" TargetMode="External"/><Relationship Id="rId5" Type="http://schemas.openxmlformats.org/officeDocument/2006/relationships/hyperlink" Target="http://dpi.med.uchile.cl/estudiantes/informar/justificacion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553513" y="3212976"/>
            <a:ext cx="8037000" cy="24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DE INGLÉS</a:t>
            </a:r>
            <a:endParaRPr b="0" i="0" sz="1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2025-</a:t>
            </a:r>
            <a:r>
              <a:rPr b="1" lang="en-US" sz="40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 b="0" i="0" sz="1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36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https://sites.google.com/view/programa-de-ingles-medicina</a:t>
            </a:r>
            <a:r>
              <a:rPr b="1" i="0" lang="en-US" sz="3600" u="none" cap="none" strike="noStrike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i="0" sz="3600" u="none" cap="none" strike="noStrike">
              <a:solidFill>
                <a:srgbClr val="76923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2428632" y="836712"/>
            <a:ext cx="444762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UNIVERSIDAD DE CHILE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                      FACULTAD DE MEDICINA</a:t>
            </a:r>
            <a:endParaRPr b="1" i="0" sz="1600" u="none" cap="none" strike="noStrike">
              <a:solidFill>
                <a:srgbClr val="7692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Facultad de Medicina - Universidad de Chile"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62025" y="376625"/>
            <a:ext cx="1022125" cy="178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75c1a6a92d_0_32"/>
          <p:cNvSpPr txBox="1"/>
          <p:nvPr>
            <p:ph type="title"/>
          </p:nvPr>
        </p:nvSpPr>
        <p:spPr>
          <a:xfrm>
            <a:off x="457200" y="274645"/>
            <a:ext cx="8229600" cy="699900"/>
          </a:xfrm>
          <a:prstGeom prst="rect">
            <a:avLst/>
          </a:prstGeom>
          <a:solidFill>
            <a:srgbClr val="4A86E8"/>
          </a:solidFill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Horarios Protegidos</a:t>
            </a:r>
            <a:endParaRPr/>
          </a:p>
        </p:txBody>
      </p:sp>
      <p:sp>
        <p:nvSpPr>
          <p:cNvPr id="144" name="Google Shape;144;g375c1a6a92d_0_32"/>
          <p:cNvSpPr txBox="1"/>
          <p:nvPr>
            <p:ph idx="1" type="body"/>
          </p:nvPr>
        </p:nvSpPr>
        <p:spPr>
          <a:xfrm>
            <a:off x="96950" y="1069075"/>
            <a:ext cx="8589900" cy="598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600">
                <a:latin typeface="Arial"/>
                <a:ea typeface="Arial"/>
                <a:cs typeface="Arial"/>
                <a:sym typeface="Arial"/>
              </a:rPr>
              <a:t>Lunes 25 de agosto:</a:t>
            </a:r>
            <a:r>
              <a:rPr lang="en-US" sz="2600">
                <a:latin typeface="Arial"/>
                <a:ea typeface="Arial"/>
                <a:cs typeface="Arial"/>
                <a:sym typeface="Arial"/>
              </a:rPr>
              <a:t> Bloques 3</a:t>
            </a:r>
            <a:br>
              <a:rPr lang="en-US" sz="2600">
                <a:latin typeface="Arial"/>
                <a:ea typeface="Arial"/>
                <a:cs typeface="Arial"/>
                <a:sym typeface="Arial"/>
              </a:rPr>
            </a:b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600">
                <a:latin typeface="Arial"/>
                <a:ea typeface="Arial"/>
                <a:cs typeface="Arial"/>
                <a:sym typeface="Arial"/>
              </a:rPr>
              <a:t>Martes 9 de septiembre:</a:t>
            </a:r>
            <a:r>
              <a:rPr lang="en-US" sz="2600">
                <a:latin typeface="Arial"/>
                <a:ea typeface="Arial"/>
                <a:cs typeface="Arial"/>
                <a:sym typeface="Arial"/>
              </a:rPr>
              <a:t> Bloque 4</a:t>
            </a:r>
            <a:br>
              <a:rPr lang="en-US" sz="2600">
                <a:latin typeface="Arial"/>
                <a:ea typeface="Arial"/>
                <a:cs typeface="Arial"/>
                <a:sym typeface="Arial"/>
              </a:rPr>
            </a:b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600">
                <a:latin typeface="Arial"/>
                <a:ea typeface="Arial"/>
                <a:cs typeface="Arial"/>
                <a:sym typeface="Arial"/>
              </a:rPr>
              <a:t>Jueves 2 de octubre:</a:t>
            </a:r>
            <a:r>
              <a:rPr lang="en-US" sz="2600">
                <a:latin typeface="Arial"/>
                <a:ea typeface="Arial"/>
                <a:cs typeface="Arial"/>
                <a:sym typeface="Arial"/>
              </a:rPr>
              <a:t> Bloque 3</a:t>
            </a:r>
            <a:br>
              <a:rPr lang="en-US" sz="2600">
                <a:latin typeface="Arial"/>
                <a:ea typeface="Arial"/>
                <a:cs typeface="Arial"/>
                <a:sym typeface="Arial"/>
              </a:rPr>
            </a:b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600">
                <a:latin typeface="Arial"/>
                <a:ea typeface="Arial"/>
                <a:cs typeface="Arial"/>
                <a:sym typeface="Arial"/>
              </a:rPr>
              <a:t>Miércoles 22 de octubre:</a:t>
            </a:r>
            <a:r>
              <a:rPr lang="en-US" sz="2600">
                <a:latin typeface="Arial"/>
                <a:ea typeface="Arial"/>
                <a:cs typeface="Arial"/>
                <a:sym typeface="Arial"/>
              </a:rPr>
              <a:t> Bloque 3 (Feria Salud)</a:t>
            </a:r>
            <a:br>
              <a:rPr lang="en-US" sz="2600">
                <a:latin typeface="Arial"/>
                <a:ea typeface="Arial"/>
                <a:cs typeface="Arial"/>
                <a:sym typeface="Arial"/>
              </a:rPr>
            </a:b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600">
                <a:latin typeface="Arial"/>
                <a:ea typeface="Arial"/>
                <a:cs typeface="Arial"/>
                <a:sym typeface="Arial"/>
              </a:rPr>
              <a:t>Martes 4 de noviembre:</a:t>
            </a:r>
            <a:r>
              <a:rPr lang="en-US" sz="2600">
                <a:latin typeface="Arial"/>
                <a:ea typeface="Arial"/>
                <a:cs typeface="Arial"/>
                <a:sym typeface="Arial"/>
              </a:rPr>
              <a:t> Bloque 3</a:t>
            </a:r>
            <a:br>
              <a:rPr lang="en-US" sz="2600">
                <a:latin typeface="Arial"/>
                <a:ea typeface="Arial"/>
                <a:cs typeface="Arial"/>
                <a:sym typeface="Arial"/>
              </a:rPr>
            </a:b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600">
                <a:latin typeface="Arial"/>
                <a:ea typeface="Arial"/>
                <a:cs typeface="Arial"/>
                <a:sym typeface="Arial"/>
              </a:rPr>
              <a:t>Jueves 20 de noviembre:</a:t>
            </a:r>
            <a:r>
              <a:rPr lang="en-US" sz="2600">
                <a:latin typeface="Arial"/>
                <a:ea typeface="Arial"/>
                <a:cs typeface="Arial"/>
                <a:sym typeface="Arial"/>
              </a:rPr>
              <a:t> Bloque 4</a:t>
            </a:r>
            <a:br>
              <a:rPr lang="en-US" sz="2600">
                <a:latin typeface="Arial"/>
                <a:ea typeface="Arial"/>
                <a:cs typeface="Arial"/>
                <a:sym typeface="Arial"/>
              </a:rPr>
            </a:b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600">
                <a:latin typeface="Arial"/>
                <a:ea typeface="Arial"/>
                <a:cs typeface="Arial"/>
                <a:sym typeface="Arial"/>
              </a:rPr>
              <a:t>Miércoles 3 de diciembre:</a:t>
            </a:r>
            <a:r>
              <a:rPr lang="en-US" sz="2600">
                <a:latin typeface="Arial"/>
                <a:ea typeface="Arial"/>
                <a:cs typeface="Arial"/>
                <a:sym typeface="Arial"/>
              </a:rPr>
              <a:t> Bloque 4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4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2f06760c35_0_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None/>
            </a:pPr>
            <a:r>
              <a:rPr b="1" lang="en-US"/>
              <a:t>FERIADOS 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None/>
            </a:pPr>
            <a:r>
              <a:rPr b="1" lang="en-US"/>
              <a:t>Primer Semestre 2025</a:t>
            </a:r>
            <a:endParaRPr b="1"/>
          </a:p>
        </p:txBody>
      </p:sp>
      <p:sp>
        <p:nvSpPr>
          <p:cNvPr id="150" name="Google Shape;150;g32f06760c35_0_3"/>
          <p:cNvSpPr txBox="1"/>
          <p:nvPr/>
        </p:nvSpPr>
        <p:spPr>
          <a:xfrm>
            <a:off x="10068050" y="4271400"/>
            <a:ext cx="9168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g32f06760c35_0_3"/>
          <p:cNvSpPr txBox="1"/>
          <p:nvPr/>
        </p:nvSpPr>
        <p:spPr>
          <a:xfrm>
            <a:off x="733650" y="1791650"/>
            <a:ext cx="7198200" cy="46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Viernes 		15 de agosto</a:t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Jueves 		18 y 19 de septiembre</a:t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Viernes 		31 de octubre</a:t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Lunes		8 de diciembre</a:t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Jueves		25 de diciembre</a:t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"/>
          <p:cNvSpPr/>
          <p:nvPr/>
        </p:nvSpPr>
        <p:spPr>
          <a:xfrm>
            <a:off x="714625" y="2205873"/>
            <a:ext cx="7926900" cy="4515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chemeClr val="lt1">
                <a:alpha val="46666"/>
              </a:schemeClr>
            </a:outerShdw>
          </a:effectLst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Char char="⮚"/>
            </a:pP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b="1" i="0" lang="en-US" sz="2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asistencia mínima a las </a:t>
            </a:r>
            <a:r>
              <a:rPr b="1" i="0" lang="en-US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CLASES TALLERES</a:t>
            </a:r>
            <a:r>
              <a:rPr b="1" i="0" lang="en-US" sz="2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 de un 80% (sin embargo es recomendable  asistir al 100%, para lograr las competencias requeridas)</a:t>
            </a: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1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⮚"/>
            </a:pP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Según el artículo 8 de  la normativa de asistencia vigente “(...)  si un estudiante se aproxima o sobrepasa el número máximo de inasistencias, el Profesor Encargado de Curso debe presentar el caso al Coordinador de Nivel (...)”; en tal caso ellas o ellos </a:t>
            </a: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21"/>
                  </a:ext>
                </a:extLst>
              </a:rPr>
              <a:t>puede</a:t>
            </a: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presentar el caso al Consejo de Escuela, quienes propondrán cómo enfrentar el caso.</a:t>
            </a:r>
            <a:endParaRPr b="1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2"/>
          <p:cNvSpPr txBox="1"/>
          <p:nvPr/>
        </p:nvSpPr>
        <p:spPr>
          <a:xfrm>
            <a:off x="714625" y="590325"/>
            <a:ext cx="7926900" cy="1143000"/>
          </a:xfrm>
          <a:prstGeom prst="rect">
            <a:avLst/>
          </a:prstGeom>
          <a:solidFill>
            <a:srgbClr val="4A86E8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ASISTENCIA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cd884a8dc8_0_12"/>
          <p:cNvSpPr/>
          <p:nvPr/>
        </p:nvSpPr>
        <p:spPr>
          <a:xfrm>
            <a:off x="755425" y="2439648"/>
            <a:ext cx="8202600" cy="40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937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600"/>
              <a:buFont typeface="Calibri"/>
              <a:buChar char="➢"/>
            </a:pPr>
            <a:r>
              <a:rPr b="1" i="0" lang="en-US" sz="26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La nota final se calcula 70% nota de presentación y 30% el examen.</a:t>
            </a:r>
            <a:endParaRPr b="1" i="0" sz="2600" u="none" cap="none" strike="noStrik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600"/>
              <a:buFont typeface="Calibri"/>
              <a:buChar char="➢"/>
            </a:pPr>
            <a:r>
              <a:rPr b="1" i="0" lang="en-US" sz="26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22"/>
                  </a:ext>
                </a:extLst>
              </a:rPr>
              <a:t>L</a:t>
            </a:r>
            <a:r>
              <a:rPr b="1" i="0" lang="en-US" sz="26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23"/>
                  </a:ext>
                </a:extLst>
              </a:rPr>
              <a:t>a nota de eximición es 5,45.</a:t>
            </a:r>
            <a:endParaRPr b="1" i="0" sz="2600" u="none" cap="none" strike="noStrik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Calibri"/>
              <a:buChar char="➢"/>
            </a:pPr>
            <a:r>
              <a:rPr b="1" i="0" lang="en-US" sz="2800" u="none" cap="none" strike="noStrik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24"/>
                  </a:ext>
                </a:extLst>
              </a:rPr>
              <a:t>El </a:t>
            </a:r>
            <a:r>
              <a:rPr b="1" i="0" lang="en-US" sz="2800" u="sng" cap="none" strike="noStrik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25"/>
                  </a:ext>
                </a:extLst>
              </a:rPr>
              <a:t>examen es reprobatorio</a:t>
            </a:r>
            <a:r>
              <a:rPr b="1" i="0" lang="en-US" sz="2800" u="sng" cap="none" strike="noStrik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para todos los niveles,</a:t>
            </a:r>
            <a:r>
              <a:rPr b="1" i="0" lang="en-US" sz="2800" u="none" cap="none" strike="noStrik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lo que significa que si se presenta a examen, debe obtener nota de aprobación en el examen de primera o en su defecto de segunda, para aprobar.</a:t>
            </a:r>
            <a:endParaRPr b="1" i="0" sz="2800" u="none" cap="none" strike="noStrike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gcd884a8dc8_0_12"/>
          <p:cNvSpPr txBox="1"/>
          <p:nvPr/>
        </p:nvSpPr>
        <p:spPr>
          <a:xfrm>
            <a:off x="683575" y="503250"/>
            <a:ext cx="7926900" cy="1143000"/>
          </a:xfrm>
          <a:prstGeom prst="rect">
            <a:avLst/>
          </a:prstGeom>
          <a:solidFill>
            <a:srgbClr val="4A86E8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CIERRE DE SEMESTRE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"/>
          <p:cNvSpPr/>
          <p:nvPr/>
        </p:nvSpPr>
        <p:spPr>
          <a:xfrm>
            <a:off x="1252363" y="1484784"/>
            <a:ext cx="776587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494429"/>
                </a:solidFill>
                <a:latin typeface="Arial"/>
                <a:ea typeface="Arial"/>
                <a:cs typeface="Arial"/>
                <a:sym typeface="Arial"/>
              </a:rPr>
              <a:t>Las siguientes tablas resumen el proceso de aprobación y/o reprobación al final de semestre y la toma de exámenes y/o eximición.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0"/>
          <p:cNvSpPr txBox="1"/>
          <p:nvPr/>
        </p:nvSpPr>
        <p:spPr>
          <a:xfrm>
            <a:off x="715902" y="116625"/>
            <a:ext cx="7765800" cy="1143000"/>
          </a:xfrm>
          <a:prstGeom prst="rect">
            <a:avLst/>
          </a:prstGeom>
          <a:solidFill>
            <a:srgbClr val="4A86E8"/>
          </a:solidFill>
          <a:ln cap="flat" cmpd="sng" w="57150">
            <a:solidFill>
              <a:srgbClr val="93895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94429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494429"/>
                </a:solidFill>
                <a:latin typeface="Arial"/>
                <a:ea typeface="Arial"/>
                <a:cs typeface="Arial"/>
                <a:sym typeface="Arial"/>
              </a:rPr>
              <a:t>EVALUACIONES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0" name="Google Shape;170;p10"/>
          <p:cNvGraphicFramePr/>
          <p:nvPr/>
        </p:nvGraphicFramePr>
        <p:xfrm>
          <a:off x="1252363" y="2571743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{DC359DE1-7FD0-4ECC-83A5-92CA50B1B79A}</a:tableStyleId>
              </a:tblPr>
              <a:tblGrid>
                <a:gridCol w="1637175"/>
                <a:gridCol w="2186525"/>
                <a:gridCol w="3675650"/>
              </a:tblGrid>
              <a:tr h="604725"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494429"/>
                          </a:solidFill>
                        </a:rPr>
                        <a:t>Nota </a:t>
                      </a:r>
                      <a:r>
                        <a:rPr lang="en-US" sz="1400" u="none" cap="none" strike="noStrike">
                          <a:solidFill>
                            <a:srgbClr val="494429"/>
                          </a:solidFill>
                        </a:rPr>
                        <a:t>PRESENTACIÓN</a:t>
                      </a:r>
                      <a:endParaRPr sz="1400" u="none" cap="none" strike="noStrike">
                        <a:solidFill>
                          <a:srgbClr val="49442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15C"/>
                        </a:gs>
                      </a:gsLst>
                      <a:path path="circle">
                        <a:fillToRect b="50%" l="50%" r="50%" t="50%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rgbClr val="494429"/>
                          </a:solidFill>
                        </a:rPr>
                        <a:t>Igual o superior a 5,45</a:t>
                      </a:r>
                      <a:endParaRPr sz="1400" u="none" cap="none" strike="noStrike">
                        <a:solidFill>
                          <a:srgbClr val="49442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gradFill>
                      <a:gsLst>
                        <a:gs pos="0">
                          <a:srgbClr val="FFF6DB"/>
                        </a:gs>
                        <a:gs pos="100000">
                          <a:srgbClr val="FAD15C"/>
                        </a:gs>
                      </a:gsLst>
                      <a:path path="circle">
                        <a:fillToRect b="50%" l="50%" r="50%" t="50%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rgbClr val="494429"/>
                          </a:solidFill>
                        </a:rPr>
                        <a:t>EXIMIDO.  APROBADO sin dar examen.</a:t>
                      </a:r>
                      <a:endParaRPr sz="1400" u="none" cap="none" strike="noStrike">
                        <a:solidFill>
                          <a:srgbClr val="49442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gradFill>
                      <a:gsLst>
                        <a:gs pos="0">
                          <a:srgbClr val="FFF6DB"/>
                        </a:gs>
                        <a:gs pos="100000">
                          <a:srgbClr val="FAD15C"/>
                        </a:gs>
                      </a:gsLst>
                      <a:path path="circle">
                        <a:fillToRect b="50%" l="50%" r="50%" t="50%"/>
                      </a:path>
                      <a:tileRect/>
                    </a:gradFill>
                  </a:tcPr>
                </a:tc>
              </a:tr>
              <a:tr h="12094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494429"/>
                          </a:solidFill>
                        </a:rPr>
                        <a:t>Entre 3,95 y 5,44</a:t>
                      </a:r>
                      <a:endParaRPr b="1" sz="1400" u="none" cap="none" strike="noStrike">
                        <a:solidFill>
                          <a:srgbClr val="49442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15C"/>
                        </a:gs>
                      </a:gsLst>
                      <a:path path="circle">
                        <a:fillToRect b="50%" l="50%" r="50%" t="50%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494429"/>
                          </a:solidFill>
                        </a:rPr>
                        <a:t>Debe dar examen de primera instancia, y si lo reprueba, dará examen de segunda.</a:t>
                      </a:r>
                      <a:endParaRPr b="1" sz="1400" u="none" cap="none" strike="noStrike">
                        <a:solidFill>
                          <a:srgbClr val="49442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gradFill>
                      <a:gsLst>
                        <a:gs pos="0">
                          <a:srgbClr val="FFF6DB"/>
                        </a:gs>
                        <a:gs pos="100000">
                          <a:srgbClr val="FAD15C"/>
                        </a:gs>
                      </a:gsLst>
                      <a:path path="circle">
                        <a:fillToRect b="50%" l="50%" r="50%" t="50%"/>
                      </a:path>
                      <a:tileRect/>
                    </a:gradFill>
                  </a:tcPr>
                </a:tc>
              </a:tr>
              <a:tr h="12094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494429"/>
                          </a:solidFill>
                        </a:rPr>
                        <a:t>Entre 3,45 y 3,94</a:t>
                      </a:r>
                      <a:endParaRPr b="1" sz="1400" u="none" cap="none" strike="noStrike">
                        <a:solidFill>
                          <a:srgbClr val="49442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15C"/>
                        </a:gs>
                      </a:gsLst>
                      <a:path path="circle">
                        <a:fillToRect b="50%" l="50%" r="50%" t="50%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494429"/>
                          </a:solidFill>
                        </a:rPr>
                        <a:t>Puede dar sólo UN examen; sin embargo, el alumno puede elegir si asistirá al examen 1 o 2, previo aviso a su PEC.</a:t>
                      </a:r>
                      <a:endParaRPr b="1" sz="1400" u="none" cap="none" strike="noStrike">
                        <a:solidFill>
                          <a:srgbClr val="49442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gradFill>
                      <a:gsLst>
                        <a:gs pos="0">
                          <a:srgbClr val="FFF6DB"/>
                        </a:gs>
                        <a:gs pos="100000">
                          <a:srgbClr val="FAD15C"/>
                        </a:gs>
                      </a:gsLst>
                      <a:path path="circle">
                        <a:fillToRect b="50%" l="50%" r="50%" t="50%"/>
                      </a:path>
                      <a:tileRect/>
                    </a:gradFill>
                  </a:tcPr>
                </a:tc>
              </a:tr>
              <a:tr h="10483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494429"/>
                          </a:solidFill>
                        </a:rPr>
                        <a:t>Igual o inferior a 3,44</a:t>
                      </a:r>
                      <a:endParaRPr b="1" sz="1400" u="none" cap="none" strike="noStrike">
                        <a:solidFill>
                          <a:srgbClr val="49442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15C"/>
                        </a:gs>
                      </a:gsLst>
                      <a:path path="circle">
                        <a:fillToRect b="50%" l="50%" r="50%" t="50%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494429"/>
                          </a:solidFill>
                        </a:rPr>
                        <a:t>REPROBADO automáticamente. Sin derecho a examen.</a:t>
                      </a:r>
                      <a:endParaRPr b="1" sz="1400" u="none" cap="none" strike="noStrike">
                        <a:solidFill>
                          <a:srgbClr val="49442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15C"/>
                        </a:gs>
                      </a:gsLst>
                      <a:path path="circle">
                        <a:fillToRect b="50%" l="50%" r="50%" t="50%"/>
                      </a:path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c47a082fe8_1_6"/>
          <p:cNvSpPr txBox="1"/>
          <p:nvPr/>
        </p:nvSpPr>
        <p:spPr>
          <a:xfrm>
            <a:off x="1170000" y="264400"/>
            <a:ext cx="4760400" cy="927900"/>
          </a:xfrm>
          <a:prstGeom prst="rect">
            <a:avLst/>
          </a:prstGeom>
          <a:gradFill>
            <a:gsLst>
              <a:gs pos="0">
                <a:srgbClr val="DDDDDD"/>
              </a:gs>
              <a:gs pos="100000">
                <a:srgbClr val="919191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Now… let’s begin</a:t>
            </a:r>
            <a:endParaRPr b="0" i="0" sz="50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45133833d_0_1"/>
          <p:cNvSpPr txBox="1"/>
          <p:nvPr/>
        </p:nvSpPr>
        <p:spPr>
          <a:xfrm>
            <a:off x="701276" y="244891"/>
            <a:ext cx="7606200" cy="523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Equipo de Trabajo y Organización Funcional. 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2b45133833d_0_1"/>
          <p:cNvSpPr txBox="1"/>
          <p:nvPr/>
        </p:nvSpPr>
        <p:spPr>
          <a:xfrm>
            <a:off x="524550" y="1071225"/>
            <a:ext cx="3792000" cy="17757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oordinadora Pedagógica del Programa de Inglés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457200" marR="0" rtl="0" algn="l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 LAURA CASTILLO I.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Coordinadora Nivel Starter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Escuelas: Kinesiología y Medicina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lacastillo@uchile.cl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2b45133833d_0_1"/>
          <p:cNvSpPr txBox="1"/>
          <p:nvPr/>
        </p:nvSpPr>
        <p:spPr>
          <a:xfrm>
            <a:off x="4717925" y="1092675"/>
            <a:ext cx="4032600" cy="177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Encargada  de Homologaciones,  y Certificados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 MIRUSKA OSORIO HEVIA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Coordinadora Nivel Beginner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Escuelas: Obstetricia y Terapia Ocupacional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miruskaosorio@uchile.cl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2b45133833d_0_1"/>
          <p:cNvSpPr txBox="1"/>
          <p:nvPr/>
        </p:nvSpPr>
        <p:spPr>
          <a:xfrm>
            <a:off x="2629800" y="2997213"/>
            <a:ext cx="3884400" cy="147240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ecretaria Unidad de Formación Común y Programa de Inglés: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Sandra Rivas Araya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sandra.rivas@uchile.cl</a:t>
            </a:r>
            <a:endParaRPr b="1" i="0" sz="17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Fono: 2297 86220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2b45133833d_0_1"/>
          <p:cNvSpPr txBox="1"/>
          <p:nvPr/>
        </p:nvSpPr>
        <p:spPr>
          <a:xfrm>
            <a:off x="418875" y="4598450"/>
            <a:ext cx="3534600" cy="17757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oordinador Nivel Pre-intermediate 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Prof. CLAUDIO SOTO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Escuelas: Fonoaudiología y Tecnología Médica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clausoto@uchile.cl</a:t>
            </a:r>
            <a:endParaRPr b="1" i="0" sz="1700" u="none" cap="none" strike="noStrike">
              <a:solidFill>
                <a:srgbClr val="49442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2b45133833d_0_1"/>
          <p:cNvSpPr txBox="1"/>
          <p:nvPr/>
        </p:nvSpPr>
        <p:spPr>
          <a:xfrm>
            <a:off x="5083100" y="4598425"/>
            <a:ext cx="3711000" cy="17757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oordinador Nivel Intermediate 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Prof. YURI CONTRERAS B.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Escuelas: Nutrición y Enfermería</a:t>
            </a:r>
            <a:endParaRPr b="1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yuri.contreras@uchile.cl</a:t>
            </a:r>
            <a:endParaRPr b="1" i="0" sz="32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5c1a6a92d_0_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4A86E8"/>
          </a:solidFill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ACTIVIDADES PRINCIPALES DEL PROGRAMA DE INGLÉS</a:t>
            </a:r>
            <a:endParaRPr sz="2216"/>
          </a:p>
        </p:txBody>
      </p:sp>
      <p:sp>
        <p:nvSpPr>
          <p:cNvPr id="102" name="Google Shape;102;g375c1a6a92d_0_0"/>
          <p:cNvSpPr txBox="1"/>
          <p:nvPr>
            <p:ph idx="1" type="body"/>
          </p:nvPr>
        </p:nvSpPr>
        <p:spPr>
          <a:xfrm>
            <a:off x="96950" y="1600200"/>
            <a:ext cx="8891700" cy="5257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366769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❖"/>
            </a:pPr>
            <a:r>
              <a:rPr lang="en-US" sz="3481">
                <a:latin typeface="Arial"/>
                <a:ea typeface="Arial"/>
                <a:cs typeface="Arial"/>
                <a:sym typeface="Arial"/>
              </a:rPr>
              <a:t>El programa contempla cuatro niveles para estudiantes del currículo innovado, integrando el inglés con otras asignaturas y basándose en el Marco Común Europeo de Referencia (CEFR).</a:t>
            </a:r>
            <a:endParaRPr sz="3481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481">
              <a:latin typeface="Arial"/>
              <a:ea typeface="Arial"/>
              <a:cs typeface="Arial"/>
              <a:sym typeface="Arial"/>
            </a:endParaRPr>
          </a:p>
          <a:p>
            <a:pPr indent="-366769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❖"/>
            </a:pPr>
            <a:r>
              <a:rPr lang="en-US" sz="3481">
                <a:latin typeface="Arial"/>
                <a:ea typeface="Arial"/>
                <a:cs typeface="Arial"/>
                <a:sym typeface="Arial"/>
              </a:rPr>
              <a:t>Incluye la creación de material didáctico, coordinación con Escuelas de Pregrado mediante participación en consejos de nivel, y atención de consultas o situaciones especiales de escuelas y estudiantes.</a:t>
            </a:r>
            <a:endParaRPr sz="3481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481">
              <a:latin typeface="Arial"/>
              <a:ea typeface="Arial"/>
              <a:cs typeface="Arial"/>
              <a:sym typeface="Arial"/>
            </a:endParaRPr>
          </a:p>
          <a:p>
            <a:pPr indent="-366769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❖"/>
            </a:pPr>
            <a:r>
              <a:rPr lang="en-US" sz="3481">
                <a:latin typeface="Arial"/>
                <a:ea typeface="Arial"/>
                <a:cs typeface="Arial"/>
                <a:sym typeface="Arial"/>
              </a:rPr>
              <a:t>También se gestionan trámites como certificados de eximición y homologaciones.</a:t>
            </a:r>
            <a:endParaRPr sz="3481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481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/>
          <p:nvPr>
            <p:ph type="title"/>
          </p:nvPr>
        </p:nvSpPr>
        <p:spPr>
          <a:xfrm>
            <a:off x="929525" y="244124"/>
            <a:ext cx="7498200" cy="830100"/>
          </a:xfrm>
          <a:prstGeom prst="rect">
            <a:avLst/>
          </a:prstGeom>
          <a:solidFill>
            <a:srgbClr val="4A86E8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Calibri"/>
              <a:buNone/>
            </a:pPr>
            <a:r>
              <a:rPr lang="en-US" sz="3600">
                <a:solidFill>
                  <a:srgbClr val="07121F"/>
                </a:solidFill>
              </a:rPr>
              <a:t>METODOLOGÍA</a:t>
            </a:r>
            <a:endParaRPr b="1" sz="3600">
              <a:solidFill>
                <a:srgbClr val="07121F"/>
              </a:solidFill>
            </a:endParaRPr>
          </a:p>
        </p:txBody>
      </p:sp>
      <p:sp>
        <p:nvSpPr>
          <p:cNvPr id="108" name="Google Shape;108;p5"/>
          <p:cNvSpPr txBox="1"/>
          <p:nvPr>
            <p:ph idx="1" type="body"/>
          </p:nvPr>
        </p:nvSpPr>
        <p:spPr>
          <a:xfrm>
            <a:off x="267000" y="1190625"/>
            <a:ext cx="8737500" cy="5433600"/>
          </a:xfrm>
          <a:prstGeom prst="rect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24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200"/>
              <a:buChar char="⮚"/>
            </a:pP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Mayor autonomía de los y las estudiantes: rol más activo como gestor/a de su propio aprendizaje.</a:t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24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200"/>
              <a:buChar char="⮚"/>
            </a:pP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Docentes como facilitador/</a:t>
            </a: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a</a:t>
            </a: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 y guía.</a:t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24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2200"/>
              <a:buChar char="⮚"/>
            </a:pP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Trabajos individuales, en pares y/o grupales </a:t>
            </a: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(individual or </a:t>
            </a: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team</a:t>
            </a: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4"/>
                  </a:ext>
                </a:extLst>
              </a:rPr>
              <a:t> oral presentations).</a:t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:go="http://customooxmlschemas.google.com/" textRoundtripDataId="5"/>
                </a:ext>
              </a:extLst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:go="http://customooxmlschemas.google.com/" textRoundtripDataId="6"/>
                </a:ext>
              </a:extLst>
            </a:endParaRPr>
          </a:p>
          <a:p>
            <a:pPr indent="-312420" lvl="0" marL="3429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2200"/>
              <a:buChar char="⮚"/>
            </a:pP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7"/>
                  </a:ext>
                </a:extLst>
              </a:rPr>
              <a:t>Conversaciones guiadas y diálogos breves.	</a:t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:go="http://customooxmlschemas.google.com/" textRoundtripDataId="8"/>
                </a:ext>
              </a:extLst>
            </a:endParaRPr>
          </a:p>
          <a:p>
            <a:pPr indent="0" lvl="0" marL="4572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:go="http://customooxmlschemas.google.com/" textRoundtripDataId="9"/>
                </a:ext>
              </a:extLst>
            </a:endParaRPr>
          </a:p>
          <a:p>
            <a:pPr indent="-312420" lvl="0" marL="3429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2200"/>
              <a:buChar char="⮚"/>
            </a:pP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0"/>
                  </a:ext>
                </a:extLst>
              </a:rPr>
              <a:t>Tareas escritas y lectura personal (</a:t>
            </a: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1"/>
                  </a:ext>
                </a:extLst>
              </a:rPr>
              <a:t>text</a:t>
            </a: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2"/>
                  </a:ext>
                </a:extLst>
              </a:rPr>
              <a:t> analysis)</a:t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:go="http://customooxmlschemas.google.com/" textRoundtripDataId="13"/>
                </a:ext>
              </a:extLst>
            </a:endParaRPr>
          </a:p>
          <a:p>
            <a:pPr indent="0" lvl="0" marL="4572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rgbClr val="07121F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:go="http://customooxmlschemas.google.com/" textRoundtripDataId="14"/>
                </a:ext>
              </a:extLst>
            </a:endParaRPr>
          </a:p>
          <a:p>
            <a:pPr indent="-312420" lvl="0" marL="342900" rtl="0" algn="l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2200"/>
              <a:buFont typeface="Noto Sans Symbols"/>
              <a:buChar char="⮚"/>
            </a:pP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5"/>
                  </a:ext>
                </a:extLst>
              </a:rPr>
              <a:t>Audiciones de material grabado en inglés.        </a:t>
            </a:r>
            <a:r>
              <a:rPr b="1" lang="en-US" sz="22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b="1" lang="en-US" sz="2200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endParaRPr sz="3800"/>
          </a:p>
          <a:p>
            <a:pPr indent="0" lvl="0" marL="68580" rtl="0" algn="l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None/>
            </a:pPr>
            <a:r>
              <a:t/>
            </a:r>
            <a:endParaRPr b="1" sz="22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1a17cacbd8_0_0"/>
          <p:cNvSpPr txBox="1"/>
          <p:nvPr>
            <p:ph type="title"/>
          </p:nvPr>
        </p:nvSpPr>
        <p:spPr>
          <a:xfrm>
            <a:off x="929525" y="244124"/>
            <a:ext cx="7498200" cy="830100"/>
          </a:xfrm>
          <a:prstGeom prst="rect">
            <a:avLst/>
          </a:prstGeom>
          <a:solidFill>
            <a:srgbClr val="4A86E8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Calibri"/>
              <a:buNone/>
            </a:pPr>
            <a:r>
              <a:rPr lang="en-US" sz="3600">
                <a:solidFill>
                  <a:srgbClr val="07121F"/>
                </a:solidFill>
              </a:rPr>
              <a:t>PLAN DE CLASSES</a:t>
            </a:r>
            <a:endParaRPr b="1" sz="3600">
              <a:solidFill>
                <a:srgbClr val="07121F"/>
              </a:solidFill>
            </a:endParaRPr>
          </a:p>
        </p:txBody>
      </p:sp>
      <p:sp>
        <p:nvSpPr>
          <p:cNvPr id="114" name="Google Shape;114;g11a17cacbd8_0_0"/>
          <p:cNvSpPr txBox="1"/>
          <p:nvPr/>
        </p:nvSpPr>
        <p:spPr>
          <a:xfrm>
            <a:off x="280200" y="1325400"/>
            <a:ext cx="8736600" cy="540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en-US" sz="2400" u="none" cap="none" strike="noStrike">
                <a:solidFill>
                  <a:schemeClr val="dk1"/>
                </a:solidFill>
              </a:rPr>
              <a:t>Habrá 2 sesiones presenciales (4 horas pedagógicas) a la semana, en cuyas clases se desarrollarán diferentes actividades, según plan de clases. La metodología de trabajo es </a:t>
            </a:r>
            <a:r>
              <a:rPr i="0" lang="en-US" sz="2400" u="sng" cap="none" strike="noStrike">
                <a:solidFill>
                  <a:schemeClr val="dk1"/>
                </a:solidFill>
              </a:rPr>
              <a:t>clase taller</a:t>
            </a:r>
            <a:r>
              <a:rPr i="0" lang="en-US" sz="2400" u="none" cap="none" strike="noStrike">
                <a:solidFill>
                  <a:schemeClr val="dk1"/>
                </a:solidFill>
              </a:rPr>
              <a:t>, en las cuales se practicarán las cuatro habilidades lingüísticas: speaking, reading, listening and writing. </a:t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700">
                <a:solidFill>
                  <a:schemeClr val="dk1"/>
                </a:solidFill>
              </a:rPr>
              <a:t>Plan de classes (lesson plan) en material docente.</a:t>
            </a:r>
            <a:endParaRPr i="0" sz="2700" u="none" cap="none" strike="noStrike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rPr b="1" i="0" lang="en-US" sz="2400" u="none" cap="none" strike="noStrike">
                <a:solidFill>
                  <a:srgbClr val="0000FF"/>
                </a:solidFill>
              </a:rPr>
              <a:t>APM (Assessed Participation Mark)</a:t>
            </a:r>
            <a:r>
              <a:rPr i="0" lang="en-US" sz="2400" u="none" cap="none" strike="noStrike">
                <a:solidFill>
                  <a:srgbClr val="0000FF"/>
                </a:solidFill>
              </a:rPr>
              <a:t>: Son actividades evaluadas por participación, con plazo determinado, según el nivel respectivo. Tendrán un </a:t>
            </a:r>
            <a:r>
              <a:rPr i="0" lang="en-US" sz="2400" u="sng" cap="none" strike="noStrike">
                <a:solidFill>
                  <a:srgbClr val="0000FF"/>
                </a:solidFill>
              </a:rPr>
              <a:t>puntaje acumulativo</a:t>
            </a:r>
            <a:r>
              <a:rPr i="0" lang="en-US" sz="2400" u="none" cap="none" strike="noStrike">
                <a:solidFill>
                  <a:srgbClr val="0000FF"/>
                </a:solidFill>
              </a:rPr>
              <a:t> conducente a una de las notas para final de semestre, ponderable a la Nota Presentación.</a:t>
            </a:r>
            <a:endParaRPr i="0" sz="2400" u="none" cap="none" strike="noStrike">
              <a:solidFill>
                <a:srgbClr val="0000FF"/>
              </a:solidFill>
              <a:highlight>
                <a:srgbClr val="FCE5CD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75c1a6a92d_0_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4A86E8"/>
          </a:solidFill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RECORDATORIOS</a:t>
            </a:r>
            <a:endParaRPr/>
          </a:p>
        </p:txBody>
      </p:sp>
      <p:sp>
        <p:nvSpPr>
          <p:cNvPr id="120" name="Google Shape;120;g375c1a6a92d_0_1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Cada estudiante es responsable de revisar con anticipación, semana a semana, los contenidos, tareas y evaluaciones indicadas en el </a:t>
            </a:r>
            <a:r>
              <a:rPr i="1" lang="en-US" sz="2400">
                <a:latin typeface="Arial"/>
                <a:ea typeface="Arial"/>
                <a:cs typeface="Arial"/>
                <a:sym typeface="Arial"/>
              </a:rPr>
              <a:t>Lesson Plan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 (plan de clases).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Los materiales se irán publicando de forma semanal, por lo que se recomienda estar al tanto y organizar el estudio con tiempo.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Además, recuerda revisar periódicamente la sala asignada en el siguiente enlace:</a:t>
            </a:r>
            <a:br>
              <a:rPr lang="en-US" sz="2400">
                <a:latin typeface="Arial"/>
                <a:ea typeface="Arial"/>
                <a:cs typeface="Arial"/>
                <a:sym typeface="Arial"/>
              </a:rPr>
            </a:br>
            <a:r>
              <a:rPr lang="en-US" sz="2400">
                <a:latin typeface="Arial"/>
                <a:ea typeface="Arial"/>
                <a:cs typeface="Arial"/>
                <a:sym typeface="Arial"/>
              </a:rPr>
              <a:t> 👉</a:t>
            </a:r>
            <a:r>
              <a:rPr lang="en-US" sz="24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http://consultaaulas.med.uchile.cl/</a:t>
            </a:r>
            <a:endParaRPr sz="24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type="title"/>
          </p:nvPr>
        </p:nvSpPr>
        <p:spPr>
          <a:xfrm>
            <a:off x="395525" y="332651"/>
            <a:ext cx="8229600" cy="1010100"/>
          </a:xfrm>
          <a:prstGeom prst="rect">
            <a:avLst/>
          </a:prstGeom>
          <a:solidFill>
            <a:srgbClr val="4A86E8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ASPECTOS IMPORTANTES (1)</a:t>
            </a:r>
            <a:endParaRPr/>
          </a:p>
        </p:txBody>
      </p:sp>
      <p:sp>
        <p:nvSpPr>
          <p:cNvPr id="126" name="Google Shape;126;p6"/>
          <p:cNvSpPr txBox="1"/>
          <p:nvPr>
            <p:ph idx="1" type="body"/>
          </p:nvPr>
        </p:nvSpPr>
        <p:spPr>
          <a:xfrm>
            <a:off x="395525" y="1439100"/>
            <a:ext cx="8353800" cy="53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17500" lvl="0" marL="37719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100"/>
              <a:buChar char="⮚"/>
            </a:pPr>
            <a:r>
              <a:rPr b="1" i="0" lang="en-US" sz="2100" u="sng" cap="none" strike="noStrik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r>
              <a:rPr b="1" i="0" lang="en-US" sz="2100" u="none" cap="none" strike="noStrik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 se dan puntos base ni extras por actividades ajenas a la evaluación.</a:t>
            </a:r>
            <a:endParaRPr b="1" i="0" sz="2100" u="none" cap="none" strike="noStrike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7719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2100"/>
              <a:buChar char="⮚"/>
            </a:pPr>
            <a:r>
              <a:rPr b="1" i="0" lang="en-US" sz="2100" u="sng" cap="none" strike="noStrik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100" u="none" cap="none" strike="noStrik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se dan trabajos para subir notas.</a:t>
            </a:r>
            <a:endParaRPr b="1" i="0" sz="2100" u="none" cap="none" strike="noStrike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7719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2100"/>
              <a:buChar char="⮚"/>
            </a:pPr>
            <a:r>
              <a:rPr b="1" i="0" lang="en-US" sz="2100" u="sng" cap="none" strike="noStrik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r>
              <a:rPr b="1" i="0" lang="en-US" sz="2100" u="none" cap="none" strike="noStrik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 se envían </a:t>
            </a: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nóminas</a:t>
            </a:r>
            <a:r>
              <a:rPr b="1" i="0" lang="en-US" sz="2100" u="none" cap="none" strike="noStrik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 de notas por correo.</a:t>
            </a:r>
            <a:endParaRPr b="1" i="0" sz="2100" u="none" cap="none" strike="noStrike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7719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2100"/>
              <a:buChar char="⮚"/>
            </a:pP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Se responderá en horario de </a:t>
            </a: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6"/>
                  </a:ext>
                </a:extLst>
              </a:rPr>
              <a:t>oficina</a:t>
            </a: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en-US" sz="2100" u="sng">
                <a:solidFill>
                  <a:schemeClr val="accent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7"/>
                  </a:ext>
                </a:extLst>
              </a:rPr>
              <a:t>según la disponibilidad horaria de los PECs ya que en su mayoría están a </a:t>
            </a:r>
            <a:r>
              <a:rPr b="1" i="1" lang="en-US" sz="2100" u="sng">
                <a:solidFill>
                  <a:schemeClr val="accent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8"/>
                  </a:ext>
                </a:extLst>
              </a:rPr>
              <a:t>jornada</a:t>
            </a:r>
            <a:r>
              <a:rPr b="1" i="1" lang="en-US" sz="2100" u="sng">
                <a:solidFill>
                  <a:schemeClr val="accent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9"/>
                  </a:ext>
                </a:extLst>
              </a:rPr>
              <a:t> parcial</a:t>
            </a:r>
            <a:r>
              <a:rPr b="1" lang="en-US" sz="2100">
                <a:solidFill>
                  <a:schemeClr val="accent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. </a:t>
            </a:r>
            <a:endParaRPr b="1" sz="2100">
              <a:solidFill>
                <a:schemeClr val="accent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7121F"/>
              </a:buClr>
              <a:buSzPts val="2100"/>
              <a:buChar char="⮚"/>
            </a:pP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Mantener un ambiente grato donde los alumnos se sientan cómodos y libres de expresarse en inglés sin temor a ser objeto de burlas o risas.</a:t>
            </a:r>
            <a:endParaRPr b="1" sz="2100">
              <a:solidFill>
                <a:schemeClr val="accent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75c1a6a92d_0_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4A86E8"/>
          </a:solidFill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lang="en-US" sz="3300">
                <a:latin typeface="Arial"/>
                <a:ea typeface="Arial"/>
                <a:cs typeface="Arial"/>
                <a:sym typeface="Arial"/>
              </a:rPr>
              <a:t>ASPECTOS IMPORTANTES (</a:t>
            </a:r>
            <a:r>
              <a:rPr b="1" lang="en-US" sz="3800">
                <a:latin typeface="Arial"/>
                <a:ea typeface="Arial"/>
                <a:cs typeface="Arial"/>
                <a:sym typeface="Arial"/>
              </a:rPr>
              <a:t>2) </a:t>
            </a:r>
            <a:endParaRPr sz="5400"/>
          </a:p>
        </p:txBody>
      </p:sp>
      <p:sp>
        <p:nvSpPr>
          <p:cNvPr id="132" name="Google Shape;132;g375c1a6a92d_0_25"/>
          <p:cNvSpPr txBox="1"/>
          <p:nvPr>
            <p:ph idx="1" type="body"/>
          </p:nvPr>
        </p:nvSpPr>
        <p:spPr>
          <a:xfrm>
            <a:off x="457200" y="1069075"/>
            <a:ext cx="8345400" cy="591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322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070"/>
              <a:buFont typeface="Arial"/>
              <a:buNone/>
            </a:pPr>
            <a:r>
              <a:rPr lang="en-US" sz="3228">
                <a:latin typeface="Arial"/>
                <a:ea typeface="Arial"/>
                <a:cs typeface="Arial"/>
                <a:sym typeface="Arial"/>
              </a:rPr>
              <a:t>Si no puedes asistir a una evaluación, debes completar el formulario disponible en el Portal de Estudiantes:</a:t>
            </a:r>
            <a:br>
              <a:rPr lang="en-US" sz="3228">
                <a:latin typeface="Arial"/>
                <a:ea typeface="Arial"/>
                <a:cs typeface="Arial"/>
                <a:sym typeface="Arial"/>
              </a:rPr>
            </a:br>
            <a:r>
              <a:rPr lang="en-US" sz="3228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-US" sz="322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http://dpi.med.uchile.cl/estudiantes/informar/justificacion/</a:t>
            </a:r>
            <a:br>
              <a:rPr lang="en-US" sz="322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</a:br>
            <a:r>
              <a:rPr lang="en-US" sz="3228">
                <a:latin typeface="Arial"/>
                <a:ea typeface="Arial"/>
                <a:cs typeface="Arial"/>
                <a:sym typeface="Arial"/>
              </a:rPr>
              <a:t> Adjunta los documentos necesarios para su validación.</a:t>
            </a:r>
            <a:endParaRPr sz="322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070"/>
              <a:buFont typeface="Arial"/>
              <a:buNone/>
            </a:pPr>
            <a:r>
              <a:rPr lang="en-US" sz="3228">
                <a:latin typeface="Arial"/>
                <a:ea typeface="Arial"/>
                <a:cs typeface="Arial"/>
                <a:sym typeface="Arial"/>
              </a:rPr>
              <a:t>Además, es importante notificar al o la docente dentro de las 24 horas siguientes.</a:t>
            </a:r>
            <a:endParaRPr sz="322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070"/>
              <a:buFont typeface="Arial"/>
              <a:buNone/>
            </a:pPr>
            <a:r>
              <a:rPr lang="en-US" sz="3228">
                <a:latin typeface="Arial"/>
                <a:ea typeface="Arial"/>
                <a:cs typeface="Arial"/>
                <a:sym typeface="Arial"/>
              </a:rPr>
              <a:t>Para ausencias que no sean médicas, puedes contactar a tu asistente social de escuela o coordinador/a.</a:t>
            </a:r>
            <a:endParaRPr sz="322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070"/>
              <a:buFont typeface="Arial"/>
              <a:buNone/>
            </a:pPr>
            <a:r>
              <a:rPr lang="en-US" sz="3228">
                <a:latin typeface="Arial"/>
                <a:ea typeface="Arial"/>
                <a:cs typeface="Arial"/>
                <a:sym typeface="Arial"/>
              </a:rPr>
              <a:t>Recuerda especificar tu sección, nivel y PEC al justificar con tu escuela.</a:t>
            </a:r>
            <a:endParaRPr sz="322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070"/>
              <a:buFont typeface="Arial"/>
              <a:buNone/>
            </a:pPr>
            <a:r>
              <a:rPr lang="en-US" sz="3228">
                <a:latin typeface="Arial"/>
                <a:ea typeface="Arial"/>
                <a:cs typeface="Arial"/>
                <a:sym typeface="Arial"/>
              </a:rPr>
              <a:t>Las evaluaciones pendientes y justificadas se rendirán al final del semestre, en la fecha que indica el programa. Estas se evaluarán </a:t>
            </a:r>
            <a:r>
              <a:rPr lang="en-US" sz="3228"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20"/>
                  </a:ext>
                </a:extLst>
              </a:rPr>
              <a:t>mediante</a:t>
            </a:r>
            <a:r>
              <a:rPr lang="en-US" sz="3228">
                <a:latin typeface="Arial"/>
                <a:ea typeface="Arial"/>
                <a:cs typeface="Arial"/>
                <a:sym typeface="Arial"/>
              </a:rPr>
              <a:t> examen, salvo las evaluaciones orales, que mantienen su formato habitual.</a:t>
            </a:r>
            <a:endParaRPr sz="322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"/>
          <p:cNvSpPr txBox="1"/>
          <p:nvPr>
            <p:ph idx="1" type="body"/>
          </p:nvPr>
        </p:nvSpPr>
        <p:spPr>
          <a:xfrm>
            <a:off x="234650" y="946200"/>
            <a:ext cx="8801700" cy="5912100"/>
          </a:xfrm>
          <a:prstGeom prst="rect">
            <a:avLst/>
          </a:prstGeom>
          <a:noFill/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66176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7647"/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8301"/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b="1" sz="10001">
              <a:latin typeface="Arial"/>
              <a:ea typeface="Arial"/>
              <a:cs typeface="Arial"/>
              <a:sym typeface="Arial"/>
            </a:endParaRPr>
          </a:p>
          <a:p>
            <a:pPr indent="-38420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n-US" sz="9801">
                <a:latin typeface="Arial"/>
                <a:ea typeface="Arial"/>
                <a:cs typeface="Arial"/>
                <a:sym typeface="Arial"/>
              </a:rPr>
              <a:t>Inicio semestre general:</a:t>
            </a:r>
            <a:r>
              <a:rPr lang="en-US" sz="9801">
                <a:latin typeface="Arial"/>
                <a:ea typeface="Arial"/>
                <a:cs typeface="Arial"/>
                <a:sym typeface="Arial"/>
              </a:rPr>
              <a:t> 11 de agosto de 2025</a:t>
            </a:r>
            <a:br>
              <a:rPr lang="en-US" sz="9801">
                <a:latin typeface="Arial"/>
                <a:ea typeface="Arial"/>
                <a:cs typeface="Arial"/>
                <a:sym typeface="Arial"/>
              </a:rPr>
            </a:br>
            <a:endParaRPr sz="9801">
              <a:latin typeface="Arial"/>
              <a:ea typeface="Arial"/>
              <a:cs typeface="Arial"/>
              <a:sym typeface="Arial"/>
            </a:endParaRPr>
          </a:p>
          <a:p>
            <a:pPr indent="-38420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-US" sz="9801">
                <a:latin typeface="Arial"/>
                <a:ea typeface="Arial"/>
                <a:cs typeface="Arial"/>
                <a:sym typeface="Arial"/>
              </a:rPr>
              <a:t>Inicio semestre Inglés (MIM-CFG):</a:t>
            </a:r>
            <a:r>
              <a:rPr lang="en-US" sz="9801">
                <a:latin typeface="Arial"/>
                <a:ea typeface="Arial"/>
                <a:cs typeface="Arial"/>
                <a:sym typeface="Arial"/>
              </a:rPr>
              <a:t> 18 de agosto de 2025</a:t>
            </a:r>
            <a:br>
              <a:rPr lang="en-US" sz="9801">
                <a:latin typeface="Arial"/>
                <a:ea typeface="Arial"/>
                <a:cs typeface="Arial"/>
                <a:sym typeface="Arial"/>
              </a:rPr>
            </a:br>
            <a:endParaRPr sz="9801">
              <a:latin typeface="Arial"/>
              <a:ea typeface="Arial"/>
              <a:cs typeface="Arial"/>
              <a:sym typeface="Arial"/>
            </a:endParaRPr>
          </a:p>
          <a:p>
            <a:pPr indent="-38420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-US" sz="9801">
                <a:latin typeface="Arial"/>
                <a:ea typeface="Arial"/>
                <a:cs typeface="Arial"/>
                <a:sym typeface="Arial"/>
              </a:rPr>
              <a:t>Pausa académica:</a:t>
            </a:r>
            <a:r>
              <a:rPr lang="en-US" sz="9801">
                <a:latin typeface="Arial"/>
                <a:ea typeface="Arial"/>
                <a:cs typeface="Arial"/>
                <a:sym typeface="Arial"/>
              </a:rPr>
              <a:t> 15 al 19 de septiembre de 2025</a:t>
            </a:r>
            <a:br>
              <a:rPr lang="en-US" sz="9801">
                <a:latin typeface="Arial"/>
                <a:ea typeface="Arial"/>
                <a:cs typeface="Arial"/>
                <a:sym typeface="Arial"/>
              </a:rPr>
            </a:br>
            <a:endParaRPr sz="9801">
              <a:latin typeface="Arial"/>
              <a:ea typeface="Arial"/>
              <a:cs typeface="Arial"/>
              <a:sym typeface="Arial"/>
            </a:endParaRPr>
          </a:p>
          <a:p>
            <a:pPr indent="-38420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-US" sz="9801">
                <a:latin typeface="Arial"/>
                <a:ea typeface="Arial"/>
                <a:cs typeface="Arial"/>
                <a:sym typeface="Arial"/>
              </a:rPr>
              <a:t>Trabajo autónomo:</a:t>
            </a:r>
            <a:r>
              <a:rPr lang="en-US" sz="9801">
                <a:latin typeface="Arial"/>
                <a:ea typeface="Arial"/>
                <a:cs typeface="Arial"/>
                <a:sym typeface="Arial"/>
              </a:rPr>
              <a:t> 24 al 28 de noviembre de 2025</a:t>
            </a:r>
            <a:br>
              <a:rPr lang="en-US" sz="9801">
                <a:latin typeface="Arial"/>
                <a:ea typeface="Arial"/>
                <a:cs typeface="Arial"/>
                <a:sym typeface="Arial"/>
              </a:rPr>
            </a:br>
            <a:endParaRPr sz="9801">
              <a:latin typeface="Arial"/>
              <a:ea typeface="Arial"/>
              <a:cs typeface="Arial"/>
              <a:sym typeface="Arial"/>
            </a:endParaRPr>
          </a:p>
          <a:p>
            <a:pPr indent="-38420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-US" sz="9801">
                <a:latin typeface="Arial"/>
                <a:ea typeface="Arial"/>
                <a:cs typeface="Arial"/>
                <a:sym typeface="Arial"/>
              </a:rPr>
              <a:t>Término semestre:</a:t>
            </a:r>
            <a:r>
              <a:rPr lang="en-US" sz="9801">
                <a:latin typeface="Arial"/>
                <a:ea typeface="Arial"/>
                <a:cs typeface="Arial"/>
                <a:sym typeface="Arial"/>
              </a:rPr>
              <a:t> 19 de diciembre de 2025</a:t>
            </a:r>
            <a:endParaRPr sz="9801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75000"/>
              <a:buNone/>
            </a:pPr>
            <a:r>
              <a:t/>
            </a:r>
            <a:endParaRPr b="1" sz="9600"/>
          </a:p>
          <a:p>
            <a:pPr indent="0" lvl="0" marL="1143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529"/>
              <a:buNone/>
            </a:pPr>
            <a:br>
              <a:rPr b="1" lang="en-US" sz="9600"/>
            </a:br>
            <a:endParaRPr b="1" sz="9600"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17647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17647"/>
              <a:buNone/>
            </a:pPr>
            <a:r>
              <a:t/>
            </a:r>
            <a:endParaRPr b="1">
              <a:solidFill>
                <a:srgbClr val="002060"/>
              </a:solidFill>
            </a:endParaRPr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17647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17647"/>
              <a:buNone/>
            </a:pPr>
            <a:r>
              <a:t/>
            </a:r>
            <a:endParaRPr/>
          </a:p>
        </p:txBody>
      </p:sp>
      <p:sp>
        <p:nvSpPr>
          <p:cNvPr id="138" name="Google Shape;138;p9"/>
          <p:cNvSpPr txBox="1"/>
          <p:nvPr/>
        </p:nvSpPr>
        <p:spPr>
          <a:xfrm>
            <a:off x="381350" y="0"/>
            <a:ext cx="8489100" cy="946200"/>
          </a:xfrm>
          <a:prstGeom prst="rect">
            <a:avLst/>
          </a:prstGeom>
          <a:solidFill>
            <a:srgbClr val="4A86E8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 fontScale="325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b="1" lang="en-US" sz="10001">
                <a:solidFill>
                  <a:schemeClr val="dk1"/>
                </a:solidFill>
              </a:rPr>
              <a:t>Calendario Académico Semestre 2025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2014-08-04T19:22:44Z</dcterms:created>
  <dc:creator>Klario</dc:creator>
</cp:coreProperties>
</file>