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67" r:id="rId7"/>
    <p:sldId id="275" r:id="rId8"/>
    <p:sldId id="276" r:id="rId9"/>
    <p:sldId id="258" r:id="rId10"/>
    <p:sldId id="259" r:id="rId11"/>
    <p:sldId id="261" r:id="rId12"/>
    <p:sldId id="285" r:id="rId13"/>
    <p:sldId id="273" r:id="rId14"/>
    <p:sldId id="262" r:id="rId15"/>
    <p:sldId id="260" r:id="rId16"/>
    <p:sldId id="274" r:id="rId17"/>
    <p:sldId id="263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65" r:id="rId27"/>
    <p:sldId id="287" r:id="rId28"/>
    <p:sldId id="288" r:id="rId2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250" d="100"/>
          <a:sy n="250" d="100"/>
        </p:scale>
        <p:origin x="21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A47F22-EE52-4BB2-94DB-A8E92C3DCEA6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B2BC865B-36A4-4CF6-8480-F581503D18C6}">
      <dgm:prSet phldrT="[Texto]"/>
      <dgm:spPr/>
      <dgm:t>
        <a:bodyPr/>
        <a:lstStyle/>
        <a:p>
          <a:r>
            <a:rPr lang="es-ES" dirty="0"/>
            <a:t>Requisito: ser integrante de la Escuela</a:t>
          </a:r>
        </a:p>
      </dgm:t>
    </dgm:pt>
    <dgm:pt modelId="{89D3EF10-CC26-46FB-8A5C-27EE84627C38}" type="parTrans" cxnId="{BEB2DF93-13F0-4ED7-8268-E09229EA40E6}">
      <dgm:prSet/>
      <dgm:spPr/>
      <dgm:t>
        <a:bodyPr/>
        <a:lstStyle/>
        <a:p>
          <a:endParaRPr lang="es-ES"/>
        </a:p>
      </dgm:t>
    </dgm:pt>
    <dgm:pt modelId="{998C16B5-648A-4C51-AFC2-E0642FE2988E}" type="sibTrans" cxnId="{BEB2DF93-13F0-4ED7-8268-E09229EA40E6}">
      <dgm:prSet/>
      <dgm:spPr/>
      <dgm:t>
        <a:bodyPr/>
        <a:lstStyle/>
        <a:p>
          <a:endParaRPr lang="es-ES"/>
        </a:p>
      </dgm:t>
    </dgm:pt>
    <dgm:pt modelId="{CC0D2856-C5A7-4396-BE9E-68F03967868C}">
      <dgm:prSet phldrT="[Texto]"/>
      <dgm:spPr/>
      <dgm:t>
        <a:bodyPr/>
        <a:lstStyle/>
        <a:p>
          <a:r>
            <a:rPr lang="es-ES" dirty="0"/>
            <a:t>Amplio conocimiento de los requerimientos de los lugares de práctica, las condiciones necesarias para ello</a:t>
          </a:r>
        </a:p>
      </dgm:t>
    </dgm:pt>
    <dgm:pt modelId="{71034743-D7A4-482B-ACBD-73E283E20E96}" type="parTrans" cxnId="{67D3E29C-9DB1-46C5-8BC6-D0AFE1919A3C}">
      <dgm:prSet/>
      <dgm:spPr/>
      <dgm:t>
        <a:bodyPr/>
        <a:lstStyle/>
        <a:p>
          <a:endParaRPr lang="es-ES"/>
        </a:p>
      </dgm:t>
    </dgm:pt>
    <dgm:pt modelId="{FF339317-798A-4F7D-B5D3-3028FB20E280}" type="sibTrans" cxnId="{67D3E29C-9DB1-46C5-8BC6-D0AFE1919A3C}">
      <dgm:prSet/>
      <dgm:spPr/>
      <dgm:t>
        <a:bodyPr/>
        <a:lstStyle/>
        <a:p>
          <a:endParaRPr lang="es-ES"/>
        </a:p>
      </dgm:t>
    </dgm:pt>
    <dgm:pt modelId="{0B48EE9F-14E6-4195-ADA9-B22FCDC8C51D}">
      <dgm:prSet phldrT="[Texto]"/>
      <dgm:spPr/>
      <dgm:t>
        <a:bodyPr/>
        <a:lstStyle/>
        <a:p>
          <a:r>
            <a:rPr lang="es-ES" dirty="0"/>
            <a:t>Poder trabajar en conjunto con la Dirección de Escuela</a:t>
          </a:r>
        </a:p>
      </dgm:t>
    </dgm:pt>
    <dgm:pt modelId="{A2EF631B-E555-4318-AF87-00DB8CA1AEE1}" type="parTrans" cxnId="{20740854-8D0F-48C2-8F9B-A271108BE9DA}">
      <dgm:prSet/>
      <dgm:spPr/>
      <dgm:t>
        <a:bodyPr/>
        <a:lstStyle/>
        <a:p>
          <a:endParaRPr lang="es-ES"/>
        </a:p>
      </dgm:t>
    </dgm:pt>
    <dgm:pt modelId="{C4029A03-CC9C-4EBA-9C21-7DA781ACCFD5}" type="sibTrans" cxnId="{20740854-8D0F-48C2-8F9B-A271108BE9DA}">
      <dgm:prSet/>
      <dgm:spPr/>
      <dgm:t>
        <a:bodyPr/>
        <a:lstStyle/>
        <a:p>
          <a:endParaRPr lang="es-ES"/>
        </a:p>
      </dgm:t>
    </dgm:pt>
    <dgm:pt modelId="{7CDBCBF6-7B3D-4E63-A17A-2B4F74DD5419}" type="pres">
      <dgm:prSet presAssocID="{27A47F22-EE52-4BB2-94DB-A8E92C3DCEA6}" presName="Name0" presStyleCnt="0">
        <dgm:presLayoutVars>
          <dgm:dir/>
          <dgm:resizeHandles val="exact"/>
        </dgm:presLayoutVars>
      </dgm:prSet>
      <dgm:spPr/>
    </dgm:pt>
    <dgm:pt modelId="{87E9776F-5D80-4B36-A0D0-A42864348159}" type="pres">
      <dgm:prSet presAssocID="{B2BC865B-36A4-4CF6-8480-F581503D18C6}" presName="node" presStyleLbl="node1" presStyleIdx="0" presStyleCnt="3">
        <dgm:presLayoutVars>
          <dgm:bulletEnabled val="1"/>
        </dgm:presLayoutVars>
      </dgm:prSet>
      <dgm:spPr/>
    </dgm:pt>
    <dgm:pt modelId="{46243C7A-237F-42C4-9CA8-358868997D10}" type="pres">
      <dgm:prSet presAssocID="{998C16B5-648A-4C51-AFC2-E0642FE2988E}" presName="sibTrans" presStyleLbl="sibTrans2D1" presStyleIdx="0" presStyleCnt="2"/>
      <dgm:spPr/>
    </dgm:pt>
    <dgm:pt modelId="{AABA3DB8-7AF2-4F96-ADB3-33C474A1004B}" type="pres">
      <dgm:prSet presAssocID="{998C16B5-648A-4C51-AFC2-E0642FE2988E}" presName="connectorText" presStyleLbl="sibTrans2D1" presStyleIdx="0" presStyleCnt="2"/>
      <dgm:spPr/>
    </dgm:pt>
    <dgm:pt modelId="{FDBBB518-2E47-4967-8E64-63B895114192}" type="pres">
      <dgm:prSet presAssocID="{CC0D2856-C5A7-4396-BE9E-68F03967868C}" presName="node" presStyleLbl="node1" presStyleIdx="1" presStyleCnt="3">
        <dgm:presLayoutVars>
          <dgm:bulletEnabled val="1"/>
        </dgm:presLayoutVars>
      </dgm:prSet>
      <dgm:spPr/>
    </dgm:pt>
    <dgm:pt modelId="{1E2AF75C-8B8E-4D99-847C-E69C779C8C3E}" type="pres">
      <dgm:prSet presAssocID="{FF339317-798A-4F7D-B5D3-3028FB20E280}" presName="sibTrans" presStyleLbl="sibTrans2D1" presStyleIdx="1" presStyleCnt="2"/>
      <dgm:spPr/>
    </dgm:pt>
    <dgm:pt modelId="{3D155129-A350-425C-9C6F-E9CE60FD6BD0}" type="pres">
      <dgm:prSet presAssocID="{FF339317-798A-4F7D-B5D3-3028FB20E280}" presName="connectorText" presStyleLbl="sibTrans2D1" presStyleIdx="1" presStyleCnt="2"/>
      <dgm:spPr/>
    </dgm:pt>
    <dgm:pt modelId="{0E411904-4934-4B7B-9650-96CF03E900F3}" type="pres">
      <dgm:prSet presAssocID="{0B48EE9F-14E6-4195-ADA9-B22FCDC8C51D}" presName="node" presStyleLbl="node1" presStyleIdx="2" presStyleCnt="3">
        <dgm:presLayoutVars>
          <dgm:bulletEnabled val="1"/>
        </dgm:presLayoutVars>
      </dgm:prSet>
      <dgm:spPr/>
    </dgm:pt>
  </dgm:ptLst>
  <dgm:cxnLst>
    <dgm:cxn modelId="{361CB922-9A15-4DD3-A16C-82B76F15D514}" type="presOf" srcId="{FF339317-798A-4F7D-B5D3-3028FB20E280}" destId="{3D155129-A350-425C-9C6F-E9CE60FD6BD0}" srcOrd="1" destOrd="0" presId="urn:microsoft.com/office/officeart/2005/8/layout/process1"/>
    <dgm:cxn modelId="{EAC86531-5FB3-4521-9A60-9EF905CF4359}" type="presOf" srcId="{0B48EE9F-14E6-4195-ADA9-B22FCDC8C51D}" destId="{0E411904-4934-4B7B-9650-96CF03E900F3}" srcOrd="0" destOrd="0" presId="urn:microsoft.com/office/officeart/2005/8/layout/process1"/>
    <dgm:cxn modelId="{10529B37-0763-4BBB-B20F-6D03EF8A4008}" type="presOf" srcId="{CC0D2856-C5A7-4396-BE9E-68F03967868C}" destId="{FDBBB518-2E47-4967-8E64-63B895114192}" srcOrd="0" destOrd="0" presId="urn:microsoft.com/office/officeart/2005/8/layout/process1"/>
    <dgm:cxn modelId="{20740854-8D0F-48C2-8F9B-A271108BE9DA}" srcId="{27A47F22-EE52-4BB2-94DB-A8E92C3DCEA6}" destId="{0B48EE9F-14E6-4195-ADA9-B22FCDC8C51D}" srcOrd="2" destOrd="0" parTransId="{A2EF631B-E555-4318-AF87-00DB8CA1AEE1}" sibTransId="{C4029A03-CC9C-4EBA-9C21-7DA781ACCFD5}"/>
    <dgm:cxn modelId="{7C385887-086D-450B-A600-E6CF34D0692C}" type="presOf" srcId="{FF339317-798A-4F7D-B5D3-3028FB20E280}" destId="{1E2AF75C-8B8E-4D99-847C-E69C779C8C3E}" srcOrd="0" destOrd="0" presId="urn:microsoft.com/office/officeart/2005/8/layout/process1"/>
    <dgm:cxn modelId="{B3C31C8A-C0CF-4824-8DC6-2744CA42225A}" type="presOf" srcId="{998C16B5-648A-4C51-AFC2-E0642FE2988E}" destId="{46243C7A-237F-42C4-9CA8-358868997D10}" srcOrd="0" destOrd="0" presId="urn:microsoft.com/office/officeart/2005/8/layout/process1"/>
    <dgm:cxn modelId="{BEB2DF93-13F0-4ED7-8268-E09229EA40E6}" srcId="{27A47F22-EE52-4BB2-94DB-A8E92C3DCEA6}" destId="{B2BC865B-36A4-4CF6-8480-F581503D18C6}" srcOrd="0" destOrd="0" parTransId="{89D3EF10-CC26-46FB-8A5C-27EE84627C38}" sibTransId="{998C16B5-648A-4C51-AFC2-E0642FE2988E}"/>
    <dgm:cxn modelId="{67D3E29C-9DB1-46C5-8BC6-D0AFE1919A3C}" srcId="{27A47F22-EE52-4BB2-94DB-A8E92C3DCEA6}" destId="{CC0D2856-C5A7-4396-BE9E-68F03967868C}" srcOrd="1" destOrd="0" parTransId="{71034743-D7A4-482B-ACBD-73E283E20E96}" sibTransId="{FF339317-798A-4F7D-B5D3-3028FB20E280}"/>
    <dgm:cxn modelId="{FFE858B0-EA40-4941-9B5C-1139FA1F1487}" type="presOf" srcId="{998C16B5-648A-4C51-AFC2-E0642FE2988E}" destId="{AABA3DB8-7AF2-4F96-ADB3-33C474A1004B}" srcOrd="1" destOrd="0" presId="urn:microsoft.com/office/officeart/2005/8/layout/process1"/>
    <dgm:cxn modelId="{924634F6-9012-408E-B168-ED5F8F886DB6}" type="presOf" srcId="{B2BC865B-36A4-4CF6-8480-F581503D18C6}" destId="{87E9776F-5D80-4B36-A0D0-A42864348159}" srcOrd="0" destOrd="0" presId="urn:microsoft.com/office/officeart/2005/8/layout/process1"/>
    <dgm:cxn modelId="{6B970AF9-1953-4D41-B41D-4811016FEFC3}" type="presOf" srcId="{27A47F22-EE52-4BB2-94DB-A8E92C3DCEA6}" destId="{7CDBCBF6-7B3D-4E63-A17A-2B4F74DD5419}" srcOrd="0" destOrd="0" presId="urn:microsoft.com/office/officeart/2005/8/layout/process1"/>
    <dgm:cxn modelId="{F11A5AE7-B09F-4C5F-AB8E-84A21FB2D764}" type="presParOf" srcId="{7CDBCBF6-7B3D-4E63-A17A-2B4F74DD5419}" destId="{87E9776F-5D80-4B36-A0D0-A42864348159}" srcOrd="0" destOrd="0" presId="urn:microsoft.com/office/officeart/2005/8/layout/process1"/>
    <dgm:cxn modelId="{EA2C6FE8-B3E3-40BA-9B6F-012A97CAB5B1}" type="presParOf" srcId="{7CDBCBF6-7B3D-4E63-A17A-2B4F74DD5419}" destId="{46243C7A-237F-42C4-9CA8-358868997D10}" srcOrd="1" destOrd="0" presId="urn:microsoft.com/office/officeart/2005/8/layout/process1"/>
    <dgm:cxn modelId="{CB0342A7-97E7-4B7C-8F8D-9A59E8949A41}" type="presParOf" srcId="{46243C7A-237F-42C4-9CA8-358868997D10}" destId="{AABA3DB8-7AF2-4F96-ADB3-33C474A1004B}" srcOrd="0" destOrd="0" presId="urn:microsoft.com/office/officeart/2005/8/layout/process1"/>
    <dgm:cxn modelId="{492A3B19-1D2F-4578-9177-159B569DC88A}" type="presParOf" srcId="{7CDBCBF6-7B3D-4E63-A17A-2B4F74DD5419}" destId="{FDBBB518-2E47-4967-8E64-63B895114192}" srcOrd="2" destOrd="0" presId="urn:microsoft.com/office/officeart/2005/8/layout/process1"/>
    <dgm:cxn modelId="{FA36BA37-8FAF-477C-B2B9-8E1468D5F3F5}" type="presParOf" srcId="{7CDBCBF6-7B3D-4E63-A17A-2B4F74DD5419}" destId="{1E2AF75C-8B8E-4D99-847C-E69C779C8C3E}" srcOrd="3" destOrd="0" presId="urn:microsoft.com/office/officeart/2005/8/layout/process1"/>
    <dgm:cxn modelId="{C333BEB7-F40F-4D96-A821-3AA894E09591}" type="presParOf" srcId="{1E2AF75C-8B8E-4D99-847C-E69C779C8C3E}" destId="{3D155129-A350-425C-9C6F-E9CE60FD6BD0}" srcOrd="0" destOrd="0" presId="urn:microsoft.com/office/officeart/2005/8/layout/process1"/>
    <dgm:cxn modelId="{DFD37286-145A-468B-9445-418BC7E1BFA3}" type="presParOf" srcId="{7CDBCBF6-7B3D-4E63-A17A-2B4F74DD5419}" destId="{0E411904-4934-4B7B-9650-96CF03E900F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9776F-5D80-4B36-A0D0-A42864348159}">
      <dsp:nvSpPr>
        <dsp:cNvPr id="0" name=""/>
        <dsp:cNvSpPr/>
      </dsp:nvSpPr>
      <dsp:spPr>
        <a:xfrm>
          <a:off x="9356" y="1010819"/>
          <a:ext cx="2796595" cy="17566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Requisito: ser integrante de la Escuela</a:t>
          </a:r>
        </a:p>
      </dsp:txBody>
      <dsp:txXfrm>
        <a:off x="60805" y="1062268"/>
        <a:ext cx="2693697" cy="1653713"/>
      </dsp:txXfrm>
    </dsp:sp>
    <dsp:sp modelId="{46243C7A-237F-42C4-9CA8-358868997D10}">
      <dsp:nvSpPr>
        <dsp:cNvPr id="0" name=""/>
        <dsp:cNvSpPr/>
      </dsp:nvSpPr>
      <dsp:spPr>
        <a:xfrm>
          <a:off x="3085611" y="1542347"/>
          <a:ext cx="592878" cy="693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3085611" y="1681058"/>
        <a:ext cx="415015" cy="416133"/>
      </dsp:txXfrm>
    </dsp:sp>
    <dsp:sp modelId="{FDBBB518-2E47-4967-8E64-63B895114192}">
      <dsp:nvSpPr>
        <dsp:cNvPr id="0" name=""/>
        <dsp:cNvSpPr/>
      </dsp:nvSpPr>
      <dsp:spPr>
        <a:xfrm>
          <a:off x="3924589" y="1010819"/>
          <a:ext cx="2796595" cy="17566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Amplio conocimiento de los requerimientos de los lugares de práctica, las condiciones necesarias para ello</a:t>
          </a:r>
        </a:p>
      </dsp:txBody>
      <dsp:txXfrm>
        <a:off x="3976038" y="1062268"/>
        <a:ext cx="2693697" cy="1653713"/>
      </dsp:txXfrm>
    </dsp:sp>
    <dsp:sp modelId="{1E2AF75C-8B8E-4D99-847C-E69C779C8C3E}">
      <dsp:nvSpPr>
        <dsp:cNvPr id="0" name=""/>
        <dsp:cNvSpPr/>
      </dsp:nvSpPr>
      <dsp:spPr>
        <a:xfrm>
          <a:off x="7000844" y="1542347"/>
          <a:ext cx="592878" cy="6935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/>
        </a:p>
      </dsp:txBody>
      <dsp:txXfrm>
        <a:off x="7000844" y="1681058"/>
        <a:ext cx="415015" cy="416133"/>
      </dsp:txXfrm>
    </dsp:sp>
    <dsp:sp modelId="{0E411904-4934-4B7B-9650-96CF03E900F3}">
      <dsp:nvSpPr>
        <dsp:cNvPr id="0" name=""/>
        <dsp:cNvSpPr/>
      </dsp:nvSpPr>
      <dsp:spPr>
        <a:xfrm>
          <a:off x="7839823" y="1010819"/>
          <a:ext cx="2796595" cy="17566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Poder trabajar en conjunto con la Dirección de Escuela</a:t>
          </a:r>
        </a:p>
      </dsp:txBody>
      <dsp:txXfrm>
        <a:off x="7891272" y="1062268"/>
        <a:ext cx="2693697" cy="1653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7063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3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663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87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952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205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114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154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303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62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42441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40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03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2031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17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612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E6C80-972C-4BAF-AEE3-411387C72E21}" type="datetimeFigureOut">
              <a:rPr lang="es-CL" smtClean="0"/>
              <a:t>17-01-2024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A1D8173-0AE2-47AA-9B33-A23F635D517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08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chile-my.sharepoint.com/:b:/g/personal/janet_gonzalez_uchile_cl/ESV3Py5Ds1JDnp3JFZRu3fUBu3JWVtHcM_ybv6zQjLzWHg?e=7625G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sicomeduchile@Gmail.com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irecciondegenero.uchile.cl/acososexual/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s://www.minsal.cl/capacidad-formador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direcciondegenero.uchile.cl/project/reglamento-de-corresponsabilidad-social-en-el-cuidado-de-hijos-e-hijas-de-estudiantes/" TargetMode="External"/><Relationship Id="rId4" Type="http://schemas.openxmlformats.org/officeDocument/2006/relationships/hyperlink" Target="https://direcciondegenero.uchile.cl/project/instructivo-de-uso-de-nombre-social-mara-rita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Función </a:t>
            </a:r>
            <a:br>
              <a:rPr lang="es-MX" dirty="0"/>
            </a:br>
            <a:r>
              <a:rPr lang="es-MX" dirty="0"/>
              <a:t>Coordinación de Campos Clínicos CSAC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Janet González Müller</a:t>
            </a:r>
          </a:p>
          <a:p>
            <a:r>
              <a:rPr lang="es-MX" dirty="0"/>
              <a:t>Escuela de Obstetricia</a:t>
            </a:r>
          </a:p>
          <a:p>
            <a:r>
              <a:rPr lang="es-MX" dirty="0"/>
              <a:t>Facultad de Medicina Universidad de Chile</a:t>
            </a:r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7" y="96982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68" y="12346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5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180760"/>
            <a:ext cx="6523366" cy="1280890"/>
          </a:xfrm>
        </p:spPr>
        <p:txBody>
          <a:bodyPr>
            <a:normAutofit fontScale="90000"/>
          </a:bodyPr>
          <a:lstStyle/>
          <a:p>
            <a:r>
              <a:rPr lang="es-MX" dirty="0"/>
              <a:t>Conducto regular de comunicación CC CSAC y APS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188920" y="1452392"/>
            <a:ext cx="4315691" cy="4458830"/>
          </a:xfrm>
        </p:spPr>
        <p:txBody>
          <a:bodyPr/>
          <a:lstStyle/>
          <a:p>
            <a:r>
              <a:rPr lang="es-MX" dirty="0"/>
              <a:t>Dirección Clínica </a:t>
            </a:r>
            <a:r>
              <a:rPr lang="es-MX" b="1" dirty="0"/>
              <a:t>es el agente articulador entre cada escuela y el campo clínico.</a:t>
            </a:r>
          </a:p>
          <a:p>
            <a:r>
              <a:rPr lang="es-MX" dirty="0"/>
              <a:t>Coordinador de campos clínicos: </a:t>
            </a:r>
            <a:r>
              <a:rPr lang="es-MX" b="1" dirty="0"/>
              <a:t>se comunica con el docente supervisor, PEC y Director de Escuela. </a:t>
            </a:r>
          </a:p>
          <a:p>
            <a:r>
              <a:rPr lang="es-MX" b="1" dirty="0"/>
              <a:t>Para tratar temas de gestión educativa como temas de docencia u otra que involucre al estudiantado.</a:t>
            </a:r>
          </a:p>
          <a:p>
            <a:r>
              <a:rPr lang="es-MX" dirty="0"/>
              <a:t>Coordinador de campos clínicos: </a:t>
            </a:r>
            <a:r>
              <a:rPr lang="es-MX" b="1" dirty="0"/>
              <a:t>comunicación con el referente Dirección Clínica.</a:t>
            </a:r>
          </a:p>
          <a:p>
            <a:endParaRPr lang="es-CL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1898" t="16572" r="15393" b="17327"/>
          <a:stretch/>
        </p:blipFill>
        <p:spPr>
          <a:xfrm>
            <a:off x="441757" y="1599467"/>
            <a:ext cx="6858000" cy="51400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17" y="84567"/>
            <a:ext cx="2444708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668" y="77738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83783"/>
            <a:ext cx="7894966" cy="1280890"/>
          </a:xfrm>
        </p:spPr>
        <p:txBody>
          <a:bodyPr/>
          <a:lstStyle/>
          <a:p>
            <a:r>
              <a:rPr lang="es-MX" dirty="0"/>
              <a:t>Conducto regular de comunicación CC CSAC y APS</a:t>
            </a:r>
            <a:endParaRPr lang="es-CL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7188919" y="2133599"/>
            <a:ext cx="4315691" cy="4458830"/>
          </a:xfrm>
        </p:spPr>
        <p:txBody>
          <a:bodyPr/>
          <a:lstStyle/>
          <a:p>
            <a:r>
              <a:rPr lang="es-MX" dirty="0"/>
              <a:t>El docente de Escuela</a:t>
            </a:r>
            <a:r>
              <a:rPr lang="es-MX" b="1" dirty="0"/>
              <a:t>, </a:t>
            </a:r>
            <a:r>
              <a:rPr lang="es-MX" b="1" dirty="0">
                <a:solidFill>
                  <a:srgbClr val="FF0000"/>
                </a:solidFill>
              </a:rPr>
              <a:t>tiene relación y comunicación directa con el docente local del campo clínico.</a:t>
            </a:r>
          </a:p>
          <a:p>
            <a:r>
              <a:rPr lang="es-MX" b="1" dirty="0">
                <a:solidFill>
                  <a:srgbClr val="FF0000"/>
                </a:solidFill>
              </a:rPr>
              <a:t>Para tratar temas pedagógicos o docentes u otra temática que afecte al estudiantado</a:t>
            </a:r>
            <a:r>
              <a:rPr lang="es-MX" b="1" dirty="0"/>
              <a:t> en ningún caso relativas al ámbito operativo respecto a gestión de cupos y/o uso de campos clínicos.</a:t>
            </a:r>
            <a:endParaRPr lang="es-CL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31898" t="16572" r="15393" b="17327"/>
          <a:stretch/>
        </p:blipFill>
        <p:spPr>
          <a:xfrm>
            <a:off x="330919" y="1452392"/>
            <a:ext cx="6858000" cy="514003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783"/>
            <a:ext cx="2444708" cy="107908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8668" y="58417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2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5" y="221673"/>
            <a:ext cx="6082145" cy="1683327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Comunicación con Coordinadora de CC CSAC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3564" y="2133600"/>
            <a:ext cx="10701048" cy="377762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chemeClr val="tx1"/>
                </a:solidFill>
              </a:rPr>
              <a:t>El estudiante puede enviar los correos con copia a CC</a:t>
            </a:r>
          </a:p>
          <a:p>
            <a:r>
              <a:rPr lang="es-MX" b="1" dirty="0">
                <a:solidFill>
                  <a:schemeClr val="tx1"/>
                </a:solidFill>
              </a:rPr>
              <a:t>El PEC o tutor docente debe enviar correo con copia a CC, si son dirigidos a Dirección de Escuela, cuando traten asuntos docente que involucra campos clínicos.</a:t>
            </a:r>
          </a:p>
          <a:p>
            <a:r>
              <a:rPr lang="es-MX" b="1" dirty="0">
                <a:solidFill>
                  <a:schemeClr val="tx1"/>
                </a:solidFill>
              </a:rPr>
              <a:t>Vía correo electrónico: janet.gonzalez@uchile.cl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4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104" y="84567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1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5" y="221673"/>
            <a:ext cx="6082145" cy="1683327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Comunicación con Referente de la Unidad RAD del Campo Clínico</a:t>
            </a:r>
            <a:endParaRPr lang="es-C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3564" y="2133600"/>
            <a:ext cx="10701048" cy="3777622"/>
          </a:xfrm>
        </p:spPr>
        <p:txBody>
          <a:bodyPr>
            <a:normAutofit/>
          </a:bodyPr>
          <a:lstStyle/>
          <a:p>
            <a:r>
              <a:rPr lang="es-MX" b="1" dirty="0">
                <a:solidFill>
                  <a:srgbClr val="FF0000"/>
                </a:solidFill>
              </a:rPr>
              <a:t>NO SE COMUNICA CON LA UNIDAD RAD DE CAMPO CLÍNICO</a:t>
            </a:r>
          </a:p>
          <a:p>
            <a:r>
              <a:rPr lang="es-MX" b="1" dirty="0">
                <a:solidFill>
                  <a:schemeClr val="tx1"/>
                </a:solidFill>
              </a:rPr>
              <a:t>A NO SER QUE: SEA UNA SOLICITUD EXPRESA DEL REFERENTE DE LA DIRECCIÓN CLÍNICA </a:t>
            </a:r>
          </a:p>
          <a:p>
            <a:r>
              <a:rPr lang="es-MX" b="1" dirty="0">
                <a:solidFill>
                  <a:schemeClr val="tx1"/>
                </a:solidFill>
              </a:rPr>
              <a:t>PARA TRATAR UN TEMA PARTICULAR</a:t>
            </a:r>
          </a:p>
          <a:p>
            <a:r>
              <a:rPr lang="es-MX" b="1" dirty="0">
                <a:solidFill>
                  <a:schemeClr val="tx1"/>
                </a:solidFill>
              </a:rPr>
              <a:t>ESPORADICAMENTE, COMUNICACIÓN CON JEFATURAS DE SERVICIOS PARA RESOLVER INQUIETUDES OPERATIVAS, PEDAGÓGICAS O DOCENTES = ESCAPAN A LA EXPERTIZ DE DIRECCIÓN CLÍNICA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4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104" y="84567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6436" y="304800"/>
            <a:ext cx="8498176" cy="1600200"/>
          </a:xfrm>
        </p:spPr>
        <p:txBody>
          <a:bodyPr>
            <a:normAutofit fontScale="90000"/>
          </a:bodyPr>
          <a:lstStyle/>
          <a:p>
            <a:r>
              <a:rPr lang="es-MX" dirty="0"/>
              <a:t>CONSECUENCIAS DE NO SEGUIR EL CONDUCTO REGULAR DE COMUNICACIÓN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16182" y="2133600"/>
            <a:ext cx="10188430" cy="3777622"/>
          </a:xfrm>
        </p:spPr>
        <p:txBody>
          <a:bodyPr/>
          <a:lstStyle/>
          <a:p>
            <a:r>
              <a:rPr lang="es-MX" dirty="0"/>
              <a:t>Retraso en el ingreso de estudiantes a campos clínicos, con la repercusión correspondiente a su formación.</a:t>
            </a:r>
          </a:p>
          <a:p>
            <a:r>
              <a:rPr lang="es-MX" dirty="0"/>
              <a:t>Rechazo de cupos previamente aceptados, provocando incertidumbre sobre la reasignación de estudiantes a campos clínicos y un probable retraso en su ingreso</a:t>
            </a:r>
          </a:p>
          <a:p>
            <a:r>
              <a:rPr lang="es-MX" dirty="0"/>
              <a:t>Afectación del prestigio de la imagen institucional</a:t>
            </a:r>
          </a:p>
          <a:p>
            <a:r>
              <a:rPr lang="es-MX" dirty="0"/>
              <a:t>En casos graves, desde el campo clínico </a:t>
            </a:r>
            <a:r>
              <a:rPr lang="es-MX" b="1" dirty="0"/>
              <a:t>involucrado pueden dejar sin efecto el convenio por incumplimiento de alguna clausula</a:t>
            </a:r>
            <a:r>
              <a:rPr lang="es-MX" dirty="0"/>
              <a:t>, teniendo como consecuencia la imposibilidad de acceder a campo clínico, </a:t>
            </a:r>
            <a:r>
              <a:rPr lang="es-MX" b="1" dirty="0"/>
              <a:t>no solo para la carrera que haya estado involucrada</a:t>
            </a:r>
            <a:r>
              <a:rPr lang="es-MX" dirty="0"/>
              <a:t>, sino también </a:t>
            </a:r>
            <a:r>
              <a:rPr lang="es-MX" b="1" dirty="0"/>
              <a:t>para el resto de las carreras que hagan uso de dicho campo clínico.</a:t>
            </a:r>
            <a:endParaRPr lang="es-CL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5" y="76200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3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772748" cy="1280890"/>
          </a:xfrm>
        </p:spPr>
        <p:txBody>
          <a:bodyPr/>
          <a:lstStyle/>
          <a:p>
            <a:r>
              <a:rPr lang="es-MX" dirty="0"/>
              <a:t>Convenio entre campo clínico y la facultad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25236" y="2133600"/>
            <a:ext cx="10479376" cy="4419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/>
              <a:t>Los convenios se realizan entre Instituciones de Salud, Municipalidades y/o Corporaciones con la FMUCH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Que tienen los convenios:</a:t>
            </a:r>
          </a:p>
          <a:p>
            <a:r>
              <a:rPr lang="es-MX" dirty="0"/>
              <a:t>Formación continua de los profesionales de campo clínico</a:t>
            </a:r>
          </a:p>
          <a:p>
            <a:r>
              <a:rPr lang="es-MX" dirty="0"/>
              <a:t>Retribuciones</a:t>
            </a:r>
          </a:p>
          <a:p>
            <a:r>
              <a:rPr lang="es-MX" dirty="0"/>
              <a:t>Programas o proyectos para realizar en conjunto con el campo clínico</a:t>
            </a:r>
          </a:p>
          <a:p>
            <a:r>
              <a:rPr lang="es-MX" dirty="0"/>
              <a:t>Cupos otorgados</a:t>
            </a:r>
          </a:p>
          <a:p>
            <a:r>
              <a:rPr lang="es-MX" dirty="0"/>
              <a:t>Coordinación de uso de campo clínico</a:t>
            </a:r>
          </a:p>
          <a:p>
            <a:r>
              <a:rPr lang="es-MX" dirty="0"/>
              <a:t>Elaboración de informes sobre evaluación de marcha de convenio</a:t>
            </a:r>
          </a:p>
          <a:p>
            <a:r>
              <a:rPr lang="es-MX" dirty="0"/>
              <a:t>Envío de información de estudiantes y docentes</a:t>
            </a:r>
          </a:p>
          <a:p>
            <a:r>
              <a:rPr lang="es-MX" b="1" dirty="0"/>
              <a:t>Priorización de la atención al paciente</a:t>
            </a:r>
          </a:p>
          <a:p>
            <a:r>
              <a:rPr lang="es-MX" dirty="0"/>
              <a:t>Otros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7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6" y="84567"/>
            <a:ext cx="1707028" cy="138391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286000" y="1905000"/>
            <a:ext cx="8298873" cy="39970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Si no se cumple algún aspecto regulado en el convenio, se pone riesgo la vinculación existente entre ambas entidades.</a:t>
            </a:r>
          </a:p>
          <a:p>
            <a:r>
              <a:rPr lang="es-MX" dirty="0"/>
              <a:t>Política de convenios asistenciales docentes y de colaboración docente: </a:t>
            </a:r>
            <a:r>
              <a:rPr lang="es-MX" dirty="0" err="1">
                <a:hlinkClick r:id="rId4"/>
              </a:rPr>
              <a:t>politica</a:t>
            </a:r>
            <a:r>
              <a:rPr lang="es-MX" dirty="0">
                <a:hlinkClick r:id="rId4"/>
              </a:rPr>
              <a:t> de convenios asistenciales docentes y de </a:t>
            </a:r>
            <a:r>
              <a:rPr lang="es-MX" dirty="0" err="1">
                <a:hlinkClick r:id="rId4"/>
              </a:rPr>
              <a:t>colaboracion</a:t>
            </a:r>
            <a:r>
              <a:rPr lang="es-MX" dirty="0">
                <a:hlinkClick r:id="rId4"/>
              </a:rPr>
              <a:t> docente.pdf</a:t>
            </a:r>
            <a:endParaRPr lang="es-MX" dirty="0"/>
          </a:p>
          <a:p>
            <a:endParaRPr lang="es-MX" dirty="0"/>
          </a:p>
          <a:p>
            <a:r>
              <a:rPr lang="es-MX" dirty="0"/>
              <a:t>Además, existe un sistema de registro online de convenios actualmente suscritos por la FMUCH, al cual tiene acceso las/os coordinadoras/es de campos clínico, ingresando a la siguiente página: https://campoclinico.med.uchile.cl 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6672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5" y="76200"/>
            <a:ext cx="1707028" cy="1383912"/>
          </a:xfrm>
          <a:prstGeom prst="rect">
            <a:avLst/>
          </a:prstGeom>
        </p:spPr>
      </p:pic>
      <p:pic>
        <p:nvPicPr>
          <p:cNvPr id="9" name="Imagen 8" descr="4 errores que no puedes cometer cuando te hacen una pregunta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71" y="1430944"/>
            <a:ext cx="7419974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2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673293" cy="1280890"/>
          </a:xfrm>
        </p:spPr>
        <p:txBody>
          <a:bodyPr/>
          <a:lstStyle/>
          <a:p>
            <a:r>
              <a:rPr lang="es-MX" dirty="0"/>
              <a:t>Requisitos de ingreso a campos clínico 2024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10145" y="2133599"/>
            <a:ext cx="9994467" cy="37684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b="1" dirty="0"/>
              <a:t>Documentación mínima solicitada:</a:t>
            </a:r>
          </a:p>
          <a:p>
            <a:r>
              <a:rPr lang="es-MX" dirty="0"/>
              <a:t>Nomina para el ingreso de datos de estudiantes</a:t>
            </a:r>
          </a:p>
          <a:p>
            <a:r>
              <a:rPr lang="es-MX" dirty="0"/>
              <a:t>Certificado de vacunación VHB (esquema completo 3 dosis)</a:t>
            </a:r>
          </a:p>
          <a:p>
            <a:r>
              <a:rPr lang="es-MX" dirty="0"/>
              <a:t>Certificado Influenza 2023</a:t>
            </a:r>
          </a:p>
          <a:p>
            <a:r>
              <a:rPr lang="es-MX" dirty="0"/>
              <a:t>Certificado o comprobante Covid con bivalente con al menos 4 dosis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b="1" dirty="0"/>
              <a:t>Inicio de rotación:</a:t>
            </a:r>
          </a:p>
          <a:p>
            <a:r>
              <a:rPr lang="es-MX" dirty="0"/>
              <a:t>Programa del curso</a:t>
            </a:r>
          </a:p>
          <a:p>
            <a:r>
              <a:rPr lang="es-MX" dirty="0"/>
              <a:t>Instrumentos de evaluación</a:t>
            </a:r>
          </a:p>
          <a:p>
            <a:r>
              <a:rPr lang="es-MX" dirty="0"/>
              <a:t>Programa de actividades clínicas</a:t>
            </a:r>
          </a:p>
          <a:p>
            <a:endParaRPr lang="es-CL" dirty="0"/>
          </a:p>
        </p:txBody>
      </p:sp>
      <p:sp>
        <p:nvSpPr>
          <p:cNvPr id="4" name="Rectángulo 3"/>
          <p:cNvSpPr/>
          <p:nvPr/>
        </p:nvSpPr>
        <p:spPr>
          <a:xfrm>
            <a:off x="6192982" y="4073236"/>
            <a:ext cx="5561015" cy="26185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La documentación se envía al </a:t>
            </a:r>
            <a:r>
              <a:rPr lang="es-MX" b="1" dirty="0"/>
              <a:t>Encargado de Dirección Clínica: Leonel Tejos</a:t>
            </a:r>
          </a:p>
          <a:p>
            <a:pPr algn="ctr"/>
            <a:r>
              <a:rPr lang="es-MX" dirty="0"/>
              <a:t>La documentación se envía en</a:t>
            </a:r>
            <a:r>
              <a:rPr lang="es-MX" b="1" dirty="0"/>
              <a:t> carpetas comprimidas</a:t>
            </a:r>
            <a:endParaRPr lang="es-CL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17" y="84567"/>
            <a:ext cx="2444708" cy="10790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6218" y="84567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7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5" y="76200"/>
            <a:ext cx="1707028" cy="13839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160675" cy="1280890"/>
          </a:xfrm>
        </p:spPr>
        <p:txBody>
          <a:bodyPr/>
          <a:lstStyle/>
          <a:p>
            <a:r>
              <a:rPr lang="es-MX" dirty="0"/>
              <a:t>Permanencia del estudiantado en campos clínicos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2133600"/>
            <a:ext cx="9966757" cy="3777622"/>
          </a:xfrm>
        </p:spPr>
        <p:txBody>
          <a:bodyPr/>
          <a:lstStyle/>
          <a:p>
            <a:r>
              <a:rPr lang="es-MX" dirty="0"/>
              <a:t>Si en estudiante no continúa asistiendo al campo clínico, de acuerdo con las fechas establecidas por la rotación, por razones de salud o de cualquier otra índole. </a:t>
            </a:r>
          </a:p>
          <a:p>
            <a:r>
              <a:rPr lang="es-MX" dirty="0"/>
              <a:t>El coordinador de campos clínicos deberá informar esta situación a CC, quién deberá informar está situación al referente de Dirección Clínica.</a:t>
            </a:r>
          </a:p>
          <a:p>
            <a:r>
              <a:rPr lang="es-MX" dirty="0"/>
              <a:t>Así se reportará el evento de manera oficial al campo clínico para acordar acciones a seguir al respecto.</a:t>
            </a:r>
          </a:p>
          <a:p>
            <a:r>
              <a:rPr lang="es-MX" dirty="0"/>
              <a:t>Razones académico administrativas que dan fundamento a lo anterior:</a:t>
            </a:r>
          </a:p>
          <a:p>
            <a:pPr>
              <a:buFont typeface="+mj-lt"/>
              <a:buAutoNum type="arabicPeriod"/>
            </a:pPr>
            <a:r>
              <a:rPr lang="es-MX" dirty="0"/>
              <a:t>Postergación de estudios</a:t>
            </a:r>
          </a:p>
          <a:p>
            <a:pPr>
              <a:buFont typeface="+mj-lt"/>
              <a:buAutoNum type="arabicPeriod"/>
            </a:pPr>
            <a:r>
              <a:rPr lang="es-MX" dirty="0"/>
              <a:t>Licencia o certificado médico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1682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5" y="76200"/>
            <a:ext cx="1707028" cy="13839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1637" y="1163652"/>
            <a:ext cx="3283527" cy="4073365"/>
          </a:xfrm>
        </p:spPr>
        <p:txBody>
          <a:bodyPr>
            <a:normAutofit fontScale="9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MX" sz="1800" b="1" dirty="0"/>
              <a:t>Certificación de la labor docente en campo clínico</a:t>
            </a:r>
            <a:br>
              <a:rPr lang="es-MX" sz="1800" b="1" dirty="0"/>
            </a:br>
            <a:br>
              <a:rPr lang="es-MX" sz="1800" b="1" dirty="0"/>
            </a:br>
            <a:r>
              <a:rPr lang="es-MX" sz="1800" b="1" dirty="0"/>
              <a:t>- </a:t>
            </a:r>
            <a:r>
              <a:rPr lang="es-MX" sz="1800" dirty="0"/>
              <a:t>Acreditación de labor docente es mediante certificación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- Cada Escuela debe contar con un registro de horas docentes realizadas por los profesionales de campo clínico</a:t>
            </a:r>
            <a:br>
              <a:rPr lang="es-MX" sz="1800" dirty="0"/>
            </a:br>
            <a:br>
              <a:rPr lang="es-MX" sz="1800" dirty="0"/>
            </a:br>
            <a:r>
              <a:rPr lang="es-MX" sz="1800" dirty="0"/>
              <a:t>- Escuela emite un certificado para cada docente de campo clínico</a:t>
            </a:r>
            <a:endParaRPr lang="es-CL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7855" y="1302327"/>
            <a:ext cx="4128654" cy="5620280"/>
          </a:xfrm>
        </p:spPr>
        <p:txBody>
          <a:bodyPr/>
          <a:lstStyle/>
          <a:p>
            <a:pPr marL="0" indent="0">
              <a:buNone/>
            </a:pPr>
            <a:r>
              <a:rPr lang="es-MX" b="1" dirty="0"/>
              <a:t>Acreditación de docentes supervisores de escuela o con horas mixtas en campo clínico</a:t>
            </a:r>
          </a:p>
          <a:p>
            <a:r>
              <a:rPr lang="es-MX" dirty="0"/>
              <a:t>Deben estar debidamente identificados </a:t>
            </a:r>
          </a:p>
          <a:p>
            <a:r>
              <a:rPr lang="es-MX" dirty="0"/>
              <a:t>El CC comunica a través de registro los antecedentes del docente para su acreditación en el centro.</a:t>
            </a:r>
          </a:p>
          <a:p>
            <a:r>
              <a:rPr lang="es-MX" dirty="0"/>
              <a:t>Esto es una obligación establecida por convenio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24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4" y="624110"/>
            <a:ext cx="6747163" cy="1280890"/>
          </a:xfrm>
        </p:spPr>
        <p:txBody>
          <a:bodyPr>
            <a:normAutofit/>
          </a:bodyPr>
          <a:lstStyle/>
          <a:p>
            <a:r>
              <a:rPr lang="es-MX" dirty="0"/>
              <a:t>Introducción: un poco de historia…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58982" y="2133600"/>
            <a:ext cx="10645630" cy="3777622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Formación profesional de las/los trabajadores de la salud se realizan en un </a:t>
            </a:r>
            <a:r>
              <a:rPr lang="es-MX" b="1" dirty="0">
                <a:solidFill>
                  <a:srgbClr val="FF0000"/>
                </a:solidFill>
              </a:rPr>
              <a:t>contexto real</a:t>
            </a:r>
            <a:r>
              <a:rPr lang="es-MX" dirty="0"/>
              <a:t>: </a:t>
            </a:r>
            <a:r>
              <a:rPr lang="es-MX" b="1" dirty="0">
                <a:solidFill>
                  <a:srgbClr val="FF0000"/>
                </a:solidFill>
              </a:rPr>
              <a:t>Establecimientos de Salud Hospitales o CDT</a:t>
            </a:r>
            <a:r>
              <a:rPr lang="es-MX" dirty="0"/>
              <a:t>, que son dependientes de los Servicios de Salud y de los dependientes de las Corporaciones Municipales para el caso de APS.</a:t>
            </a:r>
          </a:p>
          <a:p>
            <a:r>
              <a:rPr lang="es-MX" dirty="0"/>
              <a:t>1833 se crea la primera Escuela de Medicina: las clases y prácticas e internados: HSJDD y San Vicente</a:t>
            </a:r>
          </a:p>
          <a:p>
            <a:r>
              <a:rPr lang="es-MX" dirty="0"/>
              <a:t>1942 se crea Comisión Nacional Docente Asistencial (CONDA): definió a profesores titulares de la U de Chile, como jefes de servicios clínicos, en los 4 principales hospitales del país. En 1974 es ley.</a:t>
            </a:r>
          </a:p>
          <a:p>
            <a:r>
              <a:rPr lang="es-MX" dirty="0"/>
              <a:t>1952 con el Servicio Nacional de Salud (SNS), se integran al Consejo directivo 2 profesores titulares, de la U de Chile.</a:t>
            </a:r>
          </a:p>
          <a:p>
            <a:r>
              <a:rPr lang="es-MX" dirty="0"/>
              <a:t>1974, además se establecen comisiones a nivel regional y local denominadas Comisión Regional Docente Asistencial (CORDAS) y </a:t>
            </a:r>
            <a:r>
              <a:rPr lang="es-MX" b="1" dirty="0">
                <a:solidFill>
                  <a:srgbClr val="FF0000"/>
                </a:solidFill>
              </a:rPr>
              <a:t>la Comisión Local Docente Asistencial (COLDAS)</a:t>
            </a:r>
          </a:p>
          <a:p>
            <a:r>
              <a:rPr lang="es-MX" dirty="0"/>
              <a:t>.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7" y="96982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68" y="12346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8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5" y="76200"/>
            <a:ext cx="1707028" cy="13839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3821730" cy="1280890"/>
          </a:xfrm>
        </p:spPr>
        <p:txBody>
          <a:bodyPr>
            <a:normAutofit/>
          </a:bodyPr>
          <a:lstStyle/>
          <a:p>
            <a:r>
              <a:rPr lang="es-MX" sz="3200" dirty="0"/>
              <a:t>PROTOCOLOS</a:t>
            </a:r>
            <a:endParaRPr lang="es-C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460112"/>
            <a:ext cx="8915400" cy="4451110"/>
          </a:xfrm>
        </p:spPr>
        <p:txBody>
          <a:bodyPr/>
          <a:lstStyle/>
          <a:p>
            <a:r>
              <a:rPr lang="es-MX" b="1" dirty="0"/>
              <a:t>Procedimiento de manejo ante exposición con riesgo biológico (debe ser leído)</a:t>
            </a:r>
          </a:p>
          <a:p>
            <a:r>
              <a:rPr lang="es-MX" dirty="0"/>
              <a:t>Convenio con HCUCH (julio 2024)</a:t>
            </a:r>
          </a:p>
          <a:p>
            <a:r>
              <a:rPr lang="es-MX" dirty="0"/>
              <a:t>Ante un accidente corto punzante en campo clínico deberá informar a la brevedad posible a CC</a:t>
            </a:r>
          </a:p>
          <a:p>
            <a:r>
              <a:rPr lang="es-MX" dirty="0"/>
              <a:t>Único prestador de atención.</a:t>
            </a:r>
          </a:p>
          <a:p>
            <a:r>
              <a:rPr lang="es-MX" dirty="0"/>
              <a:t>Seguro escolar si estudiante se encuentra a más de 2 horas de traslado, y acudirá a hospital público más cercano.</a:t>
            </a:r>
          </a:p>
          <a:p>
            <a:r>
              <a:rPr lang="es-MX" dirty="0"/>
              <a:t>Registro</a:t>
            </a:r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26042" t="16382" r="25828" b="8427"/>
          <a:stretch/>
        </p:blipFill>
        <p:spPr>
          <a:xfrm>
            <a:off x="2863946" y="1272041"/>
            <a:ext cx="6262255" cy="527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5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5" y="76200"/>
            <a:ext cx="1707028" cy="13839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024601" cy="1280890"/>
          </a:xfrm>
        </p:spPr>
        <p:txBody>
          <a:bodyPr>
            <a:normAutofit/>
          </a:bodyPr>
          <a:lstStyle/>
          <a:p>
            <a:r>
              <a:rPr lang="es-MX" sz="3200" dirty="0"/>
              <a:t>Activación Seguro Escolar</a:t>
            </a:r>
            <a:endParaRPr lang="es-C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63782" y="1999654"/>
            <a:ext cx="10229994" cy="3911567"/>
          </a:xfrm>
        </p:spPr>
        <p:txBody>
          <a:bodyPr/>
          <a:lstStyle/>
          <a:p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1593272" y="2216726"/>
            <a:ext cx="1662545" cy="18010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Estudiante informa a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3434318" y="30757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4724910" y="2741001"/>
            <a:ext cx="144673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Tutor directo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6370914" y="29558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7846004" y="2531917"/>
            <a:ext cx="3334613" cy="1170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Posteriormente al PEC vía mail con copia a CC CSAC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5" y="76200"/>
            <a:ext cx="1707028" cy="13839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8618" y="241244"/>
            <a:ext cx="7051964" cy="1663756"/>
          </a:xfrm>
        </p:spPr>
        <p:txBody>
          <a:bodyPr>
            <a:noAutofit/>
          </a:bodyPr>
          <a:lstStyle/>
          <a:p>
            <a:r>
              <a:rPr lang="es-MX" sz="2400" dirty="0"/>
              <a:t>PROTOCOLO DE ACTUACIÓN ANTE DENUNCIAS SOBRE ACOSO SEXUAL, VIOLENCIA DE GÉNERO, ACOSO LABORAL Y DISCRIMINACIÓN ARBITRARIA</a:t>
            </a:r>
            <a:endParaRPr lang="es-CL" sz="2400" dirty="0"/>
          </a:p>
        </p:txBody>
      </p:sp>
      <p:sp>
        <p:nvSpPr>
          <p:cNvPr id="7" name="Rectángulo 6"/>
          <p:cNvSpPr/>
          <p:nvPr/>
        </p:nvSpPr>
        <p:spPr>
          <a:xfrm>
            <a:off x="1163782" y="2604654"/>
            <a:ext cx="1911927" cy="9144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Estudiante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3228109" y="28195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Rectángulo 15"/>
          <p:cNvSpPr/>
          <p:nvPr/>
        </p:nvSpPr>
        <p:spPr>
          <a:xfrm>
            <a:off x="4358917" y="2161309"/>
            <a:ext cx="3164101" cy="205047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Informa por escrito de la  situación acontecida a docente escuela, PEC/PEI o </a:t>
            </a:r>
            <a:r>
              <a:rPr lang="es-CL" b="1" dirty="0">
                <a:solidFill>
                  <a:schemeClr val="tx1"/>
                </a:solidFill>
              </a:rPr>
              <a:t>coordinador(a) de campo clínico</a:t>
            </a:r>
          </a:p>
        </p:txBody>
      </p:sp>
      <p:sp>
        <p:nvSpPr>
          <p:cNvPr id="17" name="Flecha derecha 16"/>
          <p:cNvSpPr/>
          <p:nvPr/>
        </p:nvSpPr>
        <p:spPr>
          <a:xfrm>
            <a:off x="7675418" y="283339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/>
          <p:cNvSpPr/>
          <p:nvPr/>
        </p:nvSpPr>
        <p:spPr>
          <a:xfrm>
            <a:off x="8806226" y="2202872"/>
            <a:ext cx="3164101" cy="205047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Coordinador(a) de campo clínico </a:t>
            </a:r>
            <a:r>
              <a:rPr lang="es-MX" dirty="0">
                <a:solidFill>
                  <a:schemeClr val="tx1"/>
                </a:solidFill>
              </a:rPr>
              <a:t>pone al tanto de la situación a Director(a) de Escuela y también a referente en Dirección Clínica.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206517" y="4657722"/>
            <a:ext cx="4937483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Referente de Dirección Clínica solicita registro de antecedentes que acrediten la situación acontecida y evalúa medidas a llevar a cabo para no exponer a la/el estudiante ante una nueva posible situación de acoso, abuso, discriminación, etc.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21" name="Flecha izquierda y arriba 20"/>
          <p:cNvSpPr/>
          <p:nvPr/>
        </p:nvSpPr>
        <p:spPr>
          <a:xfrm>
            <a:off x="9537884" y="4657722"/>
            <a:ext cx="850392" cy="85039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/>
          <p:cNvSpPr/>
          <p:nvPr/>
        </p:nvSpPr>
        <p:spPr>
          <a:xfrm>
            <a:off x="152400" y="4616076"/>
            <a:ext cx="3075709" cy="20313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CL" dirty="0">
                <a:solidFill>
                  <a:schemeClr val="tx1"/>
                </a:solidFill>
              </a:rPr>
              <a:t>Referente de Dirección Clínica informa a coordinador(a) de campo clínico medidas a tomar respecto de presencia de estudiante en campo clínico.</a:t>
            </a:r>
          </a:p>
        </p:txBody>
      </p:sp>
      <p:sp>
        <p:nvSpPr>
          <p:cNvPr id="23" name="Flecha izquierda 22"/>
          <p:cNvSpPr/>
          <p:nvPr/>
        </p:nvSpPr>
        <p:spPr>
          <a:xfrm>
            <a:off x="3236699" y="5265798"/>
            <a:ext cx="83653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85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5" y="76200"/>
            <a:ext cx="1707028" cy="13839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8618" y="241244"/>
            <a:ext cx="7051964" cy="1663756"/>
          </a:xfrm>
        </p:spPr>
        <p:txBody>
          <a:bodyPr>
            <a:noAutofit/>
          </a:bodyPr>
          <a:lstStyle/>
          <a:p>
            <a:r>
              <a:rPr lang="es-MX" sz="2400" dirty="0"/>
              <a:t>INSTRUCTIVO MARA RITA</a:t>
            </a:r>
            <a:br>
              <a:rPr lang="es-MX" sz="2400" dirty="0"/>
            </a:br>
            <a:r>
              <a:rPr lang="es-MX" sz="2400" dirty="0"/>
              <a:t>Utilización nombre social y trato no discriminatorio a las personas por su identidad de género en la Universidad de Chile</a:t>
            </a:r>
            <a:endParaRPr lang="es-CL" sz="2400" dirty="0"/>
          </a:p>
        </p:txBody>
      </p:sp>
      <p:sp>
        <p:nvSpPr>
          <p:cNvPr id="20" name="Rectángulo 19"/>
          <p:cNvSpPr/>
          <p:nvPr/>
        </p:nvSpPr>
        <p:spPr>
          <a:xfrm>
            <a:off x="1828800" y="1942237"/>
            <a:ext cx="9642763" cy="258532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Para efectos de utilización de nombre social en campos clínicos, cabe destacar lo siguiente que se cita y expresa en el oficio:</a:t>
            </a:r>
          </a:p>
          <a:p>
            <a:r>
              <a:rPr lang="es-MX" dirty="0">
                <a:solidFill>
                  <a:schemeClr val="tx1"/>
                </a:solidFill>
              </a:rPr>
              <a:t> </a:t>
            </a:r>
          </a:p>
          <a:p>
            <a:r>
              <a:rPr lang="es-MX" i="1" dirty="0">
                <a:solidFill>
                  <a:schemeClr val="tx1"/>
                </a:solidFill>
              </a:rPr>
              <a:t>“…corresponderá tomar debido resguardo para que lo anterior (referido a uso de nombre social en la Universidad) no afecte la identificación de tales personas en todo registro y documentación oficial que sea emitida para efectos externos de la Universidad, </a:t>
            </a:r>
            <a:r>
              <a:rPr lang="es-MX" b="1" i="1" dirty="0">
                <a:solidFill>
                  <a:schemeClr val="tx1"/>
                </a:solidFill>
              </a:rPr>
              <a:t>en donde corresponderá utilizar su identidad legal mientras no se oficialice un cambio registral </a:t>
            </a:r>
            <a:r>
              <a:rPr lang="es-MX" i="1" dirty="0">
                <a:solidFill>
                  <a:schemeClr val="tx1"/>
                </a:solidFill>
              </a:rPr>
              <a:t>a su respecto, debiendo asegurarse el uso y conservación de tales datos personales”. 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995055" y="5403273"/>
            <a:ext cx="667789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Estudiante informa uso de nombre social vía correo electrónico a CC para que se informe a campo clínico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8672945" y="56181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/>
          <p:cNvSpPr/>
          <p:nvPr/>
        </p:nvSpPr>
        <p:spPr>
          <a:xfrm>
            <a:off x="9651353" y="4724400"/>
            <a:ext cx="2355070" cy="20089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CC de cada carrera informa a Dirección Clínica, previo inicio de rotación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0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5" y="76200"/>
            <a:ext cx="1707028" cy="13839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8618" y="241244"/>
            <a:ext cx="7051964" cy="1663756"/>
          </a:xfrm>
        </p:spPr>
        <p:txBody>
          <a:bodyPr>
            <a:noAutofit/>
          </a:bodyPr>
          <a:lstStyle/>
          <a:p>
            <a:r>
              <a:rPr lang="es-MX" sz="2400" dirty="0"/>
              <a:t>Política de corresponsabilidad social en la conciliación de las responsabilidades familiares</a:t>
            </a:r>
            <a:endParaRPr lang="es-CL" sz="2400" dirty="0"/>
          </a:p>
        </p:txBody>
      </p:sp>
      <p:sp>
        <p:nvSpPr>
          <p:cNvPr id="20" name="Rectángulo 19"/>
          <p:cNvSpPr/>
          <p:nvPr/>
        </p:nvSpPr>
        <p:spPr>
          <a:xfrm>
            <a:off x="2590800" y="2011510"/>
            <a:ext cx="8700655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/>
              <a:t>Comunicación y coordinación oportuna desde las Escuelas con dicha unidad, a través de coordinador(a) de campo clínico correspondiente, para facilitar y gestionar, dentro de los márgenes de acción posibles y considerando las limitantes de recursos con que se cuente en campos clínicos, las acciones que sean pertinentes para llevar a cabo la implementación de la política antes señalada. 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9395" y="76200"/>
            <a:ext cx="1707028" cy="138391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8618" y="241244"/>
            <a:ext cx="7051964" cy="1663756"/>
          </a:xfrm>
        </p:spPr>
        <p:txBody>
          <a:bodyPr>
            <a:noAutofit/>
          </a:bodyPr>
          <a:lstStyle/>
          <a:p>
            <a:r>
              <a:rPr lang="es-MX" sz="2400" dirty="0"/>
              <a:t>Apoyo institucional ante problemáticas de Salud Mental</a:t>
            </a:r>
            <a:endParaRPr lang="es-CL" sz="2400" dirty="0"/>
          </a:p>
        </p:txBody>
      </p:sp>
      <p:sp>
        <p:nvSpPr>
          <p:cNvPr id="20" name="Rectángulo 19"/>
          <p:cNvSpPr/>
          <p:nvPr/>
        </p:nvSpPr>
        <p:spPr>
          <a:xfrm>
            <a:off x="2590800" y="2011510"/>
            <a:ext cx="870065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MX" dirty="0">
                <a:solidFill>
                  <a:schemeClr val="tx1"/>
                </a:solidFill>
              </a:rPr>
              <a:t>Situación de crisis grave o de alto nivel de severidad en campos clínicos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98472" y="2978723"/>
            <a:ext cx="2909455" cy="12884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El/la docente a cargo deberá informar a PEC del curso</a:t>
            </a:r>
            <a:r>
              <a:rPr lang="es-MX" b="1" dirty="0">
                <a:solidFill>
                  <a:schemeClr val="tx1"/>
                </a:solidFill>
              </a:rPr>
              <a:t> o CC</a:t>
            </a:r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8207152" y="3339083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Rectángulo 7"/>
          <p:cNvSpPr/>
          <p:nvPr/>
        </p:nvSpPr>
        <p:spPr>
          <a:xfrm>
            <a:off x="9185560" y="2923304"/>
            <a:ext cx="2909455" cy="13438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CC informa </a:t>
            </a:r>
            <a:r>
              <a:rPr lang="es-MX" b="1" dirty="0" err="1">
                <a:solidFill>
                  <a:schemeClr val="tx1"/>
                </a:solidFill>
              </a:rPr>
              <a:t>via</a:t>
            </a:r>
            <a:r>
              <a:rPr lang="es-MX" b="1" dirty="0">
                <a:solidFill>
                  <a:schemeClr val="tx1"/>
                </a:solidFill>
              </a:rPr>
              <a:t> correo a </a:t>
            </a:r>
            <a:r>
              <a:rPr lang="es-MX" b="1" dirty="0">
                <a:solidFill>
                  <a:schemeClr val="tx1"/>
                </a:solidFill>
                <a:hlinkClick r:id="rId4"/>
              </a:rPr>
              <a:t>psicomeduchile@Gmail.com</a:t>
            </a:r>
            <a:endParaRPr lang="es-MX" b="1" dirty="0">
              <a:solidFill>
                <a:schemeClr val="tx1"/>
              </a:solidFill>
            </a:endParaRPr>
          </a:p>
          <a:p>
            <a:pPr algn="ctr"/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40022" y="3180069"/>
            <a:ext cx="1720597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Estudiante</a:t>
            </a:r>
            <a:endParaRPr lang="es-CL" dirty="0"/>
          </a:p>
        </p:txBody>
      </p:sp>
      <p:sp>
        <p:nvSpPr>
          <p:cNvPr id="10" name="Flecha derecha 9"/>
          <p:cNvSpPr/>
          <p:nvPr/>
        </p:nvSpPr>
        <p:spPr>
          <a:xfrm>
            <a:off x="3840341" y="3339083"/>
            <a:ext cx="978408" cy="4846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Flecha abajo 8"/>
          <p:cNvSpPr/>
          <p:nvPr/>
        </p:nvSpPr>
        <p:spPr>
          <a:xfrm>
            <a:off x="2451774" y="4267195"/>
            <a:ext cx="484632" cy="978408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Rectángulo 10"/>
          <p:cNvSpPr/>
          <p:nvPr/>
        </p:nvSpPr>
        <p:spPr>
          <a:xfrm>
            <a:off x="1357745" y="5418329"/>
            <a:ext cx="3976255" cy="13011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Atención en urgencia en el recinto de salud en el que se encuentre (HCUCH </a:t>
            </a:r>
            <a:r>
              <a:rPr lang="es-MX" b="1" dirty="0"/>
              <a:t>vía seguro escolar)</a:t>
            </a:r>
            <a:endParaRPr lang="es-CL" b="1" dirty="0"/>
          </a:p>
        </p:txBody>
      </p:sp>
      <p:sp>
        <p:nvSpPr>
          <p:cNvPr id="12" name="Rectángulo 11"/>
          <p:cNvSpPr/>
          <p:nvPr/>
        </p:nvSpPr>
        <p:spPr>
          <a:xfrm>
            <a:off x="5763491" y="5245603"/>
            <a:ext cx="3546763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CC o PEC curso: Contactarse con contacto referido por el estudiante</a:t>
            </a:r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0155375" y="4835236"/>
            <a:ext cx="1690255" cy="1717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CC informa a </a:t>
            </a:r>
            <a:r>
              <a:rPr lang="es-MX" dirty="0">
                <a:solidFill>
                  <a:schemeClr val="tx1"/>
                </a:solidFill>
              </a:rPr>
              <a:t>Dirección de campos clínicos</a:t>
            </a:r>
            <a:endParaRPr lang="es-C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5622820" cy="1280890"/>
          </a:xfrm>
        </p:spPr>
        <p:txBody>
          <a:bodyPr>
            <a:normAutofit fontScale="90000"/>
          </a:bodyPr>
          <a:lstStyle/>
          <a:p>
            <a:r>
              <a:rPr lang="es-MX" dirty="0"/>
              <a:t>Consolidado estudiantes por campo clínico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6000"/>
          <a:stretch/>
        </p:blipFill>
        <p:spPr>
          <a:xfrm>
            <a:off x="443346" y="2008908"/>
            <a:ext cx="10861964" cy="455814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04" y="84567"/>
            <a:ext cx="2444708" cy="10790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7781" y="202369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5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Bibliografía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Manual de Ingresos a Campos Clínicos. Dirección </a:t>
            </a:r>
            <a:r>
              <a:rPr lang="es-MX" dirty="0" err="1"/>
              <a:t>Clinica</a:t>
            </a:r>
            <a:r>
              <a:rPr lang="es-MX" dirty="0"/>
              <a:t> Facultad de Medicina Universidad de Chile. Versión 1. 2023</a:t>
            </a:r>
          </a:p>
          <a:p>
            <a:r>
              <a:rPr lang="es-MX" dirty="0"/>
              <a:t>Manual de organización de funciones del Departamento de Promoción de la Salud de la Mujer y el Recién Nacido y Escuela de Obstetricia. Universidad de Chile. Versión 1. en revisión 2023</a:t>
            </a:r>
          </a:p>
          <a:p>
            <a:r>
              <a:rPr lang="es-MX" dirty="0">
                <a:hlinkClick r:id="rId2"/>
              </a:rPr>
              <a:t>https://www.minsal.cl/capacidad-formadora/</a:t>
            </a:r>
            <a:r>
              <a:rPr lang="es-MX" dirty="0"/>
              <a:t> Norma 254.</a:t>
            </a:r>
          </a:p>
          <a:p>
            <a:r>
              <a:rPr lang="es-CL" dirty="0">
                <a:hlinkClick r:id="rId3"/>
              </a:rPr>
              <a:t>https://direcciondegenero.uchile.cl/acososexual/</a:t>
            </a:r>
            <a:endParaRPr lang="es-CL" dirty="0"/>
          </a:p>
          <a:p>
            <a:r>
              <a:rPr lang="es-CL" dirty="0">
                <a:hlinkClick r:id="rId4"/>
              </a:rPr>
              <a:t>https://direcciondegenero.uchile.cl/project/instructivo-de-uso-de-nombre-social-mara-rita/</a:t>
            </a:r>
            <a:endParaRPr lang="es-CL" dirty="0"/>
          </a:p>
          <a:p>
            <a:r>
              <a:rPr lang="es-CL" dirty="0">
                <a:hlinkClick r:id="rId5"/>
              </a:rPr>
              <a:t>https://direcciondegenero.uchile.cl/project/reglamento-de-corresponsabilidad-social-en-el-cuidado-de-hijos-e-hijas-de-estudiantes/</a:t>
            </a:r>
            <a:endParaRPr lang="es-CL" dirty="0"/>
          </a:p>
          <a:p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04" y="84567"/>
            <a:ext cx="2444708" cy="10790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7781" y="202369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2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&lt;strong&gt;Gracias&lt;/strong&gt; La Palabra Gratitud · Imagen gratis en Pixaba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80" y="2133600"/>
            <a:ext cx="5037666" cy="3778250"/>
          </a:xfrm>
        </p:spPr>
      </p:pic>
    </p:spTree>
    <p:extLst>
      <p:ext uri="{BB962C8B-B14F-4D97-AF65-F5344CB8AC3E}">
        <p14:creationId xmlns:p14="http://schemas.microsoft.com/office/powerpoint/2010/main" val="15388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4" y="624110"/>
            <a:ext cx="6747163" cy="1280890"/>
          </a:xfrm>
        </p:spPr>
        <p:txBody>
          <a:bodyPr>
            <a:normAutofit/>
          </a:bodyPr>
          <a:lstStyle/>
          <a:p>
            <a:r>
              <a:rPr lang="es-MX" dirty="0"/>
              <a:t>Introducción: un poco de historia…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>
          <a:xfrm>
            <a:off x="858982" y="2230582"/>
            <a:ext cx="10645630" cy="3777622"/>
          </a:xfrm>
        </p:spPr>
        <p:txBody>
          <a:bodyPr>
            <a:normAutofit/>
          </a:bodyPr>
          <a:lstStyle/>
          <a:p>
            <a:r>
              <a:rPr lang="es-MX" dirty="0"/>
              <a:t>2012 por Decreto Exento n° 254 se norma la </a:t>
            </a:r>
            <a:r>
              <a:rPr lang="es-MX" b="1" dirty="0">
                <a:solidFill>
                  <a:srgbClr val="FF0000"/>
                </a:solidFill>
              </a:rPr>
              <a:t>Relación Asistencial Docente (RAD): “se tiene por objetivo la realización de la labor asistencial por sobre la docente”.</a:t>
            </a:r>
          </a:p>
          <a:p>
            <a:r>
              <a:rPr lang="es-MX" dirty="0">
                <a:solidFill>
                  <a:schemeClr val="tx1"/>
                </a:solidFill>
              </a:rPr>
              <a:t>Creación de las Unidades RAD ubicadas en los campos clínicos: “ unidad técnica en relación con temas de docencia para el Servicio de Salud o Corporaciones Municipales o Municipios</a:t>
            </a:r>
          </a:p>
          <a:p>
            <a:r>
              <a:rPr lang="es-MX" dirty="0">
                <a:solidFill>
                  <a:schemeClr val="tx1"/>
                </a:solidFill>
              </a:rPr>
              <a:t>Regulación de Gestión de cupos, vinculación Contractual entre centro formador y campo clínico.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7" y="96982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68" y="12346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4" y="624110"/>
            <a:ext cx="6747163" cy="1280890"/>
          </a:xfrm>
        </p:spPr>
        <p:txBody>
          <a:bodyPr>
            <a:normAutofit/>
          </a:bodyPr>
          <a:lstStyle/>
          <a:p>
            <a:r>
              <a:rPr lang="es-MX" dirty="0"/>
              <a:t>Dirección Clínica FMUCH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7" y="96982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68" y="12346"/>
            <a:ext cx="1707028" cy="138391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74618" y="1579414"/>
            <a:ext cx="8714509" cy="983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“Lidera, genera y gestiona las relaciones asistenciales docentes en los campos clínicos y otras instituciones…”</a:t>
            </a:r>
            <a:endParaRPr lang="es-CL" dirty="0"/>
          </a:p>
        </p:txBody>
      </p:sp>
      <p:sp>
        <p:nvSpPr>
          <p:cNvPr id="7" name="Flecha abajo 6"/>
          <p:cNvSpPr/>
          <p:nvPr/>
        </p:nvSpPr>
        <p:spPr>
          <a:xfrm>
            <a:off x="5784272" y="2701632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427018" y="3782286"/>
            <a:ext cx="8714509" cy="983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/>
              <a:t>Vinculación necesidades </a:t>
            </a:r>
            <a:r>
              <a:rPr lang="es-MX" dirty="0"/>
              <a:t>de formación estudiantil en campos clínicos de las 8 carreras a través de la comunicación con las </a:t>
            </a:r>
            <a:r>
              <a:rPr lang="es-MX" b="1" dirty="0">
                <a:solidFill>
                  <a:schemeClr val="tx1"/>
                </a:solidFill>
              </a:rPr>
              <a:t>Unidades RAD de cada campo clínico</a:t>
            </a:r>
            <a:endParaRPr lang="es-C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4" y="624110"/>
            <a:ext cx="6747163" cy="1280890"/>
          </a:xfrm>
        </p:spPr>
        <p:txBody>
          <a:bodyPr>
            <a:normAutofit/>
          </a:bodyPr>
          <a:lstStyle/>
          <a:p>
            <a:r>
              <a:rPr lang="es-MX" dirty="0"/>
              <a:t>Unidad Relación Asistencial Docente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7" y="96982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68" y="12346"/>
            <a:ext cx="1707028" cy="138391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274618" y="1972700"/>
            <a:ext cx="8714509" cy="9836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Desarrollo de la </a:t>
            </a:r>
            <a:r>
              <a:rPr lang="es-MX" b="1" dirty="0"/>
              <a:t>Relación Asistencial Docente</a:t>
            </a:r>
            <a:endParaRPr lang="es-CL" b="1" dirty="0"/>
          </a:p>
        </p:txBody>
      </p:sp>
      <p:sp>
        <p:nvSpPr>
          <p:cNvPr id="7" name="Flecha abajo 6"/>
          <p:cNvSpPr/>
          <p:nvPr/>
        </p:nvSpPr>
        <p:spPr>
          <a:xfrm>
            <a:off x="5299640" y="3283789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/>
          <p:cNvSpPr/>
          <p:nvPr/>
        </p:nvSpPr>
        <p:spPr>
          <a:xfrm>
            <a:off x="1427018" y="4262198"/>
            <a:ext cx="8714509" cy="23464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Vinculo estratégico y de largo plazo</a:t>
            </a:r>
            <a:r>
              <a:rPr lang="es-MX" dirty="0">
                <a:solidFill>
                  <a:schemeClr val="tx1"/>
                </a:solidFill>
              </a:rPr>
              <a:t> que une el sector público con instituciones de Ed. Superior.</a:t>
            </a: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Formar y disponer de profesionales </a:t>
            </a:r>
            <a:r>
              <a:rPr lang="es-MX" dirty="0">
                <a:solidFill>
                  <a:schemeClr val="tx1"/>
                </a:solidFill>
              </a:rPr>
              <a:t>para </a:t>
            </a:r>
            <a:r>
              <a:rPr lang="es-MX" b="1" dirty="0">
                <a:solidFill>
                  <a:schemeClr val="tx1"/>
                </a:solidFill>
              </a:rPr>
              <a:t>satisfacer las necesidades de salud </a:t>
            </a:r>
            <a:r>
              <a:rPr lang="es-MX" dirty="0">
                <a:solidFill>
                  <a:schemeClr val="tx1"/>
                </a:solidFill>
              </a:rPr>
              <a:t>de la población, </a:t>
            </a:r>
            <a:r>
              <a:rPr lang="es-MX" b="1" dirty="0">
                <a:solidFill>
                  <a:schemeClr val="tx1"/>
                </a:solidFill>
              </a:rPr>
              <a:t>generando un beneficio </a:t>
            </a:r>
            <a:r>
              <a:rPr lang="es-MX" dirty="0">
                <a:solidFill>
                  <a:schemeClr val="tx1"/>
                </a:solidFill>
              </a:rPr>
              <a:t>sobre la calidad de atención que reciben los usuarios de Sistema Nacional de Servicios de Salud</a:t>
            </a:r>
          </a:p>
          <a:p>
            <a:pPr algn="ctr"/>
            <a:endParaRPr lang="es-CL" b="1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631872" y="3588327"/>
            <a:ext cx="2486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 entiende como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7213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4" y="624110"/>
            <a:ext cx="6747163" cy="1280890"/>
          </a:xfrm>
        </p:spPr>
        <p:txBody>
          <a:bodyPr>
            <a:normAutofit/>
          </a:bodyPr>
          <a:lstStyle/>
          <a:p>
            <a:r>
              <a:rPr lang="pt-BR" dirty="0"/>
              <a:t>Coordinador/a de Campos Clínicos CSAC y APS</a:t>
            </a:r>
            <a:endParaRPr lang="es-CL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279211"/>
              </p:ext>
            </p:extLst>
          </p:nvPr>
        </p:nvGraphicFramePr>
        <p:xfrm>
          <a:off x="858838" y="2133600"/>
          <a:ext cx="10645775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487" y="96982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68668" y="12346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98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4" y="624110"/>
            <a:ext cx="6747163" cy="1280890"/>
          </a:xfrm>
        </p:spPr>
        <p:txBody>
          <a:bodyPr>
            <a:normAutofit/>
          </a:bodyPr>
          <a:lstStyle/>
          <a:p>
            <a:r>
              <a:rPr lang="pt-BR" dirty="0"/>
              <a:t>Coordinador/a de Campos Clínicos CSAC y APS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7" y="96982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68" y="12346"/>
            <a:ext cx="1707028" cy="13839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1273" y="2133599"/>
            <a:ext cx="10673339" cy="4461165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Participar en reuniones con Dirección Clínica. </a:t>
            </a:r>
          </a:p>
          <a:p>
            <a:r>
              <a:rPr lang="es-MX" dirty="0"/>
              <a:t>Entregar la información solicitada por Dirección Clínica, Dirección Académica y Dirección de Pregrado respecto a centros formadores. </a:t>
            </a:r>
          </a:p>
          <a:p>
            <a:r>
              <a:rPr lang="es-MX" dirty="0"/>
              <a:t>Mantenerse informado/a de los convenios, reglamentos y manuales que tengan relación con campos clínicos. </a:t>
            </a:r>
          </a:p>
          <a:p>
            <a:r>
              <a:rPr lang="es-MX" dirty="0"/>
              <a:t>Mantener el conducto regular y una comunicación directa con el referente correspondiente a cada área de la Dirección clínica de la facultad. </a:t>
            </a:r>
          </a:p>
          <a:p>
            <a:r>
              <a:rPr lang="es-MX" dirty="0"/>
              <a:t>Realizar solicitud anual de campos clínicos en coordinación con Dirección de Escuela, y realizar el envío en plazos estipulados al referente correspondiente de la Dirección Clínica de la facultad. </a:t>
            </a:r>
          </a:p>
          <a:p>
            <a:r>
              <a:rPr lang="es-MX" b="1" dirty="0"/>
              <a:t>Mantener una comunicación directa con profesores encargados de cursos clínicos y docentes supervisores de prácticas clínicas para tratar temas de docencia y gestión docente en el campo clínico. </a:t>
            </a:r>
          </a:p>
          <a:p>
            <a:r>
              <a:rPr lang="es-MX" dirty="0"/>
              <a:t>Confeccionar y organizar toda la documentación requerida para el ingreso de estudiantes a campos clínicos: Nóminas de estudiantes y docentes supervisores de Escuela - </a:t>
            </a:r>
            <a:r>
              <a:rPr lang="es-CL" dirty="0"/>
              <a:t>Certificados de vacunas (esquema completo VHB, Influenza año correspondiente, COVID -19) - Programa de Actividades Clínicas -Instrumentos de evaluación- Programa de Curso</a:t>
            </a:r>
          </a:p>
          <a:p>
            <a:endParaRPr lang="es-CL" dirty="0"/>
          </a:p>
          <a:p>
            <a:endParaRPr lang="es-MX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064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4" y="624110"/>
            <a:ext cx="6747163" cy="1280890"/>
          </a:xfrm>
        </p:spPr>
        <p:txBody>
          <a:bodyPr>
            <a:normAutofit/>
          </a:bodyPr>
          <a:lstStyle/>
          <a:p>
            <a:r>
              <a:rPr lang="pt-BR" dirty="0"/>
              <a:t>Coordinador/a de Campos Clínicos CSAC y APS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487" y="96982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668" y="12346"/>
            <a:ext cx="1707028" cy="138391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7636" y="1801091"/>
            <a:ext cx="10751128" cy="4793673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Enviar con 10 días hábiles de anticipación a la fecha de ingreso del estudiantado al campo clínico toda la documentación de ingreso al referente respectivo de Dirección Clínica.</a:t>
            </a:r>
          </a:p>
          <a:p>
            <a:r>
              <a:rPr lang="es-MX" dirty="0"/>
              <a:t>Informar al referente respectivo de Dirección clínica cualquier situación de inasistencias al Campo clínico por razones de salud u otra índole y situaciones estudiantiles acogidas a la política de corresponsabilidad social y familiar.</a:t>
            </a:r>
          </a:p>
          <a:p>
            <a:r>
              <a:rPr lang="es-MX" dirty="0"/>
              <a:t>Informar y enviar antecedentes de respaldo al referente respectivo de Dirección clínica, cualquier la situación acontecida relacionadas con conductas de acoso sexual, violencia de género, acoso laboral y discriminación arbitraria vivenciadas en campo clínico de acuerdo con los lineamientos del Manual de ingresos a Campos clínicos.</a:t>
            </a:r>
          </a:p>
          <a:p>
            <a:r>
              <a:rPr lang="es-MX" b="1" dirty="0"/>
              <a:t>En caso de estudiantes en situación de crisis emocional grave durante la estadía en campo clínico se comunicará con el contacto referido por estudiante e indicará que se requiere su presencia en el campo clínico y actualizará a Dirección Clínica respecto de la situación del estudiante.</a:t>
            </a:r>
          </a:p>
          <a:p>
            <a:r>
              <a:rPr lang="es-MX" dirty="0"/>
              <a:t>Realizar visitas a terrenos en caso de eventos adversos, de convenios nuevos con centros formadores y /o según necesidad, representando a la Escuela.</a:t>
            </a:r>
          </a:p>
          <a:p>
            <a:r>
              <a:rPr lang="es-MX" dirty="0"/>
              <a:t>Gestionar la orientación al campo clínico o unidad específica, a colegas que ingresen a realizar supervisión docente.</a:t>
            </a:r>
          </a:p>
          <a:p>
            <a:r>
              <a:rPr lang="es-MX" dirty="0"/>
              <a:t>Gestionar la mejora continua de los espacios destinados al descanso, residencia o vestuarios de estudiantes y académicos/as en práctica clínica, incluyendo la supervisión de la mantención del mobiliario y la disponibilidad de los insumos necesarios para su aseo. </a:t>
            </a:r>
          </a:p>
          <a:p>
            <a:r>
              <a:rPr lang="es-MX" dirty="0"/>
              <a:t>Coordinar adquisición de nuevo inmobiliario de cada campo clínico. </a:t>
            </a:r>
          </a:p>
          <a:p>
            <a:r>
              <a:rPr lang="es-CL" dirty="0"/>
              <a:t>Realizar informe anual sobre uso de campos clínicos para enviar a Dirección del Escuela </a:t>
            </a:r>
          </a:p>
          <a:p>
            <a:r>
              <a:rPr lang="es-MX" b="1" dirty="0">
                <a:solidFill>
                  <a:srgbClr val="FF0000"/>
                </a:solidFill>
              </a:rPr>
              <a:t>Enviar los certificados de vacunación del RNI de estudiantes y registro de vacunación con firma de estudiantes, éste último para comparar si se cuenta con todos los certificados. Revisión debe ser realizada por cada Escuela.​ Año 2024</a:t>
            </a:r>
            <a:endParaRPr lang="es-CL" b="1" dirty="0">
              <a:solidFill>
                <a:srgbClr val="FF0000"/>
              </a:solidFill>
            </a:endParaRPr>
          </a:p>
          <a:p>
            <a:endParaRPr lang="es-CL" dirty="0"/>
          </a:p>
          <a:p>
            <a:endParaRPr lang="es-MX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6588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9455" y="221673"/>
            <a:ext cx="6082145" cy="1683327"/>
          </a:xfrm>
        </p:spPr>
        <p:txBody>
          <a:bodyPr/>
          <a:lstStyle/>
          <a:p>
            <a:r>
              <a:rPr lang="es-MX" dirty="0"/>
              <a:t>RELACION UNIDAD RAD Y DIRECCIÓN CLÍNICA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3564" y="2133600"/>
            <a:ext cx="10701048" cy="3777622"/>
          </a:xfrm>
        </p:spPr>
        <p:txBody>
          <a:bodyPr>
            <a:normAutofit fontScale="92500" lnSpcReduction="20000"/>
          </a:bodyPr>
          <a:lstStyle/>
          <a:p>
            <a:r>
              <a:rPr lang="es-MX" dirty="0"/>
              <a:t>LA COMUNICACIÓN ENTRE LA RAD DE CADA CENTRO (APS O CSAC</a:t>
            </a:r>
            <a:r>
              <a:rPr lang="es-MX" b="1" dirty="0"/>
              <a:t>) ES CENTRALIZADA A TRAVÉS DE LA DIRECCION CLÍNICA DE LA FMUCH</a:t>
            </a:r>
            <a:r>
              <a:rPr lang="es-MX" dirty="0"/>
              <a:t>.</a:t>
            </a:r>
          </a:p>
          <a:p>
            <a:endParaRPr lang="es-MX" dirty="0"/>
          </a:p>
          <a:p>
            <a:r>
              <a:rPr lang="es-MX" dirty="0"/>
              <a:t>El o la referente de </a:t>
            </a:r>
            <a:r>
              <a:rPr lang="es-MX" b="1" dirty="0"/>
              <a:t>Dirección Clínica es quien mantiene comunicación con la/el encargado RAD del campo clínico.</a:t>
            </a:r>
          </a:p>
          <a:p>
            <a:r>
              <a:rPr lang="es-MX" dirty="0"/>
              <a:t>Debe comunicarse con el referente de cada área de la Dirección Clínica:</a:t>
            </a:r>
          </a:p>
          <a:p>
            <a:r>
              <a:rPr lang="es-MX" dirty="0"/>
              <a:t>Atención Primaria de Salud: </a:t>
            </a:r>
            <a:r>
              <a:rPr lang="es-MX" b="1" dirty="0"/>
              <a:t>Directora de convenios María Otilia Miranda </a:t>
            </a:r>
          </a:p>
          <a:p>
            <a:pPr marL="0" indent="0">
              <a:buNone/>
            </a:pPr>
            <a:r>
              <a:rPr lang="es-MX" b="1" dirty="0"/>
              <a:t>                                                         Gestión Clínica Fabián Morales </a:t>
            </a:r>
          </a:p>
          <a:p>
            <a:r>
              <a:rPr lang="es-MX" dirty="0"/>
              <a:t>Centros de Salud de Alta Complejidad: Encargado de Gestión de uso De campos clínicos: </a:t>
            </a:r>
            <a:r>
              <a:rPr lang="es-MX" b="1" dirty="0"/>
              <a:t>Leonel Tejos</a:t>
            </a:r>
            <a:endParaRPr lang="es-CL" b="1" dirty="0"/>
          </a:p>
          <a:p>
            <a:pPr marL="0" indent="0">
              <a:buNone/>
            </a:pPr>
            <a:endParaRPr lang="es-MX" b="1" dirty="0"/>
          </a:p>
          <a:p>
            <a:r>
              <a:rPr lang="es-MX" b="1" dirty="0">
                <a:solidFill>
                  <a:srgbClr val="FF0000"/>
                </a:solidFill>
              </a:rPr>
              <a:t>Este es el contacto oficial entre las carreras y los campos clínicos</a:t>
            </a:r>
            <a:endParaRPr lang="es-CL" b="1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04" y="84567"/>
            <a:ext cx="2444708" cy="107908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104" y="84567"/>
            <a:ext cx="1707028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607</TotalTime>
  <Words>2284</Words>
  <Application>Microsoft Office PowerPoint</Application>
  <PresentationFormat>Panorámica</PresentationFormat>
  <Paragraphs>163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Espiral</vt:lpstr>
      <vt:lpstr>Función  Coordinación de Campos Clínicos CSAC</vt:lpstr>
      <vt:lpstr>Introducción: un poco de historia…</vt:lpstr>
      <vt:lpstr>Introducción: un poco de historia…</vt:lpstr>
      <vt:lpstr>Dirección Clínica FMUCH</vt:lpstr>
      <vt:lpstr>Unidad Relación Asistencial Docente</vt:lpstr>
      <vt:lpstr>Coordinador/a de Campos Clínicos CSAC y APS</vt:lpstr>
      <vt:lpstr>Coordinador/a de Campos Clínicos CSAC y APS</vt:lpstr>
      <vt:lpstr>Coordinador/a de Campos Clínicos CSAC y APS</vt:lpstr>
      <vt:lpstr>RELACION UNIDAD RAD Y DIRECCIÓN CLÍNICA</vt:lpstr>
      <vt:lpstr>Conducto regular de comunicación CC CSAC y APS</vt:lpstr>
      <vt:lpstr>Conducto regular de comunicación CC CSAC y APS</vt:lpstr>
      <vt:lpstr>Comunicación con Coordinadora de CC CSAC</vt:lpstr>
      <vt:lpstr>Comunicación con Referente de la Unidad RAD del Campo Clínico</vt:lpstr>
      <vt:lpstr>CONSECUENCIAS DE NO SEGUIR EL CONDUCTO REGULAR DE COMUNICACIÓN</vt:lpstr>
      <vt:lpstr>Convenio entre campo clínico y la facultad</vt:lpstr>
      <vt:lpstr>Presentación de PowerPoint</vt:lpstr>
      <vt:lpstr>Requisitos de ingreso a campos clínico 2024</vt:lpstr>
      <vt:lpstr>Permanencia del estudiantado en campos clínicos</vt:lpstr>
      <vt:lpstr>Certificación de la labor docente en campo clínico  - Acreditación de labor docente es mediante certificación  - Cada Escuela debe contar con un registro de horas docentes realizadas por los profesionales de campo clínico  - Escuela emite un certificado para cada docente de campo clínico</vt:lpstr>
      <vt:lpstr>PROTOCOLOS</vt:lpstr>
      <vt:lpstr>Activación Seguro Escolar</vt:lpstr>
      <vt:lpstr>PROTOCOLO DE ACTUACIÓN ANTE DENUNCIAS SOBRE ACOSO SEXUAL, VIOLENCIA DE GÉNERO, ACOSO LABORAL Y DISCRIMINACIÓN ARBITRARIA</vt:lpstr>
      <vt:lpstr>INSTRUCTIVO MARA RITA Utilización nombre social y trato no discriminatorio a las personas por su identidad de género en la Universidad de Chile</vt:lpstr>
      <vt:lpstr>Política de corresponsabilidad social en la conciliación de las responsabilidades familiares</vt:lpstr>
      <vt:lpstr>Apoyo institucional ante problemáticas de Salud Mental</vt:lpstr>
      <vt:lpstr>Consolidado estudiantes por campo clínico</vt:lpstr>
      <vt:lpstr>Bibliografía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Coordinadora/or Campos clínicos </dc:title>
  <dc:creator>Usuario</dc:creator>
  <cp:lastModifiedBy>Usuario</cp:lastModifiedBy>
  <cp:revision>45</cp:revision>
  <dcterms:created xsi:type="dcterms:W3CDTF">2023-09-20T13:22:23Z</dcterms:created>
  <dcterms:modified xsi:type="dcterms:W3CDTF">2024-01-17T19:18:41Z</dcterms:modified>
</cp:coreProperties>
</file>