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60" r:id="rId6"/>
    <p:sldId id="265" r:id="rId7"/>
    <p:sldId id="262" r:id="rId8"/>
    <p:sldId id="266" r:id="rId9"/>
    <p:sldId id="267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59BF960-B248-422A-9ABB-0AF625919213}">
          <p14:sldIdLst>
            <p14:sldId id="256"/>
            <p14:sldId id="263"/>
            <p14:sldId id="257"/>
            <p14:sldId id="264"/>
            <p14:sldId id="260"/>
            <p14:sldId id="265"/>
            <p14:sldId id="262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E28FEC-94B9-45BB-935D-F31D0CB37A84}" v="2" dt="2021-10-13T00:42:57.5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DCC5ED-CE0C-4343-B197-CBD27F738F1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DCB4E68-C6F0-4D31-82C3-22B50093AB3F}">
      <dgm:prSet phldrT="[Texto]" custT="1"/>
      <dgm:spPr/>
      <dgm:t>
        <a:bodyPr/>
        <a:lstStyle/>
        <a:p>
          <a:r>
            <a:rPr lang="es-CL" sz="2000" dirty="0"/>
            <a:t>Origen</a:t>
          </a:r>
        </a:p>
      </dgm:t>
    </dgm:pt>
    <dgm:pt modelId="{A5FB388F-640F-420B-B5C0-F8954E1AF9B7}" type="parTrans" cxnId="{374947BA-FFD1-426B-A0B9-AADFFB23B47E}">
      <dgm:prSet/>
      <dgm:spPr/>
      <dgm:t>
        <a:bodyPr/>
        <a:lstStyle/>
        <a:p>
          <a:endParaRPr lang="es-CL"/>
        </a:p>
      </dgm:t>
    </dgm:pt>
    <dgm:pt modelId="{AA8DC582-F1EE-4C74-BFD6-1A12F76726A8}" type="sibTrans" cxnId="{374947BA-FFD1-426B-A0B9-AADFFB23B47E}">
      <dgm:prSet/>
      <dgm:spPr/>
      <dgm:t>
        <a:bodyPr/>
        <a:lstStyle/>
        <a:p>
          <a:endParaRPr lang="es-CL"/>
        </a:p>
      </dgm:t>
    </dgm:pt>
    <dgm:pt modelId="{AD476BE6-D90B-47D3-A4DE-AFEAEDC26436}">
      <dgm:prSet phldrT="[Texto]" custT="1"/>
      <dgm:spPr/>
      <dgm:t>
        <a:bodyPr/>
        <a:lstStyle/>
        <a:p>
          <a:r>
            <a:rPr lang="es-CL" sz="2000" dirty="0"/>
            <a:t>Filamentos</a:t>
          </a:r>
        </a:p>
      </dgm:t>
    </dgm:pt>
    <dgm:pt modelId="{E5784F2A-9702-4F1F-BE0B-57FFC41DFA56}" type="parTrans" cxnId="{C466919C-3D97-40D0-84DA-4D7A9A7C1E1E}">
      <dgm:prSet/>
      <dgm:spPr/>
      <dgm:t>
        <a:bodyPr/>
        <a:lstStyle/>
        <a:p>
          <a:endParaRPr lang="es-CL"/>
        </a:p>
      </dgm:t>
    </dgm:pt>
    <dgm:pt modelId="{C786DBA9-6F74-46A7-B1A7-66380CCBF0EA}" type="sibTrans" cxnId="{C466919C-3D97-40D0-84DA-4D7A9A7C1E1E}">
      <dgm:prSet/>
      <dgm:spPr/>
      <dgm:t>
        <a:bodyPr/>
        <a:lstStyle/>
        <a:p>
          <a:endParaRPr lang="es-CL"/>
        </a:p>
      </dgm:t>
    </dgm:pt>
    <dgm:pt modelId="{E86D1C8A-90B6-4012-BD2A-1096128ADC44}">
      <dgm:prSet phldrT="[Texto]" custT="1"/>
      <dgm:spPr/>
      <dgm:t>
        <a:bodyPr/>
        <a:lstStyle/>
        <a:p>
          <a:r>
            <a:rPr lang="es-CL" sz="2000" dirty="0"/>
            <a:t>Absorción</a:t>
          </a:r>
        </a:p>
      </dgm:t>
    </dgm:pt>
    <dgm:pt modelId="{C9C33E4B-F8B0-4640-B30F-AB4509D8DCD9}" type="parTrans" cxnId="{DCE8536F-4053-47D2-A94C-B3CB7521374A}">
      <dgm:prSet/>
      <dgm:spPr/>
      <dgm:t>
        <a:bodyPr/>
        <a:lstStyle/>
        <a:p>
          <a:endParaRPr lang="es-CL"/>
        </a:p>
      </dgm:t>
    </dgm:pt>
    <dgm:pt modelId="{75FBCCA4-213A-43D1-A784-494CE8FFE888}" type="sibTrans" cxnId="{DCE8536F-4053-47D2-A94C-B3CB7521374A}">
      <dgm:prSet/>
      <dgm:spPr/>
      <dgm:t>
        <a:bodyPr/>
        <a:lstStyle/>
        <a:p>
          <a:endParaRPr lang="es-CL"/>
        </a:p>
      </dgm:t>
    </dgm:pt>
    <dgm:pt modelId="{25F43435-969F-4662-BA9F-43CC7A0CE2CD}">
      <dgm:prSet phldrT="[Texto]" custT="1"/>
      <dgm:spPr/>
      <dgm:t>
        <a:bodyPr/>
        <a:lstStyle/>
        <a:p>
          <a:r>
            <a:rPr lang="es-CL" sz="1600" dirty="0"/>
            <a:t>Natural (animal/vegetal/metal): Catgut / Seda / </a:t>
          </a:r>
          <a:r>
            <a:rPr lang="es-CL" sz="1600" dirty="0" err="1"/>
            <a:t>Aceflex</a:t>
          </a:r>
          <a:r>
            <a:rPr lang="es-CL" sz="1600" dirty="0"/>
            <a:t> </a:t>
          </a:r>
        </a:p>
      </dgm:t>
    </dgm:pt>
    <dgm:pt modelId="{29558572-1F3A-4C61-87FA-C4458A568CAD}" type="parTrans" cxnId="{4B566C90-5E36-4531-A4ED-5FD999697A5C}">
      <dgm:prSet/>
      <dgm:spPr/>
      <dgm:t>
        <a:bodyPr/>
        <a:lstStyle/>
        <a:p>
          <a:endParaRPr lang="es-CL"/>
        </a:p>
      </dgm:t>
    </dgm:pt>
    <dgm:pt modelId="{B6AB2CD8-D694-4986-AA57-98CBD9747C05}" type="sibTrans" cxnId="{4B566C90-5E36-4531-A4ED-5FD999697A5C}">
      <dgm:prSet/>
      <dgm:spPr/>
      <dgm:t>
        <a:bodyPr/>
        <a:lstStyle/>
        <a:p>
          <a:endParaRPr lang="es-CL"/>
        </a:p>
      </dgm:t>
    </dgm:pt>
    <dgm:pt modelId="{8F3F1788-6806-4211-939B-F8E7D6BF5286}">
      <dgm:prSet phldrT="[Texto]" custT="1"/>
      <dgm:spPr/>
      <dgm:t>
        <a:bodyPr/>
        <a:lstStyle/>
        <a:p>
          <a:r>
            <a:rPr lang="es-CL" sz="1600" dirty="0"/>
            <a:t>Sintético: Vicryl / </a:t>
          </a:r>
          <a:r>
            <a:rPr lang="es-CL" sz="1600" dirty="0" err="1"/>
            <a:t>Monocryl</a:t>
          </a:r>
          <a:r>
            <a:rPr lang="es-CL" sz="1600" dirty="0"/>
            <a:t> / </a:t>
          </a:r>
          <a:r>
            <a:rPr lang="es-CL" sz="1600" dirty="0" err="1"/>
            <a:t>Prolene</a:t>
          </a:r>
          <a:r>
            <a:rPr lang="es-CL" sz="1600" dirty="0"/>
            <a:t> / Nylon </a:t>
          </a:r>
        </a:p>
      </dgm:t>
    </dgm:pt>
    <dgm:pt modelId="{01C7C28B-93CF-4337-AF4A-98B2EFD43973}" type="parTrans" cxnId="{2D853ECC-74B4-418D-B0DD-9D4627244FE0}">
      <dgm:prSet/>
      <dgm:spPr/>
      <dgm:t>
        <a:bodyPr/>
        <a:lstStyle/>
        <a:p>
          <a:endParaRPr lang="es-CL"/>
        </a:p>
      </dgm:t>
    </dgm:pt>
    <dgm:pt modelId="{B2C50257-AF71-4EED-8B51-95C468B2DB74}" type="sibTrans" cxnId="{2D853ECC-74B4-418D-B0DD-9D4627244FE0}">
      <dgm:prSet/>
      <dgm:spPr/>
      <dgm:t>
        <a:bodyPr/>
        <a:lstStyle/>
        <a:p>
          <a:endParaRPr lang="es-CL"/>
        </a:p>
      </dgm:t>
    </dgm:pt>
    <dgm:pt modelId="{AB436386-85D2-46DE-AB58-67BC09EBE165}">
      <dgm:prSet phldrT="[Texto]" custT="1"/>
      <dgm:spPr/>
      <dgm:t>
        <a:bodyPr/>
        <a:lstStyle/>
        <a:p>
          <a:r>
            <a:rPr lang="es-CL" sz="1600" dirty="0"/>
            <a:t>Monofilamento: Catgut / </a:t>
          </a:r>
          <a:r>
            <a:rPr lang="es-CL" sz="1600" dirty="0" err="1"/>
            <a:t>Monocryl</a:t>
          </a:r>
          <a:r>
            <a:rPr lang="es-CL" sz="1600" dirty="0"/>
            <a:t> / </a:t>
          </a:r>
          <a:r>
            <a:rPr lang="es-CL" sz="1600" dirty="0" err="1"/>
            <a:t>Prolene</a:t>
          </a:r>
          <a:r>
            <a:rPr lang="es-CL" sz="1600" dirty="0"/>
            <a:t> / Nylon  </a:t>
          </a:r>
        </a:p>
      </dgm:t>
    </dgm:pt>
    <dgm:pt modelId="{C45F7896-13C5-46D4-8165-B5682FA4DF6A}" type="parTrans" cxnId="{E1276526-E750-4673-9AE3-6CE8C1CAD137}">
      <dgm:prSet/>
      <dgm:spPr/>
      <dgm:t>
        <a:bodyPr/>
        <a:lstStyle/>
        <a:p>
          <a:endParaRPr lang="es-CL"/>
        </a:p>
      </dgm:t>
    </dgm:pt>
    <dgm:pt modelId="{0B480C9C-6A3C-4233-A8FE-8D04EF86AF07}" type="sibTrans" cxnId="{E1276526-E750-4673-9AE3-6CE8C1CAD137}">
      <dgm:prSet/>
      <dgm:spPr/>
      <dgm:t>
        <a:bodyPr/>
        <a:lstStyle/>
        <a:p>
          <a:endParaRPr lang="es-CL"/>
        </a:p>
      </dgm:t>
    </dgm:pt>
    <dgm:pt modelId="{168FC4C4-5D62-45BE-B7D5-2923F11F69E7}">
      <dgm:prSet phldrT="[Texto]" custT="1"/>
      <dgm:spPr/>
      <dgm:t>
        <a:bodyPr/>
        <a:lstStyle/>
        <a:p>
          <a:r>
            <a:rPr lang="es-CL" sz="1600" dirty="0"/>
            <a:t>Multifilamento: Vicryl / Seda / Nylon</a:t>
          </a:r>
        </a:p>
      </dgm:t>
    </dgm:pt>
    <dgm:pt modelId="{1D310490-AA9D-42E8-8142-9C8D413BBC77}" type="parTrans" cxnId="{BC2FAB23-3683-4FC0-8F63-E4F325668F82}">
      <dgm:prSet/>
      <dgm:spPr/>
      <dgm:t>
        <a:bodyPr/>
        <a:lstStyle/>
        <a:p>
          <a:endParaRPr lang="es-CL"/>
        </a:p>
      </dgm:t>
    </dgm:pt>
    <dgm:pt modelId="{60E8A80C-9478-497D-B387-67B474C71B44}" type="sibTrans" cxnId="{BC2FAB23-3683-4FC0-8F63-E4F325668F82}">
      <dgm:prSet/>
      <dgm:spPr/>
      <dgm:t>
        <a:bodyPr/>
        <a:lstStyle/>
        <a:p>
          <a:endParaRPr lang="es-CL"/>
        </a:p>
      </dgm:t>
    </dgm:pt>
    <dgm:pt modelId="{8D3C9C61-71EC-4EA6-99D8-46B0E6EC6EAE}">
      <dgm:prSet phldrT="[Texto]" custT="1"/>
      <dgm:spPr/>
      <dgm:t>
        <a:bodyPr/>
        <a:lstStyle/>
        <a:p>
          <a:r>
            <a:rPr lang="es-CL" sz="1800" dirty="0"/>
            <a:t>Absorbible: Catgut / Vicryl / </a:t>
          </a:r>
          <a:r>
            <a:rPr lang="es-CL" sz="1800" dirty="0" err="1"/>
            <a:t>Monocryl</a:t>
          </a:r>
          <a:endParaRPr lang="es-CL" sz="1800" dirty="0"/>
        </a:p>
      </dgm:t>
    </dgm:pt>
    <dgm:pt modelId="{B6BC1A3B-B707-45FC-9C21-92A5FA687516}" type="parTrans" cxnId="{642D0532-056D-42BF-B66C-E869546560AA}">
      <dgm:prSet/>
      <dgm:spPr/>
      <dgm:t>
        <a:bodyPr/>
        <a:lstStyle/>
        <a:p>
          <a:endParaRPr lang="es-CL"/>
        </a:p>
      </dgm:t>
    </dgm:pt>
    <dgm:pt modelId="{27A5765C-86FE-4D93-AA38-5D86B76156C1}" type="sibTrans" cxnId="{642D0532-056D-42BF-B66C-E869546560AA}">
      <dgm:prSet/>
      <dgm:spPr/>
      <dgm:t>
        <a:bodyPr/>
        <a:lstStyle/>
        <a:p>
          <a:endParaRPr lang="es-CL"/>
        </a:p>
      </dgm:t>
    </dgm:pt>
    <dgm:pt modelId="{866FACAA-7D87-45B8-9240-669D44451A3F}">
      <dgm:prSet phldrT="[Texto]" custT="1"/>
      <dgm:spPr/>
      <dgm:t>
        <a:bodyPr/>
        <a:lstStyle/>
        <a:p>
          <a:r>
            <a:rPr lang="es-CL" sz="1800" dirty="0"/>
            <a:t>No absorbible: Seda / Nylon / </a:t>
          </a:r>
          <a:r>
            <a:rPr lang="es-CL" sz="1800" dirty="0" err="1"/>
            <a:t>Prolene</a:t>
          </a:r>
          <a:r>
            <a:rPr lang="es-CL" sz="1800" dirty="0"/>
            <a:t> </a:t>
          </a:r>
        </a:p>
      </dgm:t>
    </dgm:pt>
    <dgm:pt modelId="{79244FAE-8770-4378-A5B8-8D0EF38C61F4}" type="parTrans" cxnId="{978C820E-1CF2-4234-ABE9-4B6F76711753}">
      <dgm:prSet/>
      <dgm:spPr/>
      <dgm:t>
        <a:bodyPr/>
        <a:lstStyle/>
        <a:p>
          <a:endParaRPr lang="es-CL"/>
        </a:p>
      </dgm:t>
    </dgm:pt>
    <dgm:pt modelId="{8D8B91CB-5E53-4EE1-8CD4-8C1ADEB8F81D}" type="sibTrans" cxnId="{978C820E-1CF2-4234-ABE9-4B6F76711753}">
      <dgm:prSet/>
      <dgm:spPr/>
      <dgm:t>
        <a:bodyPr/>
        <a:lstStyle/>
        <a:p>
          <a:endParaRPr lang="es-CL"/>
        </a:p>
      </dgm:t>
    </dgm:pt>
    <dgm:pt modelId="{4F3A2C1A-18AB-4C5E-AC5B-185D4ED7E58D}" type="pres">
      <dgm:prSet presAssocID="{4ADCC5ED-CE0C-4343-B197-CBD27F738F11}" presName="linear" presStyleCnt="0">
        <dgm:presLayoutVars>
          <dgm:dir/>
          <dgm:animLvl val="lvl"/>
          <dgm:resizeHandles val="exact"/>
        </dgm:presLayoutVars>
      </dgm:prSet>
      <dgm:spPr/>
    </dgm:pt>
    <dgm:pt modelId="{7BE5768A-F85E-4366-8389-24B2FD5BFA18}" type="pres">
      <dgm:prSet presAssocID="{6DCB4E68-C6F0-4D31-82C3-22B50093AB3F}" presName="parentLin" presStyleCnt="0"/>
      <dgm:spPr/>
    </dgm:pt>
    <dgm:pt modelId="{09501D92-737E-4679-9AAF-02CFF35B8C71}" type="pres">
      <dgm:prSet presAssocID="{6DCB4E68-C6F0-4D31-82C3-22B50093AB3F}" presName="parentLeftMargin" presStyleLbl="node1" presStyleIdx="0" presStyleCnt="3"/>
      <dgm:spPr/>
    </dgm:pt>
    <dgm:pt modelId="{F9F0E98F-24E3-4FC7-99D1-57BBDFDFE5C3}" type="pres">
      <dgm:prSet presAssocID="{6DCB4E68-C6F0-4D31-82C3-22B50093AB3F}" presName="parentText" presStyleLbl="node1" presStyleIdx="0" presStyleCnt="3" custScaleX="75359" custScaleY="74926">
        <dgm:presLayoutVars>
          <dgm:chMax val="0"/>
          <dgm:bulletEnabled val="1"/>
        </dgm:presLayoutVars>
      </dgm:prSet>
      <dgm:spPr/>
    </dgm:pt>
    <dgm:pt modelId="{1596DAD5-3BBA-47BF-8DB7-900D4276CE8C}" type="pres">
      <dgm:prSet presAssocID="{6DCB4E68-C6F0-4D31-82C3-22B50093AB3F}" presName="negativeSpace" presStyleCnt="0"/>
      <dgm:spPr/>
    </dgm:pt>
    <dgm:pt modelId="{6A7DED50-D105-4D58-85FC-0CD3185A2462}" type="pres">
      <dgm:prSet presAssocID="{6DCB4E68-C6F0-4D31-82C3-22B50093AB3F}" presName="childText" presStyleLbl="conFgAcc1" presStyleIdx="0" presStyleCnt="3">
        <dgm:presLayoutVars>
          <dgm:bulletEnabled val="1"/>
        </dgm:presLayoutVars>
      </dgm:prSet>
      <dgm:spPr/>
    </dgm:pt>
    <dgm:pt modelId="{087A64D4-FB87-4E8C-94A0-CBCF37D741D7}" type="pres">
      <dgm:prSet presAssocID="{AA8DC582-F1EE-4C74-BFD6-1A12F76726A8}" presName="spaceBetweenRectangles" presStyleCnt="0"/>
      <dgm:spPr/>
    </dgm:pt>
    <dgm:pt modelId="{FC7AAC67-042A-433C-A473-04FB27DD8D8E}" type="pres">
      <dgm:prSet presAssocID="{AD476BE6-D90B-47D3-A4DE-AFEAEDC26436}" presName="parentLin" presStyleCnt="0"/>
      <dgm:spPr/>
    </dgm:pt>
    <dgm:pt modelId="{EB984385-183A-447F-8CD9-7F2AB4251889}" type="pres">
      <dgm:prSet presAssocID="{AD476BE6-D90B-47D3-A4DE-AFEAEDC26436}" presName="parentLeftMargin" presStyleLbl="node1" presStyleIdx="0" presStyleCnt="3"/>
      <dgm:spPr/>
    </dgm:pt>
    <dgm:pt modelId="{61953236-FBA6-4375-88EA-EB19BC30CAA6}" type="pres">
      <dgm:prSet presAssocID="{AD476BE6-D90B-47D3-A4DE-AFEAEDC26436}" presName="parentText" presStyleLbl="node1" presStyleIdx="1" presStyleCnt="3" custScaleX="75359" custScaleY="74926">
        <dgm:presLayoutVars>
          <dgm:chMax val="0"/>
          <dgm:bulletEnabled val="1"/>
        </dgm:presLayoutVars>
      </dgm:prSet>
      <dgm:spPr/>
    </dgm:pt>
    <dgm:pt modelId="{924231E4-04EF-48AD-BB5A-7B6845F5BB74}" type="pres">
      <dgm:prSet presAssocID="{AD476BE6-D90B-47D3-A4DE-AFEAEDC26436}" presName="negativeSpace" presStyleCnt="0"/>
      <dgm:spPr/>
    </dgm:pt>
    <dgm:pt modelId="{F8192E04-01C8-4814-92C2-0DAB42E5A4ED}" type="pres">
      <dgm:prSet presAssocID="{AD476BE6-D90B-47D3-A4DE-AFEAEDC26436}" presName="childText" presStyleLbl="conFgAcc1" presStyleIdx="1" presStyleCnt="3">
        <dgm:presLayoutVars>
          <dgm:bulletEnabled val="1"/>
        </dgm:presLayoutVars>
      </dgm:prSet>
      <dgm:spPr/>
    </dgm:pt>
    <dgm:pt modelId="{7511CD09-B601-45B2-BB9B-A6B8EC77295E}" type="pres">
      <dgm:prSet presAssocID="{C786DBA9-6F74-46A7-B1A7-66380CCBF0EA}" presName="spaceBetweenRectangles" presStyleCnt="0"/>
      <dgm:spPr/>
    </dgm:pt>
    <dgm:pt modelId="{B4CF0CC3-C429-4DD1-87D0-03655876A738}" type="pres">
      <dgm:prSet presAssocID="{E86D1C8A-90B6-4012-BD2A-1096128ADC44}" presName="parentLin" presStyleCnt="0"/>
      <dgm:spPr/>
    </dgm:pt>
    <dgm:pt modelId="{724E408A-A819-4FA0-9CFF-F358DAC423B1}" type="pres">
      <dgm:prSet presAssocID="{E86D1C8A-90B6-4012-BD2A-1096128ADC44}" presName="parentLeftMargin" presStyleLbl="node1" presStyleIdx="1" presStyleCnt="3"/>
      <dgm:spPr/>
    </dgm:pt>
    <dgm:pt modelId="{649557A5-9CD9-44AB-8C38-A3105E8F9E14}" type="pres">
      <dgm:prSet presAssocID="{E86D1C8A-90B6-4012-BD2A-1096128ADC44}" presName="parentText" presStyleLbl="node1" presStyleIdx="2" presStyleCnt="3" custScaleX="75359" custScaleY="74926" custLinFactNeighborY="-1292">
        <dgm:presLayoutVars>
          <dgm:chMax val="0"/>
          <dgm:bulletEnabled val="1"/>
        </dgm:presLayoutVars>
      </dgm:prSet>
      <dgm:spPr/>
    </dgm:pt>
    <dgm:pt modelId="{87C7CE46-72F0-4FD3-AF95-AAC4B7DDA771}" type="pres">
      <dgm:prSet presAssocID="{E86D1C8A-90B6-4012-BD2A-1096128ADC44}" presName="negativeSpace" presStyleCnt="0"/>
      <dgm:spPr/>
    </dgm:pt>
    <dgm:pt modelId="{0E07BBAF-8E5A-4EB4-8CF6-3F57CFEF37A2}" type="pres">
      <dgm:prSet presAssocID="{E86D1C8A-90B6-4012-BD2A-1096128ADC4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338DA0C-1084-4425-84A0-F460B1920636}" type="presOf" srcId="{6DCB4E68-C6F0-4D31-82C3-22B50093AB3F}" destId="{09501D92-737E-4679-9AAF-02CFF35B8C71}" srcOrd="0" destOrd="0" presId="urn:microsoft.com/office/officeart/2005/8/layout/list1"/>
    <dgm:cxn modelId="{978C820E-1CF2-4234-ABE9-4B6F76711753}" srcId="{E86D1C8A-90B6-4012-BD2A-1096128ADC44}" destId="{866FACAA-7D87-45B8-9240-669D44451A3F}" srcOrd="1" destOrd="0" parTransId="{79244FAE-8770-4378-A5B8-8D0EF38C61F4}" sibTransId="{8D8B91CB-5E53-4EE1-8CD4-8C1ADEB8F81D}"/>
    <dgm:cxn modelId="{C6F24012-FA40-4817-A6A5-82BA11417C6D}" type="presOf" srcId="{168FC4C4-5D62-45BE-B7D5-2923F11F69E7}" destId="{F8192E04-01C8-4814-92C2-0DAB42E5A4ED}" srcOrd="0" destOrd="1" presId="urn:microsoft.com/office/officeart/2005/8/layout/list1"/>
    <dgm:cxn modelId="{78F33A21-0B89-4526-8BA0-AD82B3F3F8ED}" type="presOf" srcId="{AD476BE6-D90B-47D3-A4DE-AFEAEDC26436}" destId="{61953236-FBA6-4375-88EA-EB19BC30CAA6}" srcOrd="1" destOrd="0" presId="urn:microsoft.com/office/officeart/2005/8/layout/list1"/>
    <dgm:cxn modelId="{BC2FAB23-3683-4FC0-8F63-E4F325668F82}" srcId="{AD476BE6-D90B-47D3-A4DE-AFEAEDC26436}" destId="{168FC4C4-5D62-45BE-B7D5-2923F11F69E7}" srcOrd="1" destOrd="0" parTransId="{1D310490-AA9D-42E8-8142-9C8D413BBC77}" sibTransId="{60E8A80C-9478-497D-B387-67B474C71B44}"/>
    <dgm:cxn modelId="{E1276526-E750-4673-9AE3-6CE8C1CAD137}" srcId="{AD476BE6-D90B-47D3-A4DE-AFEAEDC26436}" destId="{AB436386-85D2-46DE-AB58-67BC09EBE165}" srcOrd="0" destOrd="0" parTransId="{C45F7896-13C5-46D4-8165-B5682FA4DF6A}" sibTransId="{0B480C9C-6A3C-4233-A8FE-8D04EF86AF07}"/>
    <dgm:cxn modelId="{4271D928-D11B-42E5-8FFD-5C854A074155}" type="presOf" srcId="{8F3F1788-6806-4211-939B-F8E7D6BF5286}" destId="{6A7DED50-D105-4D58-85FC-0CD3185A2462}" srcOrd="0" destOrd="1" presId="urn:microsoft.com/office/officeart/2005/8/layout/list1"/>
    <dgm:cxn modelId="{642D0532-056D-42BF-B66C-E869546560AA}" srcId="{E86D1C8A-90B6-4012-BD2A-1096128ADC44}" destId="{8D3C9C61-71EC-4EA6-99D8-46B0E6EC6EAE}" srcOrd="0" destOrd="0" parTransId="{B6BC1A3B-B707-45FC-9C21-92A5FA687516}" sibTransId="{27A5765C-86FE-4D93-AA38-5D86B76156C1}"/>
    <dgm:cxn modelId="{17A76640-BEC4-44A8-87AA-F47AFDC5331F}" type="presOf" srcId="{4ADCC5ED-CE0C-4343-B197-CBD27F738F11}" destId="{4F3A2C1A-18AB-4C5E-AC5B-185D4ED7E58D}" srcOrd="0" destOrd="0" presId="urn:microsoft.com/office/officeart/2005/8/layout/list1"/>
    <dgm:cxn modelId="{ABD8F740-E8AC-4B45-980D-3FF24BFF4F6B}" type="presOf" srcId="{866FACAA-7D87-45B8-9240-669D44451A3F}" destId="{0E07BBAF-8E5A-4EB4-8CF6-3F57CFEF37A2}" srcOrd="0" destOrd="1" presId="urn:microsoft.com/office/officeart/2005/8/layout/list1"/>
    <dgm:cxn modelId="{8C870E55-20D4-4202-98D0-0C206D31F1AB}" type="presOf" srcId="{8D3C9C61-71EC-4EA6-99D8-46B0E6EC6EAE}" destId="{0E07BBAF-8E5A-4EB4-8CF6-3F57CFEF37A2}" srcOrd="0" destOrd="0" presId="urn:microsoft.com/office/officeart/2005/8/layout/list1"/>
    <dgm:cxn modelId="{B4D60367-9DD4-41D1-96C5-DA3151998BCC}" type="presOf" srcId="{E86D1C8A-90B6-4012-BD2A-1096128ADC44}" destId="{649557A5-9CD9-44AB-8C38-A3105E8F9E14}" srcOrd="1" destOrd="0" presId="urn:microsoft.com/office/officeart/2005/8/layout/list1"/>
    <dgm:cxn modelId="{DCE8536F-4053-47D2-A94C-B3CB7521374A}" srcId="{4ADCC5ED-CE0C-4343-B197-CBD27F738F11}" destId="{E86D1C8A-90B6-4012-BD2A-1096128ADC44}" srcOrd="2" destOrd="0" parTransId="{C9C33E4B-F8B0-4640-B30F-AB4509D8DCD9}" sibTransId="{75FBCCA4-213A-43D1-A784-494CE8FFE888}"/>
    <dgm:cxn modelId="{2FF1247A-3914-4CD3-A749-5DC8665A3312}" type="presOf" srcId="{AB436386-85D2-46DE-AB58-67BC09EBE165}" destId="{F8192E04-01C8-4814-92C2-0DAB42E5A4ED}" srcOrd="0" destOrd="0" presId="urn:microsoft.com/office/officeart/2005/8/layout/list1"/>
    <dgm:cxn modelId="{82F93F7B-1997-4EB7-AB18-B37245D64869}" type="presOf" srcId="{E86D1C8A-90B6-4012-BD2A-1096128ADC44}" destId="{724E408A-A819-4FA0-9CFF-F358DAC423B1}" srcOrd="0" destOrd="0" presId="urn:microsoft.com/office/officeart/2005/8/layout/list1"/>
    <dgm:cxn modelId="{367C1386-074B-4EE9-B07E-C1BFBA7FDB2B}" type="presOf" srcId="{AD476BE6-D90B-47D3-A4DE-AFEAEDC26436}" destId="{EB984385-183A-447F-8CD9-7F2AB4251889}" srcOrd="0" destOrd="0" presId="urn:microsoft.com/office/officeart/2005/8/layout/list1"/>
    <dgm:cxn modelId="{4B566C90-5E36-4531-A4ED-5FD999697A5C}" srcId="{6DCB4E68-C6F0-4D31-82C3-22B50093AB3F}" destId="{25F43435-969F-4662-BA9F-43CC7A0CE2CD}" srcOrd="0" destOrd="0" parTransId="{29558572-1F3A-4C61-87FA-C4458A568CAD}" sibTransId="{B6AB2CD8-D694-4986-AA57-98CBD9747C05}"/>
    <dgm:cxn modelId="{C466919C-3D97-40D0-84DA-4D7A9A7C1E1E}" srcId="{4ADCC5ED-CE0C-4343-B197-CBD27F738F11}" destId="{AD476BE6-D90B-47D3-A4DE-AFEAEDC26436}" srcOrd="1" destOrd="0" parTransId="{E5784F2A-9702-4F1F-BE0B-57FFC41DFA56}" sibTransId="{C786DBA9-6F74-46A7-B1A7-66380CCBF0EA}"/>
    <dgm:cxn modelId="{374947BA-FFD1-426B-A0B9-AADFFB23B47E}" srcId="{4ADCC5ED-CE0C-4343-B197-CBD27F738F11}" destId="{6DCB4E68-C6F0-4D31-82C3-22B50093AB3F}" srcOrd="0" destOrd="0" parTransId="{A5FB388F-640F-420B-B5C0-F8954E1AF9B7}" sibTransId="{AA8DC582-F1EE-4C74-BFD6-1A12F76726A8}"/>
    <dgm:cxn modelId="{2D853ECC-74B4-418D-B0DD-9D4627244FE0}" srcId="{6DCB4E68-C6F0-4D31-82C3-22B50093AB3F}" destId="{8F3F1788-6806-4211-939B-F8E7D6BF5286}" srcOrd="1" destOrd="0" parTransId="{01C7C28B-93CF-4337-AF4A-98B2EFD43973}" sibTransId="{B2C50257-AF71-4EED-8B51-95C468B2DB74}"/>
    <dgm:cxn modelId="{96E228DC-139F-482F-89BA-6D45313318FC}" type="presOf" srcId="{6DCB4E68-C6F0-4D31-82C3-22B50093AB3F}" destId="{F9F0E98F-24E3-4FC7-99D1-57BBDFDFE5C3}" srcOrd="1" destOrd="0" presId="urn:microsoft.com/office/officeart/2005/8/layout/list1"/>
    <dgm:cxn modelId="{665DCAF9-AE95-4A67-A5EA-503D562C3EE3}" type="presOf" srcId="{25F43435-969F-4662-BA9F-43CC7A0CE2CD}" destId="{6A7DED50-D105-4D58-85FC-0CD3185A2462}" srcOrd="0" destOrd="0" presId="urn:microsoft.com/office/officeart/2005/8/layout/list1"/>
    <dgm:cxn modelId="{DEDB99E2-5CB2-4BDA-89F8-519E96F21779}" type="presParOf" srcId="{4F3A2C1A-18AB-4C5E-AC5B-185D4ED7E58D}" destId="{7BE5768A-F85E-4366-8389-24B2FD5BFA18}" srcOrd="0" destOrd="0" presId="urn:microsoft.com/office/officeart/2005/8/layout/list1"/>
    <dgm:cxn modelId="{F64D2673-82C1-4264-BE5F-C8D089E37EB8}" type="presParOf" srcId="{7BE5768A-F85E-4366-8389-24B2FD5BFA18}" destId="{09501D92-737E-4679-9AAF-02CFF35B8C71}" srcOrd="0" destOrd="0" presId="urn:microsoft.com/office/officeart/2005/8/layout/list1"/>
    <dgm:cxn modelId="{3DA967B2-A16B-4E84-B5CB-0609C4ABFB02}" type="presParOf" srcId="{7BE5768A-F85E-4366-8389-24B2FD5BFA18}" destId="{F9F0E98F-24E3-4FC7-99D1-57BBDFDFE5C3}" srcOrd="1" destOrd="0" presId="urn:microsoft.com/office/officeart/2005/8/layout/list1"/>
    <dgm:cxn modelId="{91780607-2391-4C17-B11F-C9D254A89741}" type="presParOf" srcId="{4F3A2C1A-18AB-4C5E-AC5B-185D4ED7E58D}" destId="{1596DAD5-3BBA-47BF-8DB7-900D4276CE8C}" srcOrd="1" destOrd="0" presId="urn:microsoft.com/office/officeart/2005/8/layout/list1"/>
    <dgm:cxn modelId="{7CA4393B-3134-488C-B201-D5CFB4389F96}" type="presParOf" srcId="{4F3A2C1A-18AB-4C5E-AC5B-185D4ED7E58D}" destId="{6A7DED50-D105-4D58-85FC-0CD3185A2462}" srcOrd="2" destOrd="0" presId="urn:microsoft.com/office/officeart/2005/8/layout/list1"/>
    <dgm:cxn modelId="{2E65B243-9F9D-483C-B721-6CCD105B84E9}" type="presParOf" srcId="{4F3A2C1A-18AB-4C5E-AC5B-185D4ED7E58D}" destId="{087A64D4-FB87-4E8C-94A0-CBCF37D741D7}" srcOrd="3" destOrd="0" presId="urn:microsoft.com/office/officeart/2005/8/layout/list1"/>
    <dgm:cxn modelId="{6B23D290-2E5E-4AA4-AA2C-5E1668DBE6D2}" type="presParOf" srcId="{4F3A2C1A-18AB-4C5E-AC5B-185D4ED7E58D}" destId="{FC7AAC67-042A-433C-A473-04FB27DD8D8E}" srcOrd="4" destOrd="0" presId="urn:microsoft.com/office/officeart/2005/8/layout/list1"/>
    <dgm:cxn modelId="{8ABAF63F-A392-4ABB-8C53-E63718BB1935}" type="presParOf" srcId="{FC7AAC67-042A-433C-A473-04FB27DD8D8E}" destId="{EB984385-183A-447F-8CD9-7F2AB4251889}" srcOrd="0" destOrd="0" presId="urn:microsoft.com/office/officeart/2005/8/layout/list1"/>
    <dgm:cxn modelId="{339CA37A-F808-4B87-AB16-A2453B344D87}" type="presParOf" srcId="{FC7AAC67-042A-433C-A473-04FB27DD8D8E}" destId="{61953236-FBA6-4375-88EA-EB19BC30CAA6}" srcOrd="1" destOrd="0" presId="urn:microsoft.com/office/officeart/2005/8/layout/list1"/>
    <dgm:cxn modelId="{4A774116-B799-4D42-B362-6BAF0529EF6E}" type="presParOf" srcId="{4F3A2C1A-18AB-4C5E-AC5B-185D4ED7E58D}" destId="{924231E4-04EF-48AD-BB5A-7B6845F5BB74}" srcOrd="5" destOrd="0" presId="urn:microsoft.com/office/officeart/2005/8/layout/list1"/>
    <dgm:cxn modelId="{6EE199A7-1C31-46F5-A456-A0D704739A60}" type="presParOf" srcId="{4F3A2C1A-18AB-4C5E-AC5B-185D4ED7E58D}" destId="{F8192E04-01C8-4814-92C2-0DAB42E5A4ED}" srcOrd="6" destOrd="0" presId="urn:microsoft.com/office/officeart/2005/8/layout/list1"/>
    <dgm:cxn modelId="{57F00CFA-CE28-4B92-B266-464020AFD433}" type="presParOf" srcId="{4F3A2C1A-18AB-4C5E-AC5B-185D4ED7E58D}" destId="{7511CD09-B601-45B2-BB9B-A6B8EC77295E}" srcOrd="7" destOrd="0" presId="urn:microsoft.com/office/officeart/2005/8/layout/list1"/>
    <dgm:cxn modelId="{F7CA9346-6FBB-40E9-A899-2213E09916D7}" type="presParOf" srcId="{4F3A2C1A-18AB-4C5E-AC5B-185D4ED7E58D}" destId="{B4CF0CC3-C429-4DD1-87D0-03655876A738}" srcOrd="8" destOrd="0" presId="urn:microsoft.com/office/officeart/2005/8/layout/list1"/>
    <dgm:cxn modelId="{A3CC11F0-52AD-40EC-8CEF-F0589B69FFE5}" type="presParOf" srcId="{B4CF0CC3-C429-4DD1-87D0-03655876A738}" destId="{724E408A-A819-4FA0-9CFF-F358DAC423B1}" srcOrd="0" destOrd="0" presId="urn:microsoft.com/office/officeart/2005/8/layout/list1"/>
    <dgm:cxn modelId="{B545BD90-40E6-4B09-8809-0B8438C9030C}" type="presParOf" srcId="{B4CF0CC3-C429-4DD1-87D0-03655876A738}" destId="{649557A5-9CD9-44AB-8C38-A3105E8F9E14}" srcOrd="1" destOrd="0" presId="urn:microsoft.com/office/officeart/2005/8/layout/list1"/>
    <dgm:cxn modelId="{5F42C649-B8FF-4B87-83DF-E5BE2BCA57CD}" type="presParOf" srcId="{4F3A2C1A-18AB-4C5E-AC5B-185D4ED7E58D}" destId="{87C7CE46-72F0-4FD3-AF95-AAC4B7DDA771}" srcOrd="9" destOrd="0" presId="urn:microsoft.com/office/officeart/2005/8/layout/list1"/>
    <dgm:cxn modelId="{20D93AA3-0BEF-4644-8CDB-2B393949DC0D}" type="presParOf" srcId="{4F3A2C1A-18AB-4C5E-AC5B-185D4ED7E58D}" destId="{0E07BBAF-8E5A-4EB4-8CF6-3F57CFEF37A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DED50-D105-4D58-85FC-0CD3185A2462}">
      <dsp:nvSpPr>
        <dsp:cNvPr id="0" name=""/>
        <dsp:cNvSpPr/>
      </dsp:nvSpPr>
      <dsp:spPr>
        <a:xfrm>
          <a:off x="0" y="206116"/>
          <a:ext cx="5034474" cy="1392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731" tIns="541528" rIns="3907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600" kern="1200" dirty="0"/>
            <a:t>Natural (animal/vegetal/metal): Catgut / Seda / </a:t>
          </a:r>
          <a:r>
            <a:rPr lang="es-CL" sz="1600" kern="1200" dirty="0" err="1"/>
            <a:t>Aceflex</a:t>
          </a:r>
          <a:r>
            <a:rPr lang="es-CL" sz="1600" kern="1200" dirty="0"/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600" kern="1200" dirty="0"/>
            <a:t>Sintético: Vicryl / </a:t>
          </a:r>
          <a:r>
            <a:rPr lang="es-CL" sz="1600" kern="1200" dirty="0" err="1"/>
            <a:t>Monocryl</a:t>
          </a:r>
          <a:r>
            <a:rPr lang="es-CL" sz="1600" kern="1200" dirty="0"/>
            <a:t> / </a:t>
          </a:r>
          <a:r>
            <a:rPr lang="es-CL" sz="1600" kern="1200" dirty="0" err="1"/>
            <a:t>Prolene</a:t>
          </a:r>
          <a:r>
            <a:rPr lang="es-CL" sz="1600" kern="1200" dirty="0"/>
            <a:t> / Nylon </a:t>
          </a:r>
        </a:p>
      </dsp:txBody>
      <dsp:txXfrm>
        <a:off x="0" y="206116"/>
        <a:ext cx="5034474" cy="1392300"/>
      </dsp:txXfrm>
    </dsp:sp>
    <dsp:sp modelId="{F9F0E98F-24E3-4FC7-99D1-57BBDFDFE5C3}">
      <dsp:nvSpPr>
        <dsp:cNvPr id="0" name=""/>
        <dsp:cNvSpPr/>
      </dsp:nvSpPr>
      <dsp:spPr>
        <a:xfrm>
          <a:off x="251723" y="14804"/>
          <a:ext cx="2655751" cy="575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204" tIns="0" rIns="13320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Origen</a:t>
          </a:r>
        </a:p>
      </dsp:txBody>
      <dsp:txXfrm>
        <a:off x="279796" y="42877"/>
        <a:ext cx="2599605" cy="518926"/>
      </dsp:txXfrm>
    </dsp:sp>
    <dsp:sp modelId="{F8192E04-01C8-4814-92C2-0DAB42E5A4ED}">
      <dsp:nvSpPr>
        <dsp:cNvPr id="0" name=""/>
        <dsp:cNvSpPr/>
      </dsp:nvSpPr>
      <dsp:spPr>
        <a:xfrm>
          <a:off x="0" y="1930129"/>
          <a:ext cx="5034474" cy="1392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731" tIns="541528" rIns="3907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600" kern="1200" dirty="0"/>
            <a:t>Monofilamento: Catgut / </a:t>
          </a:r>
          <a:r>
            <a:rPr lang="es-CL" sz="1600" kern="1200" dirty="0" err="1"/>
            <a:t>Monocryl</a:t>
          </a:r>
          <a:r>
            <a:rPr lang="es-CL" sz="1600" kern="1200" dirty="0"/>
            <a:t> / </a:t>
          </a:r>
          <a:r>
            <a:rPr lang="es-CL" sz="1600" kern="1200" dirty="0" err="1"/>
            <a:t>Prolene</a:t>
          </a:r>
          <a:r>
            <a:rPr lang="es-CL" sz="1600" kern="1200" dirty="0"/>
            <a:t> / Nylon 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600" kern="1200" dirty="0"/>
            <a:t>Multifilamento: Vicryl / Seda / Nylon</a:t>
          </a:r>
        </a:p>
      </dsp:txBody>
      <dsp:txXfrm>
        <a:off x="0" y="1930129"/>
        <a:ext cx="5034474" cy="1392300"/>
      </dsp:txXfrm>
    </dsp:sp>
    <dsp:sp modelId="{61953236-FBA6-4375-88EA-EB19BC30CAA6}">
      <dsp:nvSpPr>
        <dsp:cNvPr id="0" name=""/>
        <dsp:cNvSpPr/>
      </dsp:nvSpPr>
      <dsp:spPr>
        <a:xfrm>
          <a:off x="251723" y="1738816"/>
          <a:ext cx="2655751" cy="575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204" tIns="0" rIns="13320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Filamentos</a:t>
          </a:r>
        </a:p>
      </dsp:txBody>
      <dsp:txXfrm>
        <a:off x="279796" y="1766889"/>
        <a:ext cx="2599605" cy="518926"/>
      </dsp:txXfrm>
    </dsp:sp>
    <dsp:sp modelId="{0E07BBAF-8E5A-4EB4-8CF6-3F57CFEF37A2}">
      <dsp:nvSpPr>
        <dsp:cNvPr id="0" name=""/>
        <dsp:cNvSpPr/>
      </dsp:nvSpPr>
      <dsp:spPr>
        <a:xfrm>
          <a:off x="0" y="3654141"/>
          <a:ext cx="5034474" cy="122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731" tIns="541528" rIns="39073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kern="1200" dirty="0"/>
            <a:t>Absorbible: Catgut / Vicryl / </a:t>
          </a:r>
          <a:r>
            <a:rPr lang="es-CL" sz="1800" kern="1200" dirty="0" err="1"/>
            <a:t>Monocryl</a:t>
          </a:r>
          <a:endParaRPr lang="es-C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kern="1200" dirty="0"/>
            <a:t>No absorbible: Seda / Nylon / </a:t>
          </a:r>
          <a:r>
            <a:rPr lang="es-CL" sz="1800" kern="1200" dirty="0" err="1"/>
            <a:t>Prolene</a:t>
          </a:r>
          <a:r>
            <a:rPr lang="es-CL" sz="1800" kern="1200" dirty="0"/>
            <a:t> </a:t>
          </a:r>
        </a:p>
      </dsp:txBody>
      <dsp:txXfrm>
        <a:off x="0" y="3654141"/>
        <a:ext cx="5034474" cy="1228500"/>
      </dsp:txXfrm>
    </dsp:sp>
    <dsp:sp modelId="{649557A5-9CD9-44AB-8C38-A3105E8F9E14}">
      <dsp:nvSpPr>
        <dsp:cNvPr id="0" name=""/>
        <dsp:cNvSpPr/>
      </dsp:nvSpPr>
      <dsp:spPr>
        <a:xfrm>
          <a:off x="251723" y="3452912"/>
          <a:ext cx="2655751" cy="575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204" tIns="0" rIns="13320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Absorción</a:t>
          </a:r>
        </a:p>
      </dsp:txBody>
      <dsp:txXfrm>
        <a:off x="279796" y="3480985"/>
        <a:ext cx="2599605" cy="518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FD26D2-AE66-45A2-BAEB-4FDDF8F7F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799398-C9B4-4D0C-98A7-BDD974A6F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7E13DB-461C-40FE-8112-DD009B6E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B561-9BE2-4547-8E09-E202A893BD78}" type="datetimeFigureOut">
              <a:rPr lang="es-CL" smtClean="0"/>
              <a:t>29-07-24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134A8A-0D83-4F54-B80A-D9E482B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D40785-B025-4EF4-AD49-937795131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98A4-5E97-437A-90AF-47825963974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500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26E22-A0B3-4169-B12C-DFF065AEF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FEF967-E407-43E0-A3E1-A4891825B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453D45-6261-4C14-AD08-309CAC2B4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B561-9BE2-4547-8E09-E202A893BD78}" type="datetimeFigureOut">
              <a:rPr lang="es-CL" smtClean="0"/>
              <a:t>29-07-24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CFFE64-412D-4ACA-A16B-408ABB115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FB0D74-8CAA-4531-8784-572F6706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98A4-5E97-437A-90AF-47825963974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999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459FD0-3757-4E28-88B1-A568EAD05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33D6C2-2556-4E60-BB6B-EBDF2DC40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31201A-1B6F-44B0-B583-41542952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B561-9BE2-4547-8E09-E202A893BD78}" type="datetimeFigureOut">
              <a:rPr lang="es-CL" smtClean="0"/>
              <a:t>29-07-24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C9C162-89F4-40D2-912F-F71FA3C80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2BC89B-24CD-4D9D-B449-D29B092FE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98A4-5E97-437A-90AF-47825963974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821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056D4-B35A-4F80-AED8-29878A894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7351E3-E74A-4181-B69E-53B849BCB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382E15-BE8C-4B48-B60C-788E94445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B561-9BE2-4547-8E09-E202A893BD78}" type="datetimeFigureOut">
              <a:rPr lang="es-CL" smtClean="0"/>
              <a:t>29-07-24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610794-49D5-4C48-AEDD-7E54EB9E0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D54565-9013-479A-ADDE-3230F8C76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98A4-5E97-437A-90AF-47825963974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856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D3501A-A2C4-4A24-AA40-C8ABC4660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9D8FE2-A1EB-4D0A-8A1F-E5DD2EEB8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797A2-45E6-4A06-BF64-9D15D7F3E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B561-9BE2-4547-8E09-E202A893BD78}" type="datetimeFigureOut">
              <a:rPr lang="es-CL" smtClean="0"/>
              <a:t>29-07-24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D34364-7BA2-4B59-90BD-CA92ECDCB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FAEF46-1B0B-4CE2-B6FD-C5ADC7BE3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98A4-5E97-437A-90AF-47825963974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931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514D9-0F73-4F4A-AAA4-C0B155A96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9C60AB-7CF9-4AEF-9F2C-FBC307AC19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AACBE2-02DD-4C38-8D91-E1F57B3E4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CF742C-E066-43A4-911E-59D7C015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B561-9BE2-4547-8E09-E202A893BD78}" type="datetimeFigureOut">
              <a:rPr lang="es-CL" smtClean="0"/>
              <a:t>29-07-24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AE8758-087A-44BE-983D-EA7E198E1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D8DCD3-1F0A-4A77-B717-80AE871D0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98A4-5E97-437A-90AF-47825963974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6182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03E6FF-46C5-4E03-AA65-D2AE1A44F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7AD4A0-D70F-4B0C-BBF3-0E1DA3B30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5D5133-B58C-4615-BEC3-90ED897E8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418612-D7D5-4EBD-9119-11E21A0390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0C3AF10-3C18-4AB7-B29B-AF9B0A659B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E58ADA0-2F44-442D-B844-06077C34B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B561-9BE2-4547-8E09-E202A893BD78}" type="datetimeFigureOut">
              <a:rPr lang="es-CL" smtClean="0"/>
              <a:t>29-07-24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8AC598-F91A-447A-98CC-CA7DB1D19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67A420B-3C4E-4BDC-9C6B-BB0DD63A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98A4-5E97-437A-90AF-47825963974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58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65A07E-7551-40B3-833C-34361937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04EEA47-F16E-4970-B20E-E57313BF4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B561-9BE2-4547-8E09-E202A893BD78}" type="datetimeFigureOut">
              <a:rPr lang="es-CL" smtClean="0"/>
              <a:t>29-07-24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FC4A3B2-8D91-476E-B6CD-23CAD337E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AEC0778-33AA-452C-B29A-D03F6777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98A4-5E97-437A-90AF-47825963974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857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2080296-2701-4C93-9656-F8944D07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B561-9BE2-4547-8E09-E202A893BD78}" type="datetimeFigureOut">
              <a:rPr lang="es-CL" smtClean="0"/>
              <a:t>29-07-24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63EB564-CC2E-4D49-9FA5-9F5E9F37B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300BFB0-5981-4291-9087-6B33B1D62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98A4-5E97-437A-90AF-47825963974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652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CF27C-3C03-4864-ABBE-79C30641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E57639-31B8-4D62-A9CE-8800BC46D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96ED469-2D29-4201-BA35-58BAE9DDC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13022E-8BF1-4C54-9DD5-71608DB33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B561-9BE2-4547-8E09-E202A893BD78}" type="datetimeFigureOut">
              <a:rPr lang="es-CL" smtClean="0"/>
              <a:t>29-07-24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F99D63-AF11-490F-B908-7CB05874A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55BAC4-ADA4-4885-AAA1-950E9D3E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98A4-5E97-437A-90AF-47825963974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953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15DA0-EE64-4977-A506-5623612F0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55C7FCD-5325-4FC9-8869-2D0E8FBAC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502F71-E16F-4A83-91CB-06778D397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DCE93B-C11E-46F5-B5FB-6E6FD606F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B561-9BE2-4547-8E09-E202A893BD78}" type="datetimeFigureOut">
              <a:rPr lang="es-CL" smtClean="0"/>
              <a:t>29-07-24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7B0D06-F511-48DF-BE6D-98706C035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8EB6D8-163D-4F36-BD34-AF1223B20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98A4-5E97-437A-90AF-47825963974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44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7A5EE4-CED2-40E9-830F-75E8BC647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F1415F-2B23-49FE-A67E-985BBB50D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7593BD-303F-4583-ABB4-0DBA22079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3B561-9BE2-4547-8E09-E202A893BD78}" type="datetimeFigureOut">
              <a:rPr lang="es-CL" smtClean="0"/>
              <a:t>29-07-24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81BCFE-0415-468F-843A-3C12B30AE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CD953F-5294-424E-9E9A-8A3AFF327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A98A4-5E97-437A-90AF-47825963974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32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promac.mx/wp-content/uploads/2016/01/Promac_suturas_absorbibles.pdf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09F2284-857F-4084-81B2-CE686CE98109}"/>
              </a:ext>
            </a:extLst>
          </p:cNvPr>
          <p:cNvSpPr txBox="1"/>
          <p:nvPr/>
        </p:nvSpPr>
        <p:spPr>
          <a:xfrm>
            <a:off x="2671393" y="2782361"/>
            <a:ext cx="6494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dirty="0">
                <a:latin typeface="Corbel" panose="020B0503020204020204" pitchFamily="34" charset="0"/>
              </a:rPr>
              <a:t>TALLER DE SUTURA </a:t>
            </a:r>
          </a:p>
        </p:txBody>
      </p:sp>
      <p:pic>
        <p:nvPicPr>
          <p:cNvPr id="1026" name="Picture 2" descr="Ver las imágenes de origen">
            <a:extLst>
              <a:ext uri="{FF2B5EF4-FFF2-40B4-BE49-F238E27FC236}">
                <a16:creationId xmlns:a16="http://schemas.microsoft.com/office/drawing/2014/main" id="{D5035CFB-8030-4452-A868-56AE2AD95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32" y="291829"/>
            <a:ext cx="2321125" cy="201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0BC0AD-6C67-426F-8FE1-1D7418F43044}"/>
              </a:ext>
            </a:extLst>
          </p:cNvPr>
          <p:cNvSpPr txBox="1"/>
          <p:nvPr/>
        </p:nvSpPr>
        <p:spPr>
          <a:xfrm>
            <a:off x="7652552" y="4918256"/>
            <a:ext cx="385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Jessenia Domke</a:t>
            </a:r>
          </a:p>
          <a:p>
            <a:pPr algn="r"/>
            <a:r>
              <a:rPr lang="es-CL" dirty="0"/>
              <a:t>Matrona </a:t>
            </a:r>
          </a:p>
          <a:p>
            <a:pPr algn="r"/>
            <a:r>
              <a:rPr lang="es-CL" dirty="0"/>
              <a:t>Académico Adjunto</a:t>
            </a:r>
          </a:p>
          <a:p>
            <a:pPr algn="r"/>
            <a:r>
              <a:rPr lang="es-CL" dirty="0"/>
              <a:t>Departamento de Promoción de la Salud de la Mujer y el Recién Nacido 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FDE72E6-0AA2-46B6-BF63-1B646D744447}"/>
              </a:ext>
            </a:extLst>
          </p:cNvPr>
          <p:cNvSpPr/>
          <p:nvPr/>
        </p:nvSpPr>
        <p:spPr>
          <a:xfrm>
            <a:off x="2873405" y="1939744"/>
            <a:ext cx="6090081" cy="2530136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3067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Cómo localizar mi suelo pélvico">
            <a:extLst>
              <a:ext uri="{FF2B5EF4-FFF2-40B4-BE49-F238E27FC236}">
                <a16:creationId xmlns:a16="http://schemas.microsoft.com/office/drawing/2014/main" id="{15373E47-4E63-4D83-96C9-400A6402F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656" y="1227188"/>
            <a:ext cx="9031288" cy="55705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48818B7B-EE74-47C6-98C4-5D1500636B09}"/>
              </a:ext>
            </a:extLst>
          </p:cNvPr>
          <p:cNvSpPr txBox="1"/>
          <p:nvPr/>
        </p:nvSpPr>
        <p:spPr>
          <a:xfrm>
            <a:off x="3160712" y="112763"/>
            <a:ext cx="9031288" cy="111442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s-CL" sz="2400" dirty="0">
                <a:solidFill>
                  <a:srgbClr val="FFFFFF"/>
                </a:solidFill>
              </a:rPr>
              <a:t>         ESTRUCTURAS DEL PISO PÉLVICO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1A66CFD-890C-48AB-AEDF-DE44ED5A620B}"/>
              </a:ext>
            </a:extLst>
          </p:cNvPr>
          <p:cNvSpPr/>
          <p:nvPr/>
        </p:nvSpPr>
        <p:spPr>
          <a:xfrm>
            <a:off x="5868139" y="3977195"/>
            <a:ext cx="420210" cy="428522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FA6CC6-035E-4959-B198-93335279E314}"/>
              </a:ext>
            </a:extLst>
          </p:cNvPr>
          <p:cNvSpPr txBox="1"/>
          <p:nvPr/>
        </p:nvSpPr>
        <p:spPr>
          <a:xfrm>
            <a:off x="10077729" y="3130829"/>
            <a:ext cx="1242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CUERPO PERINEAL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B204662-8C17-445B-B4A5-675666E081F2}"/>
              </a:ext>
            </a:extLst>
          </p:cNvPr>
          <p:cNvCxnSpPr>
            <a:cxnSpLocks/>
            <a:stCxn id="6" idx="6"/>
          </p:cNvCxnSpPr>
          <p:nvPr/>
        </p:nvCxnSpPr>
        <p:spPr>
          <a:xfrm flipV="1">
            <a:off x="6288349" y="3342618"/>
            <a:ext cx="3870263" cy="8488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11FE7DA-59BE-4609-A0E1-F984F9864158}"/>
              </a:ext>
            </a:extLst>
          </p:cNvPr>
          <p:cNvSpPr txBox="1"/>
          <p:nvPr/>
        </p:nvSpPr>
        <p:spPr>
          <a:xfrm>
            <a:off x="1802167" y="3215455"/>
            <a:ext cx="923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/>
              <a:t>Anillo </a:t>
            </a:r>
            <a:r>
              <a:rPr lang="es-CL" sz="1200" dirty="0" err="1"/>
              <a:t>himeneal</a:t>
            </a:r>
            <a:r>
              <a:rPr lang="es-CL" sz="1200" dirty="0"/>
              <a:t> o carúnculas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3B604F7-0D00-4972-B963-BEB8F1D6E902}"/>
              </a:ext>
            </a:extLst>
          </p:cNvPr>
          <p:cNvCxnSpPr/>
          <p:nvPr/>
        </p:nvCxnSpPr>
        <p:spPr>
          <a:xfrm flipH="1" flipV="1">
            <a:off x="2760955" y="3639845"/>
            <a:ext cx="3142697" cy="1271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322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olio Not Create - Desgarro Perineal De Tercer Grado">
            <a:extLst>
              <a:ext uri="{FF2B5EF4-FFF2-40B4-BE49-F238E27FC236}">
                <a16:creationId xmlns:a16="http://schemas.microsoft.com/office/drawing/2014/main" id="{A860B426-8B30-453D-8628-811F1D1B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234" y="1230328"/>
            <a:ext cx="5482719" cy="548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1">
            <a:extLst>
              <a:ext uri="{FF2B5EF4-FFF2-40B4-BE49-F238E27FC236}">
                <a16:creationId xmlns:a16="http://schemas.microsoft.com/office/drawing/2014/main" id="{D1DCAE40-3813-42F1-A5DB-0BC8A40225A6}"/>
              </a:ext>
            </a:extLst>
          </p:cNvPr>
          <p:cNvSpPr txBox="1"/>
          <p:nvPr/>
        </p:nvSpPr>
        <p:spPr>
          <a:xfrm>
            <a:off x="-1" y="115603"/>
            <a:ext cx="9031288" cy="111442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s-CL" sz="2400" dirty="0">
                <a:solidFill>
                  <a:srgbClr val="FFFFFF"/>
                </a:solidFill>
              </a:rPr>
              <a:t>                                        TIPOS DE DESGARRO  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C2E84BA-D1AE-40BD-9744-20C8DF94F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143623"/>
              </p:ext>
            </p:extLst>
          </p:nvPr>
        </p:nvGraphicFramePr>
        <p:xfrm>
          <a:off x="6577814" y="1613712"/>
          <a:ext cx="4883259" cy="4636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815">
                  <a:extLst>
                    <a:ext uri="{9D8B030D-6E8A-4147-A177-3AD203B41FA5}">
                      <a16:colId xmlns:a16="http://schemas.microsoft.com/office/drawing/2014/main" val="3233382935"/>
                    </a:ext>
                  </a:extLst>
                </a:gridCol>
                <a:gridCol w="1220815">
                  <a:extLst>
                    <a:ext uri="{9D8B030D-6E8A-4147-A177-3AD203B41FA5}">
                      <a16:colId xmlns:a16="http://schemas.microsoft.com/office/drawing/2014/main" val="1624613542"/>
                    </a:ext>
                  </a:extLst>
                </a:gridCol>
                <a:gridCol w="487365">
                  <a:extLst>
                    <a:ext uri="{9D8B030D-6E8A-4147-A177-3AD203B41FA5}">
                      <a16:colId xmlns:a16="http://schemas.microsoft.com/office/drawing/2014/main" val="28088539"/>
                    </a:ext>
                  </a:extLst>
                </a:gridCol>
                <a:gridCol w="1954264">
                  <a:extLst>
                    <a:ext uri="{9D8B030D-6E8A-4147-A177-3AD203B41FA5}">
                      <a16:colId xmlns:a16="http://schemas.microsoft.com/office/drawing/2014/main" val="1020880905"/>
                    </a:ext>
                  </a:extLst>
                </a:gridCol>
              </a:tblGrid>
              <a:tr h="754725">
                <a:tc>
                  <a:txBody>
                    <a:bodyPr/>
                    <a:lstStyle/>
                    <a:p>
                      <a:r>
                        <a:rPr lang="es-CL" dirty="0"/>
                        <a:t>Tipo de Desgarro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s-CL" dirty="0"/>
                        <a:t>Compromiso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55734"/>
                  </a:ext>
                </a:extLst>
              </a:tr>
              <a:tr h="754725">
                <a:tc>
                  <a:txBody>
                    <a:bodyPr/>
                    <a:lstStyle/>
                    <a:p>
                      <a:r>
                        <a:rPr lang="es-CL" dirty="0"/>
                        <a:t>Primer Grado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s-CL" dirty="0"/>
                        <a:t>Afectan únicamente piel o mucosa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505392"/>
                  </a:ext>
                </a:extLst>
              </a:tr>
              <a:tr h="754725">
                <a:tc>
                  <a:txBody>
                    <a:bodyPr/>
                    <a:lstStyle/>
                    <a:p>
                      <a:r>
                        <a:rPr lang="es-CL" dirty="0"/>
                        <a:t>Segundo Grado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s-CL" dirty="0"/>
                        <a:t>Musculatura perineal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5566"/>
                  </a:ext>
                </a:extLst>
              </a:tr>
              <a:tr h="431271">
                <a:tc rowSpan="3">
                  <a:txBody>
                    <a:bodyPr/>
                    <a:lstStyle/>
                    <a:p>
                      <a:r>
                        <a:rPr lang="es-CL" dirty="0"/>
                        <a:t>Tercer Grado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s-CL" dirty="0"/>
                        <a:t>Incluyen el esfínter anal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3a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&lt; 50% del esfínter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5515953"/>
                  </a:ext>
                </a:extLst>
              </a:tr>
              <a:tr h="431271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3b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&gt; 50% del esfínter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392863"/>
                  </a:ext>
                </a:extLst>
              </a:tr>
              <a:tr h="754725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3c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Esfínter externo + esfínter interno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843539"/>
                  </a:ext>
                </a:extLst>
              </a:tr>
              <a:tr h="754725">
                <a:tc>
                  <a:txBody>
                    <a:bodyPr/>
                    <a:lstStyle/>
                    <a:p>
                      <a:r>
                        <a:rPr lang="es-CL" dirty="0"/>
                        <a:t>Cuarto Grado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s-CL" dirty="0"/>
                        <a:t>Compromete la pared del recto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518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005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uadroTexto 1">
            <a:extLst>
              <a:ext uri="{FF2B5EF4-FFF2-40B4-BE49-F238E27FC236}">
                <a16:creationId xmlns:a16="http://schemas.microsoft.com/office/drawing/2014/main" id="{48818B7B-EE74-47C6-98C4-5D1500636B09}"/>
              </a:ext>
            </a:extLst>
          </p:cNvPr>
          <p:cNvSpPr txBox="1"/>
          <p:nvPr/>
        </p:nvSpPr>
        <p:spPr>
          <a:xfrm>
            <a:off x="3160712" y="112763"/>
            <a:ext cx="9031288" cy="111442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s-CL" sz="2400" dirty="0">
                <a:solidFill>
                  <a:srgbClr val="FFFFFF"/>
                </a:solidFill>
              </a:rPr>
              <a:t>         EPISIOTOMÍA - PERINEOTOMÍA</a:t>
            </a:r>
          </a:p>
        </p:txBody>
      </p:sp>
      <p:pic>
        <p:nvPicPr>
          <p:cNvPr id="6" name="Picture 2" descr="De la Episiorrafia al &amp;quot;punto para el marido&amp;quot;: ¿es necesario?">
            <a:extLst>
              <a:ext uri="{FF2B5EF4-FFF2-40B4-BE49-F238E27FC236}">
                <a16:creationId xmlns:a16="http://schemas.microsoft.com/office/drawing/2014/main" id="{C43D7BD1-CA4C-4896-B29D-3B527EB3E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40" y="1366844"/>
            <a:ext cx="4188962" cy="36192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0CEA1A8-CB1B-4AE2-9DB4-116A54CBA647}"/>
              </a:ext>
            </a:extLst>
          </p:cNvPr>
          <p:cNvGrpSpPr/>
          <p:nvPr/>
        </p:nvGrpSpPr>
        <p:grpSpPr>
          <a:xfrm>
            <a:off x="6096000" y="1450158"/>
            <a:ext cx="5165966" cy="3808220"/>
            <a:chOff x="5852719" y="1421662"/>
            <a:chExt cx="5651241" cy="4189445"/>
          </a:xfrm>
        </p:grpSpPr>
        <p:pic>
          <p:nvPicPr>
            <p:cNvPr id="8" name="Imagen 3">
              <a:extLst>
                <a:ext uri="{FF2B5EF4-FFF2-40B4-BE49-F238E27FC236}">
                  <a16:creationId xmlns:a16="http://schemas.microsoft.com/office/drawing/2014/main" id="{DEA34B71-2920-47AB-BA0D-C1341CEEC3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010" t="47075" r="28367" b="20000"/>
            <a:stretch/>
          </p:blipFill>
          <p:spPr>
            <a:xfrm>
              <a:off x="5852719" y="1421662"/>
              <a:ext cx="5651241" cy="4189445"/>
            </a:xfrm>
            <a:prstGeom prst="rect">
              <a:avLst/>
            </a:prstGeom>
          </p:spPr>
        </p:pic>
        <p:sp>
          <p:nvSpPr>
            <p:cNvPr id="9" name="Rectángulo: esquinas redondeadas 6">
              <a:extLst>
                <a:ext uri="{FF2B5EF4-FFF2-40B4-BE49-F238E27FC236}">
                  <a16:creationId xmlns:a16="http://schemas.microsoft.com/office/drawing/2014/main" id="{1C08E58D-0D3E-42E7-9B05-BC324C7EBFD8}"/>
                </a:ext>
              </a:extLst>
            </p:cNvPr>
            <p:cNvSpPr/>
            <p:nvPr/>
          </p:nvSpPr>
          <p:spPr>
            <a:xfrm>
              <a:off x="5971963" y="3102131"/>
              <a:ext cx="1116734" cy="24039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Rectángulo: esquinas redondeadas 8">
              <a:extLst>
                <a:ext uri="{FF2B5EF4-FFF2-40B4-BE49-F238E27FC236}">
                  <a16:creationId xmlns:a16="http://schemas.microsoft.com/office/drawing/2014/main" id="{46586EAE-A400-485C-81B2-C333B78C41CB}"/>
                </a:ext>
              </a:extLst>
            </p:cNvPr>
            <p:cNvSpPr/>
            <p:nvPr/>
          </p:nvSpPr>
          <p:spPr>
            <a:xfrm>
              <a:off x="5971963" y="2673825"/>
              <a:ext cx="1116734" cy="15326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D807EB-C582-440C-AC14-2B6929C4C8AA}"/>
              </a:ext>
            </a:extLst>
          </p:cNvPr>
          <p:cNvCxnSpPr/>
          <p:nvPr/>
        </p:nvCxnSpPr>
        <p:spPr>
          <a:xfrm flipH="1">
            <a:off x="8273988" y="3008496"/>
            <a:ext cx="355107" cy="21306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62289844-B9D4-44E6-8757-122FEBD211D0}"/>
              </a:ext>
            </a:extLst>
          </p:cNvPr>
          <p:cNvSpPr txBox="1"/>
          <p:nvPr/>
        </p:nvSpPr>
        <p:spPr>
          <a:xfrm>
            <a:off x="1727067" y="3690940"/>
            <a:ext cx="721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60°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81E6DE9-C49A-445E-ACAB-F816E6C4F9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66" t="32783" r="27767" b="31498"/>
          <a:stretch/>
        </p:blipFill>
        <p:spPr>
          <a:xfrm>
            <a:off x="2982093" y="4931953"/>
            <a:ext cx="5469449" cy="17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63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843B0F5-C963-4007-8CA5-28CBFB206E87}"/>
              </a:ext>
            </a:extLst>
          </p:cNvPr>
          <p:cNvSpPr txBox="1"/>
          <p:nvPr/>
        </p:nvSpPr>
        <p:spPr>
          <a:xfrm>
            <a:off x="10370208" y="182011"/>
            <a:ext cx="1617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FUERZA TENSIL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90E92F3-8120-4B6D-B3E4-2CD66AE05FD4}"/>
              </a:ext>
            </a:extLst>
          </p:cNvPr>
          <p:cNvSpPr txBox="1"/>
          <p:nvPr/>
        </p:nvSpPr>
        <p:spPr>
          <a:xfrm>
            <a:off x="6955477" y="5423573"/>
            <a:ext cx="234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CALIBRE DEL HILO 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EE69220D-010F-410D-866D-22071AA89B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8952088"/>
              </p:ext>
            </p:extLst>
          </p:nvPr>
        </p:nvGraphicFramePr>
        <p:xfrm>
          <a:off x="289122" y="1512148"/>
          <a:ext cx="5034475" cy="4897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MATERIALES DE SUTURA">
            <a:extLst>
              <a:ext uri="{FF2B5EF4-FFF2-40B4-BE49-F238E27FC236}">
                <a16:creationId xmlns:a16="http://schemas.microsoft.com/office/drawing/2014/main" id="{C44478AC-364E-45B7-AE6A-1D6CD1148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789" y="5796254"/>
            <a:ext cx="3496811" cy="82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E8C7C08-0BD5-4A39-A6DB-AA168614941F}"/>
              </a:ext>
            </a:extLst>
          </p:cNvPr>
          <p:cNvSpPr txBox="1"/>
          <p:nvPr/>
        </p:nvSpPr>
        <p:spPr>
          <a:xfrm>
            <a:off x="7259357" y="3840900"/>
            <a:ext cx="1617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TIPO DE AGUJA</a:t>
            </a:r>
          </a:p>
        </p:txBody>
      </p:sp>
      <p:pic>
        <p:nvPicPr>
          <p:cNvPr id="3076" name="Picture 4" descr="Materiales de sutura">
            <a:extLst>
              <a:ext uri="{FF2B5EF4-FFF2-40B4-BE49-F238E27FC236}">
                <a16:creationId xmlns:a16="http://schemas.microsoft.com/office/drawing/2014/main" id="{C68941EC-A17B-4602-8426-A06DC1B75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14" y="4286438"/>
            <a:ext cx="3399238" cy="10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arcia Sarubbio, Marisol">
            <a:extLst>
              <a:ext uri="{FF2B5EF4-FFF2-40B4-BE49-F238E27FC236}">
                <a16:creationId xmlns:a16="http://schemas.microsoft.com/office/drawing/2014/main" id="{5406BB26-525F-4B6B-9DAB-5F4D25CB8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00" y="3330683"/>
            <a:ext cx="1676360" cy="257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5 Errores al suturar y cómo evitarlos | Blog Jordi Gimeno">
            <a:extLst>
              <a:ext uri="{FF2B5EF4-FFF2-40B4-BE49-F238E27FC236}">
                <a16:creationId xmlns:a16="http://schemas.microsoft.com/office/drawing/2014/main" id="{681E8DAE-86F3-4F4F-84A5-D54983BAF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186" y="528832"/>
            <a:ext cx="1739861" cy="108741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uturas Dentales PTFE - Zimplant">
            <a:extLst>
              <a:ext uri="{FF2B5EF4-FFF2-40B4-BE49-F238E27FC236}">
                <a16:creationId xmlns:a16="http://schemas.microsoft.com/office/drawing/2014/main" id="{CA605AFA-4B8A-4E2B-A6F9-755F10092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996" y="1467806"/>
            <a:ext cx="1676360" cy="198461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">
            <a:extLst>
              <a:ext uri="{FF2B5EF4-FFF2-40B4-BE49-F238E27FC236}">
                <a16:creationId xmlns:a16="http://schemas.microsoft.com/office/drawing/2014/main" id="{52E31EE9-6B7F-4D43-9EA1-9A95EB5B5A1C}"/>
              </a:ext>
            </a:extLst>
          </p:cNvPr>
          <p:cNvSpPr txBox="1"/>
          <p:nvPr/>
        </p:nvSpPr>
        <p:spPr>
          <a:xfrm>
            <a:off x="0" y="150046"/>
            <a:ext cx="8910536" cy="111442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s-CL" sz="2400" dirty="0">
                <a:solidFill>
                  <a:srgbClr val="FFFFFF"/>
                </a:solidFill>
              </a:rPr>
              <a:t>                                           HILOS DE SUTURA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462CF3E-4E83-4D8B-9695-87F90AC8ABC4}"/>
              </a:ext>
            </a:extLst>
          </p:cNvPr>
          <p:cNvSpPr txBox="1"/>
          <p:nvPr/>
        </p:nvSpPr>
        <p:spPr>
          <a:xfrm>
            <a:off x="5904014" y="2899865"/>
            <a:ext cx="1617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PLASTICIDAD</a:t>
            </a:r>
          </a:p>
        </p:txBody>
      </p:sp>
      <p:pic>
        <p:nvPicPr>
          <p:cNvPr id="3" name="Picture 2" descr="MATERIALES DE SUTURA">
            <a:extLst>
              <a:ext uri="{FF2B5EF4-FFF2-40B4-BE49-F238E27FC236}">
                <a16:creationId xmlns:a16="http://schemas.microsoft.com/office/drawing/2014/main" id="{98EA3DEC-E6DC-450D-8F25-1C0788E34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91" y="1890258"/>
            <a:ext cx="2551509" cy="13932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5">
            <a:extLst>
              <a:ext uri="{FF2B5EF4-FFF2-40B4-BE49-F238E27FC236}">
                <a16:creationId xmlns:a16="http://schemas.microsoft.com/office/drawing/2014/main" id="{CCEE6B24-457E-43DE-8701-607379DD96F5}"/>
              </a:ext>
            </a:extLst>
          </p:cNvPr>
          <p:cNvSpPr txBox="1"/>
          <p:nvPr/>
        </p:nvSpPr>
        <p:spPr>
          <a:xfrm>
            <a:off x="10285201" y="1940556"/>
            <a:ext cx="1617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REACCION TISULAR</a:t>
            </a:r>
          </a:p>
        </p:txBody>
      </p:sp>
    </p:spTree>
    <p:extLst>
      <p:ext uri="{BB962C8B-B14F-4D97-AF65-F5344CB8AC3E}">
        <p14:creationId xmlns:p14="http://schemas.microsoft.com/office/powerpoint/2010/main" val="935363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D1402D0-B896-465B-8AF3-386177A9E157}"/>
              </a:ext>
            </a:extLst>
          </p:cNvPr>
          <p:cNvSpPr txBox="1"/>
          <p:nvPr/>
        </p:nvSpPr>
        <p:spPr>
          <a:xfrm>
            <a:off x="0" y="150046"/>
            <a:ext cx="8910536" cy="111442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s-CL" sz="2400" dirty="0">
                <a:solidFill>
                  <a:srgbClr val="FFFFFF"/>
                </a:solidFill>
              </a:rPr>
              <a:t>                                           HILOS DE SUTURA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BD599F3-1F79-401F-A19B-E61A3C4734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198728"/>
              </p:ext>
            </p:extLst>
          </p:nvPr>
        </p:nvGraphicFramePr>
        <p:xfrm>
          <a:off x="1462662" y="1534785"/>
          <a:ext cx="9266676" cy="4676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597">
                  <a:extLst>
                    <a:ext uri="{9D8B030D-6E8A-4147-A177-3AD203B41FA5}">
                      <a16:colId xmlns:a16="http://schemas.microsoft.com/office/drawing/2014/main" val="199864126"/>
                    </a:ext>
                  </a:extLst>
                </a:gridCol>
                <a:gridCol w="1569226">
                  <a:extLst>
                    <a:ext uri="{9D8B030D-6E8A-4147-A177-3AD203B41FA5}">
                      <a16:colId xmlns:a16="http://schemas.microsoft.com/office/drawing/2014/main" val="3023520152"/>
                    </a:ext>
                  </a:extLst>
                </a:gridCol>
                <a:gridCol w="5477853">
                  <a:extLst>
                    <a:ext uri="{9D8B030D-6E8A-4147-A177-3AD203B41FA5}">
                      <a16:colId xmlns:a16="http://schemas.microsoft.com/office/drawing/2014/main" val="2159392532"/>
                    </a:ext>
                  </a:extLst>
                </a:gridCol>
              </a:tblGrid>
              <a:tr h="565080">
                <a:tc>
                  <a:txBody>
                    <a:bodyPr/>
                    <a:lstStyle/>
                    <a:p>
                      <a:r>
                        <a:rPr lang="es-CL" dirty="0"/>
                        <a:t>HILO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TIEMPO FT / ABSORCIÓN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CARACTERÍSTICAS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0088253"/>
                  </a:ext>
                </a:extLst>
              </a:tr>
              <a:tr h="807257">
                <a:tc>
                  <a:txBody>
                    <a:bodyPr/>
                    <a:lstStyle/>
                    <a:p>
                      <a:r>
                        <a:rPr lang="es-CL" dirty="0"/>
                        <a:t>CATGUT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7-10 días</a:t>
                      </a:r>
                    </a:p>
                    <a:p>
                      <a:r>
                        <a:rPr lang="es-CL" dirty="0"/>
                        <a:t>70 días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Natural. Monofilamento. Absorción enzimática con mayor reacción tisular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179748"/>
                  </a:ext>
                </a:extLst>
              </a:tr>
              <a:tr h="807257">
                <a:tc>
                  <a:txBody>
                    <a:bodyPr/>
                    <a:lstStyle/>
                    <a:p>
                      <a:r>
                        <a:rPr lang="es-CL" dirty="0"/>
                        <a:t>CATGUT CROMADO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21-28 días</a:t>
                      </a:r>
                    </a:p>
                    <a:p>
                      <a:r>
                        <a:rPr lang="es-CL" dirty="0"/>
                        <a:t>90 días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Natural. Monofilamento. Absorción enzimática con mayor reacción tisular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9988290"/>
                  </a:ext>
                </a:extLst>
              </a:tr>
              <a:tr h="807257">
                <a:tc>
                  <a:txBody>
                    <a:bodyPr/>
                    <a:lstStyle/>
                    <a:p>
                      <a:r>
                        <a:rPr lang="es-CL" dirty="0"/>
                        <a:t>VICRYL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&gt; 4 semanas</a:t>
                      </a:r>
                    </a:p>
                    <a:p>
                      <a:r>
                        <a:rPr lang="es-CL" dirty="0"/>
                        <a:t>70 días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Sintético. Multifilamento. Absorción por hidrólisis con menor reacción tisular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8865814"/>
                  </a:ext>
                </a:extLst>
              </a:tr>
              <a:tr h="807257">
                <a:tc>
                  <a:txBody>
                    <a:bodyPr/>
                    <a:lstStyle/>
                    <a:p>
                      <a:r>
                        <a:rPr lang="es-CL" dirty="0"/>
                        <a:t>VICRYL RAPIDE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14 días</a:t>
                      </a:r>
                    </a:p>
                    <a:p>
                      <a:r>
                        <a:rPr lang="es-CL" dirty="0"/>
                        <a:t>42 días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Sintético. Multifilamento. Absorción por hidrólisis con menor reacción tisular (casi nula)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192724"/>
                  </a:ext>
                </a:extLst>
              </a:tr>
              <a:tr h="807257">
                <a:tc>
                  <a:txBody>
                    <a:bodyPr/>
                    <a:lstStyle/>
                    <a:p>
                      <a:r>
                        <a:rPr lang="es-CL" dirty="0"/>
                        <a:t>MONOCRYL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&gt; 2 semanas</a:t>
                      </a:r>
                    </a:p>
                    <a:p>
                      <a:r>
                        <a:rPr lang="es-CL" dirty="0"/>
                        <a:t>&gt; 90 días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Sintético. Monofilamento. Absorción por hidrólisis con menor reacción tisular (casi nula)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698347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5E5234C-53A3-460E-9F02-BF988A18A605}"/>
              </a:ext>
            </a:extLst>
          </p:cNvPr>
          <p:cNvSpPr txBox="1"/>
          <p:nvPr/>
        </p:nvSpPr>
        <p:spPr>
          <a:xfrm rot="16200000">
            <a:off x="8214580" y="2938645"/>
            <a:ext cx="716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Catalogo Ethicon. Disponible en: </a:t>
            </a:r>
            <a:r>
              <a:rPr lang="es-CL" dirty="0">
                <a:hlinkClick r:id="rId2"/>
              </a:rPr>
              <a:t>Promac_suturas_absorbibles.pdf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91035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41D9C5-5772-40AC-81B5-87CCC305BDD3}"/>
              </a:ext>
            </a:extLst>
          </p:cNvPr>
          <p:cNvSpPr txBox="1"/>
          <p:nvPr/>
        </p:nvSpPr>
        <p:spPr>
          <a:xfrm>
            <a:off x="499817" y="4116781"/>
            <a:ext cx="1736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/>
              <a:t>PUNTO SIMPLE SEPARADO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E5597AA-1DFC-4496-B0FC-D7F01637FDC5}"/>
              </a:ext>
            </a:extLst>
          </p:cNvPr>
          <p:cNvSpPr txBox="1"/>
          <p:nvPr/>
        </p:nvSpPr>
        <p:spPr>
          <a:xfrm>
            <a:off x="2875489" y="4116782"/>
            <a:ext cx="1736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/>
              <a:t>PUNTO SIMPLE CORRIDO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AB50F5-02BD-4EAA-A1FE-23D2D422B163}"/>
              </a:ext>
            </a:extLst>
          </p:cNvPr>
          <p:cNvSpPr txBox="1"/>
          <p:nvPr/>
        </p:nvSpPr>
        <p:spPr>
          <a:xfrm>
            <a:off x="5380124" y="3827066"/>
            <a:ext cx="1523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/>
              <a:t>PUNTO SIMPLE CORRIDO CON ANCLAJE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E57D03E-3822-41C8-B0F4-34FC43C7845D}"/>
              </a:ext>
            </a:extLst>
          </p:cNvPr>
          <p:cNvSpPr txBox="1"/>
          <p:nvPr/>
        </p:nvSpPr>
        <p:spPr>
          <a:xfrm>
            <a:off x="7658933" y="4116783"/>
            <a:ext cx="1736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/>
              <a:t>PUNTO INTRADÉRMICO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EA7945-90E6-4A7B-9C5C-AC52C3F7251C}"/>
              </a:ext>
            </a:extLst>
          </p:cNvPr>
          <p:cNvSpPr txBox="1"/>
          <p:nvPr/>
        </p:nvSpPr>
        <p:spPr>
          <a:xfrm>
            <a:off x="721758" y="2492839"/>
            <a:ext cx="1736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/>
              <a:t>NUDO CUADRADO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8BC5979-27DF-4A90-A234-4C6D84554909}"/>
              </a:ext>
            </a:extLst>
          </p:cNvPr>
          <p:cNvSpPr txBox="1"/>
          <p:nvPr/>
        </p:nvSpPr>
        <p:spPr>
          <a:xfrm>
            <a:off x="5602402" y="2267881"/>
            <a:ext cx="1736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/>
              <a:t>PUNTO HEMOSTÁTICO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0469930-9419-4E64-84F4-A0902BD9723F}"/>
              </a:ext>
            </a:extLst>
          </p:cNvPr>
          <p:cNvSpPr txBox="1"/>
          <p:nvPr/>
        </p:nvSpPr>
        <p:spPr>
          <a:xfrm>
            <a:off x="10050655" y="3827067"/>
            <a:ext cx="1736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/>
              <a:t>PUNTO AFRONTAMIENTO COLCHÓN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1296080-A7CF-4399-B874-847E82A07087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0" b="51306"/>
          <a:stretch/>
        </p:blipFill>
        <p:spPr bwMode="auto">
          <a:xfrm>
            <a:off x="7537194" y="4834719"/>
            <a:ext cx="19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136FDDF-B6B6-4371-9985-C1932082C761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0" t="51306"/>
          <a:stretch/>
        </p:blipFill>
        <p:spPr bwMode="auto">
          <a:xfrm>
            <a:off x="362028" y="4834719"/>
            <a:ext cx="19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951A8337-1422-478D-97F7-00FF1D5BCB48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79" r="45206"/>
          <a:stretch/>
        </p:blipFill>
        <p:spPr bwMode="auto">
          <a:xfrm>
            <a:off x="2753750" y="4834719"/>
            <a:ext cx="19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0F599320-5F45-4B9F-89CC-FA658E5BFE7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472" y="4834719"/>
            <a:ext cx="19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8DECEFED-608A-4A24-B6C6-5FE1DAA8283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194" y="1942116"/>
            <a:ext cx="19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id="{84980E93-95F3-43AB-9EB9-15F11A9A179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916" y="4834719"/>
            <a:ext cx="19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Principios en técnicas de suturas de piel: una guía para estudiantes">
            <a:extLst>
              <a:ext uri="{FF2B5EF4-FFF2-40B4-BE49-F238E27FC236}">
                <a16:creationId xmlns:a16="http://schemas.microsoft.com/office/drawing/2014/main" id="{B6813D19-6454-4CA2-9FC7-BC16069DCCF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543" y="1942116"/>
            <a:ext cx="19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">
            <a:extLst>
              <a:ext uri="{FF2B5EF4-FFF2-40B4-BE49-F238E27FC236}">
                <a16:creationId xmlns:a16="http://schemas.microsoft.com/office/drawing/2014/main" id="{B53ECBD6-F00D-4308-BCE8-6C671C42535F}"/>
              </a:ext>
            </a:extLst>
          </p:cNvPr>
          <p:cNvSpPr txBox="1"/>
          <p:nvPr/>
        </p:nvSpPr>
        <p:spPr>
          <a:xfrm>
            <a:off x="3160712" y="186231"/>
            <a:ext cx="9031288" cy="111442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s-CL" sz="2400" dirty="0">
                <a:solidFill>
                  <a:srgbClr val="FFFFFF"/>
                </a:solidFill>
              </a:rPr>
              <a:t>                          PUNTOS DE SUTURA</a:t>
            </a:r>
          </a:p>
        </p:txBody>
      </p:sp>
    </p:spTree>
    <p:extLst>
      <p:ext uri="{BB962C8B-B14F-4D97-AF65-F5344CB8AC3E}">
        <p14:creationId xmlns:p14="http://schemas.microsoft.com/office/powerpoint/2010/main" val="3460266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uadroTexto 1">
            <a:extLst>
              <a:ext uri="{FF2B5EF4-FFF2-40B4-BE49-F238E27FC236}">
                <a16:creationId xmlns:a16="http://schemas.microsoft.com/office/drawing/2014/main" id="{48818B7B-EE74-47C6-98C4-5D1500636B09}"/>
              </a:ext>
            </a:extLst>
          </p:cNvPr>
          <p:cNvSpPr txBox="1"/>
          <p:nvPr/>
        </p:nvSpPr>
        <p:spPr>
          <a:xfrm>
            <a:off x="3160712" y="112763"/>
            <a:ext cx="9031288" cy="111442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s-CL" sz="2400" dirty="0">
                <a:solidFill>
                  <a:srgbClr val="FFFFFF"/>
                </a:solidFill>
              </a:rPr>
              <a:t>         REPARACIÓN DE TRAUMA PERINEAL: </a:t>
            </a:r>
          </a:p>
          <a:p>
            <a:pPr>
              <a:spcAft>
                <a:spcPts val="600"/>
              </a:spcAft>
            </a:pPr>
            <a:r>
              <a:rPr lang="es-CL" sz="2400" dirty="0">
                <a:solidFill>
                  <a:srgbClr val="FFFFFF"/>
                </a:solidFill>
              </a:rPr>
              <a:t>           SUTURA POR PUNTOS SEPARADOS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A0FF8E-E7FC-4707-94AF-1876AA6B0D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50" t="41418" r="29628" b="17731"/>
          <a:stretch/>
        </p:blipFill>
        <p:spPr>
          <a:xfrm>
            <a:off x="2327837" y="1476713"/>
            <a:ext cx="8143673" cy="47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72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uadroTexto 1">
            <a:extLst>
              <a:ext uri="{FF2B5EF4-FFF2-40B4-BE49-F238E27FC236}">
                <a16:creationId xmlns:a16="http://schemas.microsoft.com/office/drawing/2014/main" id="{48818B7B-EE74-47C6-98C4-5D1500636B09}"/>
              </a:ext>
            </a:extLst>
          </p:cNvPr>
          <p:cNvSpPr txBox="1"/>
          <p:nvPr/>
        </p:nvSpPr>
        <p:spPr>
          <a:xfrm>
            <a:off x="3160712" y="112763"/>
            <a:ext cx="9031288" cy="111442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s-CL" sz="2400" dirty="0">
                <a:solidFill>
                  <a:srgbClr val="FFFFFF"/>
                </a:solidFill>
              </a:rPr>
              <a:t>          REPARACIÓN DE TRAUMA PERINEAL: </a:t>
            </a:r>
          </a:p>
          <a:p>
            <a:pPr>
              <a:spcAft>
                <a:spcPts val="600"/>
              </a:spcAft>
            </a:pPr>
            <a:r>
              <a:rPr lang="es-CL" sz="2400" dirty="0">
                <a:solidFill>
                  <a:srgbClr val="FFFFFF"/>
                </a:solidFill>
              </a:rPr>
              <a:t>         SUTURA CONTÍNUA (1 HILO – 1 NUDO)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EE67E7-7D75-4C52-9954-24462FDDF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29" t="28369" r="35612" b="11353"/>
          <a:stretch/>
        </p:blipFill>
        <p:spPr>
          <a:xfrm>
            <a:off x="3639766" y="1222474"/>
            <a:ext cx="4912468" cy="552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799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324</Words>
  <Application>Microsoft Macintosh PowerPoint</Application>
  <PresentationFormat>Panorámica</PresentationFormat>
  <Paragraphs>79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Corbel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Hopitalizacion Maternidad</dc:creator>
  <cp:lastModifiedBy>Macarena Martínez Órdenes (macamartinez)</cp:lastModifiedBy>
  <cp:revision>5</cp:revision>
  <dcterms:created xsi:type="dcterms:W3CDTF">2021-10-09T03:07:03Z</dcterms:created>
  <dcterms:modified xsi:type="dcterms:W3CDTF">2024-07-29T11:36:06Z</dcterms:modified>
</cp:coreProperties>
</file>