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AE499-9002-4155-8599-956F8C0DB7D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78446CA-94D9-4DC8-9DB9-ADDF2A3D83E5}">
      <dgm:prSet/>
      <dgm:spPr/>
      <dgm:t>
        <a:bodyPr/>
        <a:lstStyle/>
        <a:p>
          <a:r>
            <a:rPr lang="en-US"/>
            <a:t>Objetivos del programa (Personas, medio ambiente, etc)</a:t>
          </a:r>
        </a:p>
      </dgm:t>
    </dgm:pt>
    <dgm:pt modelId="{7BC33EBE-A5DD-48B2-A815-2E44D3100B0F}" type="parTrans" cxnId="{2D0FADC5-BDCE-4828-ADEB-88CFC1879E3F}">
      <dgm:prSet/>
      <dgm:spPr/>
      <dgm:t>
        <a:bodyPr/>
        <a:lstStyle/>
        <a:p>
          <a:endParaRPr lang="en-US"/>
        </a:p>
      </dgm:t>
    </dgm:pt>
    <dgm:pt modelId="{5B31D0AE-E5BF-4EB2-9C83-8F5780EFCF7A}" type="sibTrans" cxnId="{2D0FADC5-BDCE-4828-ADEB-88CFC1879E3F}">
      <dgm:prSet/>
      <dgm:spPr/>
      <dgm:t>
        <a:bodyPr/>
        <a:lstStyle/>
        <a:p>
          <a:endParaRPr lang="en-US"/>
        </a:p>
      </dgm:t>
    </dgm:pt>
    <dgm:pt modelId="{DFAFBEA1-EDEB-46AC-A7C5-F66D4931FCED}">
      <dgm:prSet/>
      <dgm:spPr/>
      <dgm:t>
        <a:bodyPr/>
        <a:lstStyle/>
        <a:p>
          <a:r>
            <a:rPr lang="en-US"/>
            <a:t>Grupo de etario (Infantil, adolescente, adulto mayor)</a:t>
          </a:r>
        </a:p>
      </dgm:t>
    </dgm:pt>
    <dgm:pt modelId="{1068C78A-7E08-4823-A70E-38774F97C092}" type="parTrans" cxnId="{1738AE6A-93BB-4FEC-8E34-696896A24752}">
      <dgm:prSet/>
      <dgm:spPr/>
      <dgm:t>
        <a:bodyPr/>
        <a:lstStyle/>
        <a:p>
          <a:endParaRPr lang="en-US"/>
        </a:p>
      </dgm:t>
    </dgm:pt>
    <dgm:pt modelId="{5B898F95-9D10-444E-83BC-F1622EA2C748}" type="sibTrans" cxnId="{1738AE6A-93BB-4FEC-8E34-696896A24752}">
      <dgm:prSet/>
      <dgm:spPr/>
      <dgm:t>
        <a:bodyPr/>
        <a:lstStyle/>
        <a:p>
          <a:endParaRPr lang="en-US"/>
        </a:p>
      </dgm:t>
    </dgm:pt>
    <dgm:pt modelId="{7251738B-B6B8-4271-AB6C-F6D298B53549}">
      <dgm:prSet/>
      <dgm:spPr/>
      <dgm:t>
        <a:bodyPr/>
        <a:lstStyle/>
        <a:p>
          <a:r>
            <a:rPr lang="en-US"/>
            <a:t>Problemas de salud a abordar (Salud cardiovascular, Salud bucal, Salud Mental, etc)</a:t>
          </a:r>
        </a:p>
      </dgm:t>
    </dgm:pt>
    <dgm:pt modelId="{D89A7448-7F6D-455D-96CA-5339BC00B5A2}" type="parTrans" cxnId="{77C65DD3-DD78-4143-AC9E-70DFE618153B}">
      <dgm:prSet/>
      <dgm:spPr/>
      <dgm:t>
        <a:bodyPr/>
        <a:lstStyle/>
        <a:p>
          <a:endParaRPr lang="en-US"/>
        </a:p>
      </dgm:t>
    </dgm:pt>
    <dgm:pt modelId="{7ADAC224-A824-4B07-8E97-2B1E3EBC3313}" type="sibTrans" cxnId="{77C65DD3-DD78-4143-AC9E-70DFE618153B}">
      <dgm:prSet/>
      <dgm:spPr/>
      <dgm:t>
        <a:bodyPr/>
        <a:lstStyle/>
        <a:p>
          <a:endParaRPr lang="en-US"/>
        </a:p>
      </dgm:t>
    </dgm:pt>
    <dgm:pt modelId="{253CDA93-4CEF-BC41-8760-49E6539534B2}" type="pres">
      <dgm:prSet presAssocID="{69AAE499-9002-4155-8599-956F8C0DB7D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5446A53C-ABDD-FC4B-87A9-6E632FAD2954}" type="pres">
      <dgm:prSet presAssocID="{078446CA-94D9-4DC8-9DB9-ADDF2A3D83E5}" presName="thickLine" presStyleLbl="alignNode1" presStyleIdx="0" presStyleCnt="3"/>
      <dgm:spPr/>
    </dgm:pt>
    <dgm:pt modelId="{671B270C-E0EF-2646-8C89-289279AAD66E}" type="pres">
      <dgm:prSet presAssocID="{078446CA-94D9-4DC8-9DB9-ADDF2A3D83E5}" presName="horz1" presStyleCnt="0"/>
      <dgm:spPr/>
    </dgm:pt>
    <dgm:pt modelId="{872FB54F-9BF0-8945-B884-54C8204ED5F6}" type="pres">
      <dgm:prSet presAssocID="{078446CA-94D9-4DC8-9DB9-ADDF2A3D83E5}" presName="tx1" presStyleLbl="revTx" presStyleIdx="0" presStyleCnt="3"/>
      <dgm:spPr/>
      <dgm:t>
        <a:bodyPr/>
        <a:lstStyle/>
        <a:p>
          <a:endParaRPr lang="es-CL"/>
        </a:p>
      </dgm:t>
    </dgm:pt>
    <dgm:pt modelId="{2A306052-B4E4-2541-A678-5DAFF7FC7C80}" type="pres">
      <dgm:prSet presAssocID="{078446CA-94D9-4DC8-9DB9-ADDF2A3D83E5}" presName="vert1" presStyleCnt="0"/>
      <dgm:spPr/>
    </dgm:pt>
    <dgm:pt modelId="{04B0F99B-D0E9-1546-827C-6B2B334C3E11}" type="pres">
      <dgm:prSet presAssocID="{DFAFBEA1-EDEB-46AC-A7C5-F66D4931FCED}" presName="thickLine" presStyleLbl="alignNode1" presStyleIdx="1" presStyleCnt="3"/>
      <dgm:spPr/>
    </dgm:pt>
    <dgm:pt modelId="{087AA6F4-63FC-5946-8A85-900D11218DFE}" type="pres">
      <dgm:prSet presAssocID="{DFAFBEA1-EDEB-46AC-A7C5-F66D4931FCED}" presName="horz1" presStyleCnt="0"/>
      <dgm:spPr/>
    </dgm:pt>
    <dgm:pt modelId="{0E413655-B36D-0141-B6A8-E798175FAB52}" type="pres">
      <dgm:prSet presAssocID="{DFAFBEA1-EDEB-46AC-A7C5-F66D4931FCED}" presName="tx1" presStyleLbl="revTx" presStyleIdx="1" presStyleCnt="3"/>
      <dgm:spPr/>
      <dgm:t>
        <a:bodyPr/>
        <a:lstStyle/>
        <a:p>
          <a:endParaRPr lang="es-CL"/>
        </a:p>
      </dgm:t>
    </dgm:pt>
    <dgm:pt modelId="{5908A714-6F1C-464A-A19B-94BECDC37DB4}" type="pres">
      <dgm:prSet presAssocID="{DFAFBEA1-EDEB-46AC-A7C5-F66D4931FCED}" presName="vert1" presStyleCnt="0"/>
      <dgm:spPr/>
    </dgm:pt>
    <dgm:pt modelId="{DA2F0294-6B5F-9B41-BD86-34934CE34849}" type="pres">
      <dgm:prSet presAssocID="{7251738B-B6B8-4271-AB6C-F6D298B53549}" presName="thickLine" presStyleLbl="alignNode1" presStyleIdx="2" presStyleCnt="3"/>
      <dgm:spPr/>
    </dgm:pt>
    <dgm:pt modelId="{45D9193D-EC70-6341-902F-C769861AA367}" type="pres">
      <dgm:prSet presAssocID="{7251738B-B6B8-4271-AB6C-F6D298B53549}" presName="horz1" presStyleCnt="0"/>
      <dgm:spPr/>
    </dgm:pt>
    <dgm:pt modelId="{7D5C5984-1432-ED4E-93CF-9BB9EFA05AF3}" type="pres">
      <dgm:prSet presAssocID="{7251738B-B6B8-4271-AB6C-F6D298B53549}" presName="tx1" presStyleLbl="revTx" presStyleIdx="2" presStyleCnt="3"/>
      <dgm:spPr/>
      <dgm:t>
        <a:bodyPr/>
        <a:lstStyle/>
        <a:p>
          <a:endParaRPr lang="es-CL"/>
        </a:p>
      </dgm:t>
    </dgm:pt>
    <dgm:pt modelId="{D8FF55D5-AE6F-0E4F-8387-4187F50E8D77}" type="pres">
      <dgm:prSet presAssocID="{7251738B-B6B8-4271-AB6C-F6D298B53549}" presName="vert1" presStyleCnt="0"/>
      <dgm:spPr/>
    </dgm:pt>
  </dgm:ptLst>
  <dgm:cxnLst>
    <dgm:cxn modelId="{77C65DD3-DD78-4143-AC9E-70DFE618153B}" srcId="{69AAE499-9002-4155-8599-956F8C0DB7D4}" destId="{7251738B-B6B8-4271-AB6C-F6D298B53549}" srcOrd="2" destOrd="0" parTransId="{D89A7448-7F6D-455D-96CA-5339BC00B5A2}" sibTransId="{7ADAC224-A824-4B07-8E97-2B1E3EBC3313}"/>
    <dgm:cxn modelId="{1606A55E-9E21-3C40-9B32-44CEE62AFCC7}" type="presOf" srcId="{078446CA-94D9-4DC8-9DB9-ADDF2A3D83E5}" destId="{872FB54F-9BF0-8945-B884-54C8204ED5F6}" srcOrd="0" destOrd="0" presId="urn:microsoft.com/office/officeart/2008/layout/LinedList"/>
    <dgm:cxn modelId="{123A0B87-8D93-8E43-B8F5-A90E53C3900F}" type="presOf" srcId="{7251738B-B6B8-4271-AB6C-F6D298B53549}" destId="{7D5C5984-1432-ED4E-93CF-9BB9EFA05AF3}" srcOrd="0" destOrd="0" presId="urn:microsoft.com/office/officeart/2008/layout/LinedList"/>
    <dgm:cxn modelId="{35D1272E-1490-244C-8CDB-A68AADE3C0A9}" type="presOf" srcId="{DFAFBEA1-EDEB-46AC-A7C5-F66D4931FCED}" destId="{0E413655-B36D-0141-B6A8-E798175FAB52}" srcOrd="0" destOrd="0" presId="urn:microsoft.com/office/officeart/2008/layout/LinedList"/>
    <dgm:cxn modelId="{1738AE6A-93BB-4FEC-8E34-696896A24752}" srcId="{69AAE499-9002-4155-8599-956F8C0DB7D4}" destId="{DFAFBEA1-EDEB-46AC-A7C5-F66D4931FCED}" srcOrd="1" destOrd="0" parTransId="{1068C78A-7E08-4823-A70E-38774F97C092}" sibTransId="{5B898F95-9D10-444E-83BC-F1622EA2C748}"/>
    <dgm:cxn modelId="{BE24C515-600E-8242-A497-A7C8CD19D99F}" type="presOf" srcId="{69AAE499-9002-4155-8599-956F8C0DB7D4}" destId="{253CDA93-4CEF-BC41-8760-49E6539534B2}" srcOrd="0" destOrd="0" presId="urn:microsoft.com/office/officeart/2008/layout/LinedList"/>
    <dgm:cxn modelId="{2D0FADC5-BDCE-4828-ADEB-88CFC1879E3F}" srcId="{69AAE499-9002-4155-8599-956F8C0DB7D4}" destId="{078446CA-94D9-4DC8-9DB9-ADDF2A3D83E5}" srcOrd="0" destOrd="0" parTransId="{7BC33EBE-A5DD-48B2-A815-2E44D3100B0F}" sibTransId="{5B31D0AE-E5BF-4EB2-9C83-8F5780EFCF7A}"/>
    <dgm:cxn modelId="{183313EF-9085-6746-967E-2D9949E59717}" type="presParOf" srcId="{253CDA93-4CEF-BC41-8760-49E6539534B2}" destId="{5446A53C-ABDD-FC4B-87A9-6E632FAD2954}" srcOrd="0" destOrd="0" presId="urn:microsoft.com/office/officeart/2008/layout/LinedList"/>
    <dgm:cxn modelId="{06646978-6178-A842-94C0-471245A182A0}" type="presParOf" srcId="{253CDA93-4CEF-BC41-8760-49E6539534B2}" destId="{671B270C-E0EF-2646-8C89-289279AAD66E}" srcOrd="1" destOrd="0" presId="urn:microsoft.com/office/officeart/2008/layout/LinedList"/>
    <dgm:cxn modelId="{99A63EF8-41E8-C14B-86C3-CB7E727BA612}" type="presParOf" srcId="{671B270C-E0EF-2646-8C89-289279AAD66E}" destId="{872FB54F-9BF0-8945-B884-54C8204ED5F6}" srcOrd="0" destOrd="0" presId="urn:microsoft.com/office/officeart/2008/layout/LinedList"/>
    <dgm:cxn modelId="{B5EBD0EA-6F23-0F4F-B7C3-D72E2AAF99A7}" type="presParOf" srcId="{671B270C-E0EF-2646-8C89-289279AAD66E}" destId="{2A306052-B4E4-2541-A678-5DAFF7FC7C80}" srcOrd="1" destOrd="0" presId="urn:microsoft.com/office/officeart/2008/layout/LinedList"/>
    <dgm:cxn modelId="{5B289B1C-AD06-AE46-A10F-4A260AD07361}" type="presParOf" srcId="{253CDA93-4CEF-BC41-8760-49E6539534B2}" destId="{04B0F99B-D0E9-1546-827C-6B2B334C3E11}" srcOrd="2" destOrd="0" presId="urn:microsoft.com/office/officeart/2008/layout/LinedList"/>
    <dgm:cxn modelId="{6CBDBC7E-8F26-5840-BF6F-DEE7B6A64657}" type="presParOf" srcId="{253CDA93-4CEF-BC41-8760-49E6539534B2}" destId="{087AA6F4-63FC-5946-8A85-900D11218DFE}" srcOrd="3" destOrd="0" presId="urn:microsoft.com/office/officeart/2008/layout/LinedList"/>
    <dgm:cxn modelId="{9A905BBE-25C8-0842-BA5E-AED3FA1B4DE1}" type="presParOf" srcId="{087AA6F4-63FC-5946-8A85-900D11218DFE}" destId="{0E413655-B36D-0141-B6A8-E798175FAB52}" srcOrd="0" destOrd="0" presId="urn:microsoft.com/office/officeart/2008/layout/LinedList"/>
    <dgm:cxn modelId="{7C7BA8B3-5750-3E49-9C62-6722DFEE9E89}" type="presParOf" srcId="{087AA6F4-63FC-5946-8A85-900D11218DFE}" destId="{5908A714-6F1C-464A-A19B-94BECDC37DB4}" srcOrd="1" destOrd="0" presId="urn:microsoft.com/office/officeart/2008/layout/LinedList"/>
    <dgm:cxn modelId="{FE2DCCF9-058E-1A44-AA2C-8A9DA7E90B75}" type="presParOf" srcId="{253CDA93-4CEF-BC41-8760-49E6539534B2}" destId="{DA2F0294-6B5F-9B41-BD86-34934CE34849}" srcOrd="4" destOrd="0" presId="urn:microsoft.com/office/officeart/2008/layout/LinedList"/>
    <dgm:cxn modelId="{00AB6A8C-3745-A749-B602-62127BBB19DC}" type="presParOf" srcId="{253CDA93-4CEF-BC41-8760-49E6539534B2}" destId="{45D9193D-EC70-6341-902F-C769861AA367}" srcOrd="5" destOrd="0" presId="urn:microsoft.com/office/officeart/2008/layout/LinedList"/>
    <dgm:cxn modelId="{87BE1871-861C-0F4D-A194-7F24C6D04990}" type="presParOf" srcId="{45D9193D-EC70-6341-902F-C769861AA367}" destId="{7D5C5984-1432-ED4E-93CF-9BB9EFA05AF3}" srcOrd="0" destOrd="0" presId="urn:microsoft.com/office/officeart/2008/layout/LinedList"/>
    <dgm:cxn modelId="{A53497BD-7660-A344-A466-DC6D57E24D59}" type="presParOf" srcId="{45D9193D-EC70-6341-902F-C769861AA367}" destId="{D8FF55D5-AE6F-0E4F-8387-4187F50E8D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6A53C-ABDD-FC4B-87A9-6E632FAD2954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FB54F-9BF0-8945-B884-54C8204ED5F6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Objetivos del programa (Personas, medio ambiente, etc)</a:t>
          </a:r>
        </a:p>
      </dsp:txBody>
      <dsp:txXfrm>
        <a:off x="0" y="2703"/>
        <a:ext cx="6900512" cy="1843578"/>
      </dsp:txXfrm>
    </dsp:sp>
    <dsp:sp modelId="{04B0F99B-D0E9-1546-827C-6B2B334C3E11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13655-B36D-0141-B6A8-E798175FAB52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Grupo de etario (Infantil, adolescente, adulto mayor)</a:t>
          </a:r>
        </a:p>
      </dsp:txBody>
      <dsp:txXfrm>
        <a:off x="0" y="1846281"/>
        <a:ext cx="6900512" cy="1843578"/>
      </dsp:txXfrm>
    </dsp:sp>
    <dsp:sp modelId="{DA2F0294-6B5F-9B41-BD86-34934CE3484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C5984-1432-ED4E-93CF-9BB9EFA05AF3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Problemas de salud a abordar (Salud cardiovascular, Salud bucal, Salud Mental, etc)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12937-4653-8CD5-4886-57FDBBE53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3941A6-A0FE-A965-1B75-142FEDAF9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1D6E8-203F-E3C6-A814-1FD12FDC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7C11-DF95-454C-90F9-749A1489257E}" type="datetimeFigureOut">
              <a:rPr lang="x-none" smtClean="0"/>
              <a:t>8/11/2022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11F2CB-D3A5-186B-E96A-66A5B60C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C8A1A-4F57-A22A-85BB-04E413D6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769-4361-8544-A15E-AAF3501BB175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891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96DD94-E386-6E70-0D3F-0F170CA4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E47930-36C4-655D-3F93-C22B22E78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EFBE55-54E9-409B-C6B2-2319A26E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7C11-DF95-454C-90F9-749A1489257E}" type="datetimeFigureOut">
              <a:rPr lang="x-none" smtClean="0"/>
              <a:t>8/11/2022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DFF562-1216-AA55-C567-E7DF76D4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12AF4-D7E1-AA9D-BB8A-D1616EB3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769-4361-8544-A15E-AAF3501BB175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426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46BFBFC-8690-1A1C-5A0F-7E950E35A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F6AE62-1289-72B2-CEFB-D54F4230D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AE63CB-4992-070D-337D-C5978A87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7C11-DF95-454C-90F9-749A1489257E}" type="datetimeFigureOut">
              <a:rPr lang="x-none" smtClean="0"/>
              <a:t>8/11/2022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02FB7F-08F0-5089-308F-034712B2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39412B-9AF3-DE4A-322A-09C183B5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769-4361-8544-A15E-AAF3501BB175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143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DBAF1C-FD1F-3117-BC94-6554B8D77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336442-7081-57D6-9B4D-ABFEDFA9E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E7B44D-612F-2E01-A36D-F9DA87DF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7C11-DF95-454C-90F9-749A1489257E}" type="datetimeFigureOut">
              <a:rPr lang="x-none" smtClean="0"/>
              <a:t>8/11/2022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1F09D2-7AE3-5AC7-24C8-5BCB854A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7345E4-F3AF-2911-C378-902D7209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769-4361-8544-A15E-AAF3501BB175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616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F2A43-4179-7E1D-741C-922DC736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BAD330-8547-4300-693E-996707F93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6C3409-F337-C315-DBFD-F9900844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7C11-DF95-454C-90F9-749A1489257E}" type="datetimeFigureOut">
              <a:rPr lang="x-none" smtClean="0"/>
              <a:t>8/11/2022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4CBF08-CEDE-1A2F-69F2-D82BA937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40903A-7841-9BA0-82C1-A8F3B78F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769-4361-8544-A15E-AAF3501BB175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271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6E6CB-8C10-73E4-A71A-DFB0C610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4F6CAB-E207-8CCA-2A20-482AE73FE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D4FBF5-6B63-7ED7-0F25-24974D64B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DBEFDA-9B0A-0C5C-2CD7-381DE011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7C11-DF95-454C-90F9-749A1489257E}" type="datetimeFigureOut">
              <a:rPr lang="x-none" smtClean="0"/>
              <a:t>8/11/2022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49037B-4F38-1D3B-9BDC-A88863D1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9DB9C2-C6A2-F65E-F6D6-AD550EF0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769-4361-8544-A15E-AAF3501BB175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106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398847-9666-FABF-77EF-F1A03735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918A-8417-2EDA-F55F-CE22B8A18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B399DE-0557-E0BC-FCE0-E99975746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DE324B-95AB-C5DE-B130-227556B9B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CF638D-867B-5C88-A435-BA5C3026B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95E472-DDB8-303E-5517-5F3F2D9B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7C11-DF95-454C-90F9-749A1489257E}" type="datetimeFigureOut">
              <a:rPr lang="x-none" smtClean="0"/>
              <a:t>8/11/2022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5E3100-9A2A-298F-BDF4-D8697E13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40D3AD-B950-925E-1A56-02D37DEF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769-4361-8544-A15E-AAF3501BB175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778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6F67B-414B-1525-9A23-08F8E8CF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229387-BF2B-87BD-A4DE-1E8E3372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7C11-DF95-454C-90F9-749A1489257E}" type="datetimeFigureOut">
              <a:rPr lang="x-none" smtClean="0"/>
              <a:t>8/11/2022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28163D-9A8A-5505-ADCB-F364EC3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7C6610-65E3-F32E-0067-8CEE98F3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769-4361-8544-A15E-AAF3501BB175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760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6BB733-29A5-57C5-0A8B-F8074ACC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7C11-DF95-454C-90F9-749A1489257E}" type="datetimeFigureOut">
              <a:rPr lang="x-none" smtClean="0"/>
              <a:t>8/11/2022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201C7F-D114-03C1-10A7-BAB3115C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681F0E-E515-7F26-C4F1-E940286A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769-4361-8544-A15E-AAF3501BB175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523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0BDD6-CB9A-D53E-90F2-127BB1E2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F4D83A-3F52-3BCA-912B-115AC937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58CC21-7828-E97B-9517-700AA3B2C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2D89FF-F4B5-0E3A-16CB-AD474C02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7C11-DF95-454C-90F9-749A1489257E}" type="datetimeFigureOut">
              <a:rPr lang="x-none" smtClean="0"/>
              <a:t>8/11/2022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6CF638-AB75-648D-8EBF-0F680B68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3D9B7A-2EDD-0801-EFC7-27113F77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769-4361-8544-A15E-AAF3501BB175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262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1C09EF-FCAD-6B3F-8666-13364DCA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9FFCB1-2577-ABA0-3748-6CCC992CB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9AE83C-A5F3-8730-A053-DFF8F614A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2D03DE-F1CC-46E2-0816-84052C99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7C11-DF95-454C-90F9-749A1489257E}" type="datetimeFigureOut">
              <a:rPr lang="x-none" smtClean="0"/>
              <a:t>8/11/2022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7566B2-9AA1-1626-BA59-5B1BF322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38FB1C-6CAE-A983-4798-963032D7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769-4361-8544-A15E-AAF3501BB175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830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1D237A-2F65-ED66-5EFE-C23E05F9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6C0A44-5F2C-B017-0E6D-3D3C18C5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A79D6-32E0-2D3E-432D-A2A3A1C2E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7C11-DF95-454C-90F9-749A1489257E}" type="datetimeFigureOut">
              <a:rPr lang="x-none" smtClean="0"/>
              <a:t>8/11/2022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81EB71-B879-0E0B-1860-259702703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FE150A-D0A4-53C6-25B0-E9F9E23FE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88769-4361-8544-A15E-AAF3501BB175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33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26F7F-AFD8-2FB0-164E-0843F6B20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x-none" dirty="0"/>
              <a:t>Estrategía Nacional  de salud para los  Objetivos Sanitarios del 2030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1EEDE0-CE8B-7957-7FA4-A673E6C59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1332"/>
            <a:ext cx="9144000" cy="1655762"/>
          </a:xfrm>
        </p:spPr>
        <p:txBody>
          <a:bodyPr>
            <a:normAutofit/>
          </a:bodyPr>
          <a:lstStyle/>
          <a:p>
            <a:r>
              <a:rPr lang="x-none" sz="1800" dirty="0"/>
              <a:t>Prof. Asist. Matías Henríquez</a:t>
            </a:r>
          </a:p>
          <a:p>
            <a:r>
              <a:rPr lang="x-none" sz="1800" dirty="0"/>
              <a:t>Matrón</a:t>
            </a:r>
          </a:p>
          <a:p>
            <a:r>
              <a:rPr lang="x-none" sz="1800" dirty="0"/>
              <a:t>Magister en Salud Pública</a:t>
            </a:r>
          </a:p>
          <a:p>
            <a:r>
              <a:rPr lang="x-none" sz="1800" dirty="0"/>
              <a:t>Diplomado Salud Familiar</a:t>
            </a:r>
          </a:p>
        </p:txBody>
      </p:sp>
      <p:pic>
        <p:nvPicPr>
          <p:cNvPr id="4" name="Google Shape;160;p1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F8FACF01-D284-4CDA-BA38-CFE36C50F3B0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456765" y="443395"/>
            <a:ext cx="2472173" cy="1285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41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17517EF-BD4D-4055-BDB4-A322C5356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1FC5D-1B81-DD73-16C6-F27ED671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Programación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A21A913D-55CA-66B5-CA15-F173F5432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968" y="2091095"/>
            <a:ext cx="824752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4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2CE6086-FDFF-3D0E-A558-082F20643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128" y="400603"/>
            <a:ext cx="6762387" cy="608614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CF445-55BE-0B1E-D906-560E41189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Matriz de programación de APS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xmlns="" id="{9D146B0E-924D-A3E6-9F13-1827E82F4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18575"/>
            <a:ext cx="10905066" cy="43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805D5-4086-A8F3-7839-7BD64603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Ejemplo Matríz de programación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xmlns="" id="{5B4FBBE1-D89A-ABFB-4614-399FF1B38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32208"/>
            <a:ext cx="10905066" cy="428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1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EDB390-438B-8146-9BC2-91A6F5C4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Programación en RED</a:t>
            </a:r>
          </a:p>
        </p:txBody>
      </p:sp>
      <p:pic>
        <p:nvPicPr>
          <p:cNvPr id="5" name="Content Placeholder 4" descr="A collage of a group of people in front of a building&#10;&#10;Description automatically generated with low confidence">
            <a:extLst>
              <a:ext uri="{FF2B5EF4-FFF2-40B4-BE49-F238E27FC236}">
                <a16:creationId xmlns:a16="http://schemas.microsoft.com/office/drawing/2014/main" xmlns="" id="{E72C4070-D597-7C14-36B7-8BBDDEE68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808" y="1675227"/>
            <a:ext cx="845038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1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4142AC00-3D54-A54E-598B-7AECAC404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05" r="1" b="9968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5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56DF8CDE-5876-FD20-B9AE-2660B0DC2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68" r="1" b="18320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5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bujos en un papel de colores">
            <a:extLst>
              <a:ext uri="{FF2B5EF4-FFF2-40B4-BE49-F238E27FC236}">
                <a16:creationId xmlns:a16="http://schemas.microsoft.com/office/drawing/2014/main" xmlns="" id="{85EAE358-7A18-2AF5-921A-25727DD42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28CA8-53C2-7DAB-1C0A-A0631F19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¿Qué es un programa de Salud?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61B9F6-E39C-44D3-D5EF-47B35C27C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Conjunto de actividades agrupadas de acuerdo a ciertos criterios</a:t>
            </a:r>
          </a:p>
        </p:txBody>
      </p:sp>
    </p:spTree>
    <p:extLst>
      <p:ext uri="{BB962C8B-B14F-4D97-AF65-F5344CB8AC3E}">
        <p14:creationId xmlns:p14="http://schemas.microsoft.com/office/powerpoint/2010/main" val="13608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A0777-3499-389F-3BF1-B66C5178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x-none" sz="5400"/>
              <a:t>¿Qué criterios?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3BDBF0CF-21EE-BDE5-1033-EF0A61215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16143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875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30C2C-1634-248A-CFB6-C9928E3F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Algunos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ejemplos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A742E78B-0162-0916-3940-836BAB20C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3" y="1396588"/>
            <a:ext cx="7083380" cy="50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7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lechas que apuntan a la derecha, mientras que una apunta a la izquierda">
            <a:extLst>
              <a:ext uri="{FF2B5EF4-FFF2-40B4-BE49-F238E27FC236}">
                <a16:creationId xmlns:a16="http://schemas.microsoft.com/office/drawing/2014/main" xmlns="" id="{6144622C-FA41-FBA0-9115-5F572515B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0" t="7581" r="1487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6723F-9B1B-ADD1-CA24-58504481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Conceptos de administración y planificación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910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3F45A-A418-25FB-01BC-9AC0C0CC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Dudas consultas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18A9DC-19DC-521F-E076-A5B4859EC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mathenriquez@uchile.cl</a:t>
            </a:r>
          </a:p>
        </p:txBody>
      </p:sp>
    </p:spTree>
    <p:extLst>
      <p:ext uri="{BB962C8B-B14F-4D97-AF65-F5344CB8AC3E}">
        <p14:creationId xmlns:p14="http://schemas.microsoft.com/office/powerpoint/2010/main" val="316072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 with low confidence">
            <a:extLst>
              <a:ext uri="{FF2B5EF4-FFF2-40B4-BE49-F238E27FC236}">
                <a16:creationId xmlns:a16="http://schemas.microsoft.com/office/drawing/2014/main" xmlns="" id="{B3FE51A9-2A90-DE92-5FA5-8C8C4504D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9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bubble chart&#10;&#10;Description automatically generated">
            <a:extLst>
              <a:ext uri="{FF2B5EF4-FFF2-40B4-BE49-F238E27FC236}">
                <a16:creationId xmlns:a16="http://schemas.microsoft.com/office/drawing/2014/main" xmlns="" id="{8B1DE196-31CA-34B3-400C-E0322A2BE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420" y="643467"/>
            <a:ext cx="84091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xmlns="" id="{8F58EDD9-0685-44E6-9B72-108BB10E1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C164A-1F1E-1CBB-3975-5D879A89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6562262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Planificación </a:t>
            </a:r>
          </a:p>
        </p:txBody>
      </p:sp>
      <p:pic>
        <p:nvPicPr>
          <p:cNvPr id="12" name="Picture 4" descr="Se escribe una cita en una agenda de papel">
            <a:extLst>
              <a:ext uri="{FF2B5EF4-FFF2-40B4-BE49-F238E27FC236}">
                <a16:creationId xmlns:a16="http://schemas.microsoft.com/office/drawing/2014/main" xmlns="" id="{158997DB-C249-4CC0-18EB-13F743DAB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876" b="-1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1D4ECCE5-9505-2476-C9C8-4F3ADD7C1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266" y="643467"/>
            <a:ext cx="101754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3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7">
            <a:extLst>
              <a:ext uri="{FF2B5EF4-FFF2-40B4-BE49-F238E27FC236}">
                <a16:creationId xmlns:a16="http://schemas.microsoft.com/office/drawing/2014/main" xmlns="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B5E08C4-8CDD-4623-A5B8-E998C6DEE3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5F33878-D502-4FFA-8ACE-F2AECDB2A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3539FEE-81D3-4406-802E-60B20B16F4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C701763-729E-462F-A5A8-E0DEFEB1E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5424D1-FC30-0A47-85A3-A396539D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Objetivos Sanitarios para el 2030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xmlns="" id="{912DF75B-FAD4-7B8A-4705-19D855FD8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90" r="-1" b="18148"/>
          <a:stretch/>
        </p:blipFill>
        <p:spPr>
          <a:xfrm>
            <a:off x="715748" y="2937765"/>
            <a:ext cx="5131088" cy="2484958"/>
          </a:xfrm>
          <a:prstGeom prst="rect">
            <a:avLst/>
          </a:prstGeom>
        </p:spPr>
      </p:pic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xmlns="" id="{59862BF3-3F81-73CD-AB66-C80FD7A9B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61" r="-3" b="-3"/>
          <a:stretch/>
        </p:blipFill>
        <p:spPr>
          <a:xfrm>
            <a:off x="6345165" y="2217815"/>
            <a:ext cx="4839989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4B3E0-D012-F7C0-4467-623D67B1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x-none" sz="5400"/>
              <a:t>Objetivos Sanitarios</a:t>
            </a:r>
          </a:p>
        </p:txBody>
      </p:sp>
      <p:pic>
        <p:nvPicPr>
          <p:cNvPr id="5" name="Picture 4" descr="Silueta de puesta de sol de un andamio en un sitio en construcción">
            <a:extLst>
              <a:ext uri="{FF2B5EF4-FFF2-40B4-BE49-F238E27FC236}">
                <a16:creationId xmlns:a16="http://schemas.microsoft.com/office/drawing/2014/main" xmlns="" id="{C6F85B15-D02A-F9E6-9458-E8DB597E8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62" r="2540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75810CC7-2E3E-6227-532C-1E683C79F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x-none" sz="2200"/>
              <a:t>Mejorar la salud y bienestar de la población</a:t>
            </a:r>
          </a:p>
          <a:p>
            <a:r>
              <a:rPr lang="x-none" sz="2200"/>
              <a:t>Disminuir las inequidades</a:t>
            </a:r>
          </a:p>
          <a:p>
            <a:r>
              <a:rPr lang="x-none" sz="2200"/>
              <a:t>Asegurar la calidad de la Atención de Salud</a:t>
            </a:r>
          </a:p>
          <a:p>
            <a:r>
              <a:rPr lang="x-none" sz="2200"/>
              <a:t>Avanzar hacia la construcción de comunidades y entornos saludables</a:t>
            </a:r>
          </a:p>
        </p:txBody>
      </p:sp>
    </p:spTree>
    <p:extLst>
      <p:ext uri="{BB962C8B-B14F-4D97-AF65-F5344CB8AC3E}">
        <p14:creationId xmlns:p14="http://schemas.microsoft.com/office/powerpoint/2010/main" val="392312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7ECFD-5E14-2A6A-E1F2-ED753086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Ejes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estratégicos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C864FF60-535E-8383-D352-88301724E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5783" y="492573"/>
            <a:ext cx="628962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3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145</Words>
  <Application>Microsoft Office PowerPoint</Application>
  <PresentationFormat>Panorámica</PresentationFormat>
  <Paragraphs>27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Estrategía Nacional  de salud para los  Objetivos Sanitarios del 2030</vt:lpstr>
      <vt:lpstr>Conceptos de administración y planificación </vt:lpstr>
      <vt:lpstr>Presentación de PowerPoint</vt:lpstr>
      <vt:lpstr>Presentación de PowerPoint</vt:lpstr>
      <vt:lpstr>Planificación </vt:lpstr>
      <vt:lpstr>Presentación de PowerPoint</vt:lpstr>
      <vt:lpstr>Objetivos Sanitarios para el 2030</vt:lpstr>
      <vt:lpstr>Objetivos Sanitarios</vt:lpstr>
      <vt:lpstr>Ejes estratégicos</vt:lpstr>
      <vt:lpstr>Programación</vt:lpstr>
      <vt:lpstr>Presentación de PowerPoint</vt:lpstr>
      <vt:lpstr>Matriz de programación de APS</vt:lpstr>
      <vt:lpstr>Ejemplo Matríz de programación</vt:lpstr>
      <vt:lpstr>Programación en RED</vt:lpstr>
      <vt:lpstr>Presentación de PowerPoint</vt:lpstr>
      <vt:lpstr>Presentación de PowerPoint</vt:lpstr>
      <vt:lpstr>¿Qué es un programa de Salud?</vt:lpstr>
      <vt:lpstr>¿Qué criterios?</vt:lpstr>
      <vt:lpstr>Algunos ejemplos</vt:lpstr>
      <vt:lpstr>Dudas consultas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Estrategía Nacional  de salud para los  Objetivos Sanitarios del 2030</dc:title>
  <dc:creator>Matias Felipe Henriquez Ortiz (mathenriquez)</dc:creator>
  <cp:lastModifiedBy>Usuario</cp:lastModifiedBy>
  <cp:revision>2</cp:revision>
  <dcterms:created xsi:type="dcterms:W3CDTF">2022-08-10T15:13:09Z</dcterms:created>
  <dcterms:modified xsi:type="dcterms:W3CDTF">2022-08-11T20:56:01Z</dcterms:modified>
</cp:coreProperties>
</file>