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5"/>
  </p:notesMasterIdLst>
  <p:sldIdLst>
    <p:sldId id="354" r:id="rId2"/>
    <p:sldId id="356" r:id="rId3"/>
    <p:sldId id="358" r:id="rId4"/>
    <p:sldId id="357" r:id="rId5"/>
    <p:sldId id="359" r:id="rId6"/>
    <p:sldId id="360" r:id="rId7"/>
    <p:sldId id="361" r:id="rId8"/>
    <p:sldId id="307" r:id="rId9"/>
    <p:sldId id="257" r:id="rId10"/>
    <p:sldId id="308" r:id="rId11"/>
    <p:sldId id="309" r:id="rId12"/>
    <p:sldId id="310" r:id="rId13"/>
    <p:sldId id="311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55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332" r:id="rId35"/>
    <p:sldId id="335" r:id="rId36"/>
    <p:sldId id="334" r:id="rId37"/>
    <p:sldId id="337" r:id="rId38"/>
    <p:sldId id="338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47" r:id="rId48"/>
    <p:sldId id="348" r:id="rId49"/>
    <p:sldId id="349" r:id="rId50"/>
    <p:sldId id="350" r:id="rId51"/>
    <p:sldId id="351" r:id="rId52"/>
    <p:sldId id="352" r:id="rId53"/>
    <p:sldId id="353" r:id="rId54"/>
  </p:sldIdLst>
  <p:sldSz cx="9144000" cy="6858000" type="screen4x3"/>
  <p:notesSz cx="6858000" cy="9144000"/>
  <p:defaultTextStyle>
    <a:defPPr>
      <a:defRPr lang="es-CL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4660"/>
  </p:normalViewPr>
  <p:slideViewPr>
    <p:cSldViewPr>
      <p:cViewPr varScale="1">
        <p:scale>
          <a:sx n="110" d="100"/>
          <a:sy n="110" d="100"/>
        </p:scale>
        <p:origin x="16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144149E2-A08F-4553-A73F-A635521E06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815498F4-E674-4FC9-8064-2CF9AA9677DF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95E14D60-D610-49E6-8AEA-628B14BC3188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4" name="Marcador de imagen de diapositiva 3">
            <a:extLst>
              <a:ext uri="{FF2B5EF4-FFF2-40B4-BE49-F238E27FC236}">
                <a16:creationId xmlns:a16="http://schemas.microsoft.com/office/drawing/2014/main" xmlns="" id="{E81EF80D-1967-4C9B-B688-9034A78537D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L" noProof="0"/>
          </a:p>
        </p:txBody>
      </p:sp>
      <p:sp>
        <p:nvSpPr>
          <p:cNvPr id="5" name="Marcador de notas 4">
            <a:extLst>
              <a:ext uri="{FF2B5EF4-FFF2-40B4-BE49-F238E27FC236}">
                <a16:creationId xmlns:a16="http://schemas.microsoft.com/office/drawing/2014/main" xmlns="" id="{C7745DF0-A888-452F-888E-8F0F64442F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CL" noProof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xmlns="" id="{27F0D0DC-59B3-4ACE-A528-D269351227A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xmlns="" id="{20FCCE87-60B3-4826-90E5-35EED2EA03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9DC6291D-AF73-4196-AF2B-C4B2AE72F0DF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751422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Marcador de imagen de diapositiva 1">
            <a:extLst>
              <a:ext uri="{FF2B5EF4-FFF2-40B4-BE49-F238E27FC236}">
                <a16:creationId xmlns:a16="http://schemas.microsoft.com/office/drawing/2014/main" xmlns="" id="{72FC6EA0-DE5D-436C-B09D-A6A059734D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Marcador de notas 2">
            <a:extLst>
              <a:ext uri="{FF2B5EF4-FFF2-40B4-BE49-F238E27FC236}">
                <a16:creationId xmlns:a16="http://schemas.microsoft.com/office/drawing/2014/main" xmlns="" id="{219784E0-9907-4805-88EC-FF1E68A883A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10244" name="Marcador de número de diapositiva 3">
            <a:extLst>
              <a:ext uri="{FF2B5EF4-FFF2-40B4-BE49-F238E27FC236}">
                <a16:creationId xmlns:a16="http://schemas.microsoft.com/office/drawing/2014/main" xmlns="" id="{4FBBD371-681E-4838-ACDF-4C8A4AC783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E8764E9-8DC6-46E7-96CF-F8DE927B7056}" type="slidenum">
              <a:rPr lang="es-CL" altLang="es-CL"/>
              <a:pPr/>
              <a:t>1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51590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Marcador de imagen de diapositiva 1">
            <a:extLst>
              <a:ext uri="{FF2B5EF4-FFF2-40B4-BE49-F238E27FC236}">
                <a16:creationId xmlns:a16="http://schemas.microsoft.com/office/drawing/2014/main" xmlns="" id="{79DCAAD8-ECF8-4A15-A822-F4F0490FEB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Marcador de notas 2">
            <a:extLst>
              <a:ext uri="{FF2B5EF4-FFF2-40B4-BE49-F238E27FC236}">
                <a16:creationId xmlns:a16="http://schemas.microsoft.com/office/drawing/2014/main" xmlns="" id="{6F4285EB-D525-4A38-AA0F-7FF2A72EF9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s-CL" altLang="es-CL"/>
          </a:p>
        </p:txBody>
      </p:sp>
      <p:sp>
        <p:nvSpPr>
          <p:cNvPr id="12292" name="Marcador de número de diapositiva 3">
            <a:extLst>
              <a:ext uri="{FF2B5EF4-FFF2-40B4-BE49-F238E27FC236}">
                <a16:creationId xmlns:a16="http://schemas.microsoft.com/office/drawing/2014/main" xmlns="" id="{A24F72CE-FE4B-41AA-980D-C20AFBAC3E5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8063D5FA-CD70-4BD4-99A9-8E088ADF6626}" type="slidenum">
              <a:rPr lang="es-CL" altLang="es-CL"/>
              <a:pPr/>
              <a:t>2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561666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7 Rectángulo">
            <a:extLst>
              <a:ext uri="{FF2B5EF4-FFF2-40B4-BE49-F238E27FC236}">
                <a16:creationId xmlns:a16="http://schemas.microsoft.com/office/drawing/2014/main" xmlns="" id="{E5E78555-2182-4085-9BB0-003315279C29}"/>
              </a:ext>
            </a:extLst>
          </p:cNvPr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18 Rectángulo">
            <a:extLst>
              <a:ext uri="{FF2B5EF4-FFF2-40B4-BE49-F238E27FC236}">
                <a16:creationId xmlns:a16="http://schemas.microsoft.com/office/drawing/2014/main" xmlns="" id="{DCB7B663-1620-4DF5-B78A-2DD57E6867B5}"/>
              </a:ext>
            </a:extLst>
          </p:cNvPr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19 Rectángulo">
            <a:extLst>
              <a:ext uri="{FF2B5EF4-FFF2-40B4-BE49-F238E27FC236}">
                <a16:creationId xmlns:a16="http://schemas.microsoft.com/office/drawing/2014/main" xmlns="" id="{8A10DD1E-7606-4431-B4E0-4EC18BE96BFE}"/>
              </a:ext>
            </a:extLst>
          </p:cNvPr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20 Rectángulo">
            <a:extLst>
              <a:ext uri="{FF2B5EF4-FFF2-40B4-BE49-F238E27FC236}">
                <a16:creationId xmlns:a16="http://schemas.microsoft.com/office/drawing/2014/main" xmlns="" id="{206F53B0-08ED-4086-8E09-9BEF66ED2055}"/>
              </a:ext>
            </a:extLst>
          </p:cNvPr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23 Rectángulo">
            <a:extLst>
              <a:ext uri="{FF2B5EF4-FFF2-40B4-BE49-F238E27FC236}">
                <a16:creationId xmlns:a16="http://schemas.microsoft.com/office/drawing/2014/main" xmlns="" id="{E7F5C852-1CE5-42A9-86FB-96CB6477606F}"/>
              </a:ext>
            </a:extLst>
          </p:cNvPr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24 Rectángulo">
            <a:extLst>
              <a:ext uri="{FF2B5EF4-FFF2-40B4-BE49-F238E27FC236}">
                <a16:creationId xmlns:a16="http://schemas.microsoft.com/office/drawing/2014/main" xmlns="" id="{D5473FFD-8A9E-4FA5-80EA-01EAC16B15E8}"/>
              </a:ext>
            </a:extLst>
          </p:cNvPr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25 Rectángulo">
            <a:extLst>
              <a:ext uri="{FF2B5EF4-FFF2-40B4-BE49-F238E27FC236}">
                <a16:creationId xmlns:a16="http://schemas.microsoft.com/office/drawing/2014/main" xmlns="" id="{91D22A88-886A-4A68-B363-6F17FF05949D}"/>
              </a:ext>
            </a:extLst>
          </p:cNvPr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26 Rectángulo">
            <a:extLst>
              <a:ext uri="{FF2B5EF4-FFF2-40B4-BE49-F238E27FC236}">
                <a16:creationId xmlns:a16="http://schemas.microsoft.com/office/drawing/2014/main" xmlns="" id="{3009E8E5-D068-46ED-A2D3-B5A394583255}"/>
              </a:ext>
            </a:extLst>
          </p:cNvPr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27 Rectángulo">
            <a:extLst>
              <a:ext uri="{FF2B5EF4-FFF2-40B4-BE49-F238E27FC236}">
                <a16:creationId xmlns:a16="http://schemas.microsoft.com/office/drawing/2014/main" xmlns="" id="{CB8C7779-EE7B-4142-BF48-EA5536A7926C}"/>
              </a:ext>
            </a:extLst>
          </p:cNvPr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15" name="27 Marcador de fecha">
            <a:extLst>
              <a:ext uri="{FF2B5EF4-FFF2-40B4-BE49-F238E27FC236}">
                <a16:creationId xmlns:a16="http://schemas.microsoft.com/office/drawing/2014/main" xmlns="" id="{E367CEE9-9DC6-481B-9E74-6C22F77D6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5DBF99-BA95-4C42-95A6-74151B9817FF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16" name="16 Marcador de pie de página">
            <a:extLst>
              <a:ext uri="{FF2B5EF4-FFF2-40B4-BE49-F238E27FC236}">
                <a16:creationId xmlns:a16="http://schemas.microsoft.com/office/drawing/2014/main" xmlns="" id="{A094FA18-F3F6-43A8-A45E-50EC1415E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17" name="28 Marcador de número de diapositiva">
            <a:extLst>
              <a:ext uri="{FF2B5EF4-FFF2-40B4-BE49-F238E27FC236}">
                <a16:creationId xmlns:a16="http://schemas.microsoft.com/office/drawing/2014/main" xmlns="" id="{7EE42B73-8CFC-42F2-B577-DD67E73D1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3D2BA4-E682-4314-9B31-1DDF75CC8767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4236022132"/>
      </p:ext>
    </p:extLst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13 Marcador de fecha">
            <a:extLst>
              <a:ext uri="{FF2B5EF4-FFF2-40B4-BE49-F238E27FC236}">
                <a16:creationId xmlns:a16="http://schemas.microsoft.com/office/drawing/2014/main" xmlns="" id="{B8D38EF5-7BC6-4B33-B479-BBD10B44B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0BDEF-D729-4CA0-ACC6-0469BAC5A4AB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5" name="2 Marcador de pie de página">
            <a:extLst>
              <a:ext uri="{FF2B5EF4-FFF2-40B4-BE49-F238E27FC236}">
                <a16:creationId xmlns:a16="http://schemas.microsoft.com/office/drawing/2014/main" xmlns="" id="{10B04210-F165-4AE1-A724-FCAA6745D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22 Marcador de número de diapositiva">
            <a:extLst>
              <a:ext uri="{FF2B5EF4-FFF2-40B4-BE49-F238E27FC236}">
                <a16:creationId xmlns:a16="http://schemas.microsoft.com/office/drawing/2014/main" xmlns="" id="{74C2BF59-4F93-44F9-9819-A3BFAD00D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FDF1F-8E77-4FDB-822D-E7C6C35A1054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517076107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13 Marcador de fecha">
            <a:extLst>
              <a:ext uri="{FF2B5EF4-FFF2-40B4-BE49-F238E27FC236}">
                <a16:creationId xmlns:a16="http://schemas.microsoft.com/office/drawing/2014/main" xmlns="" id="{135FB1B3-BB7A-48C7-8195-B7E39751C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991C0-F489-4258-B897-4B97EBB9C096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5" name="2 Marcador de pie de página">
            <a:extLst>
              <a:ext uri="{FF2B5EF4-FFF2-40B4-BE49-F238E27FC236}">
                <a16:creationId xmlns:a16="http://schemas.microsoft.com/office/drawing/2014/main" xmlns="" id="{D454C756-18B1-4CF2-AE92-FE4BC4D237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22 Marcador de número de diapositiva">
            <a:extLst>
              <a:ext uri="{FF2B5EF4-FFF2-40B4-BE49-F238E27FC236}">
                <a16:creationId xmlns:a16="http://schemas.microsoft.com/office/drawing/2014/main" xmlns="" id="{F1B2B469-4841-4E07-8848-5AEB6733A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60C6F-2F54-4726-ABE6-879FCC8DBA36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256505374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13 Marcador de fecha">
            <a:extLst>
              <a:ext uri="{FF2B5EF4-FFF2-40B4-BE49-F238E27FC236}">
                <a16:creationId xmlns:a16="http://schemas.microsoft.com/office/drawing/2014/main" xmlns="" id="{B1A2C236-E87C-4A61-8864-006B0D60B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E186B0-386E-424F-8F05-188DC44B86CC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5" name="2 Marcador de pie de página">
            <a:extLst>
              <a:ext uri="{FF2B5EF4-FFF2-40B4-BE49-F238E27FC236}">
                <a16:creationId xmlns:a16="http://schemas.microsoft.com/office/drawing/2014/main" xmlns="" id="{60AC6C3B-EF60-4D5D-A272-9A3E39C98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" name="22 Marcador de número de diapositiva">
            <a:extLst>
              <a:ext uri="{FF2B5EF4-FFF2-40B4-BE49-F238E27FC236}">
                <a16:creationId xmlns:a16="http://schemas.microsoft.com/office/drawing/2014/main" xmlns="" id="{5E9CF420-DE3F-4446-8759-0C6214D4DE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0CE2E-36A9-45A3-A1A1-ED7BE706D7FB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71389871"/>
      </p:ext>
    </p:extLst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7 Forma libre">
            <a:extLst>
              <a:ext uri="{FF2B5EF4-FFF2-40B4-BE49-F238E27FC236}">
                <a16:creationId xmlns:a16="http://schemas.microsoft.com/office/drawing/2014/main" xmlns="" id="{96D08C24-3981-432E-AAD3-2138F49C2302}"/>
              </a:ext>
            </a:extLst>
          </p:cNvPr>
          <p:cNvSpPr>
            <a:spLocks/>
          </p:cNvSpPr>
          <p:nvPr/>
        </p:nvSpPr>
        <p:spPr bwMode="auto">
          <a:xfrm>
            <a:off x="4829175" y="1073150"/>
            <a:ext cx="4321175" cy="5791200"/>
          </a:xfrm>
          <a:custGeom>
            <a:avLst/>
            <a:gdLst>
              <a:gd name="T0" fmla="*/ 0 w 2736"/>
              <a:gd name="T1" fmla="*/ 5791200 h 3648"/>
              <a:gd name="T2" fmla="*/ 1137151 w 2736"/>
              <a:gd name="T3" fmla="*/ 3200400 h 3648"/>
              <a:gd name="T4" fmla="*/ 4321175 w 2736"/>
              <a:gd name="T5" fmla="*/ 0 h 3648"/>
              <a:gd name="T6" fmla="*/ 4321175 w 2736"/>
              <a:gd name="T7" fmla="*/ 152400 h 3648"/>
              <a:gd name="T8" fmla="*/ 1175056 w 2736"/>
              <a:gd name="T9" fmla="*/ 3235325 h 3648"/>
              <a:gd name="T10" fmla="*/ 75810 w 2736"/>
              <a:gd name="T11" fmla="*/ 5791200 h 3648"/>
              <a:gd name="T12" fmla="*/ 0 w 2736"/>
              <a:gd name="T13" fmla="*/ 5791200 h 36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736"/>
              <a:gd name="T22" fmla="*/ 0 h 3648"/>
              <a:gd name="T23" fmla="*/ 2736 w 2736"/>
              <a:gd name="T24" fmla="*/ 3648 h 36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0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5" name="18 Forma libre">
            <a:extLst>
              <a:ext uri="{FF2B5EF4-FFF2-40B4-BE49-F238E27FC236}">
                <a16:creationId xmlns:a16="http://schemas.microsoft.com/office/drawing/2014/main" xmlns="" id="{B2B73EA8-5F29-476F-ADC5-BE939D110790}"/>
              </a:ext>
            </a:extLst>
          </p:cNvPr>
          <p:cNvSpPr>
            <a:spLocks/>
          </p:cNvSpPr>
          <p:nvPr/>
        </p:nvSpPr>
        <p:spPr bwMode="auto">
          <a:xfrm>
            <a:off x="374650" y="0"/>
            <a:ext cx="5513388" cy="6615113"/>
          </a:xfrm>
          <a:custGeom>
            <a:avLst/>
            <a:gdLst>
              <a:gd name="T0" fmla="*/ 0 w 3504"/>
              <a:gd name="T1" fmla="*/ 6538193 h 4128"/>
              <a:gd name="T2" fmla="*/ 0 w 3504"/>
              <a:gd name="T3" fmla="*/ 6615113 h 4128"/>
              <a:gd name="T4" fmla="*/ 5513388 w 3504"/>
              <a:gd name="T5" fmla="*/ 4230596 h 4128"/>
              <a:gd name="T6" fmla="*/ 4531552 w 3504"/>
              <a:gd name="T7" fmla="*/ 0 h 4128"/>
              <a:gd name="T8" fmla="*/ 4456026 w 3504"/>
              <a:gd name="T9" fmla="*/ 0 h 4128"/>
              <a:gd name="T10" fmla="*/ 5452023 w 3504"/>
              <a:gd name="T11" fmla="*/ 4196943 h 4128"/>
              <a:gd name="T12" fmla="*/ 0 w 3504"/>
              <a:gd name="T13" fmla="*/ 6538193 h 4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504"/>
              <a:gd name="T22" fmla="*/ 0 h 4128"/>
              <a:gd name="T23" fmla="*/ 3504 w 3504"/>
              <a:gd name="T24" fmla="*/ 4128 h 4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2940"/>
              </a:schemeClr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s-CL"/>
          </a:p>
        </p:txBody>
      </p:sp>
      <p:sp>
        <p:nvSpPr>
          <p:cNvPr id="6" name="19 Forma libre">
            <a:extLst>
              <a:ext uri="{FF2B5EF4-FFF2-40B4-BE49-F238E27FC236}">
                <a16:creationId xmlns:a16="http://schemas.microsoft.com/office/drawing/2014/main" xmlns="" id="{FF248CCF-F2C4-435C-A19B-6717C1CEB83F}"/>
              </a:ext>
            </a:extLst>
          </p:cNvPr>
          <p:cNvSpPr>
            <a:spLocks/>
          </p:cNvSpPr>
          <p:nvPr/>
        </p:nvSpPr>
        <p:spPr bwMode="auto">
          <a:xfrm rot="5236414">
            <a:off x="4461669" y="1483519"/>
            <a:ext cx="4114800" cy="11890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20 Forma libre">
            <a:extLst>
              <a:ext uri="{FF2B5EF4-FFF2-40B4-BE49-F238E27FC236}">
                <a16:creationId xmlns:a16="http://schemas.microsoft.com/office/drawing/2014/main" xmlns="" id="{88F03248-067C-4631-BF79-F224AD3F3BFD}"/>
              </a:ext>
            </a:extLst>
          </p:cNvPr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23 Forma libre">
            <a:extLst>
              <a:ext uri="{FF2B5EF4-FFF2-40B4-BE49-F238E27FC236}">
                <a16:creationId xmlns:a16="http://schemas.microsoft.com/office/drawing/2014/main" xmlns="" id="{855B5F11-7AC8-4225-89BE-AF2FB8C45CC0}"/>
              </a:ext>
            </a:extLst>
          </p:cNvPr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24 Forma libre">
            <a:extLst>
              <a:ext uri="{FF2B5EF4-FFF2-40B4-BE49-F238E27FC236}">
                <a16:creationId xmlns:a16="http://schemas.microsoft.com/office/drawing/2014/main" xmlns="" id="{B148265A-530E-4C86-B28D-491C58F797E9}"/>
              </a:ext>
            </a:extLst>
          </p:cNvPr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25 Forma libre">
            <a:extLst>
              <a:ext uri="{FF2B5EF4-FFF2-40B4-BE49-F238E27FC236}">
                <a16:creationId xmlns:a16="http://schemas.microsoft.com/office/drawing/2014/main" xmlns="" id="{0C6797D9-1C4D-4032-8E4A-EA0BC4FF4B99}"/>
              </a:ext>
            </a:extLst>
          </p:cNvPr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26 Forma libre">
            <a:extLst>
              <a:ext uri="{FF2B5EF4-FFF2-40B4-BE49-F238E27FC236}">
                <a16:creationId xmlns:a16="http://schemas.microsoft.com/office/drawing/2014/main" xmlns="" id="{8C4FD4C4-5889-4F5E-9BB7-BC686FC84126}"/>
              </a:ext>
            </a:extLst>
          </p:cNvPr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27 Forma libre">
            <a:extLst>
              <a:ext uri="{FF2B5EF4-FFF2-40B4-BE49-F238E27FC236}">
                <a16:creationId xmlns:a16="http://schemas.microsoft.com/office/drawing/2014/main" xmlns="" id="{5417E724-A336-4CC0-BF58-338A1CA1CB02}"/>
              </a:ext>
            </a:extLst>
          </p:cNvPr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28 Forma libre">
            <a:extLst>
              <a:ext uri="{FF2B5EF4-FFF2-40B4-BE49-F238E27FC236}">
                <a16:creationId xmlns:a16="http://schemas.microsoft.com/office/drawing/2014/main" xmlns="" id="{6171CFAF-7684-4414-88FF-AAAF631106B6}"/>
              </a:ext>
            </a:extLst>
          </p:cNvPr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29 Forma libre">
            <a:extLst>
              <a:ext uri="{FF2B5EF4-FFF2-40B4-BE49-F238E27FC236}">
                <a16:creationId xmlns:a16="http://schemas.microsoft.com/office/drawing/2014/main" xmlns="" id="{59944858-3CEF-4BD7-87BB-4F125B3154D0}"/>
              </a:ext>
            </a:extLst>
          </p:cNvPr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30 Forma libre">
            <a:extLst>
              <a:ext uri="{FF2B5EF4-FFF2-40B4-BE49-F238E27FC236}">
                <a16:creationId xmlns:a16="http://schemas.microsoft.com/office/drawing/2014/main" xmlns="" id="{3E864C73-64BB-42C3-BD94-8DFB6AF95ADA}"/>
              </a:ext>
            </a:extLst>
          </p:cNvPr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31 Forma libre">
            <a:extLst>
              <a:ext uri="{FF2B5EF4-FFF2-40B4-BE49-F238E27FC236}">
                <a16:creationId xmlns:a16="http://schemas.microsoft.com/office/drawing/2014/main" xmlns="" id="{69A6CF42-5B6F-4177-B055-950BDEFAB19B}"/>
              </a:ext>
            </a:extLst>
          </p:cNvPr>
          <p:cNvSpPr>
            <a:spLocks/>
          </p:cNvSpPr>
          <p:nvPr/>
        </p:nvSpPr>
        <p:spPr bwMode="auto">
          <a:xfrm>
            <a:off x="366713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7" name="32 Forma libre">
            <a:extLst>
              <a:ext uri="{FF2B5EF4-FFF2-40B4-BE49-F238E27FC236}">
                <a16:creationId xmlns:a16="http://schemas.microsoft.com/office/drawing/2014/main" xmlns="" id="{EAE171CA-B209-45A2-8140-E15AFBBCEACB}"/>
              </a:ext>
            </a:extLst>
          </p:cNvPr>
          <p:cNvSpPr>
            <a:spLocks/>
          </p:cNvSpPr>
          <p:nvPr/>
        </p:nvSpPr>
        <p:spPr bwMode="auto">
          <a:xfrm>
            <a:off x="366713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8" name="33 Forma libre">
            <a:extLst>
              <a:ext uri="{FF2B5EF4-FFF2-40B4-BE49-F238E27FC236}">
                <a16:creationId xmlns:a16="http://schemas.microsoft.com/office/drawing/2014/main" xmlns="" id="{7EBBE0EC-3CB3-4C10-96DD-E1C5655F3A11}"/>
              </a:ext>
            </a:extLst>
          </p:cNvPr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9" name="34 Rectángulo">
            <a:extLst>
              <a:ext uri="{FF2B5EF4-FFF2-40B4-BE49-F238E27FC236}">
                <a16:creationId xmlns:a16="http://schemas.microsoft.com/office/drawing/2014/main" xmlns="" id="{BD86CE0C-2C92-448A-B0EE-2DD7C7FE0B43}"/>
              </a:ext>
            </a:extLst>
          </p:cNvPr>
          <p:cNvSpPr/>
          <p:nvPr/>
        </p:nvSpPr>
        <p:spPr>
          <a:xfrm>
            <a:off x="363538" y="401638"/>
            <a:ext cx="8504237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0" name="35 Rectángulo">
            <a:extLst>
              <a:ext uri="{FF2B5EF4-FFF2-40B4-BE49-F238E27FC236}">
                <a16:creationId xmlns:a16="http://schemas.microsoft.com/office/drawing/2014/main" xmlns="" id="{5E6BFE10-CCEA-4480-858C-6F7A0930DDB0}"/>
              </a:ext>
            </a:extLst>
          </p:cNvPr>
          <p:cNvSpPr/>
          <p:nvPr/>
        </p:nvSpPr>
        <p:spPr>
          <a:xfrm flipH="1">
            <a:off x="371475" y="681038"/>
            <a:ext cx="26988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36 Rectángulo">
            <a:extLst>
              <a:ext uri="{FF2B5EF4-FFF2-40B4-BE49-F238E27FC236}">
                <a16:creationId xmlns:a16="http://schemas.microsoft.com/office/drawing/2014/main" xmlns="" id="{E113A3F7-D77B-4330-8242-12D1B7389A49}"/>
              </a:ext>
            </a:extLst>
          </p:cNvPr>
          <p:cNvSpPr/>
          <p:nvPr/>
        </p:nvSpPr>
        <p:spPr>
          <a:xfrm flipH="1">
            <a:off x="411163" y="681038"/>
            <a:ext cx="26987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37 Rectángulo">
            <a:extLst>
              <a:ext uri="{FF2B5EF4-FFF2-40B4-BE49-F238E27FC236}">
                <a16:creationId xmlns:a16="http://schemas.microsoft.com/office/drawing/2014/main" xmlns="" id="{A7D2D0F5-00BF-4C5E-ADDC-C9B6AEC8B65B}"/>
              </a:ext>
            </a:extLst>
          </p:cNvPr>
          <p:cNvSpPr/>
          <p:nvPr/>
        </p:nvSpPr>
        <p:spPr>
          <a:xfrm flipH="1">
            <a:off x="447675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38 Rectángulo">
            <a:extLst>
              <a:ext uri="{FF2B5EF4-FFF2-40B4-BE49-F238E27FC236}">
                <a16:creationId xmlns:a16="http://schemas.microsoft.com/office/drawing/2014/main" xmlns="" id="{40833538-F8FC-44C4-9177-CD4D2312ECE6}"/>
              </a:ext>
            </a:extLst>
          </p:cNvPr>
          <p:cNvSpPr/>
          <p:nvPr/>
        </p:nvSpPr>
        <p:spPr>
          <a:xfrm flipH="1">
            <a:off x="476250" y="681038"/>
            <a:ext cx="9525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4" name="39 Rectángulo">
            <a:extLst>
              <a:ext uri="{FF2B5EF4-FFF2-40B4-BE49-F238E27FC236}">
                <a16:creationId xmlns:a16="http://schemas.microsoft.com/office/drawing/2014/main" xmlns="" id="{07BA8268-0D99-4755-8CE7-75ADD2A7AF87}"/>
              </a:ext>
            </a:extLst>
          </p:cNvPr>
          <p:cNvSpPr/>
          <p:nvPr/>
        </p:nvSpPr>
        <p:spPr>
          <a:xfrm>
            <a:off x="500063" y="681038"/>
            <a:ext cx="36512" cy="365125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bIns="0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25" name="3 Marcador de fecha">
            <a:extLst>
              <a:ext uri="{FF2B5EF4-FFF2-40B4-BE49-F238E27FC236}">
                <a16:creationId xmlns:a16="http://schemas.microsoft.com/office/drawing/2014/main" xmlns="" id="{CF0967E2-F7F3-4D50-8621-C0A515195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80D2B4-2F70-4F7B-9584-43A93C1364CC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26" name="4 Marcador de pie de página">
            <a:extLst>
              <a:ext uri="{FF2B5EF4-FFF2-40B4-BE49-F238E27FC236}">
                <a16:creationId xmlns:a16="http://schemas.microsoft.com/office/drawing/2014/main" xmlns="" id="{907C52A3-FE26-45CE-83B7-4A2503FBF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27" name="5 Marcador de número de diapositiva">
            <a:extLst>
              <a:ext uri="{FF2B5EF4-FFF2-40B4-BE49-F238E27FC236}">
                <a16:creationId xmlns:a16="http://schemas.microsoft.com/office/drawing/2014/main" xmlns="" id="{24B2264B-49F8-40D6-88E5-6F7737FBC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C7D9D9A-4670-4E49-BAAF-2CB7CB7BD4C8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77003651"/>
      </p:ext>
    </p:extLst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4 Marcador de fecha">
            <a:extLst>
              <a:ext uri="{FF2B5EF4-FFF2-40B4-BE49-F238E27FC236}">
                <a16:creationId xmlns:a16="http://schemas.microsoft.com/office/drawing/2014/main" xmlns="" id="{5805F05B-A9C7-4BB8-A824-5A7B22599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3BD5604-DD7B-46EA-92E7-D73C367D615A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6" name="5 Marcador de pie de página">
            <a:extLst>
              <a:ext uri="{FF2B5EF4-FFF2-40B4-BE49-F238E27FC236}">
                <a16:creationId xmlns:a16="http://schemas.microsoft.com/office/drawing/2014/main" xmlns="" id="{DBD8F80F-CDF5-452B-86F4-183AA1891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7" name="6 Marcador de número de diapositiva">
            <a:extLst>
              <a:ext uri="{FF2B5EF4-FFF2-40B4-BE49-F238E27FC236}">
                <a16:creationId xmlns:a16="http://schemas.microsoft.com/office/drawing/2014/main" xmlns="" id="{F382A4B5-1E0F-462C-9F47-E8F6B8C97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876DDCD-1767-4AC0-90B0-987B397E442D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418927717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7 Rectángulo">
            <a:extLst>
              <a:ext uri="{FF2B5EF4-FFF2-40B4-BE49-F238E27FC236}">
                <a16:creationId xmlns:a16="http://schemas.microsoft.com/office/drawing/2014/main" xmlns="" id="{CAB7C8C8-842A-4638-A1EC-80150B7140B5}"/>
              </a:ext>
            </a:extLst>
          </p:cNvPr>
          <p:cNvSpPr/>
          <p:nvPr/>
        </p:nvSpPr>
        <p:spPr>
          <a:xfrm>
            <a:off x="0" y="401638"/>
            <a:ext cx="8867775" cy="887412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18 Rectángulo">
            <a:extLst>
              <a:ext uri="{FF2B5EF4-FFF2-40B4-BE49-F238E27FC236}">
                <a16:creationId xmlns:a16="http://schemas.microsoft.com/office/drawing/2014/main" xmlns="" id="{B1EC957E-C836-4829-BACF-9E9A159FCC40}"/>
              </a:ext>
            </a:extLst>
          </p:cNvPr>
          <p:cNvSpPr/>
          <p:nvPr/>
        </p:nvSpPr>
        <p:spPr>
          <a:xfrm>
            <a:off x="87313" y="681038"/>
            <a:ext cx="460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19 Rectángulo">
            <a:extLst>
              <a:ext uri="{FF2B5EF4-FFF2-40B4-BE49-F238E27FC236}">
                <a16:creationId xmlns:a16="http://schemas.microsoft.com/office/drawing/2014/main" xmlns="" id="{B9BE402C-2FA6-45E3-A11B-335C6015671D}"/>
              </a:ext>
            </a:extLst>
          </p:cNvPr>
          <p:cNvSpPr/>
          <p:nvPr/>
        </p:nvSpPr>
        <p:spPr>
          <a:xfrm>
            <a:off x="47625" y="681038"/>
            <a:ext cx="26988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20 Rectángulo">
            <a:extLst>
              <a:ext uri="{FF2B5EF4-FFF2-40B4-BE49-F238E27FC236}">
                <a16:creationId xmlns:a16="http://schemas.microsoft.com/office/drawing/2014/main" xmlns="" id="{949190E9-3494-4321-AD43-6E00718DA1B0}"/>
              </a:ext>
            </a:extLst>
          </p:cNvPr>
          <p:cNvSpPr/>
          <p:nvPr/>
        </p:nvSpPr>
        <p:spPr>
          <a:xfrm>
            <a:off x="28575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23 Rectángulo">
            <a:extLst>
              <a:ext uri="{FF2B5EF4-FFF2-40B4-BE49-F238E27FC236}">
                <a16:creationId xmlns:a16="http://schemas.microsoft.com/office/drawing/2014/main" xmlns="" id="{C9C3F62A-6996-4785-A1C6-B786E74932FE}"/>
              </a:ext>
            </a:extLst>
          </p:cNvPr>
          <p:cNvSpPr/>
          <p:nvPr/>
        </p:nvSpPr>
        <p:spPr>
          <a:xfrm>
            <a:off x="0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24 Rectángulo">
            <a:extLst>
              <a:ext uri="{FF2B5EF4-FFF2-40B4-BE49-F238E27FC236}">
                <a16:creationId xmlns:a16="http://schemas.microsoft.com/office/drawing/2014/main" xmlns="" id="{FD15EB2D-B5CE-4CFE-91B5-FD414D11C71F}"/>
              </a:ext>
            </a:extLst>
          </p:cNvPr>
          <p:cNvSpPr/>
          <p:nvPr/>
        </p:nvSpPr>
        <p:spPr>
          <a:xfrm flipH="1">
            <a:off x="149225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25 Rectángulo">
            <a:extLst>
              <a:ext uri="{FF2B5EF4-FFF2-40B4-BE49-F238E27FC236}">
                <a16:creationId xmlns:a16="http://schemas.microsoft.com/office/drawing/2014/main" xmlns="" id="{78DE8400-542B-4084-9E67-D35A918B8AE2}"/>
              </a:ext>
            </a:extLst>
          </p:cNvPr>
          <p:cNvSpPr/>
          <p:nvPr/>
        </p:nvSpPr>
        <p:spPr>
          <a:xfrm flipH="1">
            <a:off x="188913" y="681038"/>
            <a:ext cx="2857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26 Rectángulo">
            <a:extLst>
              <a:ext uri="{FF2B5EF4-FFF2-40B4-BE49-F238E27FC236}">
                <a16:creationId xmlns:a16="http://schemas.microsoft.com/office/drawing/2014/main" xmlns="" id="{26A48D6C-A9F1-4AF3-B552-A1DA06AF548B}"/>
              </a:ext>
            </a:extLst>
          </p:cNvPr>
          <p:cNvSpPr/>
          <p:nvPr/>
        </p:nvSpPr>
        <p:spPr>
          <a:xfrm flipH="1">
            <a:off x="227013" y="681038"/>
            <a:ext cx="9525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27 Rectángulo">
            <a:extLst>
              <a:ext uri="{FF2B5EF4-FFF2-40B4-BE49-F238E27FC236}">
                <a16:creationId xmlns:a16="http://schemas.microsoft.com/office/drawing/2014/main" xmlns="" id="{25BCB308-AA47-475F-BE14-25729E5C0440}"/>
              </a:ext>
            </a:extLst>
          </p:cNvPr>
          <p:cNvSpPr/>
          <p:nvPr/>
        </p:nvSpPr>
        <p:spPr>
          <a:xfrm flipH="1">
            <a:off x="255588" y="681038"/>
            <a:ext cx="7937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28 Rectángulo">
            <a:extLst>
              <a:ext uri="{FF2B5EF4-FFF2-40B4-BE49-F238E27FC236}">
                <a16:creationId xmlns:a16="http://schemas.microsoft.com/office/drawing/2014/main" xmlns="" id="{B494130B-DFBD-4396-841C-0F07CD1C8145}"/>
              </a:ext>
            </a:extLst>
          </p:cNvPr>
          <p:cNvSpPr/>
          <p:nvPr/>
        </p:nvSpPr>
        <p:spPr>
          <a:xfrm>
            <a:off x="279400" y="681038"/>
            <a:ext cx="36513" cy="365125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/>
          <a:lstStyle>
            <a:lvl1pPr>
              <a:defRPr sz="4000"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7" name="6 Marcador de fecha">
            <a:extLst>
              <a:ext uri="{FF2B5EF4-FFF2-40B4-BE49-F238E27FC236}">
                <a16:creationId xmlns:a16="http://schemas.microsoft.com/office/drawing/2014/main" xmlns="" id="{B8DA514E-3D21-4CBA-A6FF-F73F5330F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5F59335-1744-4FC4-AEE5-3BB8638FB651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18" name="7 Marcador de pie de página">
            <a:extLst>
              <a:ext uri="{FF2B5EF4-FFF2-40B4-BE49-F238E27FC236}">
                <a16:creationId xmlns:a16="http://schemas.microsoft.com/office/drawing/2014/main" xmlns="" id="{28795C74-0138-4635-B9ED-6C1CAC0EB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19" name="8 Marcador de número de diapositiva">
            <a:extLst>
              <a:ext uri="{FF2B5EF4-FFF2-40B4-BE49-F238E27FC236}">
                <a16:creationId xmlns:a16="http://schemas.microsoft.com/office/drawing/2014/main" xmlns="" id="{1514994B-764E-468B-B4E8-3B6B1E430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6095910-6E28-4CC2-A161-83681923B2B1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411043744"/>
      </p:ext>
    </p:extLst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13 Marcador de fecha">
            <a:extLst>
              <a:ext uri="{FF2B5EF4-FFF2-40B4-BE49-F238E27FC236}">
                <a16:creationId xmlns:a16="http://schemas.microsoft.com/office/drawing/2014/main" xmlns="" id="{081CB986-993D-446E-995B-6A88A796F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945B1-479A-499D-ADB7-7C33BDB25EEA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4" name="2 Marcador de pie de página">
            <a:extLst>
              <a:ext uri="{FF2B5EF4-FFF2-40B4-BE49-F238E27FC236}">
                <a16:creationId xmlns:a16="http://schemas.microsoft.com/office/drawing/2014/main" xmlns="" id="{8CBDD43C-2939-44B0-8971-3A4290187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22 Marcador de número de diapositiva">
            <a:extLst>
              <a:ext uri="{FF2B5EF4-FFF2-40B4-BE49-F238E27FC236}">
                <a16:creationId xmlns:a16="http://schemas.microsoft.com/office/drawing/2014/main" xmlns="" id="{FDB4A47C-1690-4B4A-B35F-FA540DFE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39AAF5-6CB0-4380-AFCF-A60788ADBCEC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3177046241"/>
      </p:ext>
    </p:extLst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>
            <a:extLst>
              <a:ext uri="{FF2B5EF4-FFF2-40B4-BE49-F238E27FC236}">
                <a16:creationId xmlns:a16="http://schemas.microsoft.com/office/drawing/2014/main" xmlns="" id="{5204F717-BAD4-43FA-9889-8C3D8E491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6192B1-621E-44BB-908F-3EB333BEC3D2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3" name="2 Marcador de pie de página">
            <a:extLst>
              <a:ext uri="{FF2B5EF4-FFF2-40B4-BE49-F238E27FC236}">
                <a16:creationId xmlns:a16="http://schemas.microsoft.com/office/drawing/2014/main" xmlns="" id="{5E63245C-A4BE-42FB-A150-878EF15B9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4" name="3 Marcador de número de diapositiva">
            <a:extLst>
              <a:ext uri="{FF2B5EF4-FFF2-40B4-BE49-F238E27FC236}">
                <a16:creationId xmlns:a16="http://schemas.microsoft.com/office/drawing/2014/main" xmlns="" id="{5B4A12AD-DAFE-4D87-B8A0-51D0402A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DF73441-E4DB-43C4-8C4C-B850073C5FB7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421899775"/>
      </p:ext>
    </p:extLst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13 Marcador de fecha">
            <a:extLst>
              <a:ext uri="{FF2B5EF4-FFF2-40B4-BE49-F238E27FC236}">
                <a16:creationId xmlns:a16="http://schemas.microsoft.com/office/drawing/2014/main" xmlns="" id="{3DB536B8-E1C7-4588-B304-C60C8C405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0B2DA-F433-43FB-AC4A-46569D717D00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6" name="2 Marcador de pie de página">
            <a:extLst>
              <a:ext uri="{FF2B5EF4-FFF2-40B4-BE49-F238E27FC236}">
                <a16:creationId xmlns:a16="http://schemas.microsoft.com/office/drawing/2014/main" xmlns="" id="{2D5D0251-2BE9-4789-B233-DC996BA3E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7" name="22 Marcador de número de diapositiva">
            <a:extLst>
              <a:ext uri="{FF2B5EF4-FFF2-40B4-BE49-F238E27FC236}">
                <a16:creationId xmlns:a16="http://schemas.microsoft.com/office/drawing/2014/main" xmlns="" id="{6A4BD8F1-0F93-4D6E-AFEA-A05F8AEE6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9B5AD-4A98-4CDF-8CA3-88E970032020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2993598456"/>
      </p:ext>
    </p:extLst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7 Rectángulo">
            <a:extLst>
              <a:ext uri="{FF2B5EF4-FFF2-40B4-BE49-F238E27FC236}">
                <a16:creationId xmlns:a16="http://schemas.microsoft.com/office/drawing/2014/main" xmlns="" id="{945BD55A-162B-4E07-BFC0-454EC0157A4D}"/>
              </a:ext>
            </a:extLst>
          </p:cNvPr>
          <p:cNvSpPr/>
          <p:nvPr/>
        </p:nvSpPr>
        <p:spPr>
          <a:xfrm>
            <a:off x="368300" y="0"/>
            <a:ext cx="8777288" cy="1878013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18 Conector recto">
            <a:extLst>
              <a:ext uri="{FF2B5EF4-FFF2-40B4-BE49-F238E27FC236}">
                <a16:creationId xmlns:a16="http://schemas.microsoft.com/office/drawing/2014/main" xmlns="" id="{29B658A1-B5C6-4CE6-AEBD-E1B96DB86701}"/>
              </a:ext>
            </a:extLst>
          </p:cNvPr>
          <p:cNvCxnSpPr/>
          <p:nvPr/>
        </p:nvCxnSpPr>
        <p:spPr>
          <a:xfrm flipV="1">
            <a:off x="363538" y="1884363"/>
            <a:ext cx="8782050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19 Grupo">
            <a:extLst>
              <a:ext uri="{FF2B5EF4-FFF2-40B4-BE49-F238E27FC236}">
                <a16:creationId xmlns:a16="http://schemas.microsoft.com/office/drawing/2014/main" xmlns="" id="{89321CD7-75CA-4660-AF70-1B54E1E6370D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515351" y="1219200"/>
            <a:ext cx="131762" cy="128587"/>
            <a:chOff x="6668087" y="1297746"/>
            <a:chExt cx="161840" cy="156602"/>
          </a:xfrm>
        </p:grpSpPr>
        <p:cxnSp>
          <p:nvCxnSpPr>
            <p:cNvPr id="8" name="20 Conector recto">
              <a:extLst>
                <a:ext uri="{FF2B5EF4-FFF2-40B4-BE49-F238E27FC236}">
                  <a16:creationId xmlns:a16="http://schemas.microsoft.com/office/drawing/2014/main" xmlns="" id="{680228F2-F8F7-4100-93D8-C861937D54E8}"/>
                </a:ext>
              </a:extLst>
            </p:cNvPr>
            <p:cNvCxnSpPr/>
            <p:nvPr/>
          </p:nvCxnSpPr>
          <p:spPr>
            <a:xfrm rot="16200000">
              <a:off x="6663593" y="12771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23 Conector recto">
              <a:extLst>
                <a:ext uri="{FF2B5EF4-FFF2-40B4-BE49-F238E27FC236}">
                  <a16:creationId xmlns:a16="http://schemas.microsoft.com/office/drawing/2014/main" xmlns="" id="{F7907AA5-F02B-43D3-A8BB-FFEA91C676EB}"/>
                </a:ext>
              </a:extLst>
            </p:cNvPr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24 Conector recto">
              <a:extLst>
                <a:ext uri="{FF2B5EF4-FFF2-40B4-BE49-F238E27FC236}">
                  <a16:creationId xmlns:a16="http://schemas.microsoft.com/office/drawing/2014/main" xmlns="" id="{2C421E59-DC13-47A0-BD78-A2B580DA1807}"/>
                </a:ext>
              </a:extLst>
            </p:cNvPr>
            <p:cNvCxnSpPr/>
            <p:nvPr/>
          </p:nvCxnSpPr>
          <p:spPr>
            <a:xfrm rot="5400000" flipH="1">
              <a:off x="6744513" y="12761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25 Grupo">
            <a:extLst>
              <a:ext uri="{FF2B5EF4-FFF2-40B4-BE49-F238E27FC236}">
                <a16:creationId xmlns:a16="http://schemas.microsoft.com/office/drawing/2014/main" xmlns="" id="{740D57A8-222B-4BCC-8F31-15454950486F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667751" y="1371600"/>
            <a:ext cx="131762" cy="128587"/>
            <a:chOff x="6668087" y="1297746"/>
            <a:chExt cx="161840" cy="156602"/>
          </a:xfrm>
        </p:grpSpPr>
        <p:cxnSp>
          <p:nvCxnSpPr>
            <p:cNvPr id="12" name="26 Conector recto">
              <a:extLst>
                <a:ext uri="{FF2B5EF4-FFF2-40B4-BE49-F238E27FC236}">
                  <a16:creationId xmlns:a16="http://schemas.microsoft.com/office/drawing/2014/main" xmlns="" id="{991B4D16-5BBD-4C72-849B-965957960611}"/>
                </a:ext>
              </a:extLst>
            </p:cNvPr>
            <p:cNvCxnSpPr/>
            <p:nvPr/>
          </p:nvCxnSpPr>
          <p:spPr>
            <a:xfrm rot="16200000">
              <a:off x="6663593" y="1277107"/>
              <a:ext cx="88935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27 Conector recto">
              <a:extLst>
                <a:ext uri="{FF2B5EF4-FFF2-40B4-BE49-F238E27FC236}">
                  <a16:creationId xmlns:a16="http://schemas.microsoft.com/office/drawing/2014/main" xmlns="" id="{9E9D2DCC-76AC-46A1-86C5-EDF868741900}"/>
                </a:ext>
              </a:extLst>
            </p:cNvPr>
            <p:cNvCxnSpPr/>
            <p:nvPr/>
          </p:nvCxnSpPr>
          <p:spPr>
            <a:xfrm rot="16200000" flipV="1">
              <a:off x="6685198" y="1391515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28 Conector recto">
              <a:extLst>
                <a:ext uri="{FF2B5EF4-FFF2-40B4-BE49-F238E27FC236}">
                  <a16:creationId xmlns:a16="http://schemas.microsoft.com/office/drawing/2014/main" xmlns="" id="{66A0F5D9-9D1C-4E38-A1C4-9D46C8CA3B1C}"/>
                </a:ext>
              </a:extLst>
            </p:cNvPr>
            <p:cNvCxnSpPr/>
            <p:nvPr/>
          </p:nvCxnSpPr>
          <p:spPr>
            <a:xfrm rot="5400000" flipH="1">
              <a:off x="6744513" y="1276132"/>
              <a:ext cx="88935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29 Grupo">
            <a:extLst>
              <a:ext uri="{FF2B5EF4-FFF2-40B4-BE49-F238E27FC236}">
                <a16:creationId xmlns:a16="http://schemas.microsoft.com/office/drawing/2014/main" xmlns="" id="{8AEFAD4F-B669-438B-97A6-0945A2B12640}"/>
              </a:ext>
            </a:extLst>
          </p:cNvPr>
          <p:cNvGrpSpPr>
            <a:grpSpLocks/>
          </p:cNvGrpSpPr>
          <p:nvPr/>
        </p:nvGrpSpPr>
        <p:grpSpPr bwMode="auto">
          <a:xfrm rot="5400000">
            <a:off x="8320087" y="1474788"/>
            <a:ext cx="131763" cy="128588"/>
            <a:chOff x="6668087" y="1297746"/>
            <a:chExt cx="161840" cy="156602"/>
          </a:xfrm>
        </p:grpSpPr>
        <p:cxnSp>
          <p:nvCxnSpPr>
            <p:cNvPr id="16" name="30 Conector recto">
              <a:extLst>
                <a:ext uri="{FF2B5EF4-FFF2-40B4-BE49-F238E27FC236}">
                  <a16:creationId xmlns:a16="http://schemas.microsoft.com/office/drawing/2014/main" xmlns="" id="{CECD350E-C410-45D4-9230-22D085F674F3}"/>
                </a:ext>
              </a:extLst>
            </p:cNvPr>
            <p:cNvCxnSpPr/>
            <p:nvPr/>
          </p:nvCxnSpPr>
          <p:spPr>
            <a:xfrm rot="16200000">
              <a:off x="6663592" y="1277107"/>
              <a:ext cx="88934" cy="7994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31 Conector recto">
              <a:extLst>
                <a:ext uri="{FF2B5EF4-FFF2-40B4-BE49-F238E27FC236}">
                  <a16:creationId xmlns:a16="http://schemas.microsoft.com/office/drawing/2014/main" xmlns="" id="{9D4E7DA4-B50F-4978-93AF-FA53F9BB9D7E}"/>
                </a:ext>
              </a:extLst>
            </p:cNvPr>
            <p:cNvCxnSpPr/>
            <p:nvPr/>
          </p:nvCxnSpPr>
          <p:spPr>
            <a:xfrm rot="16200000" flipV="1">
              <a:off x="6685198" y="1391513"/>
              <a:ext cx="125668" cy="0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32 Conector recto">
              <a:extLst>
                <a:ext uri="{FF2B5EF4-FFF2-40B4-BE49-F238E27FC236}">
                  <a16:creationId xmlns:a16="http://schemas.microsoft.com/office/drawing/2014/main" xmlns="" id="{406FB909-CEE6-4480-B962-65FCA83D6ECC}"/>
                </a:ext>
              </a:extLst>
            </p:cNvPr>
            <p:cNvCxnSpPr/>
            <p:nvPr/>
          </p:nvCxnSpPr>
          <p:spPr>
            <a:xfrm rot="5400000" flipH="1">
              <a:off x="6744512" y="1276132"/>
              <a:ext cx="88934" cy="81895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/>
              <a:t>Haga clic en el icono para agregar una imagen</a:t>
            </a:r>
            <a:endParaRPr lang="en-U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9" name="4 Marcador de fecha">
            <a:extLst>
              <a:ext uri="{FF2B5EF4-FFF2-40B4-BE49-F238E27FC236}">
                <a16:creationId xmlns:a16="http://schemas.microsoft.com/office/drawing/2014/main" xmlns="" id="{0502F7FB-E643-4518-BB74-1B1A3A2CFB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477000" y="55563"/>
            <a:ext cx="2133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43FB15-75B9-4E7F-8BF4-B02EF4AA1434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20" name="5 Marcador de pie de página">
            <a:extLst>
              <a:ext uri="{FF2B5EF4-FFF2-40B4-BE49-F238E27FC236}">
                <a16:creationId xmlns:a16="http://schemas.microsoft.com/office/drawing/2014/main" xmlns="" id="{19FD7E84-69FD-4B21-B6A1-1D885A3F1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14400" y="55563"/>
            <a:ext cx="5562600" cy="365125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21" name="6 Marcador de número de diapositiva">
            <a:extLst>
              <a:ext uri="{FF2B5EF4-FFF2-40B4-BE49-F238E27FC236}">
                <a16:creationId xmlns:a16="http://schemas.microsoft.com/office/drawing/2014/main" xmlns="" id="{F60D4BE4-B4BF-43E1-8DE2-2FEAD5FCF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5563"/>
            <a:ext cx="4572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EA144F9-70E4-44E7-8D58-B73CF38EB01D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  <p:extLst>
      <p:ext uri="{BB962C8B-B14F-4D97-AF65-F5344CB8AC3E}">
        <p14:creationId xmlns:p14="http://schemas.microsoft.com/office/powerpoint/2010/main" val="103487714"/>
      </p:ext>
    </p:extLst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64999">
              <a:srgbClr val="000000"/>
            </a:gs>
            <a:gs pos="100000">
              <a:srgbClr val="5A77A9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>
            <a:extLst>
              <a:ext uri="{FF2B5EF4-FFF2-40B4-BE49-F238E27FC236}">
                <a16:creationId xmlns:a16="http://schemas.microsoft.com/office/drawing/2014/main" xmlns="" id="{0205C780-0FAB-4FD0-AADA-5839F4DAE664}"/>
              </a:ext>
            </a:extLst>
          </p:cNvPr>
          <p:cNvSpPr/>
          <p:nvPr/>
        </p:nvSpPr>
        <p:spPr>
          <a:xfrm>
            <a:off x="0" y="0"/>
            <a:ext cx="365125" cy="6854825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7 Rectángulo">
            <a:extLst>
              <a:ext uri="{FF2B5EF4-FFF2-40B4-BE49-F238E27FC236}">
                <a16:creationId xmlns:a16="http://schemas.microsoft.com/office/drawing/2014/main" xmlns="" id="{6FA78014-C4F2-49FE-917C-1408BEEAD7F9}"/>
              </a:ext>
            </a:extLst>
          </p:cNvPr>
          <p:cNvSpPr/>
          <p:nvPr/>
        </p:nvSpPr>
        <p:spPr>
          <a:xfrm>
            <a:off x="255588" y="5046663"/>
            <a:ext cx="73025" cy="169227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8 Rectángulo">
            <a:extLst>
              <a:ext uri="{FF2B5EF4-FFF2-40B4-BE49-F238E27FC236}">
                <a16:creationId xmlns:a16="http://schemas.microsoft.com/office/drawing/2014/main" xmlns="" id="{0E13F0BC-1370-4F4C-AE7D-60300D2CE78E}"/>
              </a:ext>
            </a:extLst>
          </p:cNvPr>
          <p:cNvSpPr/>
          <p:nvPr/>
        </p:nvSpPr>
        <p:spPr>
          <a:xfrm>
            <a:off x="255588" y="4797425"/>
            <a:ext cx="73025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9 Rectángulo">
            <a:extLst>
              <a:ext uri="{FF2B5EF4-FFF2-40B4-BE49-F238E27FC236}">
                <a16:creationId xmlns:a16="http://schemas.microsoft.com/office/drawing/2014/main" xmlns="" id="{0B524C39-0BBC-475A-9BCB-2D0A7C690CAE}"/>
              </a:ext>
            </a:extLst>
          </p:cNvPr>
          <p:cNvSpPr/>
          <p:nvPr/>
        </p:nvSpPr>
        <p:spPr>
          <a:xfrm>
            <a:off x="255588" y="4637088"/>
            <a:ext cx="73025" cy="138112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10 Rectángulo">
            <a:extLst>
              <a:ext uri="{FF2B5EF4-FFF2-40B4-BE49-F238E27FC236}">
                <a16:creationId xmlns:a16="http://schemas.microsoft.com/office/drawing/2014/main" xmlns="" id="{5F495FB4-467A-4A9D-A3EE-2FDF303B6075}"/>
              </a:ext>
            </a:extLst>
          </p:cNvPr>
          <p:cNvSpPr/>
          <p:nvPr/>
        </p:nvSpPr>
        <p:spPr>
          <a:xfrm>
            <a:off x="255588" y="4541838"/>
            <a:ext cx="73025" cy="7461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11 Rectángulo">
            <a:extLst>
              <a:ext uri="{FF2B5EF4-FFF2-40B4-BE49-F238E27FC236}">
                <a16:creationId xmlns:a16="http://schemas.microsoft.com/office/drawing/2014/main" xmlns="" id="{19FF6B77-F2B1-48F2-A79F-74F9BD55A7BB}"/>
              </a:ext>
            </a:extLst>
          </p:cNvPr>
          <p:cNvSpPr/>
          <p:nvPr/>
        </p:nvSpPr>
        <p:spPr>
          <a:xfrm>
            <a:off x="309563" y="681038"/>
            <a:ext cx="46037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14 Rectángulo">
            <a:extLst>
              <a:ext uri="{FF2B5EF4-FFF2-40B4-BE49-F238E27FC236}">
                <a16:creationId xmlns:a16="http://schemas.microsoft.com/office/drawing/2014/main" xmlns="" id="{260F3030-7EE7-4890-B101-13B1AAC1E0B7}"/>
              </a:ext>
            </a:extLst>
          </p:cNvPr>
          <p:cNvSpPr/>
          <p:nvPr/>
        </p:nvSpPr>
        <p:spPr>
          <a:xfrm>
            <a:off x="268288" y="681038"/>
            <a:ext cx="2857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15 Rectángulo">
            <a:extLst>
              <a:ext uri="{FF2B5EF4-FFF2-40B4-BE49-F238E27FC236}">
                <a16:creationId xmlns:a16="http://schemas.microsoft.com/office/drawing/2014/main" xmlns="" id="{A58A96EF-BB8F-4E48-BBE0-85AE30EA3D66}"/>
              </a:ext>
            </a:extLst>
          </p:cNvPr>
          <p:cNvSpPr/>
          <p:nvPr/>
        </p:nvSpPr>
        <p:spPr>
          <a:xfrm>
            <a:off x="249238" y="681038"/>
            <a:ext cx="9525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16 Rectángulo">
            <a:extLst>
              <a:ext uri="{FF2B5EF4-FFF2-40B4-BE49-F238E27FC236}">
                <a16:creationId xmlns:a16="http://schemas.microsoft.com/office/drawing/2014/main" xmlns="" id="{3CA1125C-A6D7-4F60-AE5A-5AB073231A60}"/>
              </a:ext>
            </a:extLst>
          </p:cNvPr>
          <p:cNvSpPr/>
          <p:nvPr/>
        </p:nvSpPr>
        <p:spPr>
          <a:xfrm>
            <a:off x="222250" y="681038"/>
            <a:ext cx="7938" cy="365125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2" name="21 Marcador de título">
            <a:extLst>
              <a:ext uri="{FF2B5EF4-FFF2-40B4-BE49-F238E27FC236}">
                <a16:creationId xmlns:a16="http://schemas.microsoft.com/office/drawing/2014/main" xmlns="" id="{034B2A1A-D0B8-4C09-8EC2-01AA32F4A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512763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1036" name="12 Marcador de texto">
            <a:extLst>
              <a:ext uri="{FF2B5EF4-FFF2-40B4-BE49-F238E27FC236}">
                <a16:creationId xmlns:a16="http://schemas.microsoft.com/office/drawing/2014/main" xmlns="" id="{949DB141-70CA-4AF5-80D0-DAA75CFA9A5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914400" y="178435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CL"/>
              <a:t>Haga clic para modificar el estilo de texto del patrón</a:t>
            </a:r>
          </a:p>
          <a:p>
            <a:pPr lvl="1"/>
            <a:r>
              <a:rPr lang="es-ES" altLang="es-CL"/>
              <a:t>Segundo nivel</a:t>
            </a:r>
          </a:p>
          <a:p>
            <a:pPr lvl="2"/>
            <a:r>
              <a:rPr lang="es-ES" altLang="es-CL"/>
              <a:t>Tercer nivel</a:t>
            </a:r>
          </a:p>
          <a:p>
            <a:pPr lvl="3"/>
            <a:r>
              <a:rPr lang="es-ES" altLang="es-CL"/>
              <a:t>Cuarto nivel</a:t>
            </a:r>
          </a:p>
          <a:p>
            <a:pPr lvl="4"/>
            <a:r>
              <a:rPr lang="es-ES" altLang="es-CL"/>
              <a:t>Quinto nivel</a:t>
            </a:r>
            <a:endParaRPr lang="en-US" altLang="es-CL"/>
          </a:p>
        </p:txBody>
      </p:sp>
      <p:sp>
        <p:nvSpPr>
          <p:cNvPr id="14" name="13 Marcador de fecha">
            <a:extLst>
              <a:ext uri="{FF2B5EF4-FFF2-40B4-BE49-F238E27FC236}">
                <a16:creationId xmlns:a16="http://schemas.microsoft.com/office/drawing/2014/main" xmlns="" id="{2CA940D4-CB6D-46DF-B35C-1D0CFFF454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CCC1B058-3BD3-464B-A8F3-68FCBDA9BE6D}" type="datetimeFigureOut">
              <a:rPr lang="es-CL"/>
              <a:pPr>
                <a:defRPr/>
              </a:pPr>
              <a:t>24-05-2023</a:t>
            </a:fld>
            <a:endParaRPr lang="es-CL"/>
          </a:p>
        </p:txBody>
      </p:sp>
      <p:sp>
        <p:nvSpPr>
          <p:cNvPr id="3" name="2 Marcador de pie de página">
            <a:extLst>
              <a:ext uri="{FF2B5EF4-FFF2-40B4-BE49-F238E27FC236}">
                <a16:creationId xmlns:a16="http://schemas.microsoft.com/office/drawing/2014/main" xmlns="" id="{8FD23685-724D-4072-9278-AC4E1E1936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s-CL"/>
          </a:p>
        </p:txBody>
      </p:sp>
      <p:sp>
        <p:nvSpPr>
          <p:cNvPr id="23" name="22 Marcador de número de diapositiva">
            <a:extLst>
              <a:ext uri="{FF2B5EF4-FFF2-40B4-BE49-F238E27FC236}">
                <a16:creationId xmlns:a16="http://schemas.microsoft.com/office/drawing/2014/main" xmlns="" id="{605CC35F-89B8-47AC-A1E7-D733C07337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tx2"/>
                </a:solidFill>
                <a:latin typeface="Corbel" panose="020B0503020204020204" pitchFamily="34" charset="0"/>
              </a:defRPr>
            </a:lvl1pPr>
          </a:lstStyle>
          <a:p>
            <a:pPr>
              <a:defRPr/>
            </a:pPr>
            <a:fld id="{AA7DDEAA-D5C6-4038-9C4C-C6E81E5B317C}" type="slidenum">
              <a:rPr lang="es-CL" altLang="es-CL"/>
              <a:pPr>
                <a:defRPr/>
              </a:pPr>
              <a:t>‹Nº›</a:t>
            </a:fld>
            <a:endParaRPr lang="es-CL" altLang="es-CL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7" r:id="rId1"/>
    <p:sldLayoutId id="2147483882" r:id="rId2"/>
    <p:sldLayoutId id="2147483888" r:id="rId3"/>
    <p:sldLayoutId id="2147483889" r:id="rId4"/>
    <p:sldLayoutId id="2147483890" r:id="rId5"/>
    <p:sldLayoutId id="2147483883" r:id="rId6"/>
    <p:sldLayoutId id="2147483891" r:id="rId7"/>
    <p:sldLayoutId id="2147483884" r:id="rId8"/>
    <p:sldLayoutId id="2147483892" r:id="rId9"/>
    <p:sldLayoutId id="2147483885" r:id="rId10"/>
    <p:sldLayoutId id="2147483886" r:id="rId11"/>
  </p:sldLayoutIdLst>
  <p:transition>
    <p:dissolv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rgbClr val="C1EEF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C1EEFF"/>
          </a:solidFill>
          <a:latin typeface="Consolas" pitchFamily="49" charset="0"/>
        </a:defRPr>
      </a:lvl9pPr>
      <a:extLst/>
    </p:titleStyle>
    <p:bodyStyle>
      <a:lvl1pPr marL="411163" indent="-342900" algn="l" rtl="0" eaLnBrk="0" fontAlgn="base" hangingPunct="0">
        <a:spcBef>
          <a:spcPts val="700"/>
        </a:spcBef>
        <a:spcAft>
          <a:spcPct val="0"/>
        </a:spcAft>
        <a:buClr>
          <a:schemeClr val="tx2"/>
        </a:buClr>
        <a:buSzPct val="95000"/>
        <a:buFont typeface="Wingdings" panose="05000000000000000000" pitchFamily="2" charset="2"/>
        <a:buChar char="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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0475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3" panose="05040102010807070707" pitchFamily="18" charset="2"/>
        <a:buChar char="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138" indent="-20955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4a"/><Relationship Id="rId2" Type="http://schemas.microsoft.com/office/2007/relationships/media" Target="../media/media11.m4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2.m4a"/><Relationship Id="rId2" Type="http://schemas.microsoft.com/office/2007/relationships/media" Target="../media/media12.m4a"/><Relationship Id="rId1" Type="http://schemas.openxmlformats.org/officeDocument/2006/relationships/tags" Target="../tags/tag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7" Type="http://schemas.openxmlformats.org/officeDocument/2006/relationships/image" Target="../media/image4.png"/><Relationship Id="rId2" Type="http://schemas.microsoft.com/office/2007/relationships/media" Target="../media/media13.m4a"/><Relationship Id="rId1" Type="http://schemas.openxmlformats.org/officeDocument/2006/relationships/tags" Target="../tags/tag5.xml"/><Relationship Id="rId6" Type="http://schemas.openxmlformats.org/officeDocument/2006/relationships/image" Target="../media/image3.png"/><Relationship Id="rId5" Type="http://schemas.openxmlformats.org/officeDocument/2006/relationships/image" Target="../media/image5.emf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2" Type="http://schemas.microsoft.com/office/2007/relationships/media" Target="../media/media14.m4a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2" Type="http://schemas.microsoft.com/office/2007/relationships/media" Target="../media/media15.m4a"/><Relationship Id="rId1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2" Type="http://schemas.microsoft.com/office/2007/relationships/media" Target="../media/media17.m4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2" Type="http://schemas.microsoft.com/office/2007/relationships/media" Target="../media/media18.m4a"/><Relationship Id="rId1" Type="http://schemas.openxmlformats.org/officeDocument/2006/relationships/tags" Target="../tags/tag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2" Type="http://schemas.microsoft.com/office/2007/relationships/media" Target="../media/media21.m4a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3.m4a"/><Relationship Id="rId2" Type="http://schemas.microsoft.com/office/2007/relationships/media" Target="../media/media23.m4a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media25.m4a"/><Relationship Id="rId2" Type="http://schemas.microsoft.com/office/2007/relationships/media" Target="../media/media25.m4a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media29.m4a"/><Relationship Id="rId2" Type="http://schemas.microsoft.com/office/2007/relationships/media" Target="../media/media29.m4a"/><Relationship Id="rId1" Type="http://schemas.openxmlformats.org/officeDocument/2006/relationships/tags" Target="../tags/tag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media30.m4a"/><Relationship Id="rId2" Type="http://schemas.microsoft.com/office/2007/relationships/media" Target="../media/media30.m4a"/><Relationship Id="rId1" Type="http://schemas.openxmlformats.org/officeDocument/2006/relationships/tags" Target="../tags/tag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2.m4a"/><Relationship Id="rId2" Type="http://schemas.microsoft.com/office/2007/relationships/media" Target="../media/media32.m4a"/><Relationship Id="rId1" Type="http://schemas.openxmlformats.org/officeDocument/2006/relationships/tags" Target="../tags/tag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4.m4a"/><Relationship Id="rId2" Type="http://schemas.microsoft.com/office/2007/relationships/media" Target="../media/media34.m4a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media35.m4a"/><Relationship Id="rId2" Type="http://schemas.microsoft.com/office/2007/relationships/media" Target="../media/media35.m4a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media36.m4a"/><Relationship Id="rId2" Type="http://schemas.microsoft.com/office/2007/relationships/media" Target="../media/media36.m4a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media38.m4a"/><Relationship Id="rId2" Type="http://schemas.microsoft.com/office/2007/relationships/media" Target="../media/media38.m4a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media39.m4a"/><Relationship Id="rId2" Type="http://schemas.microsoft.com/office/2007/relationships/media" Target="../media/media39.m4a"/><Relationship Id="rId1" Type="http://schemas.openxmlformats.org/officeDocument/2006/relationships/tags" Target="../tags/tag2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media40.m4a"/><Relationship Id="rId2" Type="http://schemas.microsoft.com/office/2007/relationships/media" Target="../media/media40.m4a"/><Relationship Id="rId1" Type="http://schemas.openxmlformats.org/officeDocument/2006/relationships/tags" Target="../tags/tag2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media41.m4a"/><Relationship Id="rId2" Type="http://schemas.microsoft.com/office/2007/relationships/media" Target="../media/media41.m4a"/><Relationship Id="rId1" Type="http://schemas.openxmlformats.org/officeDocument/2006/relationships/tags" Target="../tags/tag2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media42.m4a"/><Relationship Id="rId2" Type="http://schemas.microsoft.com/office/2007/relationships/media" Target="../media/media42.m4a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3.m4a"/><Relationship Id="rId2" Type="http://schemas.microsoft.com/office/2007/relationships/media" Target="../media/media43.m4a"/><Relationship Id="rId1" Type="http://schemas.openxmlformats.org/officeDocument/2006/relationships/tags" Target="../tags/tag2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4.m4a"/><Relationship Id="rId2" Type="http://schemas.microsoft.com/office/2007/relationships/media" Target="../media/media44.m4a"/><Relationship Id="rId1" Type="http://schemas.openxmlformats.org/officeDocument/2006/relationships/tags" Target="../tags/tag2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5.m4a"/><Relationship Id="rId2" Type="http://schemas.microsoft.com/office/2007/relationships/media" Target="../media/media45.m4a"/><Relationship Id="rId1" Type="http://schemas.openxmlformats.org/officeDocument/2006/relationships/tags" Target="../tags/tag2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media46.m4a"/><Relationship Id="rId2" Type="http://schemas.microsoft.com/office/2007/relationships/media" Target="../media/media46.m4a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media47.m4a"/><Relationship Id="rId2" Type="http://schemas.microsoft.com/office/2007/relationships/media" Target="../media/media47.m4a"/><Relationship Id="rId1" Type="http://schemas.openxmlformats.org/officeDocument/2006/relationships/tags" Target="../tags/tag2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media48.m4a"/><Relationship Id="rId2" Type="http://schemas.microsoft.com/office/2007/relationships/media" Target="../media/media48.m4a"/><Relationship Id="rId1" Type="http://schemas.openxmlformats.org/officeDocument/2006/relationships/tags" Target="../tags/tag2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media49.m4a"/><Relationship Id="rId2" Type="http://schemas.microsoft.com/office/2007/relationships/media" Target="../media/media49.m4a"/><Relationship Id="rId1" Type="http://schemas.openxmlformats.org/officeDocument/2006/relationships/tags" Target="../tags/tag30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media52.m4a"/><Relationship Id="rId2" Type="http://schemas.microsoft.com/office/2007/relationships/media" Target="../media/media52.m4a"/><Relationship Id="rId1" Type="http://schemas.openxmlformats.org/officeDocument/2006/relationships/tags" Target="../tags/tag3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4a"/><Relationship Id="rId2" Type="http://schemas.microsoft.com/office/2007/relationships/media" Target="../media/media9.m4a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427297FA-7004-4217-8D0D-9869539C51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9751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Evaluación </a:t>
            </a:r>
            <a:r>
              <a:rPr lang="es-CL" dirty="0" err="1">
                <a:solidFill>
                  <a:schemeClr val="tx2">
                    <a:satMod val="200000"/>
                  </a:schemeClr>
                </a:solidFill>
              </a:rPr>
              <a:t>perioperatoria</a:t>
            </a: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 en personas mayores</a:t>
            </a:r>
          </a:p>
        </p:txBody>
      </p:sp>
      <p:sp>
        <p:nvSpPr>
          <p:cNvPr id="9219" name="2 Subtítulo">
            <a:extLst>
              <a:ext uri="{FF2B5EF4-FFF2-40B4-BE49-F238E27FC236}">
                <a16:creationId xmlns:a16="http://schemas.microsoft.com/office/drawing/2014/main" xmlns="" id="{E6F424DA-83F1-442E-82F1-A4DC875C2C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305425"/>
            <a:ext cx="7772400" cy="15081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Dr. Víctor Cares Lay</a:t>
            </a:r>
          </a:p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Geriatra HCUCH</a:t>
            </a:r>
          </a:p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Químico Farmacéutico</a:t>
            </a:r>
          </a:p>
          <a:p>
            <a:pPr algn="ctr" eaLnBrk="1" hangingPunct="1">
              <a:spcBef>
                <a:spcPct val="0"/>
              </a:spcBef>
            </a:pPr>
            <a:endParaRPr lang="es-CL" altLang="es-CL" dirty="0"/>
          </a:p>
        </p:txBody>
      </p:sp>
      <p:pic>
        <p:nvPicPr>
          <p:cNvPr id="9220" name="Picture 2" descr="Resultado de imagen para cirugia de persona mayor">
            <a:extLst>
              <a:ext uri="{FF2B5EF4-FFF2-40B4-BE49-F238E27FC236}">
                <a16:creationId xmlns:a16="http://schemas.microsoft.com/office/drawing/2014/main" xmlns="" id="{B24907CC-89B4-4FFA-943B-372FFCAC3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2420938"/>
            <a:ext cx="448151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BC26E53-61CF-47BC-840B-41E940159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DC1633F3-030F-4551-BF70-1E100D0D1C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407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91D3D192-0B30-4B69-84E6-B39A2C198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Cambios Fisiológicos</a:t>
            </a:r>
          </a:p>
        </p:txBody>
      </p:sp>
      <p:sp>
        <p:nvSpPr>
          <p:cNvPr id="20483" name="3 Marcador de contenido">
            <a:extLst>
              <a:ext uri="{FF2B5EF4-FFF2-40B4-BE49-F238E27FC236}">
                <a16:creationId xmlns:a16="http://schemas.microsoft.com/office/drawing/2014/main" xmlns="" id="{67144D4A-F94A-4AD1-947C-A061080B6A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/>
          <a:lstStyle/>
          <a:p>
            <a:r>
              <a:rPr lang="es-CL" altLang="es-CL" sz="2400"/>
              <a:t>Piel y anexos</a:t>
            </a:r>
          </a:p>
          <a:p>
            <a:endParaRPr lang="es-CL" altLang="es-CL" sz="2400"/>
          </a:p>
          <a:p>
            <a:r>
              <a:rPr lang="es-CL" altLang="es-CL" sz="2400"/>
              <a:t>Aparato cardiovascular </a:t>
            </a:r>
          </a:p>
          <a:p>
            <a:endParaRPr lang="es-CL" altLang="es-CL" sz="2400"/>
          </a:p>
          <a:p>
            <a:r>
              <a:rPr lang="es-CL" altLang="es-CL" sz="2400"/>
              <a:t>Aparato respiratorio</a:t>
            </a:r>
          </a:p>
          <a:p>
            <a:endParaRPr lang="es-CL" altLang="es-CL" sz="2400"/>
          </a:p>
          <a:p>
            <a:r>
              <a:rPr lang="es-CL" altLang="es-CL" sz="2400"/>
              <a:t>Aparato urinario</a:t>
            </a:r>
          </a:p>
          <a:p>
            <a:endParaRPr lang="es-CL" altLang="es-CL" sz="2400"/>
          </a:p>
          <a:p>
            <a:r>
              <a:rPr lang="es-CL" altLang="es-CL" sz="2400"/>
              <a:t>Sistema gastrointestinal</a:t>
            </a:r>
          </a:p>
        </p:txBody>
      </p:sp>
      <p:sp>
        <p:nvSpPr>
          <p:cNvPr id="20484" name="4 Marcador de contenido">
            <a:extLst>
              <a:ext uri="{FF2B5EF4-FFF2-40B4-BE49-F238E27FC236}">
                <a16:creationId xmlns:a16="http://schemas.microsoft.com/office/drawing/2014/main" xmlns="" id="{A4C862E6-8789-4037-AD11-272457B6D5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</p:spPr>
        <p:txBody>
          <a:bodyPr/>
          <a:lstStyle/>
          <a:p>
            <a:r>
              <a:rPr lang="es-CL" altLang="es-CL" sz="2400"/>
              <a:t>Sistema nervioso</a:t>
            </a:r>
          </a:p>
          <a:p>
            <a:endParaRPr lang="es-CL" altLang="es-CL" sz="2400"/>
          </a:p>
          <a:p>
            <a:r>
              <a:rPr lang="es-CL" altLang="es-CL" sz="2400"/>
              <a:t>Sistema inmunitario</a:t>
            </a:r>
          </a:p>
          <a:p>
            <a:endParaRPr lang="es-CL" altLang="es-CL" sz="2400"/>
          </a:p>
          <a:p>
            <a:r>
              <a:rPr lang="es-CL" altLang="es-CL" sz="2400"/>
              <a:t>Sistema hematopoyético</a:t>
            </a:r>
          </a:p>
          <a:p>
            <a:endParaRPr lang="es-CL" altLang="es-CL" sz="2400"/>
          </a:p>
          <a:p>
            <a:r>
              <a:rPr lang="es-CL" altLang="es-CL" sz="2400"/>
              <a:t>Sistema osteomuscular</a:t>
            </a:r>
          </a:p>
          <a:p>
            <a:endParaRPr lang="es-CL" altLang="es-CL" sz="2400"/>
          </a:p>
          <a:p>
            <a:r>
              <a:rPr lang="es-CL" altLang="es-CL" sz="2400"/>
              <a:t>metabolismo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007E091-653D-4E1C-AD84-28AED33BEE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AEA6842-EAD0-4834-9A45-039CE8491C5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011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79E585BF-7E48-4E60-8EEF-F5F94F4BC5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Índices pronósticos</a:t>
            </a:r>
          </a:p>
        </p:txBody>
      </p:sp>
      <p:sp>
        <p:nvSpPr>
          <p:cNvPr id="12291" name="2 Marcador de contenido">
            <a:extLst>
              <a:ext uri="{FF2B5EF4-FFF2-40B4-BE49-F238E27FC236}">
                <a16:creationId xmlns:a16="http://schemas.microsoft.com/office/drawing/2014/main" xmlns="" id="{DCA9158A-7524-4FF0-A18D-1B223B8A60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Pre operatorios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Clasificación ASA: mayores de 70 años con cirugía de urgencias; riesgo de mortalidad (ASA I: 0%; ASA II: 12,9%; ASA III: 30,6%; ASA IV: 56,8%)</a:t>
            </a:r>
          </a:p>
          <a:p>
            <a:endParaRPr lang="es-CL" altLang="es-CL" sz="2400"/>
          </a:p>
          <a:p>
            <a:r>
              <a:rPr lang="es-CL" altLang="es-CL" sz="2400"/>
              <a:t>APACHE II: es mejor predictor de eventos adversos que el índice de la ASA, aunque de más difícil implementación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E590501-7FDF-4E4C-B942-D2595738C0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1B28942-9252-40CF-9DA7-4DC0ECEAE10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675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2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4865B1BD-7807-4656-A840-FDDB5AB92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Índices pronósticos</a:t>
            </a:r>
          </a:p>
        </p:txBody>
      </p:sp>
      <p:sp>
        <p:nvSpPr>
          <p:cNvPr id="13315" name="2 Marcador de contenido">
            <a:extLst>
              <a:ext uri="{FF2B5EF4-FFF2-40B4-BE49-F238E27FC236}">
                <a16:creationId xmlns:a16="http://schemas.microsoft.com/office/drawing/2014/main" xmlns="" id="{7FA1B887-38A9-405C-BC59-53B57D6FF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Pre operatorios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Sickness Assessment (SA): validada en mayores de 65 años</a:t>
            </a:r>
          </a:p>
          <a:p>
            <a:pPr lvl="1"/>
            <a:r>
              <a:rPr lang="es-CL" altLang="es-CL" sz="2000"/>
              <a:t>hipotensión (presión arterial sistólica menor de 100 mmHg)</a:t>
            </a:r>
          </a:p>
          <a:p>
            <a:pPr lvl="1"/>
            <a:r>
              <a:rPr lang="es-CL" altLang="es-CL" sz="2000"/>
              <a:t>enfermedad crónica severa</a:t>
            </a:r>
          </a:p>
          <a:p>
            <a:pPr lvl="1"/>
            <a:r>
              <a:rPr lang="es-CL" altLang="es-CL" sz="2000"/>
              <a:t>independencia o dependencia para el autocuidado. </a:t>
            </a:r>
          </a:p>
          <a:p>
            <a:endParaRPr lang="es-CL" altLang="es-CL" sz="2400"/>
          </a:p>
          <a:p>
            <a:r>
              <a:rPr lang="es-CL" altLang="es-CL" sz="2400"/>
              <a:t>Puntúa de 0 a 3, y la mortalidad con 0 puntos es del 0%, la de 1 punto, del 52%, la de 2 puntos, del 60%, y la de 3 puntos, del 100%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767332E-7039-4B3E-BB5A-6E8EB1A07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BF71595B-931C-4AE4-9000-6AB8087BEA4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930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331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45B14C1D-CC94-4105-BB21-549515418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Índices pronósticos</a:t>
            </a:r>
          </a:p>
        </p:txBody>
      </p:sp>
      <p:sp>
        <p:nvSpPr>
          <p:cNvPr id="14339" name="2 Marcador de contenido">
            <a:extLst>
              <a:ext uri="{FF2B5EF4-FFF2-40B4-BE49-F238E27FC236}">
                <a16:creationId xmlns:a16="http://schemas.microsoft.com/office/drawing/2014/main" xmlns="" id="{AF39BFDF-813B-44EC-A530-879396D24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Pre operatorios </a:t>
            </a:r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r>
              <a:rPr lang="es-CL" altLang="es-CL" sz="2400"/>
              <a:t>ASA es útil para predecir la mortalidad, mientras que el índice de Reiss ayuda a pronosticar la morbimortalidad con una correlación significativa entre la gravedad en la escala del índice y el N° de complicaciones y muertes </a:t>
            </a:r>
          </a:p>
        </p:txBody>
      </p:sp>
      <p:pic>
        <p:nvPicPr>
          <p:cNvPr id="23556" name="Imagen 2">
            <a:extLst>
              <a:ext uri="{FF2B5EF4-FFF2-40B4-BE49-F238E27FC236}">
                <a16:creationId xmlns:a16="http://schemas.microsoft.com/office/drawing/2014/main" xmlns="" id="{15B7390F-6FD3-496E-92A3-84FF11894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003425"/>
            <a:ext cx="5354638" cy="285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E5D1752-3BFF-488C-B62F-E044177771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BC0BE3A5-4C1A-4A76-A3FA-CECB8057A1D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595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08B1C410-0DA9-42DA-92D7-68557C682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Manejo pre operatorio</a:t>
            </a:r>
          </a:p>
        </p:txBody>
      </p:sp>
      <p:sp>
        <p:nvSpPr>
          <p:cNvPr id="15363" name="2 Marcador de contenido">
            <a:extLst>
              <a:ext uri="{FF2B5EF4-FFF2-40B4-BE49-F238E27FC236}">
                <a16:creationId xmlns:a16="http://schemas.microsoft.com/office/drawing/2014/main" xmlns="" id="{1C1D2C57-5E50-426C-98C6-BC507D72A0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Estratificar el riesgo de los pacientes</a:t>
            </a:r>
          </a:p>
          <a:p>
            <a:endParaRPr lang="es-CL" altLang="es-CL" sz="2400"/>
          </a:p>
          <a:p>
            <a:r>
              <a:rPr lang="es-CL" altLang="es-CL" sz="2400"/>
              <a:t>Útil para identificar los factores de riesgo modificables y actuar de una forma proactiva</a:t>
            </a:r>
          </a:p>
          <a:p>
            <a:endParaRPr lang="es-CL" altLang="es-CL" sz="2400"/>
          </a:p>
          <a:p>
            <a:r>
              <a:rPr lang="es-CL" altLang="es-CL" sz="2400"/>
              <a:t>Consulta preoperatoria entre 4 y 8 semanas antes de la cirugía: identificar las alteraciones fisiológicas y patológicas que hagan que el individuo tenga un mayor riesgo de presentar complicaciones intraoperatorias y postoperatorias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150F7BE1-3132-47FD-9BA5-61A8BE07B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74FD5549-B937-4F64-B22E-AD5033F2F1E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68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536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A7A75A3-65C7-455E-8CC8-55F60B8E7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Manejo pre operatorio</a:t>
            </a:r>
          </a:p>
        </p:txBody>
      </p:sp>
      <p:sp>
        <p:nvSpPr>
          <p:cNvPr id="16387" name="2 Marcador de contenido">
            <a:extLst>
              <a:ext uri="{FF2B5EF4-FFF2-40B4-BE49-F238E27FC236}">
                <a16:creationId xmlns:a16="http://schemas.microsoft.com/office/drawing/2014/main" xmlns="" id="{ED8A45B7-C1A6-43E6-8529-84D80E8FDE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Toma de decisiones en torno a cuándo se debe retirar o suspender el soporte en los cuidados críticos y la de no reanimar</a:t>
            </a:r>
          </a:p>
          <a:p>
            <a:endParaRPr lang="es-CL" altLang="es-CL" sz="2400"/>
          </a:p>
          <a:p>
            <a:r>
              <a:rPr lang="es-CL" altLang="es-CL" sz="2400"/>
              <a:t>Historia clínica, exploración física y exámenes complementarios básicos (hemograma con coagulación, bioquímica completa, hormonas tiroideas, electrocardiograma y radiografía de tórax)</a:t>
            </a:r>
          </a:p>
          <a:p>
            <a:endParaRPr lang="es-CL" altLang="es-CL" sz="2400"/>
          </a:p>
          <a:p>
            <a:r>
              <a:rPr lang="es-CL" altLang="es-CL" sz="2400"/>
              <a:t>Ejes principales: comorbilidad,  estado funcional, estado mental, fármacos habituales y estado nutricional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E21AD85C-E4CC-4D4E-B15D-B233E191D8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F32399E-82A2-446E-81DD-67EC63039B9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0320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38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9A10FDC2-BE56-4BFA-9B14-E701EA0EF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154238"/>
            <a:ext cx="77724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 err="1">
                <a:solidFill>
                  <a:schemeClr val="tx2">
                    <a:satMod val="200000"/>
                  </a:schemeClr>
                </a:solidFill>
              </a:rPr>
              <a:t>Comorbilidad</a:t>
            </a:r>
            <a:endParaRPr lang="es-CL" dirty="0">
              <a:solidFill>
                <a:schemeClr val="tx2">
                  <a:satMod val="200000"/>
                </a:schemeClr>
              </a:solidFill>
            </a:endParaRP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114D40EB-B15D-4C5D-9CFD-529837325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28E003D9-CE60-4981-98CC-51BE39EFF2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423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56F24CBE-FB68-439F-9258-674952A10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Patología Cardiovascular</a:t>
            </a:r>
          </a:p>
        </p:txBody>
      </p:sp>
      <p:sp>
        <p:nvSpPr>
          <p:cNvPr id="18435" name="2 Marcador de contenido">
            <a:extLst>
              <a:ext uri="{FF2B5EF4-FFF2-40B4-BE49-F238E27FC236}">
                <a16:creationId xmlns:a16="http://schemas.microsoft.com/office/drawing/2014/main" xmlns="" id="{1B0ECF9F-DA71-4E11-BC76-3C007087EA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Riesgo quirúrgico de eventos cardiacos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Cirugía provoca un estrés con el consecuente aumento del consumo de O2 miocárdico, así como alteración del equilibrio entre factores protrombóticos y fibrinolíticos</a:t>
            </a:r>
          </a:p>
          <a:p>
            <a:endParaRPr lang="es-CL" altLang="es-CL" sz="2400"/>
          </a:p>
          <a:p>
            <a:endParaRPr lang="es-CL" altLang="es-CL" sz="2400"/>
          </a:p>
          <a:p>
            <a:r>
              <a:rPr lang="es-CL" altLang="es-CL" sz="2400"/>
              <a:t>Estos riesgos se incrementan si la cirugía es de urgencia, de mayor magnitud y de mayor duración, si se acompaña de hemorragia y si existe abundante recambio de fluidos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1E8CDC1D-6880-44C5-B80F-4455B9ACC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171A892-A1A6-4C4F-945B-9EC5E91E045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66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43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E3797E01-0D3F-4A28-8F08-C47E66E6D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Patología Cardiovascular</a:t>
            </a:r>
          </a:p>
        </p:txBody>
      </p:sp>
      <p:sp>
        <p:nvSpPr>
          <p:cNvPr id="19459" name="2 Marcador de contenido">
            <a:extLst>
              <a:ext uri="{FF2B5EF4-FFF2-40B4-BE49-F238E27FC236}">
                <a16:creationId xmlns:a16="http://schemas.microsoft.com/office/drawing/2014/main" xmlns="" id="{0E4CAC0C-AC38-45FF-80AF-82E17A138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 b="1"/>
              <a:t>Capacidad funcional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 b="1"/>
          </a:p>
          <a:p>
            <a:r>
              <a:rPr lang="es-CL" altLang="es-CL" sz="2400"/>
              <a:t>Se valora principalmente a través de los MET (unidad de medida del índice metabólico), que se describirán posteriormente al abordar la valoración funcional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 </a:t>
            </a:r>
            <a:r>
              <a:rPr lang="es-CL" altLang="es-CL" sz="2400" b="1"/>
              <a:t>Índices de riesgo de eventos cardiovasculares</a:t>
            </a:r>
          </a:p>
          <a:p>
            <a:r>
              <a:rPr lang="es-CL" altLang="es-CL" sz="2400"/>
              <a:t>La insuficiencia cardíaca es el principal predictor de complicaciones en PM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6A8C433-98A0-4B45-9BA9-8E4989B7C7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A4E88985-0558-44D6-81FE-8FE725D432D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036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945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>
            <a:extLst>
              <a:ext uri="{FF2B5EF4-FFF2-40B4-BE49-F238E27FC236}">
                <a16:creationId xmlns:a16="http://schemas.microsoft.com/office/drawing/2014/main" xmlns="" id="{BC566AB7-C867-4D49-9531-3B2E9218CD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650" y="188913"/>
            <a:ext cx="8391525" cy="663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xmlns="" id="{8686244C-0674-4504-A76B-FEB084CDEA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F61462D8-60C3-40E9-B437-CDDEF79FE5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9662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AD83C4E7-6AE7-480B-9FFA-BD4A30E92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1D03E960-65F3-4596-92B6-216A216957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r>
              <a:rPr lang="es-CL" altLang="es-CL" sz="2400" dirty="0"/>
              <a:t>Social </a:t>
            </a:r>
          </a:p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FPM, género femenino, 70 años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Viuda desde los 45 años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4 hijos, 12 nietos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Vive con una hija, yerno, 3 nietos 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2° humanidades, asesora del hogar, dueña de casa</a:t>
            </a:r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xmlns="" id="{F87F480A-6A9F-4FEF-94C9-7F49E5171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7ED177BF-EEDE-4B92-A083-63A052FD2B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3408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>
            <a:extLst>
              <a:ext uri="{FF2B5EF4-FFF2-40B4-BE49-F238E27FC236}">
                <a16:creationId xmlns:a16="http://schemas.microsoft.com/office/drawing/2014/main" xmlns="" id="{ADF5ACE9-9DBD-4255-8562-D1D5C11E6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8353425" cy="647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xmlns="" id="{B21776F5-8C4A-442F-857D-0863F8D980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33B42521-914C-42FA-9326-D528117A48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272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ABA26059-6B98-495B-9A3F-82ADF7D28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Patología Pulmonar</a:t>
            </a:r>
          </a:p>
        </p:txBody>
      </p:sp>
      <p:sp>
        <p:nvSpPr>
          <p:cNvPr id="22531" name="2 Marcador de contenido">
            <a:extLst>
              <a:ext uri="{FF2B5EF4-FFF2-40B4-BE49-F238E27FC236}">
                <a16:creationId xmlns:a16="http://schemas.microsoft.com/office/drawing/2014/main" xmlns="" id="{69AF5BE3-D2E6-48D5-B918-9E2A46794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Hábito tabáquico, la exposición ocupacional, síntomas respiratorios, limitación al ejercicio, infecciones respiratorias y patologías pulmonares existentes</a:t>
            </a:r>
          </a:p>
          <a:p>
            <a:endParaRPr lang="es-CL" altLang="es-CL" sz="2400"/>
          </a:p>
          <a:p>
            <a:r>
              <a:rPr lang="es-CL" altLang="es-CL" sz="2400"/>
              <a:t>EPOC es un factor de riesgo importante para complicaciones tras la cirugía, especialmente para que se produzca insuficiencia cardíaca, además de propias complicaciones pulmonares de la EPOC 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89ADD5A6-20ED-473F-8C66-AFF377141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8593D44-9250-43C3-9228-34B88544A32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751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253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9A282AF7-CE98-447F-B4BA-661C2C936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Patología Pulmonar</a:t>
            </a:r>
          </a:p>
        </p:txBody>
      </p:sp>
      <p:sp>
        <p:nvSpPr>
          <p:cNvPr id="32771" name="2 Marcador de contenido">
            <a:extLst>
              <a:ext uri="{FF2B5EF4-FFF2-40B4-BE49-F238E27FC236}">
                <a16:creationId xmlns:a16="http://schemas.microsoft.com/office/drawing/2014/main" xmlns="" id="{E2F683BE-221A-4C5D-8826-C089FCCF4F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388" y="1770063"/>
            <a:ext cx="4324350" cy="452596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Marcadores de riesgo de complicaciones respiratorias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hábito tabáquico (no  dejador de fumar en las 8 sem)</a:t>
            </a:r>
          </a:p>
          <a:p>
            <a:r>
              <a:rPr lang="es-CL" altLang="es-CL" sz="2400"/>
              <a:t>IMC 27 kg/m2 o mayor,</a:t>
            </a:r>
          </a:p>
          <a:p>
            <a:r>
              <a:rPr lang="es-CL" altLang="es-CL" sz="2400"/>
              <a:t>índice de la ASA &gt; 2</a:t>
            </a:r>
          </a:p>
          <a:p>
            <a:r>
              <a:rPr lang="es-CL" altLang="es-CL" sz="2400"/>
              <a:t>Albúmina sérica &lt; 3 mg/dl</a:t>
            </a:r>
          </a:p>
          <a:p>
            <a:r>
              <a:rPr lang="es-CL" altLang="es-CL" sz="2400"/>
              <a:t>Urea &gt; 30 mg/dl</a:t>
            </a:r>
          </a:p>
          <a:p>
            <a:r>
              <a:rPr lang="es-CL" altLang="es-CL" sz="2400"/>
              <a:t>Anestesia general</a:t>
            </a:r>
          </a:p>
        </p:txBody>
      </p:sp>
      <p:sp>
        <p:nvSpPr>
          <p:cNvPr id="32772" name="3 Marcador de contenido">
            <a:extLst>
              <a:ext uri="{FF2B5EF4-FFF2-40B4-BE49-F238E27FC236}">
                <a16:creationId xmlns:a16="http://schemas.microsoft.com/office/drawing/2014/main" xmlns="" id="{052A01B0-FBE7-4F59-B8C1-1BBB75F25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</p:spPr>
        <p:txBody>
          <a:bodyPr/>
          <a:lstStyle/>
          <a:p>
            <a:r>
              <a:rPr lang="es-CL" altLang="es-CL" sz="2400"/>
              <a:t>Broncorrea</a:t>
            </a:r>
          </a:p>
          <a:p>
            <a:r>
              <a:rPr lang="es-CL" altLang="es-CL" sz="2400"/>
              <a:t>Deformidades de la caja torácica</a:t>
            </a:r>
          </a:p>
          <a:p>
            <a:r>
              <a:rPr lang="es-CL" altLang="es-CL" sz="2400"/>
              <a:t>Mayor duración de la intervención (&gt; 6 h)</a:t>
            </a:r>
          </a:p>
          <a:p>
            <a:r>
              <a:rPr lang="es-CL" altLang="es-CL" sz="2400"/>
              <a:t>Cirugía torácica o abdominal alta</a:t>
            </a:r>
          </a:p>
          <a:p>
            <a:r>
              <a:rPr lang="es-CL" altLang="es-CL" sz="2400"/>
              <a:t>Neurocirugía y cirugía del cuello</a:t>
            </a:r>
          </a:p>
          <a:p>
            <a:r>
              <a:rPr lang="es-CL" altLang="es-CL" sz="2400"/>
              <a:t>Uso de sonda nasogástrica.</a:t>
            </a:r>
          </a:p>
          <a:p>
            <a:endParaRPr lang="es-CL" altLang="es-CL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CA379C6F-9701-4C3B-BD85-C078469AA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217D20BA-B79E-413B-956C-CB98118AB9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820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E9D71B5-7858-4AA9-B553-55FA739E9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Patologías Metabólicas</a:t>
            </a:r>
          </a:p>
        </p:txBody>
      </p:sp>
      <p:sp>
        <p:nvSpPr>
          <p:cNvPr id="24579" name="2 Marcador de contenido">
            <a:extLst>
              <a:ext uri="{FF2B5EF4-FFF2-40B4-BE49-F238E27FC236}">
                <a16:creationId xmlns:a16="http://schemas.microsoft.com/office/drawing/2014/main" xmlns="" id="{E645DDCF-B5F5-46AE-AE61-D2E1CE6F83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DM : estabilidad clínica, respuesta a hipoglucemiantes , tiempo evolución, presencia de complicaciones microvasculares, disautonomía diabética y E.  coronaria</a:t>
            </a:r>
          </a:p>
          <a:p>
            <a:endParaRPr lang="es-CL" altLang="es-CL" sz="2400"/>
          </a:p>
          <a:p>
            <a:r>
              <a:rPr lang="es-CL" altLang="es-CL" sz="2400"/>
              <a:t>Las complicaciones más frecuentes en este grupo de pacientes son las cardiovasculares (IAM) , las  infecciones y la mala cicatrización de las heridas</a:t>
            </a:r>
          </a:p>
          <a:p>
            <a:endParaRPr lang="es-CL" altLang="es-CL" sz="2400"/>
          </a:p>
          <a:p>
            <a:r>
              <a:rPr lang="es-CL" altLang="es-CL" sz="2400"/>
              <a:t>Si es posible, se debe retrasar una cirugía mayor cuando la hemoglobina glicosilada sea &gt; 9%, cuando la glucemia basal sea &gt; 180 mg/dl o cuando la glucemia posprandial sea &gt; 230 mg/dl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DF95D7B-92BA-4A37-B530-E115140465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3A1DF010-C8C3-4214-B7B9-D73FCDB7350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0136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457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18290F1-F2FE-4AB9-A99F-4EC91B3DE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154238"/>
            <a:ext cx="77724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Funcionalidad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70F1E83-4C6B-448E-874B-702D43150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30E98D9F-0C48-4E0D-995C-683B21833F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381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5567C1EA-2A0D-4D63-9CCD-88A6E91E1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Funcionalidad</a:t>
            </a:r>
          </a:p>
        </p:txBody>
      </p:sp>
      <p:sp>
        <p:nvSpPr>
          <p:cNvPr id="26627" name="2 Marcador de contenido">
            <a:extLst>
              <a:ext uri="{FF2B5EF4-FFF2-40B4-BE49-F238E27FC236}">
                <a16:creationId xmlns:a16="http://schemas.microsoft.com/office/drawing/2014/main" xmlns="" id="{B6409B5A-60B3-4828-A2B2-297595A0F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MET &lt; 4 (aproximadamente correspondería a la capacidad de subir dos tramos de escaleras o a la clase funcional de 3-4 de la New York Heart Association) se asocia a un aumento del riesgo de eventos cardíacos perioperatorios</a:t>
            </a:r>
          </a:p>
          <a:p>
            <a:endParaRPr lang="es-CL" altLang="es-CL" sz="2400"/>
          </a:p>
          <a:p>
            <a:r>
              <a:rPr lang="es-CL" altLang="es-CL" sz="2400"/>
              <a:t>Funcional alta medida con MET se relacionó con un buen pronóstico, incluso en presencia de patología cardíaca isquémica estable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2ED92357-45F5-4634-A1F0-99D014D85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E0145C8-3F06-4814-8118-1D7958D6A4F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809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662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F54BCB5B-DC55-4208-AE43-8A521EA85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Funcionalidad</a:t>
            </a:r>
          </a:p>
        </p:txBody>
      </p:sp>
      <p:pic>
        <p:nvPicPr>
          <p:cNvPr id="36867" name="Imagen 2">
            <a:extLst>
              <a:ext uri="{FF2B5EF4-FFF2-40B4-BE49-F238E27FC236}">
                <a16:creationId xmlns:a16="http://schemas.microsoft.com/office/drawing/2014/main" xmlns="" id="{EEE36464-B674-4DBF-99CF-9EE3CC9D0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343150"/>
            <a:ext cx="80645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FEA53C30-50FF-4434-820C-F403D5E6B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8D799B3-3ADE-4630-AB80-5CEEF12181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0994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16C73AB8-6DF4-4AF1-B0C2-19FF3ECC9C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154238"/>
            <a:ext cx="77724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Evaluación Cognitiva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6E8DC7B2-93A1-4D11-BA52-2A46DB25C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7333CF2-1498-492D-AA0F-3286A409A77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461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0B9BF5C8-13DB-48FF-AD67-E407D24A7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Cognición</a:t>
            </a:r>
          </a:p>
        </p:txBody>
      </p:sp>
      <p:sp>
        <p:nvSpPr>
          <p:cNvPr id="38915" name="2 Marcador de contenido">
            <a:extLst>
              <a:ext uri="{FF2B5EF4-FFF2-40B4-BE49-F238E27FC236}">
                <a16:creationId xmlns:a16="http://schemas.microsoft.com/office/drawing/2014/main" xmlns="" id="{9F39EC18-ABD0-4F68-97AE-81F66FE29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Mayor riesgo  de delirium post quirúrgico</a:t>
            </a:r>
          </a:p>
          <a:p>
            <a:pPr lvl="1"/>
            <a:r>
              <a:rPr lang="es-CL" altLang="es-CL" sz="2000"/>
              <a:t>deterioro cognitivo leve y demencia preoperatoria</a:t>
            </a:r>
          </a:p>
          <a:p>
            <a:pPr lvl="1"/>
            <a:r>
              <a:rPr lang="es-CL" altLang="es-CL" sz="2000"/>
              <a:t>mayor edad</a:t>
            </a:r>
          </a:p>
          <a:p>
            <a:pPr lvl="1"/>
            <a:r>
              <a:rPr lang="es-CL" altLang="es-CL" sz="2000"/>
              <a:t>bajo nivel educativo</a:t>
            </a:r>
          </a:p>
          <a:p>
            <a:pPr lvl="1"/>
            <a:r>
              <a:rPr lang="es-CL" altLang="es-CL" sz="2000"/>
              <a:t>situación funcional limitada</a:t>
            </a:r>
          </a:p>
          <a:p>
            <a:pPr lvl="1"/>
            <a:r>
              <a:rPr lang="es-CL" altLang="es-CL" sz="2000"/>
              <a:t>fragilidad</a:t>
            </a:r>
          </a:p>
          <a:p>
            <a:pPr lvl="1"/>
            <a:r>
              <a:rPr lang="es-CL" altLang="es-CL" sz="2000"/>
              <a:t>consumo de alcohol</a:t>
            </a:r>
          </a:p>
          <a:p>
            <a:pPr lvl="1"/>
            <a:r>
              <a:rPr lang="es-CL" altLang="es-CL" sz="2000"/>
              <a:t>Comorbilidad</a:t>
            </a:r>
          </a:p>
          <a:p>
            <a:pPr lvl="1"/>
            <a:r>
              <a:rPr lang="es-CL" altLang="es-CL" sz="2000"/>
              <a:t>déficits sensoriales</a:t>
            </a:r>
          </a:p>
          <a:p>
            <a:pPr lvl="1"/>
            <a:r>
              <a:rPr lang="es-CL" altLang="es-CL" sz="2000"/>
              <a:t>polifarmacia (especialmente psicótropos y anticolinérgicos)</a:t>
            </a:r>
          </a:p>
          <a:p>
            <a:pPr lvl="1"/>
            <a:r>
              <a:rPr lang="es-CL" altLang="es-CL" sz="2000"/>
              <a:t>mayor magnitud y duración de la cirugía</a:t>
            </a:r>
          </a:p>
          <a:p>
            <a:pPr lvl="1"/>
            <a:r>
              <a:rPr lang="es-CL" altLang="es-CL" sz="2000"/>
              <a:t>presencia de alteraciones metabólicas y desnutrición </a:t>
            </a:r>
          </a:p>
          <a:p>
            <a:pPr lvl="1"/>
            <a:r>
              <a:rPr lang="es-CL" altLang="es-CL" sz="2000"/>
              <a:t>depresión</a:t>
            </a:r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264E293-87B1-4869-B118-DDFE8A9C7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8040837-6CE9-468D-B69C-00CD03C825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384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C1D17D43-25B2-481B-B499-CBC61EF9D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Cognición</a:t>
            </a:r>
          </a:p>
        </p:txBody>
      </p:sp>
      <p:sp>
        <p:nvSpPr>
          <p:cNvPr id="30723" name="2 Marcador de contenido">
            <a:extLst>
              <a:ext uri="{FF2B5EF4-FFF2-40B4-BE49-F238E27FC236}">
                <a16:creationId xmlns:a16="http://schemas.microsoft.com/office/drawing/2014/main" xmlns="" id="{55692001-630C-4B9A-B298-CA763A0AE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Modelo predictivo de delirium</a:t>
            </a:r>
          </a:p>
          <a:p>
            <a:pPr lvl="1"/>
            <a:r>
              <a:rPr lang="es-CL" altLang="es-CL" sz="2000"/>
              <a:t>edad ≥ 70 años</a:t>
            </a:r>
          </a:p>
          <a:p>
            <a:pPr lvl="1"/>
            <a:r>
              <a:rPr lang="es-CL" altLang="es-CL" sz="2000"/>
              <a:t>deterioro cognitivo previo</a:t>
            </a:r>
          </a:p>
          <a:p>
            <a:pPr lvl="1"/>
            <a:r>
              <a:rPr lang="es-CL" altLang="es-CL" sz="2000"/>
              <a:t>discapacidad en actividades básicas de la vida diaria o dificultad para deambular</a:t>
            </a:r>
          </a:p>
          <a:p>
            <a:pPr lvl="1"/>
            <a:r>
              <a:rPr lang="es-CL" altLang="es-CL" sz="2000"/>
              <a:t>Alteraciones hidroelectrolíticas prequirúrgicas</a:t>
            </a:r>
          </a:p>
          <a:p>
            <a:pPr lvl="1"/>
            <a:r>
              <a:rPr lang="es-CL" altLang="es-CL" sz="2000"/>
              <a:t>cirugía torácica no cardíaca </a:t>
            </a:r>
          </a:p>
          <a:p>
            <a:pPr lvl="1"/>
            <a:r>
              <a:rPr lang="es-CL" altLang="es-CL" sz="2000"/>
              <a:t>cirugía de aneurisma aórtico</a:t>
            </a:r>
          </a:p>
          <a:p>
            <a:endParaRPr lang="es-CL" altLang="es-CL" sz="2400"/>
          </a:p>
          <a:p>
            <a:r>
              <a:rPr lang="es-CL" altLang="es-CL" sz="2400"/>
              <a:t>Puntuación: 0 puntos, 2% de riesgo; 1-2 puntos, 11% de riesgo, y ≥ 3 puntos, 50% de riesgo.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A46ED46-0EB8-493D-B774-39D5E802D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FDF47F77-1424-4F55-8398-1473EA157AF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292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07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DE7FABFE-782A-4548-AB46-DF4D08628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47396226-2705-4200-8B72-B5B394951A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r>
              <a:rPr lang="es-CL" altLang="es-CL" sz="2400" dirty="0"/>
              <a:t>Mental </a:t>
            </a:r>
          </a:p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Sin deterioro cognitivo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Sin Trastorno de ánimo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Sin trastorno del sueño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66394BAB-419C-4ABD-AC3F-06A03CCD22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D726BD79-EA0D-42B9-8360-6E996FEB4A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454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1764ED73-ADC9-477F-9FC7-2040EE49C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Valoración Farmacológica</a:t>
            </a:r>
          </a:p>
        </p:txBody>
      </p:sp>
      <p:sp>
        <p:nvSpPr>
          <p:cNvPr id="31747" name="2 Marcador de contenido">
            <a:extLst>
              <a:ext uri="{FF2B5EF4-FFF2-40B4-BE49-F238E27FC236}">
                <a16:creationId xmlns:a16="http://schemas.microsoft.com/office/drawing/2014/main" xmlns="" id="{D8D08579-AC48-43CE-9D4C-92EB0F5236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Cuidado con fármacos anticolinérgicos y Benzodiacepinas</a:t>
            </a:r>
          </a:p>
          <a:p>
            <a:endParaRPr lang="es-CL" altLang="es-CL" sz="2400"/>
          </a:p>
          <a:p>
            <a:r>
              <a:rPr lang="es-CL" altLang="es-CL" sz="2400"/>
              <a:t>Mantener b-bloqueantes: disminución de complicaciones cardíacas postoperatorias y de la mortalidad entre pacientes con alto riesgo de patología coronaria o con esta ya establecida</a:t>
            </a:r>
          </a:p>
          <a:p>
            <a:endParaRPr lang="es-CL" altLang="es-CL" sz="2400"/>
          </a:p>
          <a:p>
            <a:r>
              <a:rPr lang="es-CL" altLang="es-CL" sz="2400"/>
              <a:t>IECA se deben mantener si su indicación es la HTA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BF039257-7286-4EBB-BB69-EF18FCA6BF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BB7D44E8-7AE1-414A-A017-110D52A62F7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476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74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F9A2840B-5316-43EA-AD72-0C265E759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Valoración Farmacológica</a:t>
            </a:r>
          </a:p>
        </p:txBody>
      </p:sp>
      <p:pic>
        <p:nvPicPr>
          <p:cNvPr id="41987" name="Picture 2">
            <a:extLst>
              <a:ext uri="{FF2B5EF4-FFF2-40B4-BE49-F238E27FC236}">
                <a16:creationId xmlns:a16="http://schemas.microsoft.com/office/drawing/2014/main" xmlns="" id="{E70F79D8-AFAA-4E68-BF34-E58FE47A3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1773238"/>
            <a:ext cx="8259762" cy="4751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7BB28E76-37D2-4F47-8604-AC83B5AE1D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FB2B86FC-BD17-4FA1-A4A0-A8B8FA3576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6805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9E23813D-BF3E-49FD-AFD1-3CB2F22C0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Valoración Nutricional</a:t>
            </a:r>
          </a:p>
        </p:txBody>
      </p:sp>
      <p:sp>
        <p:nvSpPr>
          <p:cNvPr id="33795" name="2 Marcador de contenido">
            <a:extLst>
              <a:ext uri="{FF2B5EF4-FFF2-40B4-BE49-F238E27FC236}">
                <a16:creationId xmlns:a16="http://schemas.microsoft.com/office/drawing/2014/main" xmlns="" id="{A431FB7C-9847-4688-973D-A3CCC410F5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Hipoalbuminemia (&lt; 3,3-3,5 mg/dl) se ha relacionado con morbilidad y mortalidad perioperatoria </a:t>
            </a:r>
          </a:p>
          <a:p>
            <a:endParaRPr lang="es-CL" altLang="es-CL" sz="2400"/>
          </a:p>
          <a:p>
            <a:r>
              <a:rPr lang="es-CL" altLang="es-CL" sz="2400"/>
              <a:t>Beneficio al utilizar la nutrición parenteral preoperatoria a la hora de reducir la incidencia de complicaciones sépticas en pacientes con malnutrición severa</a:t>
            </a:r>
          </a:p>
          <a:p>
            <a:endParaRPr lang="es-CL" altLang="es-CL" sz="2400"/>
          </a:p>
          <a:p>
            <a:r>
              <a:rPr lang="es-CL" altLang="es-CL" sz="2400"/>
              <a:t>La anemia se ha relaciona con una mayor mortalidad, se encuentra directamente relacionada con disfunción diastólica en pacientes con patología coronaria </a:t>
            </a:r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BBCBD551-8D12-4811-8466-6FA2AFEDA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D2DA685D-D196-410D-8652-9F72D3C1DC70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537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379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xmlns="" id="{C3465E7E-39EC-4DEF-91A6-3E3843E4F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260350"/>
            <a:ext cx="8435975" cy="640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xmlns="" id="{97DB7B10-C054-44E4-8605-1C3B606AD0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02266701-7B13-4B81-A04A-297D4EFA77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5679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489DE2C8-F126-4F44-AF79-CC87B8EC2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Manejo </a:t>
            </a:r>
            <a:r>
              <a:rPr lang="es-CL" dirty="0" err="1">
                <a:solidFill>
                  <a:schemeClr val="tx2">
                    <a:satMod val="200000"/>
                  </a:schemeClr>
                </a:solidFill>
              </a:rPr>
              <a:t>Intraoperatorio</a:t>
            </a:r>
            <a:endParaRPr lang="es-CL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35843" name="2 Marcador de contenido">
            <a:extLst>
              <a:ext uri="{FF2B5EF4-FFF2-40B4-BE49-F238E27FC236}">
                <a16:creationId xmlns:a16="http://schemas.microsoft.com/office/drawing/2014/main" xmlns="" id="{ABE8787D-833E-4B41-B705-73A68F77FC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Hipotermia  predictor independiente de complicaciones cardíacas en el postoperatorio en sujetos con patología cardíaca previa: calentar los fluidos o usar mantas térmicas</a:t>
            </a:r>
          </a:p>
          <a:p>
            <a:endParaRPr lang="es-CL" altLang="es-CL" sz="2400"/>
          </a:p>
          <a:p>
            <a:r>
              <a:rPr lang="es-CL" altLang="es-CL" sz="2400"/>
              <a:t>Fluidoterapia: mantener un adecuado volumen intracorporal es esencial, ya que se evitarán cuadros de hipotensión e insuficiencia cardíaca</a:t>
            </a:r>
          </a:p>
          <a:p>
            <a:endParaRPr lang="es-CL" altLang="es-CL" sz="2400"/>
          </a:p>
          <a:p>
            <a:r>
              <a:rPr lang="es-CL" altLang="es-CL" sz="2400"/>
              <a:t>Intubación: alteraciones postoperatorias de la deglución están en relación con el tiempo de intubación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807D1D75-9031-463E-8AD2-E9F53F82C9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C21936E1-DE99-4EB0-BBDB-6B730BEF511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387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584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78EBA381-5F09-4A19-AD1D-FC6948FAF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512763"/>
            <a:ext cx="8675687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post operatorias</a:t>
            </a:r>
          </a:p>
        </p:txBody>
      </p:sp>
      <p:sp>
        <p:nvSpPr>
          <p:cNvPr id="36867" name="2 Marcador de contenido">
            <a:extLst>
              <a:ext uri="{FF2B5EF4-FFF2-40B4-BE49-F238E27FC236}">
                <a16:creationId xmlns:a16="http://schemas.microsoft.com/office/drawing/2014/main" xmlns="" id="{2EAC3A37-501C-4D67-9021-E426AA3A3E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Especial relevancia en los 30 días inmediatos al proceso</a:t>
            </a:r>
          </a:p>
          <a:p>
            <a:endParaRPr lang="es-CL" altLang="es-CL" sz="2400"/>
          </a:p>
          <a:p>
            <a:r>
              <a:rPr lang="es-CL" altLang="es-CL" sz="2400"/>
              <a:t>En  &gt; de 80 años la mortalidad global a los 30 días de la intervención es del 8%, y al menos el 20% de los sometidos a cirugía mayor no cardíaca sufren algún tipo de complicación postoperatoria.</a:t>
            </a:r>
          </a:p>
          <a:p>
            <a:endParaRPr lang="es-CL" altLang="es-CL" sz="2400"/>
          </a:p>
          <a:p>
            <a:r>
              <a:rPr lang="es-CL" altLang="es-CL" sz="2400"/>
              <a:t>Las complicaciones aumentan la tasa de mortalidad a los 30 días (26 frente al 4%)</a:t>
            </a:r>
          </a:p>
          <a:p>
            <a:endParaRPr lang="es-CL" altLang="es-CL" sz="2400"/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C394234-D651-4EEF-8B89-791AB5257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80186C4-FADB-4A04-88EB-26B9B77E88D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328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8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686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F762092A-1F22-4867-9FC6-03B8D3822B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Delirium</a:t>
            </a:r>
          </a:p>
        </p:txBody>
      </p:sp>
      <p:sp>
        <p:nvSpPr>
          <p:cNvPr id="37891" name="2 Marcador de contenido">
            <a:extLst>
              <a:ext uri="{FF2B5EF4-FFF2-40B4-BE49-F238E27FC236}">
                <a16:creationId xmlns:a16="http://schemas.microsoft.com/office/drawing/2014/main" xmlns="" id="{0742DA85-444F-4CC2-A906-0B04C846A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Mayoría entre el primer y el séptimo día</a:t>
            </a:r>
          </a:p>
          <a:p>
            <a:endParaRPr lang="es-CL" altLang="es-CL" sz="2400"/>
          </a:p>
          <a:p>
            <a:r>
              <a:rPr lang="es-CL" altLang="es-CL" sz="2400"/>
              <a:t>Prevalencia 30 al 60% en cirugías de alto riesgo y de urgencias,  prevalencia  general  20%</a:t>
            </a:r>
          </a:p>
          <a:p>
            <a:endParaRPr lang="es-CL" altLang="es-CL" sz="2400"/>
          </a:p>
          <a:p>
            <a:r>
              <a:rPr lang="es-CL" altLang="es-CL" sz="2400"/>
              <a:t>Aumenta el riesgo de IAM, neumonía, edema agudo de pulmón e insuficiencia respiratoria, la tasa de mortalidad y las estancias medias hospitalarias, además de ser un predictor de institucionalización postoperatoria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AB424A43-6D78-4471-8863-B567AFF463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869B80EB-3AB1-4460-9854-C775194F813E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294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7891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BF70C296-0709-447C-9F03-6632B8AEB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12763"/>
            <a:ext cx="8229600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>
                <a:solidFill>
                  <a:schemeClr val="tx2">
                    <a:satMod val="200000"/>
                  </a:schemeClr>
                </a:solidFill>
              </a:rPr>
              <a:t>Delirium</a:t>
            </a:r>
            <a:endParaRPr lang="es-CL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8131" name="2 Marcador de contenido">
            <a:extLst>
              <a:ext uri="{FF2B5EF4-FFF2-40B4-BE49-F238E27FC236}">
                <a16:creationId xmlns:a16="http://schemas.microsoft.com/office/drawing/2014/main" xmlns="" id="{8E110CEB-D01D-4373-83F4-ADDAFE29E1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5138" y="1770063"/>
            <a:ext cx="4038600" cy="4525962"/>
          </a:xfrm>
        </p:spPr>
        <p:txBody>
          <a:bodyPr/>
          <a:lstStyle/>
          <a:p>
            <a:r>
              <a:rPr lang="es-CL" altLang="es-CL" sz="2400"/>
              <a:t>tipo de cirugía</a:t>
            </a:r>
          </a:p>
          <a:p>
            <a:endParaRPr lang="es-CL" altLang="es-CL" sz="2400"/>
          </a:p>
          <a:p>
            <a:r>
              <a:rPr lang="es-CL" altLang="es-CL" sz="2400"/>
              <a:t> tipo de anestesia</a:t>
            </a:r>
          </a:p>
          <a:p>
            <a:endParaRPr lang="es-CL" altLang="es-CL" sz="2400"/>
          </a:p>
          <a:p>
            <a:r>
              <a:rPr lang="es-CL" altLang="es-CL" sz="2400"/>
              <a:t>duración intervención</a:t>
            </a:r>
          </a:p>
          <a:p>
            <a:endParaRPr lang="es-CL" altLang="es-CL" sz="2400"/>
          </a:p>
          <a:p>
            <a:r>
              <a:rPr lang="es-CL" altLang="es-CL" sz="2400"/>
              <a:t>abundante pérdida sanguínea</a:t>
            </a:r>
          </a:p>
          <a:p>
            <a:endParaRPr lang="es-CL" altLang="es-CL" sz="2400"/>
          </a:p>
          <a:p>
            <a:r>
              <a:rPr lang="es-CL" altLang="es-CL" sz="2400"/>
              <a:t>Hipotensión</a:t>
            </a:r>
          </a:p>
        </p:txBody>
      </p:sp>
      <p:sp>
        <p:nvSpPr>
          <p:cNvPr id="48132" name="6 Marcador de contenido">
            <a:extLst>
              <a:ext uri="{FF2B5EF4-FFF2-40B4-BE49-F238E27FC236}">
                <a16:creationId xmlns:a16="http://schemas.microsoft.com/office/drawing/2014/main" xmlns="" id="{1828F7F1-0FAE-4523-AEF5-C6F7B555EA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56138" y="1770063"/>
            <a:ext cx="4038600" cy="4525962"/>
          </a:xfrm>
        </p:spPr>
        <p:txBody>
          <a:bodyPr/>
          <a:lstStyle/>
          <a:p>
            <a:r>
              <a:rPr lang="es-CL" altLang="es-CL" sz="2400"/>
              <a:t>Hipoxemia</a:t>
            </a:r>
          </a:p>
          <a:p>
            <a:endParaRPr lang="es-CL" altLang="es-CL" sz="2400"/>
          </a:p>
          <a:p>
            <a:r>
              <a:rPr lang="es-CL" altLang="es-CL" sz="2400"/>
              <a:t>Anemia</a:t>
            </a:r>
          </a:p>
          <a:p>
            <a:endParaRPr lang="es-CL" altLang="es-CL" sz="2400"/>
          </a:p>
          <a:p>
            <a:r>
              <a:rPr lang="es-CL" altLang="es-CL" sz="2400"/>
              <a:t>politransfusiones </a:t>
            </a:r>
          </a:p>
          <a:p>
            <a:endParaRPr lang="es-CL" altLang="es-CL" sz="2400"/>
          </a:p>
          <a:p>
            <a:r>
              <a:rPr lang="es-CL" altLang="es-CL" sz="2400"/>
              <a:t>anticolinérgicos, barbitúricos y benzodiazepinas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80EAE78D-C8E0-4C44-8203-0420E88B5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F7FD4A7D-E8C5-4BD3-A672-3A7D9C4182B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3356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506BFF9C-E77A-43CC-B41B-B6A6DA66C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Alteración cognitiva</a:t>
            </a:r>
          </a:p>
        </p:txBody>
      </p:sp>
      <p:sp>
        <p:nvSpPr>
          <p:cNvPr id="39939" name="2 Marcador de contenido">
            <a:extLst>
              <a:ext uri="{FF2B5EF4-FFF2-40B4-BE49-F238E27FC236}">
                <a16:creationId xmlns:a16="http://schemas.microsoft.com/office/drawing/2014/main" xmlns="" id="{05835F21-C7C0-4442-B02A-B3567886BB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POCD </a:t>
            </a:r>
            <a:r>
              <a:rPr lang="es-CL" altLang="es-CL" sz="2400" i="1"/>
              <a:t>(postoperative cognitive dysfunction)</a:t>
            </a:r>
            <a:endParaRPr lang="es-CL" altLang="es-CL" sz="2400"/>
          </a:p>
          <a:p>
            <a:endParaRPr lang="es-CL" altLang="es-CL" sz="2400"/>
          </a:p>
          <a:p>
            <a:r>
              <a:rPr lang="es-CL" altLang="es-CL" sz="2400"/>
              <a:t>Perturbación cognitiva temporal y transitoria que dura al menos 1 semana y que se asocia a un declinar cognitivo en los meses posteriores a la intervención, por lo que es necesario conocer la situación cognitiva antes de proceder a la intervención</a:t>
            </a:r>
          </a:p>
          <a:p>
            <a:endParaRPr lang="es-CL" altLang="es-CL" sz="2400"/>
          </a:p>
          <a:p>
            <a:r>
              <a:rPr lang="es-CL" altLang="es-CL" sz="2400"/>
              <a:t>Prevalencia en cirugía no cardíaca es del 7-26%, y en cirugía cardíaca, del 24-80%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30714B07-C879-4D07-9440-FB240CDE87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7ED88C0-E737-4F8D-A761-B7C061AD4DB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41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993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D9405202-91C8-4213-906D-62229395CC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AVE</a:t>
            </a:r>
          </a:p>
        </p:txBody>
      </p:sp>
      <p:sp>
        <p:nvSpPr>
          <p:cNvPr id="40963" name="2 Marcador de contenido">
            <a:extLst>
              <a:ext uri="{FF2B5EF4-FFF2-40B4-BE49-F238E27FC236}">
                <a16:creationId xmlns:a16="http://schemas.microsoft.com/office/drawing/2014/main" xmlns="" id="{3DC5C900-F9CE-49EC-9381-E45013730C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Incidencia en &gt; 65 años es 1% y en  &gt; 80 años es 3% </a:t>
            </a:r>
          </a:p>
          <a:p>
            <a:endParaRPr lang="es-CL" altLang="es-CL" sz="2400"/>
          </a:p>
          <a:p>
            <a:r>
              <a:rPr lang="es-CL" altLang="es-CL" sz="2400"/>
              <a:t>La incidencia es mayor en cirugía cardíaca y más frecuente en sujetos que preoperatoriamente tienen enfermedad cerebrovascular o carotídea, cardiopatía isquémica, enfermedad vascular  preoperatoria, HTA, diabetes mellitus y bajo nivel de actividad física</a:t>
            </a:r>
          </a:p>
          <a:p>
            <a:endParaRPr lang="es-CL" altLang="es-CL" sz="2400"/>
          </a:p>
          <a:p>
            <a:r>
              <a:rPr lang="es-CL" altLang="es-CL" sz="2400"/>
              <a:t>Mayor riesgo en pacientes que durante el proceso intraoperatorio o postoperatorio han sufrido inestabilidad hemodinámica o hipoxemia 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0525FE1-06E6-471C-9782-EF37F2CAC8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BB5FBB26-9243-4B73-A068-A244594A5ED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991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09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865B213A-B9A0-454F-8715-057A3B043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390D045B-81BC-49E8-9B67-D025D80621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r>
              <a:rPr lang="es-CL" altLang="es-CL" sz="2400" dirty="0"/>
              <a:t>Funcional </a:t>
            </a:r>
          </a:p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A. Avanzadas: Club PM 1 semana, presidenta junta de vecinos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A. Instrumentales: Lawton 6/8 (deja de hacer compras, transporte público)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A. Básicas: Barthel 85/100 (requiere ayuda para transferencias y uso de escaleras)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5F65EC24-7775-42C2-ADD6-90D195619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784CDA74-A916-4EAF-A3F0-BA415EF2F3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4050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0BE891C-9FD5-4932-8CDE-727E3DEE1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respiratorias</a:t>
            </a:r>
          </a:p>
        </p:txBody>
      </p:sp>
      <p:sp>
        <p:nvSpPr>
          <p:cNvPr id="41987" name="2 Marcador de contenido">
            <a:extLst>
              <a:ext uri="{FF2B5EF4-FFF2-40B4-BE49-F238E27FC236}">
                <a16:creationId xmlns:a16="http://schemas.microsoft.com/office/drawing/2014/main" xmlns="" id="{AD4ED965-FA2C-4ABF-BB53-F6F1BEBE47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40% de todas las complicaciones postoperatorias y el 20% de las muertes potencialmente prevenibles</a:t>
            </a:r>
          </a:p>
          <a:p>
            <a:endParaRPr lang="es-CL" altLang="es-CL" sz="2400"/>
          </a:p>
          <a:p>
            <a:r>
              <a:rPr lang="es-CL" altLang="es-CL" sz="2400"/>
              <a:t>Ocurren en el 2,1-10,2% de los  sujetos &gt; de 65 años</a:t>
            </a:r>
          </a:p>
          <a:p>
            <a:endParaRPr lang="es-CL" altLang="es-CL" sz="2400"/>
          </a:p>
          <a:p>
            <a:r>
              <a:rPr lang="es-CL" altLang="es-CL" sz="2400"/>
              <a:t>Aspiraciones, obstrucción de las vías aéreas superiores, broncoespasmo, hipoventilación, atelectasia o neumonía</a:t>
            </a:r>
          </a:p>
          <a:p>
            <a:endParaRPr lang="es-CL" altLang="es-CL" sz="2400"/>
          </a:p>
          <a:p>
            <a:r>
              <a:rPr lang="es-CL" altLang="es-CL" sz="2400"/>
              <a:t>Prevención: suspender tabaco  8 semanas antes, uso de broncodilatadores en sujetos subsidiarios de ellos y  Kinesioterapia  respiratoria  </a:t>
            </a:r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E50C2DD-FC24-4133-AF20-8DCD263E19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337EB9D-B95C-4D81-BA6D-DC9D77BB01D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760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9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9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198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181EF4EE-0354-4775-A3DE-770DB6D5F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 err="1">
                <a:solidFill>
                  <a:schemeClr val="tx2">
                    <a:satMod val="200000"/>
                  </a:schemeClr>
                </a:solidFill>
              </a:rPr>
              <a:t>Tromboembolismo</a:t>
            </a:r>
            <a:endParaRPr lang="es-CL" dirty="0">
              <a:solidFill>
                <a:schemeClr val="tx2">
                  <a:satMod val="200000"/>
                </a:schemeClr>
              </a:solidFill>
            </a:endParaRPr>
          </a:p>
        </p:txBody>
      </p:sp>
      <p:sp>
        <p:nvSpPr>
          <p:cNvPr id="43011" name="2 Marcador de contenido">
            <a:extLst>
              <a:ext uri="{FF2B5EF4-FFF2-40B4-BE49-F238E27FC236}">
                <a16:creationId xmlns:a16="http://schemas.microsoft.com/office/drawing/2014/main" xmlns="" id="{E094E8D1-F60E-403D-B9C4-9F94ADE33E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Edad mayor de 60 años está asociada a &gt; riesgo </a:t>
            </a:r>
          </a:p>
          <a:p>
            <a:endParaRPr lang="es-CL" altLang="es-CL" sz="2400"/>
          </a:p>
          <a:p>
            <a:r>
              <a:rPr lang="es-CL" altLang="es-CL" sz="2400"/>
              <a:t>Sin profilaxis  la incidencia de TVP es 4-8% y TEP 2-4%. </a:t>
            </a:r>
          </a:p>
          <a:p>
            <a:endParaRPr lang="es-CL" altLang="es-CL" sz="2400"/>
          </a:p>
          <a:p>
            <a:r>
              <a:rPr lang="es-CL" altLang="es-CL" sz="2400"/>
              <a:t>Estas cifras se duplican en: cirugía de alto riesgo, como es la cirugía oncológica, reemplazo articular, en caso de antecedentes de enfermedad tromboembólica venosa y si el paciente ha sufrido un traumatismo previamente</a:t>
            </a:r>
          </a:p>
          <a:p>
            <a:endParaRPr lang="es-CL" altLang="es-CL" sz="2400"/>
          </a:p>
          <a:p>
            <a:r>
              <a:rPr lang="es-CL" altLang="es-CL" sz="2400"/>
              <a:t>Los cuidados deben consistir en ejercicio precoz y profilaxis durante el proceso perioperatorio con heparina </a:t>
            </a:r>
          </a:p>
          <a:p>
            <a:endParaRPr lang="es-CL" altLang="es-CL" sz="240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C239E94-B956-48A2-8722-CA83C1BF81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178B3984-A123-4309-AE0F-8DB3DF430B5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362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3011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70725B92-0B3F-4E1A-A95C-141E66E8E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cardiacas</a:t>
            </a:r>
          </a:p>
        </p:txBody>
      </p:sp>
      <p:sp>
        <p:nvSpPr>
          <p:cNvPr id="44035" name="2 Marcador de contenido">
            <a:extLst>
              <a:ext uri="{FF2B5EF4-FFF2-40B4-BE49-F238E27FC236}">
                <a16:creationId xmlns:a16="http://schemas.microsoft.com/office/drawing/2014/main" xmlns="" id="{6293164C-C1D4-488E-A141-EAF536BB62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Cardiopatía isquémica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Ocurre en el 1-5% de los sujetos sometidos a cirugía no cardíaca. </a:t>
            </a:r>
          </a:p>
          <a:p>
            <a:endParaRPr lang="es-CL" altLang="es-CL" sz="2400"/>
          </a:p>
          <a:p>
            <a:r>
              <a:rPr lang="es-CL" altLang="es-CL" sz="2400"/>
              <a:t>&gt; 70 años tienen más riesgo de complicaciones cardíacas de tipo angina inestable e IAM</a:t>
            </a:r>
          </a:p>
          <a:p>
            <a:endParaRPr lang="es-CL" altLang="es-CL" sz="2400"/>
          </a:p>
          <a:p>
            <a:r>
              <a:rPr lang="es-CL" altLang="es-CL" sz="2400"/>
              <a:t>La mortalidad atribuible a IAM en todo el proceso perioperatorio es aproximadamente del 10%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82695EE-C4E0-4FBC-9918-B4F46B9A05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CDF1A8D3-4C54-45AC-AA0F-4270818C8538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032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0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4035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E938A9E3-691A-4735-9E92-1FA304E7A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cardiacas</a:t>
            </a:r>
          </a:p>
        </p:txBody>
      </p:sp>
      <p:sp>
        <p:nvSpPr>
          <p:cNvPr id="45059" name="2 Marcador de contenido">
            <a:extLst>
              <a:ext uri="{FF2B5EF4-FFF2-40B4-BE49-F238E27FC236}">
                <a16:creationId xmlns:a16="http://schemas.microsoft.com/office/drawing/2014/main" xmlns="" id="{9B146141-6B85-47C6-A350-B70BC3E5ED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Arritmias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La incidencia de arritmias auriculares en cirugía no cardíaca es del 6,1%</a:t>
            </a:r>
          </a:p>
          <a:p>
            <a:endParaRPr lang="es-CL" altLang="es-CL" sz="2400"/>
          </a:p>
          <a:p>
            <a:r>
              <a:rPr lang="es-CL" altLang="es-CL" sz="2400"/>
              <a:t>El único factor de riesgo descrito es &gt; 60 años </a:t>
            </a:r>
          </a:p>
          <a:p>
            <a:endParaRPr lang="es-CL" altLang="es-CL" sz="2400"/>
          </a:p>
          <a:p>
            <a:r>
              <a:rPr lang="es-CL" altLang="es-CL" sz="2400"/>
              <a:t>Las arritmias ventriculares son menos frecuentes y cuando aparecen  son, en su  mayoría, taquicardias ventriculares no sostenidas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D6531A01-7254-4599-B551-AFFB02403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94AB858-272F-40DE-8B87-F6CD0C5E7E2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923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5059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F31E6547-76E9-414E-9A14-2CE162BA67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cardiacas</a:t>
            </a:r>
          </a:p>
        </p:txBody>
      </p:sp>
      <p:sp>
        <p:nvSpPr>
          <p:cNvPr id="46083" name="2 Marcador de contenido">
            <a:extLst>
              <a:ext uri="{FF2B5EF4-FFF2-40B4-BE49-F238E27FC236}">
                <a16:creationId xmlns:a16="http://schemas.microsoft.com/office/drawing/2014/main" xmlns="" id="{D671E842-E993-428A-BBD1-748C68B34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Insuficiencia Cardiaca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Es causa importante de morbimortalidad postoperatoria</a:t>
            </a:r>
          </a:p>
          <a:p>
            <a:endParaRPr lang="es-CL" altLang="es-CL" sz="2400"/>
          </a:p>
          <a:p>
            <a:r>
              <a:rPr lang="es-CL" altLang="es-CL" sz="2400"/>
              <a:t>Haber presentado episodios previamente aumenta de dos a cuatro veces el riesgo de complicaciones cardíacas </a:t>
            </a:r>
          </a:p>
          <a:p>
            <a:endParaRPr lang="es-CL" altLang="es-CL" sz="2400"/>
          </a:p>
          <a:p>
            <a:r>
              <a:rPr lang="es-CL" altLang="es-CL" sz="2400"/>
              <a:t>Factores predisponentes: enfermedad cardiológica de base, el sexo masculino y la edad mayor de 90 años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1AEBCA53-0694-4EA3-8A76-6BD5372AD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5CFBE507-D772-4CF7-8BF6-88902014C7D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453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60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608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F695154-480C-4417-8C49-64BD4DE38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Genitourinarias</a:t>
            </a:r>
          </a:p>
        </p:txBody>
      </p:sp>
      <p:sp>
        <p:nvSpPr>
          <p:cNvPr id="47107" name="2 Marcador de contenido">
            <a:extLst>
              <a:ext uri="{FF2B5EF4-FFF2-40B4-BE49-F238E27FC236}">
                <a16:creationId xmlns:a16="http://schemas.microsoft.com/office/drawing/2014/main" xmlns="" id="{42CA81DA-5844-4C7C-A95E-36F08E768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Incontinencia urinaria y la retención aguda de orina</a:t>
            </a:r>
          </a:p>
          <a:p>
            <a:pPr lvl="1"/>
            <a:r>
              <a:rPr lang="es-CL" altLang="es-CL" sz="1800"/>
              <a:t>inmovilidad, anticolinérgicos, fluidoterapia, delírium, estreñimiento, infección del tracto urinario, el aporte de fluidos en el período intraoperatorio mayor de 750 cm3, la duración de la intervención mayor de 4 h, la cirugía por neoplasia rectal baja o media, la necesidad de drenaje pélvico y la infección pélvica</a:t>
            </a:r>
          </a:p>
          <a:p>
            <a:endParaRPr lang="es-CL" altLang="es-CL" sz="2400"/>
          </a:p>
          <a:p>
            <a:r>
              <a:rPr lang="es-CL" altLang="es-CL" sz="2400"/>
              <a:t>IRA postoperatoria supone el 25-50% de todos los casos de fallo renal. Su incidencia en PM en el  postoperatorio es del 2,5 %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C1B630BA-4DC1-4D81-83C7-B3B2924C58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CC49B0C5-D772-4E29-85FC-2BB7C3006844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453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7107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C4D174B5-CB5C-4358-B7E6-60916184E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Infecciones</a:t>
            </a:r>
          </a:p>
        </p:txBody>
      </p:sp>
      <p:sp>
        <p:nvSpPr>
          <p:cNvPr id="48131" name="2 Marcador de contenido">
            <a:extLst>
              <a:ext uri="{FF2B5EF4-FFF2-40B4-BE49-F238E27FC236}">
                <a16:creationId xmlns:a16="http://schemas.microsoft.com/office/drawing/2014/main" xmlns="" id="{817417CC-7BBE-4A40-8CFE-1C32E5228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Infección del tracto urinario, de la herida quirúrgica y  respiratoria</a:t>
            </a:r>
          </a:p>
          <a:p>
            <a:endParaRPr lang="es-CL" altLang="es-CL" sz="2400"/>
          </a:p>
          <a:p>
            <a:endParaRPr lang="es-CL" altLang="es-CL" sz="2400"/>
          </a:p>
          <a:p>
            <a:r>
              <a:rPr lang="es-CL" altLang="es-CL" sz="2400"/>
              <a:t>Las tasas de mortalidad por infección de herida  quirúrgica en PM son tres veces mayores que en el mismo grupo de sujetos que no sufren esta complicación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16261CF-8FA6-487B-9BD5-A388DFE642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62DC5769-D39A-45B4-9E5A-9FFEDF934D4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925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813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21FEA829-7368-42D4-AFE4-AE00CD57E9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Complicaciones Gastrointestinales</a:t>
            </a:r>
          </a:p>
        </p:txBody>
      </p:sp>
      <p:sp>
        <p:nvSpPr>
          <p:cNvPr id="49155" name="2 Marcador de contenido">
            <a:extLst>
              <a:ext uri="{FF2B5EF4-FFF2-40B4-BE49-F238E27FC236}">
                <a16:creationId xmlns:a16="http://schemas.microsoft.com/office/drawing/2014/main" xmlns="" id="{5CD18191-194D-44DA-A236-272ECDB13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Náuseas y vómitos</a:t>
            </a:r>
          </a:p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 </a:t>
            </a:r>
          </a:p>
          <a:p>
            <a:r>
              <a:rPr lang="es-CL" altLang="es-CL" sz="2400"/>
              <a:t>Se asocian al sexo femenino, a no ser fumador, a historia previa de náuseas y vómitos posquirúrgicos, y opioides</a:t>
            </a:r>
          </a:p>
          <a:p>
            <a:endParaRPr lang="es-CL" altLang="es-CL" sz="2400"/>
          </a:p>
          <a:p>
            <a:pPr>
              <a:buFont typeface="Wingdings" panose="05000000000000000000" pitchFamily="2" charset="2"/>
              <a:buNone/>
            </a:pPr>
            <a:r>
              <a:rPr lang="es-CL" altLang="es-CL" sz="2400"/>
              <a:t>Ileo </a:t>
            </a:r>
          </a:p>
          <a:p>
            <a:pPr>
              <a:buFont typeface="Wingdings" panose="05000000000000000000" pitchFamily="2" charset="2"/>
              <a:buNone/>
            </a:pPr>
            <a:endParaRPr lang="es-CL" altLang="es-CL" sz="2400"/>
          </a:p>
          <a:p>
            <a:r>
              <a:rPr lang="es-CL" altLang="es-CL" sz="2400"/>
              <a:t>favorecido por deshidratación, algunos fármacos, una escasa ingesta de fibra, la inmovilización, el dolor, la ansiedad y la pérdida de la privacidad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B21275F-E666-4447-A57D-9A0563665F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4C1E1462-6B19-424B-BB5D-71A3800D6A0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531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1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915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DC0D0F2E-0DB0-4D24-8ACB-99FD294BFF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Deterioro funcional</a:t>
            </a:r>
          </a:p>
        </p:txBody>
      </p:sp>
      <p:sp>
        <p:nvSpPr>
          <p:cNvPr id="50179" name="2 Marcador de contenido">
            <a:extLst>
              <a:ext uri="{FF2B5EF4-FFF2-40B4-BE49-F238E27FC236}">
                <a16:creationId xmlns:a16="http://schemas.microsoft.com/office/drawing/2014/main" xmlns="" id="{2BC2A9C6-22FF-4B7C-939B-A438DF884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Reposo prolongada en cama tras la cirugía es un potente factor de riesgo de deterioro funcional y lleva a la inmovilidad</a:t>
            </a:r>
          </a:p>
          <a:p>
            <a:endParaRPr lang="es-CL" altLang="es-CL" sz="2400"/>
          </a:p>
          <a:p>
            <a:r>
              <a:rPr lang="es-CL" altLang="es-CL" sz="2400"/>
              <a:t>Afecta la piel, el sistema cardiovascular, el respiratorio, el gastrointestinal, el genitourinario y musculoesquelético</a:t>
            </a:r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2D5801FD-E687-4C15-A6A2-EF47BDE303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58344EF7-1D2C-44CD-A94F-41A1476453A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38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017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394DEC30-BA3F-45E9-A976-45B7EF52C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Manejo del dolor </a:t>
            </a:r>
          </a:p>
        </p:txBody>
      </p:sp>
      <p:sp>
        <p:nvSpPr>
          <p:cNvPr id="51203" name="2 Marcador de contenido">
            <a:extLst>
              <a:ext uri="{FF2B5EF4-FFF2-40B4-BE49-F238E27FC236}">
                <a16:creationId xmlns:a16="http://schemas.microsoft.com/office/drawing/2014/main" xmlns="" id="{24A55B02-6F9D-480E-A4FB-9D8966F73C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altLang="es-CL" sz="2400"/>
              <a:t>Eventos adversos: taquicardia, isquemia miocárdica </a:t>
            </a:r>
            <a:r>
              <a:rPr lang="es-CL" altLang="es-CL" sz="2400"/>
              <a:t>o hipertensión, disminución de la función pulmonar, hipoxemia, aumento del riesgo de trombosis venosa profunda, instauración de un dolor crónico, delírium postoperatorio, aumento de la estancia hospitalaria y reingresos tempranos</a:t>
            </a:r>
          </a:p>
          <a:p>
            <a:endParaRPr lang="es-CL" altLang="es-CL" sz="2400"/>
          </a:p>
          <a:p>
            <a:r>
              <a:rPr lang="es-CL" altLang="es-CL" sz="2400"/>
              <a:t>Manejo del dolor desde el pre-operatorio</a:t>
            </a:r>
          </a:p>
          <a:p>
            <a:endParaRPr lang="es-CL" altLang="es-CL" sz="2400"/>
          </a:p>
          <a:p>
            <a:r>
              <a:rPr lang="es-CL" altLang="es-CL" sz="2400"/>
              <a:t>Tratamiento adaptado a cada paciente</a:t>
            </a:r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57FF4951-AD4E-498B-A16B-0C1521400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8E15F38A-88CE-420A-8719-A9A6B5FD863D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822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120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89F5453C-D3CE-4136-803A-D30D4F47F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19E1C1F4-B6E3-4454-A15F-0013618205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r>
              <a:rPr lang="es-CL" altLang="es-CL" sz="2400" dirty="0"/>
              <a:t>Biomédico</a:t>
            </a:r>
          </a:p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Mórbidos: HTA, DM, ICC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Quirúrgicos: Reemplazo válvula mitral (Mecánica y luego biológica)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Alergias: no  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Hábitos: OH no, Tabaco no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51313C16-06F9-43B6-A8A9-255E24AB13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A9B1DEA-0AB3-451A-AB43-9481ED3B1AF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397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92BCE97A-AB23-444C-B19F-92F604362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2009775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Fragilidad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E6D2CA0F-F102-4295-8644-655F1ADD6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B6EA3F3C-F7D9-406D-9F85-2081982C3A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885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53E99E52-9ABF-4CF5-B2A1-6E6A0F824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Fragilidad</a:t>
            </a:r>
          </a:p>
        </p:txBody>
      </p:sp>
      <p:sp>
        <p:nvSpPr>
          <p:cNvPr id="62467" name="2 Marcador de contenido">
            <a:extLst>
              <a:ext uri="{FF2B5EF4-FFF2-40B4-BE49-F238E27FC236}">
                <a16:creationId xmlns:a16="http://schemas.microsoft.com/office/drawing/2014/main" xmlns="" id="{7FC2989A-867F-44B4-9CB6-DE558EC7FE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Mortalidad</a:t>
            </a:r>
          </a:p>
          <a:p>
            <a:endParaRPr lang="es-CL" altLang="es-CL" sz="2400"/>
          </a:p>
          <a:p>
            <a:r>
              <a:rPr lang="es-CL" altLang="es-CL" sz="2400"/>
              <a:t>Morbilidad</a:t>
            </a:r>
          </a:p>
          <a:p>
            <a:endParaRPr lang="es-CL" altLang="es-CL" sz="2400"/>
          </a:p>
          <a:p>
            <a:r>
              <a:rPr lang="es-CL" altLang="es-CL" sz="2400"/>
              <a:t>Aumento de estancia hospitalaria</a:t>
            </a:r>
          </a:p>
          <a:p>
            <a:endParaRPr lang="es-CL" altLang="es-CL" sz="2400"/>
          </a:p>
          <a:p>
            <a:r>
              <a:rPr lang="es-CL" altLang="es-CL" sz="2400"/>
              <a:t>Aumento de  institucionalización</a:t>
            </a:r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309B11A6-82BF-4293-9C8F-2DCF8DB7D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90074C87-230B-4156-9CAE-487021C871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2208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8E284837-AA71-451A-86F4-C4F5B2444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288" y="512763"/>
            <a:ext cx="8569325" cy="9144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Conclusiones</a:t>
            </a:r>
          </a:p>
        </p:txBody>
      </p:sp>
      <p:sp>
        <p:nvSpPr>
          <p:cNvPr id="54275" name="2 Marcador de contenido">
            <a:extLst>
              <a:ext uri="{FF2B5EF4-FFF2-40B4-BE49-F238E27FC236}">
                <a16:creationId xmlns:a16="http://schemas.microsoft.com/office/drawing/2014/main" xmlns="" id="{F6F44C73-A4A0-48D5-92F2-E2EBAEE4D9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 altLang="es-CL" sz="2400"/>
          </a:p>
          <a:p>
            <a:r>
              <a:rPr lang="es-CL" altLang="es-CL" sz="2400"/>
              <a:t>Gran parte de las cirugías son en Personas Mayores</a:t>
            </a:r>
          </a:p>
          <a:p>
            <a:endParaRPr lang="es-CL" altLang="es-CL" sz="2400"/>
          </a:p>
          <a:p>
            <a:r>
              <a:rPr lang="es-CL" altLang="es-CL" sz="2400"/>
              <a:t>Evaluación peri quirúrgica es fundamental</a:t>
            </a:r>
          </a:p>
          <a:p>
            <a:endParaRPr lang="es-CL" altLang="es-CL" sz="2400"/>
          </a:p>
          <a:p>
            <a:r>
              <a:rPr lang="es-CL" altLang="es-CL" sz="2400"/>
              <a:t>Prevención</a:t>
            </a:r>
          </a:p>
          <a:p>
            <a:endParaRPr lang="es-CL" altLang="es-CL" sz="2400"/>
          </a:p>
          <a:p>
            <a:r>
              <a:rPr lang="es-CL" altLang="es-CL" sz="2400"/>
              <a:t>Tratamiento de complicaciones</a:t>
            </a:r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  <a:p>
            <a:endParaRPr lang="es-CL" altLang="es-CL" sz="240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C837E63C-3838-46AB-96AC-2730968FA9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8EECF3DA-0622-40EC-8460-582E18CEEC7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420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2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4275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F32E2D1B-D2DF-4E78-8F68-3F4C7B93B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9592" y="332656"/>
            <a:ext cx="7772400" cy="1975104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Evaluación </a:t>
            </a:r>
            <a:r>
              <a:rPr lang="es-CL" dirty="0" err="1">
                <a:solidFill>
                  <a:schemeClr val="tx2">
                    <a:satMod val="200000"/>
                  </a:schemeClr>
                </a:solidFill>
              </a:rPr>
              <a:t>perioperatoria</a:t>
            </a: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 en personas mayores</a:t>
            </a:r>
          </a:p>
        </p:txBody>
      </p:sp>
      <p:sp>
        <p:nvSpPr>
          <p:cNvPr id="64515" name="2 Subtítulo">
            <a:extLst>
              <a:ext uri="{FF2B5EF4-FFF2-40B4-BE49-F238E27FC236}">
                <a16:creationId xmlns:a16="http://schemas.microsoft.com/office/drawing/2014/main" xmlns="" id="{FC2388F2-BC83-456C-A87E-6A73F1F115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305425"/>
            <a:ext cx="7772400" cy="1508125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Dr. Víctor Cares Lay</a:t>
            </a:r>
          </a:p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Geriatra HCUCH</a:t>
            </a:r>
          </a:p>
          <a:p>
            <a:pPr algn="ctr" eaLnBrk="1" hangingPunct="1">
              <a:spcBef>
                <a:spcPct val="0"/>
              </a:spcBef>
            </a:pPr>
            <a:r>
              <a:rPr lang="es-CL" altLang="es-CL" dirty="0"/>
              <a:t>Químico Farmacéutico</a:t>
            </a:r>
          </a:p>
          <a:p>
            <a:pPr algn="ctr" eaLnBrk="1" hangingPunct="1">
              <a:spcBef>
                <a:spcPct val="0"/>
              </a:spcBef>
            </a:pPr>
            <a:endParaRPr lang="es-CL" altLang="es-CL" dirty="0"/>
          </a:p>
        </p:txBody>
      </p:sp>
      <p:pic>
        <p:nvPicPr>
          <p:cNvPr id="64516" name="Picture 2" descr="Resultado de imagen para cirugia de persona mayor">
            <a:extLst>
              <a:ext uri="{FF2B5EF4-FFF2-40B4-BE49-F238E27FC236}">
                <a16:creationId xmlns:a16="http://schemas.microsoft.com/office/drawing/2014/main" xmlns="" id="{13206663-0C36-4280-8CC9-69B197750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2420938"/>
            <a:ext cx="4481512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E19B9BC6-68AF-4694-BE9E-4399A4A90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FACADA6-5360-49CA-9CAC-AF53E26713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1203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DA7EB2C2-E97B-4E31-B68A-DBEA5A384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C602A967-8736-4987-AF26-DB41AA05D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r>
              <a:rPr lang="es-CL" altLang="es-CL" sz="2400" dirty="0"/>
              <a:t>Anamnesis</a:t>
            </a:r>
          </a:p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6 meses de disnea progresiva hasta hacerse de reposo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Disnea paroxística nocturna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Ortopnea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Dg: ICC descompensada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2A3A2C2-4A88-4B32-B074-835A79EFDF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1F0C705A-C03C-403F-8984-6EBD6D7368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4574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D3F45F39-CB7E-492A-A8F7-C0BDB7555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Caso clínico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889C95FD-6323-4849-9B28-85EBDF6A7F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263" indent="0">
              <a:buFont typeface="Wingdings" panose="05000000000000000000" pitchFamily="2" charset="2"/>
              <a:buNone/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Evaluada por cardiología, objetivan disfunción de válvula mitral 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Plan: Resolución quirúrgica</a:t>
            </a:r>
          </a:p>
          <a:p>
            <a:pPr>
              <a:defRPr/>
            </a:pPr>
            <a:endParaRPr lang="es-CL" altLang="es-CL" sz="2400" dirty="0"/>
          </a:p>
          <a:p>
            <a:pPr>
              <a:defRPr/>
            </a:pPr>
            <a:r>
              <a:rPr lang="es-CL" altLang="es-CL" sz="2400" dirty="0"/>
              <a:t>Equipo tratante solicita evaluación peri quirúrgica a equipo de Geriatría</a:t>
            </a:r>
          </a:p>
          <a:p>
            <a:pPr>
              <a:defRPr/>
            </a:pPr>
            <a:endParaRPr lang="es-CL" altLang="es-CL" sz="2400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419A9525-ED85-40C6-9E1C-9479D33B40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8D853B52-A48D-4230-8FBD-920705E13A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Tm="5220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15FD91A4-0AA9-46AF-AFE0-4343448C5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Introducción</a:t>
            </a:r>
          </a:p>
        </p:txBody>
      </p:sp>
      <p:sp>
        <p:nvSpPr>
          <p:cNvPr id="9219" name="2 Marcador de contenido">
            <a:extLst>
              <a:ext uri="{FF2B5EF4-FFF2-40B4-BE49-F238E27FC236}">
                <a16:creationId xmlns:a16="http://schemas.microsoft.com/office/drawing/2014/main" xmlns="" id="{D976C0BB-D12E-45CB-833C-007AE82B87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En los últimos años el número de pacientes mayores de 65 años sometidos a algún proceso quirúrgico ha aumentado más rápido que la tasa de envejecimiento de la población</a:t>
            </a:r>
          </a:p>
          <a:p>
            <a:endParaRPr lang="es-CL" altLang="es-CL" sz="2400"/>
          </a:p>
          <a:p>
            <a:r>
              <a:rPr lang="es-CL" altLang="es-CL" sz="2400"/>
              <a:t>Las complicaciones postoperatorias siguen siendo más frecuentes en la edad avanzada y son pocas las herramientas adaptadas a las PM para predecirlas </a:t>
            </a:r>
          </a:p>
          <a:p>
            <a:endParaRPr lang="es-CL" altLang="es-CL" sz="2400"/>
          </a:p>
          <a:p>
            <a:r>
              <a:rPr lang="es-CL" altLang="es-CL" sz="2400"/>
              <a:t>También son más prevalentes las complicaciones preoperatorias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0BC2CE3A-91DA-4372-9DA3-39D788726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956851BC-7404-44D5-8F24-91EE51EC11D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9278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9219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>
            <a:extLst>
              <a:ext uri="{FF2B5EF4-FFF2-40B4-BE49-F238E27FC236}">
                <a16:creationId xmlns:a16="http://schemas.microsoft.com/office/drawing/2014/main" xmlns="" id="{36E5ABD8-B86A-4E52-89B4-D9FCBA798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CL" dirty="0">
                <a:solidFill>
                  <a:schemeClr val="tx2">
                    <a:satMod val="200000"/>
                  </a:schemeClr>
                </a:solidFill>
              </a:rPr>
              <a:t>Introducción</a:t>
            </a:r>
          </a:p>
        </p:txBody>
      </p:sp>
      <p:sp>
        <p:nvSpPr>
          <p:cNvPr id="10243" name="2 Marcador de contenido">
            <a:extLst>
              <a:ext uri="{FF2B5EF4-FFF2-40B4-BE49-F238E27FC236}">
                <a16:creationId xmlns:a16="http://schemas.microsoft.com/office/drawing/2014/main" xmlns="" id="{B7CFBB6F-2225-4FEF-A9A8-B0E4D106C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altLang="es-CL" sz="2400"/>
              <a:t>Los predictores de uso común de complicaciones postoperatorias se basan en un único órgano o son subjetivos, pero no valoran la reserva fisiológica</a:t>
            </a:r>
          </a:p>
          <a:p>
            <a:endParaRPr lang="es-CL" altLang="es-CL" sz="2400"/>
          </a:p>
          <a:p>
            <a:r>
              <a:rPr lang="es-CL" altLang="es-CL" sz="2400"/>
              <a:t>Factores que influyen en el mayor riesgo perioperatorio: deterioro cognitivo, fragilidad, discapacidad, desnutrición y mayor número de problemas asociados al alta hospitalaria (soporte social o aparición de complicaciones médicas transitorias, como el síndrome confusional agudo)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xmlns="" id="{B220A538-FB68-4DA0-844C-031C242C8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8500" y="603250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xmlns="" id="{E628585B-FF74-4913-8B52-306A27248F7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7832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024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44.9|26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4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31.8|23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32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1|12.9|24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21.9|16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18.1|20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20.6|18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5|10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9|5.5|27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3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9.2|24.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1.4|6.1|13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8.3|9.3|16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2.6|6.3|9.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.6|5.8|6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7|5.1|13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2|34.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5.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|2.6|1.2|14.2|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7|4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2|3.9|31.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22|15.8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5.1|16.2|5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4|35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4.2|26.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33.7|42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8|9|27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5.5|15.6|3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2262</TotalTime>
  <Words>2200</Words>
  <Application>Microsoft Office PowerPoint</Application>
  <PresentationFormat>Presentación en pantalla (4:3)</PresentationFormat>
  <Paragraphs>367</Paragraphs>
  <Slides>53</Slides>
  <Notes>2</Notes>
  <HiddenSlides>0</HiddenSlides>
  <MMClips>53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61" baseType="lpstr">
      <vt:lpstr>Arial</vt:lpstr>
      <vt:lpstr>Calibri</vt:lpstr>
      <vt:lpstr>Consolas</vt:lpstr>
      <vt:lpstr>Corbel</vt:lpstr>
      <vt:lpstr>Wingdings</vt:lpstr>
      <vt:lpstr>Wingdings 2</vt:lpstr>
      <vt:lpstr>Wingdings 3</vt:lpstr>
      <vt:lpstr>Metro</vt:lpstr>
      <vt:lpstr>Evaluación perioperatoria en personas mayores</vt:lpstr>
      <vt:lpstr>Caso clínico</vt:lpstr>
      <vt:lpstr>Caso clínico</vt:lpstr>
      <vt:lpstr>Caso clínico</vt:lpstr>
      <vt:lpstr>Caso clínico</vt:lpstr>
      <vt:lpstr>Caso clínico</vt:lpstr>
      <vt:lpstr>Caso clínico</vt:lpstr>
      <vt:lpstr>Introducción</vt:lpstr>
      <vt:lpstr>Introducción</vt:lpstr>
      <vt:lpstr>Cambios Fisiológicos</vt:lpstr>
      <vt:lpstr>Índices pronósticos</vt:lpstr>
      <vt:lpstr>Índices pronósticos</vt:lpstr>
      <vt:lpstr>Índices pronósticos</vt:lpstr>
      <vt:lpstr>Manejo pre operatorio</vt:lpstr>
      <vt:lpstr>Manejo pre operatorio</vt:lpstr>
      <vt:lpstr>Comorbilidad</vt:lpstr>
      <vt:lpstr>Patología Cardiovascular</vt:lpstr>
      <vt:lpstr>Patología Cardiovascular</vt:lpstr>
      <vt:lpstr>Presentación de PowerPoint</vt:lpstr>
      <vt:lpstr>Presentación de PowerPoint</vt:lpstr>
      <vt:lpstr>Patología Pulmonar</vt:lpstr>
      <vt:lpstr>Patología Pulmonar</vt:lpstr>
      <vt:lpstr>Patologías Metabólicas</vt:lpstr>
      <vt:lpstr>Funcionalidad</vt:lpstr>
      <vt:lpstr>Funcionalidad</vt:lpstr>
      <vt:lpstr>Funcionalidad</vt:lpstr>
      <vt:lpstr>Evaluación Cognitiva</vt:lpstr>
      <vt:lpstr>Cognición</vt:lpstr>
      <vt:lpstr>Cognición</vt:lpstr>
      <vt:lpstr>Valoración Farmacológica</vt:lpstr>
      <vt:lpstr>Valoración Farmacológica</vt:lpstr>
      <vt:lpstr>Valoración Nutricional</vt:lpstr>
      <vt:lpstr>Presentación de PowerPoint</vt:lpstr>
      <vt:lpstr>Manejo Intraoperatorio</vt:lpstr>
      <vt:lpstr>Complicaciones post operatorias</vt:lpstr>
      <vt:lpstr>Delirium</vt:lpstr>
      <vt:lpstr>Delirium</vt:lpstr>
      <vt:lpstr>Alteración cognitiva</vt:lpstr>
      <vt:lpstr>AVE</vt:lpstr>
      <vt:lpstr>Complicaciones respiratorias</vt:lpstr>
      <vt:lpstr>Tromboembolismo</vt:lpstr>
      <vt:lpstr>Complicaciones cardiacas</vt:lpstr>
      <vt:lpstr>Complicaciones cardiacas</vt:lpstr>
      <vt:lpstr>Complicaciones cardiacas</vt:lpstr>
      <vt:lpstr>Complicaciones Genitourinarias</vt:lpstr>
      <vt:lpstr>Infecciones</vt:lpstr>
      <vt:lpstr>Complicaciones Gastrointestinales</vt:lpstr>
      <vt:lpstr>Deterioro funcional</vt:lpstr>
      <vt:lpstr>Manejo del dolor </vt:lpstr>
      <vt:lpstr>Fragilidad</vt:lpstr>
      <vt:lpstr>Fragilidad</vt:lpstr>
      <vt:lpstr>Conclusiones</vt:lpstr>
      <vt:lpstr>Evaluación perioperatoria en personas mayores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Depresión y Trastorno Ansioso</dc:title>
  <dc:creator>Vìctor</dc:creator>
  <cp:lastModifiedBy>Victor H. Carrasco Meza</cp:lastModifiedBy>
  <cp:revision>137</cp:revision>
  <dcterms:created xsi:type="dcterms:W3CDTF">2019-04-07T18:25:27Z</dcterms:created>
  <dcterms:modified xsi:type="dcterms:W3CDTF">2023-05-24T19:19:07Z</dcterms:modified>
</cp:coreProperties>
</file>