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320" r:id="rId2"/>
    <p:sldId id="321" r:id="rId3"/>
    <p:sldId id="322" r:id="rId4"/>
    <p:sldId id="323" r:id="rId5"/>
    <p:sldId id="262" r:id="rId6"/>
    <p:sldId id="324" r:id="rId7"/>
    <p:sldId id="325" r:id="rId8"/>
    <p:sldId id="326" r:id="rId9"/>
    <p:sldId id="327" r:id="rId10"/>
    <p:sldId id="264" r:id="rId11"/>
    <p:sldId id="328" r:id="rId12"/>
    <p:sldId id="329" r:id="rId13"/>
    <p:sldId id="330" r:id="rId14"/>
    <p:sldId id="331" r:id="rId15"/>
    <p:sldId id="268" r:id="rId16"/>
    <p:sldId id="267" r:id="rId17"/>
    <p:sldId id="271" r:id="rId18"/>
    <p:sldId id="273" r:id="rId19"/>
    <p:sldId id="274" r:id="rId20"/>
    <p:sldId id="275" r:id="rId21"/>
    <p:sldId id="272" r:id="rId22"/>
    <p:sldId id="276" r:id="rId23"/>
    <p:sldId id="279" r:id="rId24"/>
    <p:sldId id="332" r:id="rId25"/>
    <p:sldId id="314" r:id="rId26"/>
    <p:sldId id="281" r:id="rId27"/>
    <p:sldId id="282" r:id="rId28"/>
    <p:sldId id="283" r:id="rId29"/>
    <p:sldId id="277" r:id="rId30"/>
    <p:sldId id="278" r:id="rId31"/>
    <p:sldId id="289" r:id="rId32"/>
    <p:sldId id="287" r:id="rId33"/>
    <p:sldId id="288" r:id="rId34"/>
    <p:sldId id="307" r:id="rId35"/>
    <p:sldId id="284" r:id="rId36"/>
    <p:sldId id="286" r:id="rId37"/>
    <p:sldId id="285" r:id="rId38"/>
    <p:sldId id="315" r:id="rId39"/>
    <p:sldId id="316" r:id="rId40"/>
    <p:sldId id="311" r:id="rId41"/>
    <p:sldId id="291" r:id="rId42"/>
    <p:sldId id="294" r:id="rId43"/>
    <p:sldId id="297" r:id="rId44"/>
    <p:sldId id="295" r:id="rId45"/>
    <p:sldId id="308" r:id="rId46"/>
    <p:sldId id="313" r:id="rId47"/>
    <p:sldId id="296" r:id="rId48"/>
    <p:sldId id="298" r:id="rId49"/>
    <p:sldId id="299" r:id="rId50"/>
    <p:sldId id="300" r:id="rId51"/>
    <p:sldId id="301" r:id="rId52"/>
    <p:sldId id="302" r:id="rId53"/>
    <p:sldId id="303" r:id="rId54"/>
    <p:sldId id="306" r:id="rId55"/>
    <p:sldId id="305" r:id="rId56"/>
    <p:sldId id="304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588"/>
    <p:restoredTop sz="95141"/>
  </p:normalViewPr>
  <p:slideViewPr>
    <p:cSldViewPr snapToGrid="0" snapToObjects="1">
      <p:cViewPr varScale="1">
        <p:scale>
          <a:sx n="105" d="100"/>
          <a:sy n="105" d="100"/>
        </p:scale>
        <p:origin x="76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B1DE1F-3EE2-CE41-9069-DEC6EF0F815F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A76B04D-E41F-1248-9D01-3DA2DD65CF8A}">
      <dgm:prSet/>
      <dgm:spPr/>
      <dgm:t>
        <a:bodyPr/>
        <a:lstStyle/>
        <a:p>
          <a:r>
            <a:rPr lang="es-CL" dirty="0"/>
            <a:t>Introducción </a:t>
          </a:r>
        </a:p>
      </dgm:t>
    </dgm:pt>
    <dgm:pt modelId="{922C0FDB-81F2-BD45-B1B6-1164D48BC1F1}" type="parTrans" cxnId="{64348E88-D705-BC49-9BBB-260A5EDE183C}">
      <dgm:prSet/>
      <dgm:spPr/>
      <dgm:t>
        <a:bodyPr/>
        <a:lstStyle/>
        <a:p>
          <a:endParaRPr lang="es-ES"/>
        </a:p>
      </dgm:t>
    </dgm:pt>
    <dgm:pt modelId="{8AFBE50F-0140-8E43-98CF-5970877345A5}" type="sibTrans" cxnId="{64348E88-D705-BC49-9BBB-260A5EDE183C}">
      <dgm:prSet/>
      <dgm:spPr/>
      <dgm:t>
        <a:bodyPr/>
        <a:lstStyle/>
        <a:p>
          <a:endParaRPr lang="es-ES"/>
        </a:p>
      </dgm:t>
    </dgm:pt>
    <dgm:pt modelId="{552E98BA-BD1D-7B41-91B4-0E36F397DB5B}">
      <dgm:prSet/>
      <dgm:spPr/>
      <dgm:t>
        <a:bodyPr/>
        <a:lstStyle/>
        <a:p>
          <a:r>
            <a:rPr lang="es-CL" dirty="0"/>
            <a:t>Epidemiología </a:t>
          </a:r>
        </a:p>
      </dgm:t>
    </dgm:pt>
    <dgm:pt modelId="{1DA219CE-494E-0243-BF2E-7CEA1BB8702E}" type="parTrans" cxnId="{26CAF9BA-7B7E-5B41-BDA3-8CC68424C13D}">
      <dgm:prSet/>
      <dgm:spPr/>
      <dgm:t>
        <a:bodyPr/>
        <a:lstStyle/>
        <a:p>
          <a:endParaRPr lang="es-ES"/>
        </a:p>
      </dgm:t>
    </dgm:pt>
    <dgm:pt modelId="{A1144122-1029-BF4D-B5A9-59CF2CB22D9F}" type="sibTrans" cxnId="{26CAF9BA-7B7E-5B41-BDA3-8CC68424C13D}">
      <dgm:prSet/>
      <dgm:spPr/>
      <dgm:t>
        <a:bodyPr/>
        <a:lstStyle/>
        <a:p>
          <a:endParaRPr lang="es-ES"/>
        </a:p>
      </dgm:t>
    </dgm:pt>
    <dgm:pt modelId="{125A68DF-E3A1-E44B-8EFA-F35BA1D3F7FD}">
      <dgm:prSet/>
      <dgm:spPr/>
      <dgm:t>
        <a:bodyPr/>
        <a:lstStyle/>
        <a:p>
          <a:r>
            <a:rPr lang="es-CL" dirty="0"/>
            <a:t>Insuficiencia cardiaca con FEVI reducida </a:t>
          </a:r>
        </a:p>
      </dgm:t>
    </dgm:pt>
    <dgm:pt modelId="{9CA159CF-19D2-024C-978F-D3A5B21402CB}" type="parTrans" cxnId="{D6A2D70A-9271-2C4A-8493-C4EA61E4ACC0}">
      <dgm:prSet/>
      <dgm:spPr/>
      <dgm:t>
        <a:bodyPr/>
        <a:lstStyle/>
        <a:p>
          <a:endParaRPr lang="es-ES"/>
        </a:p>
      </dgm:t>
    </dgm:pt>
    <dgm:pt modelId="{1EFA8F69-58AB-2342-ABDC-9FFF8F588505}" type="sibTrans" cxnId="{D6A2D70A-9271-2C4A-8493-C4EA61E4ACC0}">
      <dgm:prSet/>
      <dgm:spPr/>
      <dgm:t>
        <a:bodyPr/>
        <a:lstStyle/>
        <a:p>
          <a:endParaRPr lang="es-ES"/>
        </a:p>
      </dgm:t>
    </dgm:pt>
    <dgm:pt modelId="{4326E80D-836E-3B4A-9D6E-A996FBB093C3}">
      <dgm:prSet/>
      <dgm:spPr/>
      <dgm:t>
        <a:bodyPr/>
        <a:lstStyle/>
        <a:p>
          <a:r>
            <a:rPr lang="es-CL" dirty="0"/>
            <a:t>Insuficiencia cardiaca con FEVI preservada </a:t>
          </a:r>
        </a:p>
      </dgm:t>
    </dgm:pt>
    <dgm:pt modelId="{1C955E37-39A3-9A45-AE16-D8ABB07E4E70}" type="parTrans" cxnId="{17EE9400-7D5B-CF47-8E06-43E68C4FC7D9}">
      <dgm:prSet/>
      <dgm:spPr/>
      <dgm:t>
        <a:bodyPr/>
        <a:lstStyle/>
        <a:p>
          <a:endParaRPr lang="es-ES"/>
        </a:p>
      </dgm:t>
    </dgm:pt>
    <dgm:pt modelId="{3290CD60-F049-3E44-BE76-049CD8A074A6}" type="sibTrans" cxnId="{17EE9400-7D5B-CF47-8E06-43E68C4FC7D9}">
      <dgm:prSet/>
      <dgm:spPr/>
      <dgm:t>
        <a:bodyPr/>
        <a:lstStyle/>
        <a:p>
          <a:endParaRPr lang="es-ES"/>
        </a:p>
      </dgm:t>
    </dgm:pt>
    <dgm:pt modelId="{F0EE721F-EFE4-804B-B410-6F570C004F77}">
      <dgm:prSet/>
      <dgm:spPr/>
      <dgm:t>
        <a:bodyPr/>
        <a:lstStyle/>
        <a:p>
          <a:r>
            <a:rPr lang="es-CL" dirty="0"/>
            <a:t>Tratamiento</a:t>
          </a:r>
        </a:p>
      </dgm:t>
    </dgm:pt>
    <dgm:pt modelId="{A2536B2D-5637-744B-87CC-43906489F9DB}" type="parTrans" cxnId="{152102EF-F2A1-4A49-9C50-41513CCD6433}">
      <dgm:prSet/>
      <dgm:spPr/>
      <dgm:t>
        <a:bodyPr/>
        <a:lstStyle/>
        <a:p>
          <a:endParaRPr lang="es-ES"/>
        </a:p>
      </dgm:t>
    </dgm:pt>
    <dgm:pt modelId="{AB617E9C-3889-954D-B3FF-C07C5E3DB299}" type="sibTrans" cxnId="{152102EF-F2A1-4A49-9C50-41513CCD6433}">
      <dgm:prSet/>
      <dgm:spPr/>
      <dgm:t>
        <a:bodyPr/>
        <a:lstStyle/>
        <a:p>
          <a:endParaRPr lang="es-ES"/>
        </a:p>
      </dgm:t>
    </dgm:pt>
    <dgm:pt modelId="{98AA7614-010C-A74F-A597-DEEC2FD4BDA9}" type="pres">
      <dgm:prSet presAssocID="{0EB1DE1F-3EE2-CE41-9069-DEC6EF0F815F}" presName="Name0" presStyleCnt="0">
        <dgm:presLayoutVars>
          <dgm:dir/>
          <dgm:animLvl val="lvl"/>
          <dgm:resizeHandles val="exact"/>
        </dgm:presLayoutVars>
      </dgm:prSet>
      <dgm:spPr/>
    </dgm:pt>
    <dgm:pt modelId="{50617DA8-C96A-BD41-8333-164FD2DC43C2}" type="pres">
      <dgm:prSet presAssocID="{0A76B04D-E41F-1248-9D01-3DA2DD65CF8A}" presName="linNode" presStyleCnt="0"/>
      <dgm:spPr/>
    </dgm:pt>
    <dgm:pt modelId="{CE08DD63-DDEE-3249-BE2D-7F4EAD9853FB}" type="pres">
      <dgm:prSet presAssocID="{0A76B04D-E41F-1248-9D01-3DA2DD65CF8A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ED05BE53-214A-F342-BBB6-D3C04F79380D}" type="pres">
      <dgm:prSet presAssocID="{8AFBE50F-0140-8E43-98CF-5970877345A5}" presName="sp" presStyleCnt="0"/>
      <dgm:spPr/>
    </dgm:pt>
    <dgm:pt modelId="{125E8313-768C-D941-BBF8-AFDB71E056D0}" type="pres">
      <dgm:prSet presAssocID="{552E98BA-BD1D-7B41-91B4-0E36F397DB5B}" presName="linNode" presStyleCnt="0"/>
      <dgm:spPr/>
    </dgm:pt>
    <dgm:pt modelId="{3A81D69F-6D39-E144-A696-7DE70AB0EC76}" type="pres">
      <dgm:prSet presAssocID="{552E98BA-BD1D-7B41-91B4-0E36F397DB5B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0D2CE4EB-7CC1-DB41-A760-10CFCFB6F63A}" type="pres">
      <dgm:prSet presAssocID="{A1144122-1029-BF4D-B5A9-59CF2CB22D9F}" presName="sp" presStyleCnt="0"/>
      <dgm:spPr/>
    </dgm:pt>
    <dgm:pt modelId="{8FB0C87E-0DEF-C645-AC0E-9DD9F8A24EEA}" type="pres">
      <dgm:prSet presAssocID="{125A68DF-E3A1-E44B-8EFA-F35BA1D3F7FD}" presName="linNode" presStyleCnt="0"/>
      <dgm:spPr/>
    </dgm:pt>
    <dgm:pt modelId="{F6D1393D-9478-2743-9812-4B616A447FB1}" type="pres">
      <dgm:prSet presAssocID="{125A68DF-E3A1-E44B-8EFA-F35BA1D3F7FD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D0F5D5F3-6DE7-1B4C-B5DE-57EAE39C23F2}" type="pres">
      <dgm:prSet presAssocID="{1EFA8F69-58AB-2342-ABDC-9FFF8F588505}" presName="sp" presStyleCnt="0"/>
      <dgm:spPr/>
    </dgm:pt>
    <dgm:pt modelId="{E4DDD4A6-E9DD-AC45-9413-FAE58B62E303}" type="pres">
      <dgm:prSet presAssocID="{4326E80D-836E-3B4A-9D6E-A996FBB093C3}" presName="linNode" presStyleCnt="0"/>
      <dgm:spPr/>
    </dgm:pt>
    <dgm:pt modelId="{E8A7FB46-FF31-A140-832E-D7949BAB4DBD}" type="pres">
      <dgm:prSet presAssocID="{4326E80D-836E-3B4A-9D6E-A996FBB093C3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24900A4E-BD44-3246-A979-5124BEF9CAEA}" type="pres">
      <dgm:prSet presAssocID="{3290CD60-F049-3E44-BE76-049CD8A074A6}" presName="sp" presStyleCnt="0"/>
      <dgm:spPr/>
    </dgm:pt>
    <dgm:pt modelId="{8F4B655F-4C4B-344A-9DBE-0485A60FE942}" type="pres">
      <dgm:prSet presAssocID="{F0EE721F-EFE4-804B-B410-6F570C004F77}" presName="linNode" presStyleCnt="0"/>
      <dgm:spPr/>
    </dgm:pt>
    <dgm:pt modelId="{866E3C96-78B8-3547-8DA5-1FD339A5F8D5}" type="pres">
      <dgm:prSet presAssocID="{F0EE721F-EFE4-804B-B410-6F570C004F77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17EE9400-7D5B-CF47-8E06-43E68C4FC7D9}" srcId="{0EB1DE1F-3EE2-CE41-9069-DEC6EF0F815F}" destId="{4326E80D-836E-3B4A-9D6E-A996FBB093C3}" srcOrd="3" destOrd="0" parTransId="{1C955E37-39A3-9A45-AE16-D8ABB07E4E70}" sibTransId="{3290CD60-F049-3E44-BE76-049CD8A074A6}"/>
    <dgm:cxn modelId="{D6A2D70A-9271-2C4A-8493-C4EA61E4ACC0}" srcId="{0EB1DE1F-3EE2-CE41-9069-DEC6EF0F815F}" destId="{125A68DF-E3A1-E44B-8EFA-F35BA1D3F7FD}" srcOrd="2" destOrd="0" parTransId="{9CA159CF-19D2-024C-978F-D3A5B21402CB}" sibTransId="{1EFA8F69-58AB-2342-ABDC-9FFF8F588505}"/>
    <dgm:cxn modelId="{1CC56348-0EED-5E45-A01C-6D821B324D2D}" type="presOf" srcId="{552E98BA-BD1D-7B41-91B4-0E36F397DB5B}" destId="{3A81D69F-6D39-E144-A696-7DE70AB0EC76}" srcOrd="0" destOrd="0" presId="urn:microsoft.com/office/officeart/2005/8/layout/vList5"/>
    <dgm:cxn modelId="{A1DA994A-C8B6-314E-9508-96876944C40A}" type="presOf" srcId="{125A68DF-E3A1-E44B-8EFA-F35BA1D3F7FD}" destId="{F6D1393D-9478-2743-9812-4B616A447FB1}" srcOrd="0" destOrd="0" presId="urn:microsoft.com/office/officeart/2005/8/layout/vList5"/>
    <dgm:cxn modelId="{95ED106A-1E70-9E4D-867C-E64E6E1077E4}" type="presOf" srcId="{0A76B04D-E41F-1248-9D01-3DA2DD65CF8A}" destId="{CE08DD63-DDEE-3249-BE2D-7F4EAD9853FB}" srcOrd="0" destOrd="0" presId="urn:microsoft.com/office/officeart/2005/8/layout/vList5"/>
    <dgm:cxn modelId="{D5FEDC6E-4562-A44F-822A-6BBD837A3CB8}" type="presOf" srcId="{4326E80D-836E-3B4A-9D6E-A996FBB093C3}" destId="{E8A7FB46-FF31-A140-832E-D7949BAB4DBD}" srcOrd="0" destOrd="0" presId="urn:microsoft.com/office/officeart/2005/8/layout/vList5"/>
    <dgm:cxn modelId="{64348E88-D705-BC49-9BBB-260A5EDE183C}" srcId="{0EB1DE1F-3EE2-CE41-9069-DEC6EF0F815F}" destId="{0A76B04D-E41F-1248-9D01-3DA2DD65CF8A}" srcOrd="0" destOrd="0" parTransId="{922C0FDB-81F2-BD45-B1B6-1164D48BC1F1}" sibTransId="{8AFBE50F-0140-8E43-98CF-5970877345A5}"/>
    <dgm:cxn modelId="{AB99A0A5-DA67-DD40-8E8F-863B9F468494}" type="presOf" srcId="{F0EE721F-EFE4-804B-B410-6F570C004F77}" destId="{866E3C96-78B8-3547-8DA5-1FD339A5F8D5}" srcOrd="0" destOrd="0" presId="urn:microsoft.com/office/officeart/2005/8/layout/vList5"/>
    <dgm:cxn modelId="{26CAF9BA-7B7E-5B41-BDA3-8CC68424C13D}" srcId="{0EB1DE1F-3EE2-CE41-9069-DEC6EF0F815F}" destId="{552E98BA-BD1D-7B41-91B4-0E36F397DB5B}" srcOrd="1" destOrd="0" parTransId="{1DA219CE-494E-0243-BF2E-7CEA1BB8702E}" sibTransId="{A1144122-1029-BF4D-B5A9-59CF2CB22D9F}"/>
    <dgm:cxn modelId="{DE004AD6-297F-9F46-B19F-0994C96C95DA}" type="presOf" srcId="{0EB1DE1F-3EE2-CE41-9069-DEC6EF0F815F}" destId="{98AA7614-010C-A74F-A597-DEEC2FD4BDA9}" srcOrd="0" destOrd="0" presId="urn:microsoft.com/office/officeart/2005/8/layout/vList5"/>
    <dgm:cxn modelId="{152102EF-F2A1-4A49-9C50-41513CCD6433}" srcId="{0EB1DE1F-3EE2-CE41-9069-DEC6EF0F815F}" destId="{F0EE721F-EFE4-804B-B410-6F570C004F77}" srcOrd="4" destOrd="0" parTransId="{A2536B2D-5637-744B-87CC-43906489F9DB}" sibTransId="{AB617E9C-3889-954D-B3FF-C07C5E3DB299}"/>
    <dgm:cxn modelId="{EA608121-3216-5A4C-9242-C1714F8DF1BE}" type="presParOf" srcId="{98AA7614-010C-A74F-A597-DEEC2FD4BDA9}" destId="{50617DA8-C96A-BD41-8333-164FD2DC43C2}" srcOrd="0" destOrd="0" presId="urn:microsoft.com/office/officeart/2005/8/layout/vList5"/>
    <dgm:cxn modelId="{0B86573E-D4B3-1D42-B1A9-EF2DC9650B27}" type="presParOf" srcId="{50617DA8-C96A-BD41-8333-164FD2DC43C2}" destId="{CE08DD63-DDEE-3249-BE2D-7F4EAD9853FB}" srcOrd="0" destOrd="0" presId="urn:microsoft.com/office/officeart/2005/8/layout/vList5"/>
    <dgm:cxn modelId="{AF5FF9DB-B2E6-CF4B-BE4F-FEE4460853C9}" type="presParOf" srcId="{98AA7614-010C-A74F-A597-DEEC2FD4BDA9}" destId="{ED05BE53-214A-F342-BBB6-D3C04F79380D}" srcOrd="1" destOrd="0" presId="urn:microsoft.com/office/officeart/2005/8/layout/vList5"/>
    <dgm:cxn modelId="{7AE3B06D-05EA-4C41-896B-C9593CC99730}" type="presParOf" srcId="{98AA7614-010C-A74F-A597-DEEC2FD4BDA9}" destId="{125E8313-768C-D941-BBF8-AFDB71E056D0}" srcOrd="2" destOrd="0" presId="urn:microsoft.com/office/officeart/2005/8/layout/vList5"/>
    <dgm:cxn modelId="{E9B7B87C-AB0C-9E4F-B7FC-E006122C6B1B}" type="presParOf" srcId="{125E8313-768C-D941-BBF8-AFDB71E056D0}" destId="{3A81D69F-6D39-E144-A696-7DE70AB0EC76}" srcOrd="0" destOrd="0" presId="urn:microsoft.com/office/officeart/2005/8/layout/vList5"/>
    <dgm:cxn modelId="{840DBECE-1352-344F-9587-F16161B0727D}" type="presParOf" srcId="{98AA7614-010C-A74F-A597-DEEC2FD4BDA9}" destId="{0D2CE4EB-7CC1-DB41-A760-10CFCFB6F63A}" srcOrd="3" destOrd="0" presId="urn:microsoft.com/office/officeart/2005/8/layout/vList5"/>
    <dgm:cxn modelId="{CCD68EF5-AB2B-3A4B-8778-9D91F1452B21}" type="presParOf" srcId="{98AA7614-010C-A74F-A597-DEEC2FD4BDA9}" destId="{8FB0C87E-0DEF-C645-AC0E-9DD9F8A24EEA}" srcOrd="4" destOrd="0" presId="urn:microsoft.com/office/officeart/2005/8/layout/vList5"/>
    <dgm:cxn modelId="{6F0FB6FB-BE72-A94D-9F06-F7FD4CBED036}" type="presParOf" srcId="{8FB0C87E-0DEF-C645-AC0E-9DD9F8A24EEA}" destId="{F6D1393D-9478-2743-9812-4B616A447FB1}" srcOrd="0" destOrd="0" presId="urn:microsoft.com/office/officeart/2005/8/layout/vList5"/>
    <dgm:cxn modelId="{5F57F41E-95E6-C244-AC0D-B0E07B645DF2}" type="presParOf" srcId="{98AA7614-010C-A74F-A597-DEEC2FD4BDA9}" destId="{D0F5D5F3-6DE7-1B4C-B5DE-57EAE39C23F2}" srcOrd="5" destOrd="0" presId="urn:microsoft.com/office/officeart/2005/8/layout/vList5"/>
    <dgm:cxn modelId="{B9A03EA9-B4F7-0C4F-B221-FB812A1C2C4B}" type="presParOf" srcId="{98AA7614-010C-A74F-A597-DEEC2FD4BDA9}" destId="{E4DDD4A6-E9DD-AC45-9413-FAE58B62E303}" srcOrd="6" destOrd="0" presId="urn:microsoft.com/office/officeart/2005/8/layout/vList5"/>
    <dgm:cxn modelId="{45C8D78C-DD2B-2649-85BF-AC769187BC4C}" type="presParOf" srcId="{E4DDD4A6-E9DD-AC45-9413-FAE58B62E303}" destId="{E8A7FB46-FF31-A140-832E-D7949BAB4DBD}" srcOrd="0" destOrd="0" presId="urn:microsoft.com/office/officeart/2005/8/layout/vList5"/>
    <dgm:cxn modelId="{D85D1EFF-0265-2445-986B-E7894BA97F5A}" type="presParOf" srcId="{98AA7614-010C-A74F-A597-DEEC2FD4BDA9}" destId="{24900A4E-BD44-3246-A979-5124BEF9CAEA}" srcOrd="7" destOrd="0" presId="urn:microsoft.com/office/officeart/2005/8/layout/vList5"/>
    <dgm:cxn modelId="{D008FF07-CEA3-8E47-BE7A-C244D08A0C22}" type="presParOf" srcId="{98AA7614-010C-A74F-A597-DEEC2FD4BDA9}" destId="{8F4B655F-4C4B-344A-9DBE-0485A60FE942}" srcOrd="8" destOrd="0" presId="urn:microsoft.com/office/officeart/2005/8/layout/vList5"/>
    <dgm:cxn modelId="{875368E0-3E14-0943-80C9-6D88A6B1E449}" type="presParOf" srcId="{8F4B655F-4C4B-344A-9DBE-0485A60FE942}" destId="{866E3C96-78B8-3547-8DA5-1FD339A5F8D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08DD63-DDEE-3249-BE2D-7F4EAD9853FB}">
      <dsp:nvSpPr>
        <dsp:cNvPr id="0" name=""/>
        <dsp:cNvSpPr/>
      </dsp:nvSpPr>
      <dsp:spPr>
        <a:xfrm>
          <a:off x="3364992" y="1912"/>
          <a:ext cx="3785616" cy="83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Introducción </a:t>
          </a:r>
        </a:p>
      </dsp:txBody>
      <dsp:txXfrm>
        <a:off x="3405805" y="42725"/>
        <a:ext cx="3703990" cy="754434"/>
      </dsp:txXfrm>
    </dsp:sp>
    <dsp:sp modelId="{3A81D69F-6D39-E144-A696-7DE70AB0EC76}">
      <dsp:nvSpPr>
        <dsp:cNvPr id="0" name=""/>
        <dsp:cNvSpPr/>
      </dsp:nvSpPr>
      <dsp:spPr>
        <a:xfrm>
          <a:off x="3364992" y="879775"/>
          <a:ext cx="3785616" cy="83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Epidemiología </a:t>
          </a:r>
        </a:p>
      </dsp:txBody>
      <dsp:txXfrm>
        <a:off x="3405805" y="920588"/>
        <a:ext cx="3703990" cy="754434"/>
      </dsp:txXfrm>
    </dsp:sp>
    <dsp:sp modelId="{F6D1393D-9478-2743-9812-4B616A447FB1}">
      <dsp:nvSpPr>
        <dsp:cNvPr id="0" name=""/>
        <dsp:cNvSpPr/>
      </dsp:nvSpPr>
      <dsp:spPr>
        <a:xfrm>
          <a:off x="3364992" y="1757638"/>
          <a:ext cx="3785616" cy="83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Insuficiencia cardiaca con FEVI reducida </a:t>
          </a:r>
        </a:p>
      </dsp:txBody>
      <dsp:txXfrm>
        <a:off x="3405805" y="1798451"/>
        <a:ext cx="3703990" cy="754434"/>
      </dsp:txXfrm>
    </dsp:sp>
    <dsp:sp modelId="{E8A7FB46-FF31-A140-832E-D7949BAB4DBD}">
      <dsp:nvSpPr>
        <dsp:cNvPr id="0" name=""/>
        <dsp:cNvSpPr/>
      </dsp:nvSpPr>
      <dsp:spPr>
        <a:xfrm>
          <a:off x="3364992" y="2635502"/>
          <a:ext cx="3785616" cy="83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Insuficiencia cardiaca con FEVI preservada </a:t>
          </a:r>
        </a:p>
      </dsp:txBody>
      <dsp:txXfrm>
        <a:off x="3405805" y="2676315"/>
        <a:ext cx="3703990" cy="754434"/>
      </dsp:txXfrm>
    </dsp:sp>
    <dsp:sp modelId="{866E3C96-78B8-3547-8DA5-1FD339A5F8D5}">
      <dsp:nvSpPr>
        <dsp:cNvPr id="0" name=""/>
        <dsp:cNvSpPr/>
      </dsp:nvSpPr>
      <dsp:spPr>
        <a:xfrm>
          <a:off x="3364992" y="3513365"/>
          <a:ext cx="3785616" cy="83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Tratamiento</a:t>
          </a:r>
        </a:p>
      </dsp:txBody>
      <dsp:txXfrm>
        <a:off x="3405805" y="3554178"/>
        <a:ext cx="3703990" cy="754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1CE88A-C2F5-6C43-B378-01D68143F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8B6771-D40E-BF4F-8467-74CC579A2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33238D-933B-9148-BC55-6F9C54B1F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1CC052-7F1F-134D-90CA-51EA464B8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23CCC5-2ED4-DF49-96CA-1DC15827D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C6DC20-FF11-5B4F-AC6B-05CF8756D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454C2D7-1E01-A442-B537-899B36067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4EB44D-BC03-5F47-927F-2459DBD3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18B2CC-E946-F045-B093-D8F6E165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B9006C-2006-944D-BC8C-6F899BEA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19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D6BA831-29DD-854D-AC04-D8215714F7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9ABD2D-197E-9B41-A57D-27AA8FB71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A6C531-D8D3-1E40-873D-412F695AC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65722C-6E3C-814E-9630-3F1D6298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B8FDA7-4C83-D04B-958F-9588ACC35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2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B5082-5A2B-1741-83ED-7567CD6F4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028503-1F17-104B-95ED-168CA3113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F9D415-81BB-594D-87BE-A6C148FD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5DF28D-8E94-A246-871F-52F0DFB26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73AB1F-450A-6F4C-8738-0DD9D3DF2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8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0336E4-7885-F840-AB71-C7CF8540D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A565D5-6430-5843-BB60-A107B9DD6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40F00-A7C4-CA47-B126-78657563C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977163-1E13-B84E-9188-70D460033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5868D7-18DB-3540-A19A-CE0647FDB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355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7677B5-D71A-7F4B-98A4-C07B18606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FBBD68-67D6-5D44-9F05-8A68C939F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B297D9-3918-0A4B-B604-5E82C7DBC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B4BE37-1778-9A47-AB78-7FB691FFF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5/24/23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850BC5-CF65-774C-880A-53D2C56A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9D3896-7870-D04C-8F18-54289C5EE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4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6966A-22A5-A54C-80D0-20B8B2B99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6E9958-4B63-8940-8F6B-4D19F81D6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C4F657-6F25-BE4A-A6B7-40B2DEBE3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7A3E99E-699D-B749-97D9-C205655B8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B89280C-4F8C-B74B-991D-503EA895E5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809659-1955-8942-8122-FE37F563B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5/24/23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6B8D676-2CDD-6648-B8BA-5EC42A888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20F7E13-3EAB-EA40-B9E5-6C56B342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3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A9BBB8-AD82-4443-A2C7-982EFA3F3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982CD5-950C-2549-B45A-AD878504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5/24/23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0F1652-02FD-8F48-830E-D4E18D442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503CBE-7DA4-1340-A505-8244EE7D7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3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B92BCBB-EE7C-4644-AAB5-1F754185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5/24/23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64251EF-1AD9-5A4E-B6CB-C92977726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909AD1-F8AD-BD46-97BB-A35E2F551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6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1A7DC6-EEF4-A147-9035-C4A1BECE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3F5165-9968-184B-A12C-EAF46C12A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DA6A99-93D4-7A49-9CC3-B9A32A7A3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6A92DE-EF5D-D642-8768-A96225345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5/24/23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673A08-4836-2543-9C2C-291A63DEB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74DC06-1E64-C74C-A4CA-6D288F55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7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729E96-ADA1-D147-A9EF-F333D4CE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93CFC70-A6EA-1F45-8E5F-B199FE74D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48F82C-4B52-0F45-9158-2DC8B8140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944D9F-B66D-F04C-9B1C-1A1FB7ED1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5/24/23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F386F4-A669-824B-B1FA-BC1AD8351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93ABD5-FE85-9D48-AA14-8419D729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9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D9D82F4-517A-1C4E-BF99-40C825C7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47183-C6E2-B949-B791-E7F001EE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09FD1E-B056-EC4B-9B28-E83061124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204301-5CA0-BE47-8EA2-3DB20D173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C6972C-4027-E941-A8FF-7E36E074A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2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6.emf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BB23FA3-1A19-4D40-8F6F-1EF3F3870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36" y="0"/>
            <a:ext cx="10555356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7F2B882-4C50-1545-A1E8-6F68A3AB0820}"/>
              </a:ext>
            </a:extLst>
          </p:cNvPr>
          <p:cNvSpPr txBox="1"/>
          <p:nvPr/>
        </p:nvSpPr>
        <p:spPr>
          <a:xfrm>
            <a:off x="1934230" y="3472405"/>
            <a:ext cx="57989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Insuficiencia cardiaca en personas mayores </a:t>
            </a:r>
          </a:p>
          <a:p>
            <a:r>
              <a:rPr lang="es-CL" dirty="0"/>
              <a:t>Dr Germán Gómez A</a:t>
            </a:r>
          </a:p>
          <a:p>
            <a:r>
              <a:rPr lang="es-CL" dirty="0"/>
              <a:t>Médico Internista </a:t>
            </a:r>
          </a:p>
          <a:p>
            <a:r>
              <a:rPr lang="es-CL" dirty="0"/>
              <a:t>Egresado Geriatria –U Chile</a:t>
            </a:r>
          </a:p>
          <a:p>
            <a:endParaRPr lang="es-CL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302286-F46E-614B-AD3D-C188E3684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0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5"/>
    </mc:Choice>
    <mc:Fallback xmlns="">
      <p:transition spd="slow" advTm="17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40628AC-9F51-8C48-9639-B6EAB1F43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81" y="0"/>
            <a:ext cx="9141145" cy="6858000"/>
          </a:xfrm>
          <a:prstGeom prst="rect">
            <a:avLst/>
          </a:prstGeom>
        </p:spPr>
      </p:pic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194635A8-4E34-A446-AC5A-8158F69F6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07" y="603903"/>
            <a:ext cx="7225750" cy="5191170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9F91801-6A2D-4C4C-8048-157BF12CB278}"/>
              </a:ext>
            </a:extLst>
          </p:cNvPr>
          <p:cNvSpPr txBox="1"/>
          <p:nvPr/>
        </p:nvSpPr>
        <p:spPr>
          <a:xfrm>
            <a:off x="7261620" y="5645814"/>
            <a:ext cx="4381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2022 AHA/ACC/HFSA Guideline for the</a:t>
            </a:r>
          </a:p>
          <a:p>
            <a:r>
              <a:rPr lang="es-CL" dirty="0"/>
              <a:t>Management of Heart Failure</a:t>
            </a:r>
          </a:p>
          <a:p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67D576-9673-8146-889F-6D6D3EBBF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15"/>
    </mc:Choice>
    <mc:Fallback xmlns="">
      <p:transition spd="slow" advTm="67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D0B697-95B5-0042-A025-E86B6D2E0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16" y="0"/>
            <a:ext cx="9141145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994D388-2E2D-7544-B1A7-77DD5CB90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591" y="245855"/>
            <a:ext cx="10515600" cy="1325563"/>
          </a:xfrm>
        </p:spPr>
        <p:txBody>
          <a:bodyPr/>
          <a:lstStyle/>
          <a:p>
            <a:r>
              <a:rPr lang="es-CL" dirty="0"/>
              <a:t>Epidemiología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6B52EC9-7324-174E-A4FA-397A26BD9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591" y="170635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s-CL" dirty="0"/>
              <a:t>Prevalencia 5,8 millones de personas en USA </a:t>
            </a:r>
          </a:p>
          <a:p>
            <a:r>
              <a:rPr lang="es-CL" dirty="0"/>
              <a:t>Prevalencia 23 millones de personas en el mundo. </a:t>
            </a:r>
          </a:p>
          <a:p>
            <a:r>
              <a:rPr lang="es-CL" dirty="0"/>
              <a:t>Una vez realizado el diagóstico de insuficiencia cardíaca, la sobrevida se estima en un 50% a 5 años y un 10% a 10 años . </a:t>
            </a:r>
          </a:p>
          <a:p>
            <a:r>
              <a:rPr lang="es-CL" dirty="0"/>
              <a:t>La disfunción ventricular izquierda se relaciona con un incremento de la muerte súbita. </a:t>
            </a:r>
          </a:p>
          <a:p>
            <a:r>
              <a:rPr lang="es-CL" dirty="0"/>
              <a:t>Las causas de mortalidad cardiovascular  en pacientes con IC con FEVI normal corresponde aproximadamente a un 40% </a:t>
            </a:r>
          </a:p>
          <a:p>
            <a:r>
              <a:rPr lang="es-CL" dirty="0"/>
              <a:t>Las causas de mortaldiad cardiovascular en pacientea con IC con FEVI reducida corresponde aproximadamente a un 64%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FE1CC2C-3D5C-524E-9091-8F34714B52F5}"/>
              </a:ext>
            </a:extLst>
          </p:cNvPr>
          <p:cNvSpPr txBox="1"/>
          <p:nvPr/>
        </p:nvSpPr>
        <p:spPr>
          <a:xfrm>
            <a:off x="7673809" y="5654941"/>
            <a:ext cx="4081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Epidemiology of Heart Failure A Contemporary Perspective; Veronique Roger</a:t>
            </a:r>
          </a:p>
          <a:p>
            <a:r>
              <a:rPr lang="es-CL" sz="1400" dirty="0"/>
              <a:t>13 May 2021, Circulation Research</a:t>
            </a:r>
          </a:p>
          <a:p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FE2110-9344-6440-93A4-9C0786F2B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24"/>
    </mc:Choice>
    <mc:Fallback xmlns="">
      <p:transition spd="slow" advTm="62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4762826-221F-F64A-A3E6-30F015F05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24" y="0"/>
            <a:ext cx="9141145" cy="6858000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593A868-AC12-9C46-BC48-90218A085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37" y="1649623"/>
            <a:ext cx="10858421" cy="3921837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D085EFF-463F-ED40-BEB9-F96162840644}"/>
              </a:ext>
            </a:extLst>
          </p:cNvPr>
          <p:cNvSpPr txBox="1"/>
          <p:nvPr/>
        </p:nvSpPr>
        <p:spPr>
          <a:xfrm>
            <a:off x="6794339" y="5822066"/>
            <a:ext cx="377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Cowie, M. (1999). </a:t>
            </a:r>
            <a:r>
              <a:rPr lang="es-CL" sz="1200" i="1" dirty="0"/>
              <a:t>Incidence and aetiology of heart failure; a population-based study. European Heart Journal, 20(6), 421–428</a:t>
            </a:r>
            <a:endParaRPr lang="es-CL" sz="12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5A5E7F-565B-6746-83BC-4FFFF07B0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2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34"/>
    </mc:Choice>
    <mc:Fallback xmlns="">
      <p:transition spd="slow" advTm="2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BA7B7DF-60CA-F845-990D-A0A621F4F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94" y="0"/>
            <a:ext cx="9141145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C3E3089-675E-BF43-8770-73B196FE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Hospitalizaciones 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1B4BC724-359E-AA4C-BCEC-F4B98547A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s-CL" dirty="0"/>
              <a:t>Los pacientes con IC diagnosticada , presentan cuadros de exacerbaciones de la patología , por tanto deben hospitalizarse para lograr la compensación. </a:t>
            </a:r>
          </a:p>
          <a:p>
            <a:r>
              <a:rPr lang="es-CL" dirty="0"/>
              <a:t>Es una de las  causas más frecuente de hospitalización en mayores de 65 años </a:t>
            </a:r>
          </a:p>
          <a:p>
            <a:r>
              <a:rPr lang="es-CL" dirty="0"/>
              <a:t>Al mes del alta, un 30% de los pacientes hospitalzados por exacerbación de su IC, son readmitidos en el hospital. </a:t>
            </a:r>
          </a:p>
          <a:p>
            <a:r>
              <a:rPr lang="es-CL" dirty="0"/>
              <a:t>Sin embargo, no mas de un 35% de esas admisiones serían por causa cardiovascular.</a:t>
            </a:r>
          </a:p>
          <a:p>
            <a:endParaRPr lang="es-C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F9DD085-B429-674D-A5E9-C21AB2A3406B}"/>
              </a:ext>
            </a:extLst>
          </p:cNvPr>
          <p:cNvSpPr txBox="1"/>
          <p:nvPr/>
        </p:nvSpPr>
        <p:spPr>
          <a:xfrm>
            <a:off x="7574418" y="5774211"/>
            <a:ext cx="4081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Epidemiology of Heart Failure A Contemporary Perspective; Veronique Roger</a:t>
            </a:r>
          </a:p>
          <a:p>
            <a:r>
              <a:rPr lang="es-CL" sz="1400" dirty="0"/>
              <a:t>13 May 2021, Circulation Research</a:t>
            </a:r>
          </a:p>
          <a:p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73CCC7-637E-E349-9988-24A50ACA5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2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96"/>
    </mc:Choice>
    <mc:Fallback xmlns="">
      <p:transition spd="slow" advTm="5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2BC19FA-BD13-BE45-915C-4B34DD057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42" y="0"/>
            <a:ext cx="9141145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B1FFAD-C581-4B43-B556-A77CB4E6F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81" y="864612"/>
            <a:ext cx="7388658" cy="45509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9A0422-0923-4344-A6CB-8A5E90160D18}"/>
              </a:ext>
            </a:extLst>
          </p:cNvPr>
          <p:cNvSpPr txBox="1"/>
          <p:nvPr/>
        </p:nvSpPr>
        <p:spPr>
          <a:xfrm>
            <a:off x="7006322" y="5566077"/>
            <a:ext cx="4547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Truby LK, Rogers JG. Advanced Heart Failure: Epidemiology, Diagnosis, and Therapeutic Approaches. JACC Heart Fail. 2020 Jul;8(7):523-536.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40D8ABF-D383-0247-9776-C9CA534D1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2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96"/>
    </mc:Choice>
    <mc:Fallback>
      <p:transition spd="slow" advTm="117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56FB9-9102-5D41-8AAD-FAFA8987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E2AAFE3-AC61-324B-90E9-9BF08149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64" y="0"/>
            <a:ext cx="9141145" cy="6858000"/>
          </a:xfrm>
          <a:prstGeom prst="rect">
            <a:avLst/>
          </a:prstGeom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D83901CA-D286-4149-9A2A-C680AA98D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82" y="704519"/>
            <a:ext cx="8248551" cy="5152560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0E2B3C4-266B-ED4E-9B0C-8C728DD68D77}"/>
              </a:ext>
            </a:extLst>
          </p:cNvPr>
          <p:cNvSpPr txBox="1"/>
          <p:nvPr/>
        </p:nvSpPr>
        <p:spPr>
          <a:xfrm>
            <a:off x="7558268" y="5734808"/>
            <a:ext cx="401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Ziaeian B, Fonarow GC. Epidemiology and aetiology of heart failure. Nat Rev Cardiol. 2016 Jun;13(6):368-78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E3C335-5CFA-4146-A939-43D7BA628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9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20"/>
    </mc:Choice>
    <mc:Fallback>
      <p:transition spd="slow" advTm="5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FF37BC-C467-D64F-80E9-6D262149F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33" y="0"/>
            <a:ext cx="9141145" cy="6858000"/>
          </a:xfrm>
          <a:prstGeom prst="rect">
            <a:avLst/>
          </a:prstGeom>
        </p:spPr>
      </p:pic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271DCC77-FD29-F346-B0FD-29E40A1F8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01" y="1289304"/>
            <a:ext cx="11175674" cy="3732041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FA96CF-C75A-D648-B5AF-643E37DF31F2}"/>
              </a:ext>
            </a:extLst>
          </p:cNvPr>
          <p:cNvSpPr txBox="1"/>
          <p:nvPr/>
        </p:nvSpPr>
        <p:spPr>
          <a:xfrm>
            <a:off x="6934200" y="5461000"/>
            <a:ext cx="49307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/>
              <a:t>Arend &amp; Hoes, Clinical Epidemiology of Hearth Failiure, Heart 2007;93:1137–1146 </a:t>
            </a:r>
          </a:p>
          <a:p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283F92-4781-FC49-B88B-3CA305F87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3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23"/>
    </mc:Choice>
    <mc:Fallback>
      <p:transition spd="slow" advTm="71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5DC5D95-2CDD-6D41-92DE-91F2399A6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03" y="0"/>
            <a:ext cx="9141145" cy="6858000"/>
          </a:xfrm>
          <a:prstGeom prst="rect">
            <a:avLst/>
          </a:prstGeom>
        </p:spPr>
      </p:pic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8BA45458-3555-FC40-A38C-90AEFB6C8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719" y="1795382"/>
            <a:ext cx="6168658" cy="4388393"/>
          </a:xfr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A3895CF-54C8-9E49-AA67-3A1E6AB6B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26" y="469819"/>
            <a:ext cx="10515600" cy="1325563"/>
          </a:xfrm>
        </p:spPr>
        <p:txBody>
          <a:bodyPr/>
          <a:lstStyle/>
          <a:p>
            <a:r>
              <a:rPr lang="es-CL" dirty="0"/>
              <a:t>IC y Sd Geriátricos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4DA560-1926-F948-B013-CE181BFA7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6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64"/>
    </mc:Choice>
    <mc:Fallback>
      <p:transition spd="slow" advTm="3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7263D3E-C911-6642-9D75-4EADC3AA1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47" y="0"/>
            <a:ext cx="9141145" cy="6858000"/>
          </a:xfrm>
          <a:prstGeom prst="rect">
            <a:avLst/>
          </a:prstGeom>
        </p:spPr>
      </p:pic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AB7CB916-8A58-2C4B-8B86-9F67AB015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621" y="889000"/>
            <a:ext cx="6998854" cy="4622800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A6C6A47-03BC-CB45-9F39-420DF67D627D}"/>
              </a:ext>
            </a:extLst>
          </p:cNvPr>
          <p:cNvSpPr txBox="1"/>
          <p:nvPr/>
        </p:nvSpPr>
        <p:spPr>
          <a:xfrm>
            <a:off x="7502975" y="5754469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Cursio et all; Nutrients 2020, 12, 211</a:t>
            </a:r>
          </a:p>
          <a:p>
            <a:r>
              <a:rPr lang="es-CL" dirty="0"/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E679E2-5122-7E45-80C2-88AC8D022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9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21"/>
    </mc:Choice>
    <mc:Fallback>
      <p:transition spd="slow" advTm="32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E84B3B7-99B2-1D4B-B31D-F21979D08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85" y="0"/>
            <a:ext cx="9141145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48E7C381-41DA-9440-8E6B-8D5692637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484632"/>
            <a:ext cx="11150600" cy="1609344"/>
          </a:xfrm>
        </p:spPr>
        <p:txBody>
          <a:bodyPr/>
          <a:lstStyle/>
          <a:p>
            <a:r>
              <a:rPr lang="es-CL" dirty="0"/>
              <a:t>Personas mayores v/s estudios clinicos</a:t>
            </a:r>
          </a:p>
        </p:txBody>
      </p:sp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4F37B455-1939-1046-9814-D2397C8FF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81" y="1618526"/>
            <a:ext cx="8293401" cy="4648125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8615B3C-B529-5A44-AE63-F61010793BA0}"/>
              </a:ext>
            </a:extLst>
          </p:cNvPr>
          <p:cNvSpPr txBox="1"/>
          <p:nvPr/>
        </p:nvSpPr>
        <p:spPr>
          <a:xfrm>
            <a:off x="6665507" y="5620320"/>
            <a:ext cx="5029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Joanna Osmanska1 · Pardeep S. Jhund1, Contemporary Management of Heart Failure in the Elderly. Drugs and Aging, 12-2018</a:t>
            </a:r>
          </a:p>
          <a:p>
            <a:r>
              <a:rPr lang="es-CL" dirty="0"/>
              <a:t> </a:t>
            </a:r>
          </a:p>
          <a:p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12C6D4-47E3-FD40-8694-EB0A32474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3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41"/>
    </mc:Choice>
    <mc:Fallback>
      <p:transition spd="slow" advTm="72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F83AB8-3C83-634A-BFB7-1287AFC5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B454F2-5FE3-1049-928A-EFEF49781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388D6D-1844-334C-B103-ACA19ADF3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65125"/>
            <a:ext cx="10104699" cy="6736466"/>
          </a:xfrm>
          <a:prstGeom prst="rect">
            <a:avLst/>
          </a:prstGeom>
        </p:spPr>
      </p:pic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797AC655-8C06-2E45-AFC5-DE9782E736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7810521"/>
              </p:ext>
            </p:extLst>
          </p:nvPr>
        </p:nvGraphicFramePr>
        <p:xfrm>
          <a:off x="990600" y="19780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37315DB4-7469-EF49-BB9F-1A4468BE5DC8}"/>
              </a:ext>
            </a:extLst>
          </p:cNvPr>
          <p:cNvSpPr txBox="1"/>
          <p:nvPr/>
        </p:nvSpPr>
        <p:spPr>
          <a:xfrm>
            <a:off x="1828800" y="1088020"/>
            <a:ext cx="4120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/>
              <a:t>Hoja de ruta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C1578E-FEE6-524B-BF6D-4D78BE058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4"/>
    </mc:Choice>
    <mc:Fallback xmlns="">
      <p:transition spd="slow" advTm="25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B1AFCF6-F636-3245-9829-AC9627A30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94" y="0"/>
            <a:ext cx="9141145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0B8125B4-D9B1-E943-80CC-9C370ADB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Insuficiencia cardiaca con FEVI reducida 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80AD595E-D993-8343-8A3B-0D1959801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s-CL" dirty="0"/>
              <a:t>Es una enfermedad de PM, su peak máximo es a los 75 años </a:t>
            </a:r>
          </a:p>
          <a:p>
            <a:r>
              <a:rPr lang="es-CL" dirty="0"/>
              <a:t>Por ello la comorbilidad es frecuente alcanzando un 87% de los pacientes . </a:t>
            </a:r>
          </a:p>
          <a:p>
            <a:r>
              <a:rPr lang="es-CL" dirty="0"/>
              <a:t>En pacientes mayores se relaciona con cambios fisiológicos del sistema cardiovascular y excitoconductor </a:t>
            </a:r>
          </a:p>
          <a:p>
            <a:r>
              <a:rPr lang="es-CL" dirty="0"/>
              <a:t>Disminución de la respuesta cronotrópica e ionotrópica </a:t>
            </a:r>
          </a:p>
          <a:p>
            <a:r>
              <a:rPr lang="es-CL" dirty="0"/>
              <a:t>Hipertrofia de miocardiocitos </a:t>
            </a:r>
          </a:p>
          <a:p>
            <a:r>
              <a:rPr lang="es-CL" dirty="0"/>
              <a:t>Incremento de las presiones de llenado </a:t>
            </a:r>
          </a:p>
          <a:p>
            <a:r>
              <a:rPr lang="es-CL" dirty="0"/>
              <a:t>Incremento de la post carga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36F168A-DE15-2642-9E20-AA1D9E34FDA1}"/>
              </a:ext>
            </a:extLst>
          </p:cNvPr>
          <p:cNvSpPr txBox="1"/>
          <p:nvPr/>
        </p:nvSpPr>
        <p:spPr>
          <a:xfrm>
            <a:off x="7099394" y="5565338"/>
            <a:ext cx="5029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Joanna Osmanska1 · Pardeep S. Jhund1, Contemporary Management of Heart Failure in the Elderly. Drugs and Aging, 12-2018</a:t>
            </a:r>
          </a:p>
          <a:p>
            <a:r>
              <a:rPr lang="es-CL" dirty="0"/>
              <a:t> </a:t>
            </a:r>
          </a:p>
          <a:p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581D9F-6DA9-1B41-BDA1-D1990572E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9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40"/>
    </mc:Choice>
    <mc:Fallback>
      <p:transition spd="slow" advTm="61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46CA644-FB3A-D44C-8D61-11711A178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76" y="0"/>
            <a:ext cx="9141145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99750DA-18B5-8741-A0CB-7A130E738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5"/>
            <a:ext cx="10515600" cy="1325563"/>
          </a:xfrm>
        </p:spPr>
        <p:txBody>
          <a:bodyPr/>
          <a:lstStyle/>
          <a:p>
            <a:r>
              <a:rPr lang="es-CL" dirty="0"/>
              <a:t>Insuficiencia cardiaca con FEVI reducida 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B04C20F2-95B9-2F44-BF2F-11BF8737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635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s-CL" dirty="0"/>
              <a:t>Pacientes  mayores infrarepresentados en los trials</a:t>
            </a:r>
          </a:p>
          <a:p>
            <a:r>
              <a:rPr lang="es-CL" dirty="0"/>
              <a:t>Tratamiento puede estar limitado según comorbilidades del paciente. </a:t>
            </a:r>
          </a:p>
          <a:p>
            <a:r>
              <a:rPr lang="es-CL" dirty="0"/>
              <a:t>Estan propensos a recibir múltiples medicamentos, por tanto, el riesgo de interacciones farmacológicas es alto, y también de efectos adversos.</a:t>
            </a:r>
          </a:p>
          <a:p>
            <a:r>
              <a:rPr lang="es-CL" dirty="0"/>
              <a:t>Los medicamentos para el tratamiento son los mismos que se manejan en IC en personas mas jóvenes </a:t>
            </a:r>
          </a:p>
          <a:p>
            <a:r>
              <a:rPr lang="es-CL" dirty="0"/>
              <a:t>Por tanto, es necesario realizar una adecuada evaluación del paciente a la hora de indicar los medicamentos, conociendo sus potenciales interacciones y además evaluando las comorbilidades del paciente. </a:t>
            </a:r>
          </a:p>
          <a:p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9F6C3FB-0869-3345-B82C-0B15B56EA4C5}"/>
              </a:ext>
            </a:extLst>
          </p:cNvPr>
          <p:cNvSpPr txBox="1"/>
          <p:nvPr/>
        </p:nvSpPr>
        <p:spPr>
          <a:xfrm>
            <a:off x="6566116" y="5700275"/>
            <a:ext cx="5029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Joanna Osmanska1 · Pardeep S. Jhund1, Contemporary Management of Heart Failure in the Elderly. Drugs and Aging, 12-2018</a:t>
            </a:r>
          </a:p>
          <a:p>
            <a:r>
              <a:rPr lang="es-CL" dirty="0"/>
              <a:t> </a:t>
            </a:r>
          </a:p>
          <a:p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3AFE97-B31A-5146-AA2E-4A8B633C4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7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22"/>
    </mc:Choice>
    <mc:Fallback>
      <p:transition spd="slow" advTm="62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ED4DE38-8BB1-1B46-9F0D-C9A59B877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07" y="0"/>
            <a:ext cx="9141145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9756E8D-91EC-1640-9EED-80CC6013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Betabloqueadores 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BB33DB5C-CC2C-544E-882D-038DFF8F6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s-CL" dirty="0"/>
              <a:t>El uso de betabloqueadores se encuentra indicado en los pacientes con insuficiencia cardíaca con FEVI disminuida. </a:t>
            </a:r>
          </a:p>
          <a:p>
            <a:r>
              <a:rPr lang="es-CL" dirty="0"/>
              <a:t>Generalmente es bien tolerado, Krum y cols analizaron la tolerancia en mayores de 80 años, y tenian adecuada tolerancia un 77% de los pacientes. </a:t>
            </a:r>
          </a:p>
          <a:p>
            <a:r>
              <a:rPr lang="es-CL" dirty="0"/>
              <a:t>Se reporta menor tolerancia a BB los pacientes en estadíos avanzados según la clasificación NYHA. </a:t>
            </a:r>
          </a:p>
          <a:p>
            <a:r>
              <a:rPr lang="es-CL" dirty="0"/>
              <a:t>En estudios de seguimiento se ha reportado que la mortalidad se reduce al alcanzar frecuencias cardíacas entre 55 y 64 LPM. 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42F93C-DE1C-B94C-A253-05021A63AFC7}"/>
              </a:ext>
            </a:extLst>
          </p:cNvPr>
          <p:cNvSpPr txBox="1"/>
          <p:nvPr/>
        </p:nvSpPr>
        <p:spPr>
          <a:xfrm>
            <a:off x="7847635" y="5960962"/>
            <a:ext cx="3171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Medication Dosing for Heart Failure Patients J U L Y 2 4 , 2 0 1 8 : 3 5 1.</a:t>
            </a:r>
          </a:p>
          <a:p>
            <a:endParaRPr 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CE704F-85FB-CC4F-91E5-79325F07D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9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29"/>
    </mc:Choice>
    <mc:Fallback>
      <p:transition spd="slow" advTm="64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9144753-EA9F-7C43-B219-26923FE37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47" y="0"/>
            <a:ext cx="9141145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2EBD5AB-BB14-4B48-9743-7A6D83BFF2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68" t="10663" b="6172"/>
          <a:stretch/>
        </p:blipFill>
        <p:spPr>
          <a:xfrm>
            <a:off x="1669773" y="854766"/>
            <a:ext cx="10396838" cy="522798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BA1B63-4CD0-C244-9882-7DCCAB4DF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8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60"/>
    </mc:Choice>
    <mc:Fallback>
      <p:transition spd="slow" advTm="76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25DDBB-77BA-2B4A-9E42-075D2F43A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7DDDDE-AB93-0942-8FB4-16B1EE31E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A571F67-E888-DD49-AD68-C1B7C30D0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27" y="0"/>
            <a:ext cx="9141145" cy="6858000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C78EBA7-DD04-264F-A93A-57B95B371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96" y="753121"/>
            <a:ext cx="6996205" cy="470898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4F71D9D-A135-A748-861A-1B8498E2D5F8}"/>
              </a:ext>
            </a:extLst>
          </p:cNvPr>
          <p:cNvSpPr txBox="1"/>
          <p:nvPr/>
        </p:nvSpPr>
        <p:spPr>
          <a:xfrm>
            <a:off x="7187609" y="5528930"/>
            <a:ext cx="4381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2022 AHA/ACC/HFSA Guideline for the</a:t>
            </a:r>
          </a:p>
          <a:p>
            <a:r>
              <a:rPr lang="es-CL" dirty="0"/>
              <a:t>Management of Heart Failure</a:t>
            </a:r>
          </a:p>
          <a:p>
            <a:endParaRPr lang="es-CL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880B1B-AF9A-014B-A03F-D77949109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8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98"/>
    </mc:Choice>
    <mc:Fallback>
      <p:transition spd="slow" advTm="38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6B73142-D368-F64D-AC84-E39C25748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698" y="0"/>
            <a:ext cx="9141145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BF60F30-0E04-1D4D-B744-06B0D663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Digoxina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461ECA0A-D42D-C84C-8487-8C800142C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s-CL" dirty="0"/>
              <a:t>Se asocia a con incremento de la mortalidad </a:t>
            </a:r>
          </a:p>
          <a:p>
            <a:r>
              <a:rPr lang="es-CL" dirty="0"/>
              <a:t>No se recomienda como  terapia de IC en personas mayores </a:t>
            </a:r>
          </a:p>
          <a:p>
            <a:r>
              <a:rPr lang="es-CL" dirty="0"/>
              <a:t>Tiene alta interacción con otras drogas </a:t>
            </a:r>
          </a:p>
          <a:p>
            <a:r>
              <a:rPr lang="es-CL" dirty="0"/>
              <a:t>Se asocia además con alteraciones hidroelectrolíticas </a:t>
            </a:r>
          </a:p>
          <a:p>
            <a:r>
              <a:rPr lang="es-CL" dirty="0"/>
              <a:t>Una caída en la VFG se asocia con incremento del valor sérico, lo que puede causar arritmias. </a:t>
            </a: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42D44A7-D74B-0D48-9421-D6E1C0EA8CCC}"/>
              </a:ext>
            </a:extLst>
          </p:cNvPr>
          <p:cNvSpPr txBox="1"/>
          <p:nvPr/>
        </p:nvSpPr>
        <p:spPr>
          <a:xfrm>
            <a:off x="7060557" y="5665569"/>
            <a:ext cx="4548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Digitalis Investigation Group. The effect of digoxin on mortality and morbidity in patients with heart failure. N Engl J Med. 1997 Feb 20;336(8):525-33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3C6AAE-6CFC-1747-87B2-E85107476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1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78"/>
    </mc:Choice>
    <mc:Fallback>
      <p:transition spd="slow" advTm="60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76A1EEE-1DEA-5243-96D2-3DF43EBE5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16" y="0"/>
            <a:ext cx="9141145" cy="6858000"/>
          </a:xfrm>
          <a:prstGeom prst="rect">
            <a:avLst/>
          </a:prstGeom>
        </p:spPr>
      </p:pic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CD3219D9-8FA3-8348-8AB8-1AF0EA380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454" y="796506"/>
            <a:ext cx="7729188" cy="4696968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6B1C6A9-4E46-F246-84A3-224FEAA5E775}"/>
              </a:ext>
            </a:extLst>
          </p:cNvPr>
          <p:cNvSpPr txBox="1"/>
          <p:nvPr/>
        </p:nvSpPr>
        <p:spPr>
          <a:xfrm>
            <a:off x="7239461" y="5643649"/>
            <a:ext cx="4548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Digitalis Investigation Group. The effect of digoxin on mortality and morbidity in patients with heart failure. N Engl J Med. 1997 Feb 20;336(8):525-33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8055C4-213C-5C45-9B2A-98C97D1C3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3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94"/>
    </mc:Choice>
    <mc:Fallback>
      <p:transition spd="slow" advTm="56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98A1772-8505-6240-87E2-EF228A8B9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59" y="140598"/>
            <a:ext cx="9141145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7DC4125-4102-D842-ADD8-832312B2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Digoxina y mortalidad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7BEF81C-0397-B14C-A7AA-01477F430FDE}"/>
              </a:ext>
            </a:extLst>
          </p:cNvPr>
          <p:cNvSpPr txBox="1"/>
          <p:nvPr/>
        </p:nvSpPr>
        <p:spPr>
          <a:xfrm>
            <a:off x="7160452" y="5866204"/>
            <a:ext cx="466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Vamos, M., Erath, J. W., &amp; Hohnloser, S. H. (2015). </a:t>
            </a:r>
            <a:r>
              <a:rPr lang="es-CL" sz="1200" i="1" dirty="0"/>
              <a:t>Digoxin-associated mortality: a systematic review and meta-analysis of the literature. European Heart Journal, 36(28), 1831–1838</a:t>
            </a:r>
            <a:endParaRPr lang="es-CL" sz="1200" dirty="0"/>
          </a:p>
        </p:txBody>
      </p:sp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id="{B7B455A7-D69F-D045-AD7E-6D65FB2DC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01" y="1380646"/>
            <a:ext cx="5983845" cy="4485557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58B5C2-1328-CD42-8044-F877C7BAA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3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55"/>
    </mc:Choice>
    <mc:Fallback>
      <p:transition spd="slow" advTm="4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74AF33D-8F40-9443-8A3C-237BDAA74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34" y="0"/>
            <a:ext cx="9141145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78D4463-2D07-9E43-8D00-14A2FF282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1122152" cy="1609344"/>
          </a:xfrm>
        </p:spPr>
        <p:txBody>
          <a:bodyPr/>
          <a:lstStyle/>
          <a:p>
            <a:r>
              <a:rPr lang="es-CL" dirty="0"/>
              <a:t>Inhibidores de la enzima convertidora de angiotensina 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F68425C4-7165-0F43-80A5-B3E7602DD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s-CL" dirty="0"/>
              <a:t>Hay extensa evidencia en que los IECA, son excelentes medicamentos que disminuyen la mortalidad en pacientes con insuficiencia cardiaca con FEVI reducida. </a:t>
            </a:r>
          </a:p>
          <a:p>
            <a:r>
              <a:rPr lang="es-CL" dirty="0"/>
              <a:t>Las diversas guias clínicas indican que debe utilizarse siempre a menos que exista alguna contraindicación. </a:t>
            </a:r>
          </a:p>
          <a:p>
            <a:r>
              <a:rPr lang="es-CL" dirty="0"/>
              <a:t>No sólo reduce mortalidad, también reduce hospitalizaciones </a:t>
            </a:r>
          </a:p>
          <a:p>
            <a:r>
              <a:rPr lang="es-CL" dirty="0"/>
              <a:t>Monitorizar fución renal </a:t>
            </a:r>
          </a:p>
          <a:p>
            <a:r>
              <a:rPr lang="es-CL" dirty="0"/>
              <a:t>Monitorizar niveles de potasio sérico </a:t>
            </a:r>
          </a:p>
          <a:p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4500AB9-C25B-AC47-9046-B20FA25E968C}"/>
              </a:ext>
            </a:extLst>
          </p:cNvPr>
          <p:cNvSpPr txBox="1"/>
          <p:nvPr/>
        </p:nvSpPr>
        <p:spPr>
          <a:xfrm>
            <a:off x="6745165" y="5530632"/>
            <a:ext cx="5029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Joanna Osmanska1 · Pardeep S. Jhund1, Contemporary Management of Heart Failure in the Elderly. Drugs and Aging, 12-2018</a:t>
            </a:r>
          </a:p>
          <a:p>
            <a:r>
              <a:rPr lang="es-CL" dirty="0"/>
              <a:t> </a:t>
            </a:r>
          </a:p>
          <a:p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F02555-825A-2D4D-8C4B-FF59740D6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9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90"/>
    </mc:Choice>
    <mc:Fallback>
      <p:transition spd="slow" advTm="52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C3F8E9B-7029-9840-9C7F-79EC391CF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25" y="0"/>
            <a:ext cx="9141145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9C4611D-A1BF-974E-A088-BA2727B1B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361" y="872859"/>
            <a:ext cx="10515600" cy="1325563"/>
          </a:xfrm>
        </p:spPr>
        <p:txBody>
          <a:bodyPr/>
          <a:lstStyle/>
          <a:p>
            <a:r>
              <a:rPr lang="es-CL" dirty="0"/>
              <a:t>Antagonista de los receptores de angiotensina II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D17F315E-82E2-DA45-8B93-A619AA278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361" y="2502815"/>
            <a:ext cx="10058400" cy="4050792"/>
          </a:xfrm>
        </p:spPr>
        <p:txBody>
          <a:bodyPr/>
          <a:lstStyle/>
          <a:p>
            <a:r>
              <a:rPr lang="es-CL" dirty="0"/>
              <a:t>También,al igual que los IECA son medicamentos que disminuyen la mortalidad a largo plazo. </a:t>
            </a:r>
          </a:p>
          <a:p>
            <a:r>
              <a:rPr lang="es-CL" dirty="0"/>
              <a:t>Deben utilizarse en pacientes con IC cuando los IECA sean mal tolerados, o cuando haya historia de alergia.</a:t>
            </a:r>
          </a:p>
          <a:p>
            <a:r>
              <a:rPr lang="es-CL" dirty="0"/>
              <a:t>No es adecuado mezclar IECA + ARA II dado el riesgo de Hiperkalemia y falla renal. </a:t>
            </a:r>
          </a:p>
          <a:p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57CD13-F056-4C48-A415-FEB6F20E700A}"/>
              </a:ext>
            </a:extLst>
          </p:cNvPr>
          <p:cNvSpPr txBox="1"/>
          <p:nvPr/>
        </p:nvSpPr>
        <p:spPr>
          <a:xfrm>
            <a:off x="7322496" y="4919008"/>
            <a:ext cx="4722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dirty="0"/>
              <a:t>2022 AHA/ACC/HFSA Guideline for the Management of Heart Failure: A Report of the American College  Cardiology/American Heart Association Joint Committee on Clinical Practice Guidelines. Circulation. 2022;145:e895–e1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dirty="0"/>
              <a:t>Joanna Osmanska1 · Pardeep S. Jhund1, Contemporary Management of Heart Failure in the Elderly. Drugs and Aging, 12-2018</a:t>
            </a:r>
          </a:p>
          <a:p>
            <a:endParaRPr lang="es-CL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L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L" sz="12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B9D0B3-03E4-414C-9790-ED21E625B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8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89"/>
    </mc:Choice>
    <mc:Fallback>
      <p:transition spd="slow" advTm="55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EDEF7A-94EA-994F-952D-A78AA0BE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0883CC-92DB-D048-9420-EBEBD9BE0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7C8ACD-5526-1B43-8A56-F2B180ED5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534"/>
            <a:ext cx="10104699" cy="6736466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AF1424C5-31E4-4842-9FEF-A0E90F742EB1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/>
              <a:t>La insuficiencia cardiaca es considerada un problema mayor en Salud Pública. </a:t>
            </a:r>
          </a:p>
          <a:p>
            <a:r>
              <a:rPr lang="es-CL"/>
              <a:t>Su manejo y mejoría de los outcomes han variado durante la última década </a:t>
            </a:r>
          </a:p>
          <a:p>
            <a:r>
              <a:rPr lang="es-CL"/>
              <a:t>Es importante revisar el manejo en personas mayores , haciendo hincapié en nivel de representatividad  en los diversos trials.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D2A367-909C-1546-9CEB-4EC388BD4D85}"/>
              </a:ext>
            </a:extLst>
          </p:cNvPr>
          <p:cNvSpPr txBox="1"/>
          <p:nvPr/>
        </p:nvSpPr>
        <p:spPr>
          <a:xfrm>
            <a:off x="1446835" y="1027906"/>
            <a:ext cx="5034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/>
              <a:t>Introducción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DE06DE-0082-5242-93D7-34B7B675C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0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0"/>
    </mc:Choice>
    <mc:Fallback xmlns="">
      <p:transition spd="slow" advTm="28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B81A304-4C1C-B048-A363-15AB80376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81" y="0"/>
            <a:ext cx="9141145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4C620BF2-1562-CB44-8D49-AF1E8FAE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Sucubitril/Valsartan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A11BEF5E-34BF-254E-BB46-77D57427E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s-CL" dirty="0"/>
              <a:t>En el Estudio PARADIGM-HF , fue asociado con disminución de muerte por causas cardiovasculares. </a:t>
            </a:r>
          </a:p>
          <a:p>
            <a:r>
              <a:rPr lang="es-CL" dirty="0"/>
              <a:t>Menos hospitalizaciones </a:t>
            </a:r>
          </a:p>
          <a:p>
            <a:r>
              <a:rPr lang="es-CL" dirty="0"/>
              <a:t>Menos síntomas de IC. </a:t>
            </a:r>
          </a:p>
          <a:p>
            <a:r>
              <a:rPr lang="es-CL" dirty="0"/>
              <a:t>Se recomienda utilizar en reemplazo de IECA o ARA II, con IC sintomática , FEVI 35-40%, VGF &gt; 30 ml/min y K &lt; 5,2 . </a:t>
            </a:r>
          </a:p>
          <a:p>
            <a:r>
              <a:rPr lang="es-CL" dirty="0"/>
              <a:t>Su uso debe ser monitorizado.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212BAF8-CCEA-5B48-AC04-561ACA986C4F}"/>
              </a:ext>
            </a:extLst>
          </p:cNvPr>
          <p:cNvSpPr txBox="1"/>
          <p:nvPr/>
        </p:nvSpPr>
        <p:spPr>
          <a:xfrm>
            <a:off x="6892570" y="5345966"/>
            <a:ext cx="4461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Jhund PS, et all ; PARADIGM-HF Investigators and Committees. Efficacy and safety of LCZ696 (sacubitril-valsartan) according to age: insights from PARADIGM-HF. Eur Heart J. 2015 Oct 7;36(38):2576-84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5B9269-AF35-0944-8FB9-BE87C35F4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6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72"/>
    </mc:Choice>
    <mc:Fallback>
      <p:transition spd="slow" advTm="81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82DBD2D-A93A-E74E-ACF5-2BBC38FB9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77" y="0"/>
            <a:ext cx="9141145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B860622-32C5-B243-ADA9-EAA3FC7BC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Sucubitril/Valsartan</a:t>
            </a:r>
          </a:p>
        </p:txBody>
      </p:sp>
      <p:pic>
        <p:nvPicPr>
          <p:cNvPr id="9" name="Marcador de contenido 10">
            <a:extLst>
              <a:ext uri="{FF2B5EF4-FFF2-40B4-BE49-F238E27FC236}">
                <a16:creationId xmlns:a16="http://schemas.microsoft.com/office/drawing/2014/main" id="{EFBD9C43-E018-814F-909D-313A3A724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06" y="1900868"/>
            <a:ext cx="10446835" cy="1557550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CAEAABE-DB15-024E-A804-B52278E745DB}"/>
              </a:ext>
            </a:extLst>
          </p:cNvPr>
          <p:cNvSpPr txBox="1"/>
          <p:nvPr/>
        </p:nvSpPr>
        <p:spPr>
          <a:xfrm>
            <a:off x="6562163" y="5531995"/>
            <a:ext cx="4461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Jhund PS, et all ; PARADIGM-HF Investigators and Committees. Efficacy and safety of LCZ696 (sacubitril-valsartan) according to age: insights from PARADIGM-HF. Eur Heart J. 2015 Oct 7;36(38):2576-84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59F3EC9-769F-2145-9100-0BA19A1F42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"/>
          <a:stretch/>
        </p:blipFill>
        <p:spPr>
          <a:xfrm>
            <a:off x="826906" y="3458418"/>
            <a:ext cx="10446835" cy="15785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E51E5A-A336-7D41-9A47-77E8D8072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9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06"/>
    </mc:Choice>
    <mc:Fallback>
      <p:transition spd="slow" advTm="86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C84E828-3D66-8141-860A-BBC0CE8E2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03" y="0"/>
            <a:ext cx="9141145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942548F0-B5F0-CA4A-9145-387D495E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Sucubitril/valsartan</a:t>
            </a:r>
          </a:p>
        </p:txBody>
      </p:sp>
      <p:pic>
        <p:nvPicPr>
          <p:cNvPr id="12" name="Marcador de contenido 4">
            <a:extLst>
              <a:ext uri="{FF2B5EF4-FFF2-40B4-BE49-F238E27FC236}">
                <a16:creationId xmlns:a16="http://schemas.microsoft.com/office/drawing/2014/main" id="{B25DD446-072F-3748-8E1E-72165AFE8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" y="1797613"/>
            <a:ext cx="5966835" cy="3771900"/>
          </a:xfr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AB84A66-8B6D-304C-910C-5F50DC508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61" y="1886673"/>
            <a:ext cx="6150409" cy="368284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556BF59-1A23-1C4B-976E-E3F2E614CF53}"/>
              </a:ext>
            </a:extLst>
          </p:cNvPr>
          <p:cNvSpPr txBox="1"/>
          <p:nvPr/>
        </p:nvSpPr>
        <p:spPr>
          <a:xfrm>
            <a:off x="6193518" y="5569513"/>
            <a:ext cx="4461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Jhund PS, et all ; PARADIGM-HF Investigators and Committees. Efficacy and safety of LCZ696 (sacubitril-valsartan) according to age: insights from PARADIGM-HF. Eur Heart J. 2015 Oct 7;36(38):2576-84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724D01-1DA1-4C41-8E52-AD1C34561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4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69"/>
    </mc:Choice>
    <mc:Fallback>
      <p:transition spd="slow" advTm="50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E82FAE1-A020-2048-8D7C-946C62379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77" y="0"/>
            <a:ext cx="9141145" cy="6858000"/>
          </a:xfrm>
          <a:prstGeom prst="rect">
            <a:avLst/>
          </a:prstGeom>
        </p:spPr>
      </p:pic>
      <p:pic>
        <p:nvPicPr>
          <p:cNvPr id="11" name="Marcador de contenido 4">
            <a:extLst>
              <a:ext uri="{FF2B5EF4-FFF2-40B4-BE49-F238E27FC236}">
                <a16:creationId xmlns:a16="http://schemas.microsoft.com/office/drawing/2014/main" id="{25BFF0AF-1C65-8745-8495-928FD0F4D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40" y="477077"/>
            <a:ext cx="3814160" cy="5907737"/>
          </a:xfr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A8DAA96-103E-FF45-AE69-99FBC922C60A}"/>
              </a:ext>
            </a:extLst>
          </p:cNvPr>
          <p:cNvSpPr txBox="1"/>
          <p:nvPr/>
        </p:nvSpPr>
        <p:spPr>
          <a:xfrm>
            <a:off x="7721600" y="5276169"/>
            <a:ext cx="4381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2022 AHA/ACC/HFSA Guideline for the</a:t>
            </a:r>
          </a:p>
          <a:p>
            <a:r>
              <a:rPr lang="es-CL" dirty="0"/>
              <a:t>Management of Heart Failure</a:t>
            </a:r>
          </a:p>
          <a:p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706860-F44C-F64C-8495-F37830EF8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6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98"/>
    </mc:Choice>
    <mc:Fallback>
      <p:transition spd="slow" advTm="8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BC7A40A-30A0-1840-BC30-E14CB9402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33" y="0"/>
            <a:ext cx="9141145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8844A5F-EF6B-3E42-B2DB-C5DE7710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Antagonistas de la Aldosterona. 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6F107122-A67E-4947-A9E7-A29F9D7D0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s-CL" dirty="0"/>
              <a:t>Tiene claro beneficio en disminuir la mortalidad en pacientes con IC con FEVI reducida.</a:t>
            </a:r>
          </a:p>
          <a:p>
            <a:r>
              <a:rPr lang="es-CL" dirty="0"/>
              <a:t>Son poco utilizados , muchas veces hay miedo para asociarlo a un IECA </a:t>
            </a:r>
          </a:p>
          <a:p>
            <a:r>
              <a:rPr lang="es-CL" dirty="0"/>
              <a:t>Vigilar medicamentos de uso concomitante . </a:t>
            </a:r>
          </a:p>
          <a:p>
            <a:r>
              <a:rPr lang="es-CL" dirty="0"/>
              <a:t>Se recomienda comenzar a dosis bajas e ir titulando</a:t>
            </a:r>
          </a:p>
          <a:p>
            <a:r>
              <a:rPr lang="es-CL" dirty="0"/>
              <a:t>Hay evidencia para dos tipos de indicación, 25 mg cada 12 horas y 50 mg dia. </a:t>
            </a:r>
          </a:p>
          <a:p>
            <a:endParaRPr lang="es-C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702BFD3-17EA-F744-9FF7-00D3E792F361}"/>
              </a:ext>
            </a:extLst>
          </p:cNvPr>
          <p:cNvSpPr/>
          <p:nvPr/>
        </p:nvSpPr>
        <p:spPr>
          <a:xfrm>
            <a:off x="5629155" y="558321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dirty="0"/>
              <a:t>Joanna Osmanska1 · Pardeep S. Jhund1, Contemporary Management of Heart Failure in the Elderly. Drugs and Aging, 12-2018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1E5EBE-893D-C842-9650-CD2C1EB6B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8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01"/>
    </mc:Choice>
    <mc:Fallback>
      <p:transition spd="slow" advTm="41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AC38E31-8B4C-5749-A924-0D14BE68F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69" y="0"/>
            <a:ext cx="9141145" cy="6858000"/>
          </a:xfrm>
          <a:prstGeom prst="rect">
            <a:avLst/>
          </a:prstGeom>
        </p:spPr>
      </p:pic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C9288731-4C6C-3242-8F26-5B12C6609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1141189"/>
            <a:ext cx="10058400" cy="1905574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9246EF-538F-AF46-AED0-778EBB99D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53" y="3046763"/>
            <a:ext cx="9786395" cy="27657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C62A35D-AF50-CE41-A31B-A8BCC619EA70}"/>
              </a:ext>
            </a:extLst>
          </p:cNvPr>
          <p:cNvSpPr txBox="1"/>
          <p:nvPr/>
        </p:nvSpPr>
        <p:spPr>
          <a:xfrm>
            <a:off x="5757246" y="5812541"/>
            <a:ext cx="5104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Zannad F, et all EMPHASIS-HF Study Group. Eplerenone in patients with systolic heart failure and mild symptoms. N Engl J Med. 2011 Jan 6;364(1):11-2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DFB832-CD57-CB42-A1AD-8DBF07E26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29"/>
    </mc:Choice>
    <mc:Fallback>
      <p:transition spd="slow" advTm="57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7B1FFE8-6C94-C647-AAA5-8585D44AB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50" y="0"/>
            <a:ext cx="9141145" cy="685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A8BD7B0-00DB-8645-A03E-DD1B4D326DCA}"/>
              </a:ext>
            </a:extLst>
          </p:cNvPr>
          <p:cNvSpPr txBox="1"/>
          <p:nvPr/>
        </p:nvSpPr>
        <p:spPr>
          <a:xfrm>
            <a:off x="6342927" y="5891514"/>
            <a:ext cx="5104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Zannad F, et all EMPHASIS-HF Study Group. Eplerenone in patients with systolic heart failure and mild symptoms. N Engl J Med. 2011 Jan 6;364(1):11-2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F770B1E-3157-BD43-AE00-B657923F1C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6" y="1477500"/>
            <a:ext cx="5569360" cy="4216284"/>
          </a:xfrm>
          <a:prstGeom prst="rect">
            <a:avLst/>
          </a:prstGeom>
        </p:spPr>
      </p:pic>
      <p:pic>
        <p:nvPicPr>
          <p:cNvPr id="12" name="Marcador de contenido 5">
            <a:extLst>
              <a:ext uri="{FF2B5EF4-FFF2-40B4-BE49-F238E27FC236}">
                <a16:creationId xmlns:a16="http://schemas.microsoft.com/office/drawing/2014/main" id="{81E3AF1A-E3E6-FC46-AD87-669995569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6" t="6033" b="3954"/>
          <a:stretch/>
        </p:blipFill>
        <p:spPr>
          <a:xfrm>
            <a:off x="5775766" y="1389922"/>
            <a:ext cx="5483661" cy="4501592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8649EB-47FB-5C43-B3DF-E128BE6D8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0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29"/>
    </mc:Choice>
    <mc:Fallback>
      <p:transition spd="slow" advTm="49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F9A6F42-48B5-4F44-B462-585AF006A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94" y="0"/>
            <a:ext cx="9141145" cy="68580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D62244F-675B-004C-9332-F634BAAAA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Espironolactona</a:t>
            </a:r>
          </a:p>
        </p:txBody>
      </p:sp>
      <p:pic>
        <p:nvPicPr>
          <p:cNvPr id="10" name="Marcador de contenido 5">
            <a:extLst>
              <a:ext uri="{FF2B5EF4-FFF2-40B4-BE49-F238E27FC236}">
                <a16:creationId xmlns:a16="http://schemas.microsoft.com/office/drawing/2014/main" id="{D966D998-5882-784A-A330-1FE5B277C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73" y="1905000"/>
            <a:ext cx="4328367" cy="3697147"/>
          </a:xfr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BB8DA67-1F93-E84D-97F2-E823DA3EBD68}"/>
              </a:ext>
            </a:extLst>
          </p:cNvPr>
          <p:cNvSpPr txBox="1"/>
          <p:nvPr/>
        </p:nvSpPr>
        <p:spPr>
          <a:xfrm>
            <a:off x="7164729" y="5602147"/>
            <a:ext cx="4629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Pitt B, Zannad F, et all. The effect of spironolactone on morbidity and mortality in patients with severe heart failure. Randomized Aldactone Evaluation Study Investigators. N Engl J Med. 1999 Sep 2;341(10):709-17.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410084-D1EF-C649-9C48-4E4E15A6C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12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48"/>
    </mc:Choice>
    <mc:Fallback>
      <p:transition spd="slow" advTm="50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D38F5-AC0E-3746-8350-D0F4F4F7F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0875F03C-C6B9-4F4D-81CC-481ED9FE1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6C254F1-5AA8-214E-AC65-2A4F0C506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77" y="0"/>
            <a:ext cx="9141145" cy="6858000"/>
          </a:xfrm>
          <a:prstGeom prst="rect">
            <a:avLst/>
          </a:prstGeom>
        </p:spPr>
      </p:pic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33D5208C-834F-F044-8BD1-C267849F1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4" y="749299"/>
            <a:ext cx="7977218" cy="452264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1A44F76-04D4-2242-93AD-C77A4873DF7A}"/>
              </a:ext>
            </a:extLst>
          </p:cNvPr>
          <p:cNvSpPr txBox="1"/>
          <p:nvPr/>
        </p:nvSpPr>
        <p:spPr>
          <a:xfrm>
            <a:off x="7152965" y="5406884"/>
            <a:ext cx="4629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Pitt B, Zannad F, et all. The effect of spironolactone on morbidity and mortality in patients with severe heart failure. Randomized Aldactone Evaluation Study Investigators. N Engl J Med. 1999 Sep 2;341(10):709-17.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22353E-367B-6F45-940D-9618B2B8E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2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53"/>
    </mc:Choice>
    <mc:Fallback>
      <p:transition spd="slow" advTm="39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691C1C5-AF53-6B47-A47A-7A391224E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33" y="0"/>
            <a:ext cx="9141145" cy="6858000"/>
          </a:xfrm>
          <a:prstGeom prst="rect">
            <a:avLst/>
          </a:prstGeom>
        </p:spPr>
      </p:pic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FCA969D5-DFFD-BF40-BD00-B5E7B68B5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9" y="690193"/>
            <a:ext cx="5966542" cy="5244477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B1C64DB-6990-DC43-BC33-5219A9DA25C2}"/>
              </a:ext>
            </a:extLst>
          </p:cNvPr>
          <p:cNvSpPr txBox="1"/>
          <p:nvPr/>
        </p:nvSpPr>
        <p:spPr>
          <a:xfrm>
            <a:off x="7949623" y="5692603"/>
            <a:ext cx="4381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2022 AHA/ACC/HFSA Guideline for the</a:t>
            </a:r>
          </a:p>
          <a:p>
            <a:r>
              <a:rPr lang="es-CL" dirty="0"/>
              <a:t>Management of Heart Failure</a:t>
            </a:r>
          </a:p>
          <a:p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7BC022-0696-C447-82D8-BBC798D93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6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26"/>
    </mc:Choice>
    <mc:Fallback>
      <p:transition spd="slow" advTm="57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78EC7F-7888-1B43-BC84-C4B11CE17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A4D8C1-9D85-6947-BEA4-D4498CF9E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B1C5E6-D47B-864C-B49D-5449CD367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534"/>
            <a:ext cx="10104699" cy="673646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9CFBB74-7A2D-8E4D-90C8-BFBBCC4EB0CC}"/>
              </a:ext>
            </a:extLst>
          </p:cNvPr>
          <p:cNvSpPr txBox="1">
            <a:spLocks/>
          </p:cNvSpPr>
          <p:nvPr/>
        </p:nvSpPr>
        <p:spPr>
          <a:xfrm>
            <a:off x="1043651" y="6216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Definición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87DC078-B4C5-DF4C-880C-B2362DCC1A78}"/>
              </a:ext>
            </a:extLst>
          </p:cNvPr>
          <p:cNvSpPr/>
          <p:nvPr/>
        </p:nvSpPr>
        <p:spPr>
          <a:xfrm>
            <a:off x="2500132" y="1947262"/>
            <a:ext cx="66438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/>
              <a:t>La insuficiencia cardiaca es un  síndrome clínico complejo ,  que presenta signos y síntomas que resultan de la alteración estructural y funcional del llenado ventricular o de la eyección sanguínea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C0B92ED-4C81-014E-A643-07167F15A547}"/>
              </a:ext>
            </a:extLst>
          </p:cNvPr>
          <p:cNvSpPr txBox="1"/>
          <p:nvPr/>
        </p:nvSpPr>
        <p:spPr>
          <a:xfrm>
            <a:off x="7187609" y="5528930"/>
            <a:ext cx="4381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2022 AHA/ACC/HFSA Guideline for the</a:t>
            </a:r>
          </a:p>
          <a:p>
            <a:r>
              <a:rPr lang="es-CL" dirty="0"/>
              <a:t>Management of Heart Failure</a:t>
            </a:r>
          </a:p>
          <a:p>
            <a:endParaRPr 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78FCE3-E91F-3140-B173-0DD6A50FE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2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81"/>
    </mc:Choice>
    <mc:Fallback xmlns="">
      <p:transition spd="slow" advTm="2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F5DDA4-FB90-1043-8FAF-5488C78A7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03" y="0"/>
            <a:ext cx="9141145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83DD34B-379B-324A-A317-9D123715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SGLT2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2D1A282C-B2EE-824A-B660-0D90C8176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496" y="2093976"/>
            <a:ext cx="5940552" cy="4050792"/>
          </a:xfrm>
        </p:spPr>
        <p:txBody>
          <a:bodyPr>
            <a:normAutofit fontScale="85000" lnSpcReduction="10000"/>
          </a:bodyPr>
          <a:lstStyle/>
          <a:p>
            <a:r>
              <a:rPr lang="es-CL" dirty="0"/>
              <a:t>Los inhibidores del cotransportador sodioglucosa 2 (SGLT2) son fármacos para el tratamiento de la DM2. </a:t>
            </a:r>
          </a:p>
          <a:p>
            <a:r>
              <a:rPr lang="es-CL" dirty="0"/>
              <a:t>Su mecanismo de acción es independiente de la secreción y acción de la insulina.</a:t>
            </a:r>
          </a:p>
          <a:p>
            <a:r>
              <a:rPr lang="es-CL" dirty="0"/>
              <a:t> La inhibición del SGLT2 a nivel del túbulo proximal del nefrón produce una disminución en la reabsorción tubular de la glucosa filtrada a nivel glomerular</a:t>
            </a:r>
          </a:p>
          <a:p>
            <a:r>
              <a:rPr lang="es-CL" dirty="0"/>
              <a:t> Favorece la excreción urinaria de glucosa se traduce en una disminución efectiva de la glicemia plasmática. </a:t>
            </a:r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AC2BFBC-49CA-114C-8396-768FB74B4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3" y="1701800"/>
            <a:ext cx="5852007" cy="4254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7AE7BF-4B2E-CE4B-86F0-267718019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3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18"/>
    </mc:Choice>
    <mc:Fallback>
      <p:transition spd="slow" advTm="65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64A39B-EE44-9941-84DC-5AA7B9167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46" y="0"/>
            <a:ext cx="9141145" cy="6858000"/>
          </a:xfrm>
          <a:prstGeom prst="rect">
            <a:avLst/>
          </a:prstGeom>
        </p:spPr>
      </p:pic>
      <p:pic>
        <p:nvPicPr>
          <p:cNvPr id="8" name="Marcador de contenido 10">
            <a:extLst>
              <a:ext uri="{FF2B5EF4-FFF2-40B4-BE49-F238E27FC236}">
                <a16:creationId xmlns:a16="http://schemas.microsoft.com/office/drawing/2014/main" id="{D062C23B-0CD1-9A40-992E-DE6863E42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452297"/>
            <a:ext cx="10769600" cy="1081931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38AE71-1EF3-0A41-8CDA-9494A67AA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509197"/>
            <a:ext cx="10769600" cy="19431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4210062-E278-CB4C-AC11-D0F8BFC76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534228"/>
            <a:ext cx="10769600" cy="1524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7A9235B-3A9B-A44E-AE8E-D4DD1F96AFE4}"/>
              </a:ext>
            </a:extLst>
          </p:cNvPr>
          <p:cNvSpPr txBox="1"/>
          <p:nvPr/>
        </p:nvSpPr>
        <p:spPr>
          <a:xfrm>
            <a:off x="5370653" y="5770827"/>
            <a:ext cx="6503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Packer et all, Cardiovascular and Renal Outcomes with Empagliflozin in Heart Failure, New england journal  medicine 383;15 nejm.org October 8, 2020</a:t>
            </a:r>
          </a:p>
          <a:p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61E942-8823-6C4F-8793-BE30B0E6F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8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11"/>
    </mc:Choice>
    <mc:Fallback>
      <p:transition spd="slow" advTm="53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AE49FE8-691F-8D49-8DC2-81D6EFA49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50" y="0"/>
            <a:ext cx="9141145" cy="6858000"/>
          </a:xfrm>
          <a:prstGeom prst="rect">
            <a:avLst/>
          </a:prstGeom>
        </p:spPr>
      </p:pic>
      <p:pic>
        <p:nvPicPr>
          <p:cNvPr id="9" name="Marcador de contenido 10">
            <a:extLst>
              <a:ext uri="{FF2B5EF4-FFF2-40B4-BE49-F238E27FC236}">
                <a16:creationId xmlns:a16="http://schemas.microsoft.com/office/drawing/2014/main" id="{6238396B-E49B-2143-BEFA-F8D80EB20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05" y="623780"/>
            <a:ext cx="7630812" cy="4855972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397B6D1-325F-2E43-AD6A-868036CF19F1}"/>
              </a:ext>
            </a:extLst>
          </p:cNvPr>
          <p:cNvSpPr txBox="1"/>
          <p:nvPr/>
        </p:nvSpPr>
        <p:spPr>
          <a:xfrm>
            <a:off x="5390531" y="5909975"/>
            <a:ext cx="6503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Packer et all, Cardiovascular and Renal Outcomes with Empagliflozin in Heart Failure, New england journal  medicine 383;15 nejm.org October 8, 2020</a:t>
            </a:r>
          </a:p>
          <a:p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6146CC-2FD6-704A-9AE6-E8E1E91DA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74"/>
    </mc:Choice>
    <mc:Fallback>
      <p:transition spd="slow" advTm="3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3EC153E-C840-BE4E-84C0-467E04BB8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20" y="0"/>
            <a:ext cx="9141145" cy="6858000"/>
          </a:xfrm>
          <a:prstGeom prst="rect">
            <a:avLst/>
          </a:prstGeom>
        </p:spPr>
      </p:pic>
      <p:pic>
        <p:nvPicPr>
          <p:cNvPr id="8" name="Marcador de contenido 5">
            <a:extLst>
              <a:ext uri="{FF2B5EF4-FFF2-40B4-BE49-F238E27FC236}">
                <a16:creationId xmlns:a16="http://schemas.microsoft.com/office/drawing/2014/main" id="{23108FEC-02C8-024A-9157-C40512FCC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84" y="772450"/>
            <a:ext cx="7201470" cy="4760294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54F7792-CCC5-2C42-B64C-DFDA8D5DA8AA}"/>
              </a:ext>
            </a:extLst>
          </p:cNvPr>
          <p:cNvSpPr txBox="1"/>
          <p:nvPr/>
        </p:nvSpPr>
        <p:spPr>
          <a:xfrm>
            <a:off x="5370653" y="5770827"/>
            <a:ext cx="6503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Packer et all, Cardiovascular and Renal Outcomes with Empagliflozin in Heart Failure, New england journal  medicine 383;15 nejm.org October 8, 2020</a:t>
            </a:r>
          </a:p>
          <a:p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88B552-606F-574C-8071-154431510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4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13"/>
    </mc:Choice>
    <mc:Fallback>
      <p:transition spd="slow" advTm="2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4DEAA-6AA6-CD47-A289-78117FBD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3776E818-EF46-3B40-A3F2-80EA0075B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06" y="-1"/>
            <a:ext cx="9049164" cy="678687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491D42C-133D-4041-B96B-2127815BD80B}"/>
              </a:ext>
            </a:extLst>
          </p:cNvPr>
          <p:cNvSpPr txBox="1"/>
          <p:nvPr/>
        </p:nvSpPr>
        <p:spPr>
          <a:xfrm>
            <a:off x="7602788" y="5643851"/>
            <a:ext cx="4381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2022 AHA/ACC/HFSA Guideline for the</a:t>
            </a:r>
          </a:p>
          <a:p>
            <a:r>
              <a:rPr lang="es-CL" dirty="0"/>
              <a:t>Management of Heart Failure</a:t>
            </a:r>
          </a:p>
          <a:p>
            <a:endParaRPr lang="es-CL" dirty="0"/>
          </a:p>
        </p:txBody>
      </p:sp>
      <p:pic>
        <p:nvPicPr>
          <p:cNvPr id="9" name="Marcador de contenido 4">
            <a:extLst>
              <a:ext uri="{FF2B5EF4-FFF2-40B4-BE49-F238E27FC236}">
                <a16:creationId xmlns:a16="http://schemas.microsoft.com/office/drawing/2014/main" id="{92E57868-4B26-674A-B321-340F500BE9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60" y="1289304"/>
            <a:ext cx="7561928" cy="43545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3129E5-2C6E-B241-B1D4-A49C2167B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9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33"/>
    </mc:Choice>
    <mc:Fallback>
      <p:transition spd="slow" advTm="38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8C8610A-7951-4F4A-AC25-FF6284480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72" y="0"/>
            <a:ext cx="9141145" cy="6858000"/>
          </a:xfrm>
          <a:prstGeom prst="rect">
            <a:avLst/>
          </a:prstGeom>
        </p:spPr>
      </p:pic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77966477-F921-FC4E-9D3F-2EA562D4A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14" y="685800"/>
            <a:ext cx="9355667" cy="52832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60E0ED-A8D7-1E49-97F2-13BB802A1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0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92"/>
    </mc:Choice>
    <mc:Fallback>
      <p:transition spd="slow" advTm="4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85DE5CF-F1A9-B64D-91BF-5667F8EDB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59" y="0"/>
            <a:ext cx="9141145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40A79AE-278D-9942-97CC-88C2E453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Insuficiencia cardiaca con FEVI preservada </a:t>
            </a:r>
          </a:p>
        </p:txBody>
      </p:sp>
      <p:sp>
        <p:nvSpPr>
          <p:cNvPr id="8" name="Marcador de contenido 5">
            <a:extLst>
              <a:ext uri="{FF2B5EF4-FFF2-40B4-BE49-F238E27FC236}">
                <a16:creationId xmlns:a16="http://schemas.microsoft.com/office/drawing/2014/main" id="{BD13FB39-5A64-3B4B-BF66-62FB27C46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131" y="1518776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s-CL" dirty="0"/>
              <a:t>La edad es un predictor para la presencia de IC con FEVI preservada </a:t>
            </a:r>
          </a:p>
          <a:p>
            <a:r>
              <a:rPr lang="es-CL" dirty="0"/>
              <a:t>Muchas veces no es diagnosticada hasta estadios avanzados de la enfermedad </a:t>
            </a:r>
          </a:p>
          <a:p>
            <a:r>
              <a:rPr lang="es-CL" dirty="0"/>
              <a:t>En mayores se asocia a morbilidad y también a mortalidad </a:t>
            </a:r>
          </a:p>
          <a:p>
            <a:r>
              <a:rPr lang="es-CL" dirty="0"/>
              <a:t>No hay mucha evidencia actual donde se establezca un tratamiento que modifique la mortalidad y la morbilidad </a:t>
            </a:r>
          </a:p>
          <a:p>
            <a:r>
              <a:rPr lang="es-CL" dirty="0"/>
              <a:t>La terapia diurética debe ser la terapia de primera línea para la mejoría de los síntomas de la IC </a:t>
            </a:r>
          </a:p>
          <a:p>
            <a:r>
              <a:rPr lang="es-CL" dirty="0"/>
              <a:t>El buen control de la HTA y de las arritmias, han mostrados er un importante factor protector a la hora del manejo de la IC FEVI preservada.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4E0FE-C541-0A48-AB37-9151878AD36B}"/>
              </a:ext>
            </a:extLst>
          </p:cNvPr>
          <p:cNvSpPr txBox="1"/>
          <p:nvPr/>
        </p:nvSpPr>
        <p:spPr>
          <a:xfrm>
            <a:off x="5088835" y="5934670"/>
            <a:ext cx="4505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Management of heart failure in the elderly;  Alghamdi and Chan, march 2017, Vol 32, N 2</a:t>
            </a:r>
          </a:p>
          <a:p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074ED9-B539-9741-9A61-556903521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0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70"/>
    </mc:Choice>
    <mc:Fallback>
      <p:transition spd="slow" advTm="47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1CF1A86-4D0D-5448-909B-DD98C1340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59" y="0"/>
            <a:ext cx="9141145" cy="68580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55F884C-8A39-1A44-AABE-D52407F20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IC con FEVI preservada.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171E111-FE0E-7A40-A223-DF5223A1AB34}"/>
              </a:ext>
            </a:extLst>
          </p:cNvPr>
          <p:cNvSpPr txBox="1"/>
          <p:nvPr/>
        </p:nvSpPr>
        <p:spPr>
          <a:xfrm>
            <a:off x="6099048" y="5740400"/>
            <a:ext cx="4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Dunlay SM, Roger VL, Redfield MM. Epidemiology of heart failure with preserved ejection fraction. Nat Rev Cardiol. 2017 Oct;14(10):591-602.</a:t>
            </a:r>
          </a:p>
        </p:txBody>
      </p:sp>
      <p:pic>
        <p:nvPicPr>
          <p:cNvPr id="11" name="Marcador de contenido 4">
            <a:extLst>
              <a:ext uri="{FF2B5EF4-FFF2-40B4-BE49-F238E27FC236}">
                <a16:creationId xmlns:a16="http://schemas.microsoft.com/office/drawing/2014/main" id="{B7A1886C-FF8C-404E-8D63-9187710EA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79" y="1865375"/>
            <a:ext cx="6422588" cy="3771495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010FC7-6AEC-624C-846F-9247EE12F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8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87"/>
    </mc:Choice>
    <mc:Fallback>
      <p:transition spd="slow" advTm="3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38C3023-5C03-1E42-B68F-5F0384824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60" y="0"/>
            <a:ext cx="9141145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89DEDEF-700B-DF45-AC2F-79B0CD65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Espironolactona ( TOPCAT)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E0461B7-F362-A145-A707-1B9281F5D45F}"/>
              </a:ext>
            </a:extLst>
          </p:cNvPr>
          <p:cNvSpPr txBox="1"/>
          <p:nvPr/>
        </p:nvSpPr>
        <p:spPr>
          <a:xfrm>
            <a:off x="7275946" y="5454650"/>
            <a:ext cx="44678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Pfeffer et all; Regional Variation in Patients and Outcomes in the Treatment of Preserved Cardiac Function Heart Failure</a:t>
            </a:r>
          </a:p>
          <a:p>
            <a:r>
              <a:rPr lang="es-CL" sz="1200" dirty="0"/>
              <a:t>With an Aldosterone Antagonist (TOPCAT) Trial, Circulation. 2015 Jan 6;131(1):34-42</a:t>
            </a:r>
          </a:p>
          <a:p>
            <a:endParaRPr lang="es-CL" dirty="0"/>
          </a:p>
        </p:txBody>
      </p:sp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id="{67BBCDE1-2F00-CC4B-BC93-37D264878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69" y="1403350"/>
            <a:ext cx="5523462" cy="40513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6A09D9-5126-8A42-B465-20A9C1E5A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7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20"/>
    </mc:Choice>
    <mc:Fallback>
      <p:transition spd="slow" advTm="85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2FFFB1C-E8EB-6744-89B1-93E5D5B08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55" y="0"/>
            <a:ext cx="9141145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172C555-DEBD-CD47-A3C3-D77992AA8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Espironolactona ( TOPCAT)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DC3AC387-C62D-5F4A-A6C8-096DFFCD6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s-CL" dirty="0"/>
              <a:t>Resultado muy dispar . </a:t>
            </a:r>
          </a:p>
          <a:p>
            <a:r>
              <a:rPr lang="es-CL" dirty="0"/>
              <a:t>Outcome primero que era evaluar la reduccion de muerte cardiovascular, hospitalizaciones. </a:t>
            </a:r>
          </a:p>
          <a:p>
            <a:r>
              <a:rPr lang="es-CL" dirty="0"/>
              <a:t>Hubo menos hospitalizaciones en los pacientes debido a la insuficiencia cardiaca . </a:t>
            </a:r>
          </a:p>
          <a:p>
            <a:r>
              <a:rPr lang="es-CL" dirty="0"/>
              <a:t>Pacientes con uso de espironolactona tendieron a la hiperkalemia, versus los de la rama placebo </a:t>
            </a:r>
          </a:p>
          <a:p>
            <a:r>
              <a:rPr lang="es-CL" dirty="0"/>
              <a:t>Hubo mayor deterioro de la creatinina en pacientes usuarios de espironolactona. 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BB1969-A675-FE4E-87C0-01DD176F8431}"/>
              </a:ext>
            </a:extLst>
          </p:cNvPr>
          <p:cNvSpPr txBox="1"/>
          <p:nvPr/>
        </p:nvSpPr>
        <p:spPr>
          <a:xfrm>
            <a:off x="7012007" y="5618202"/>
            <a:ext cx="44678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Pfeffer et all; Regional Variation in Patients and Outcomes in the Treatment of Preserved Cardiac Function Heart Failure</a:t>
            </a:r>
          </a:p>
          <a:p>
            <a:r>
              <a:rPr lang="es-CL" sz="1200" dirty="0"/>
              <a:t>With an Aldosterone Antagonist (TOPCAT) Trial, Circulation. 2015 Jan 6;131(1):34-42</a:t>
            </a:r>
          </a:p>
          <a:p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24CC40-D1E8-2C47-8CA7-28D7729AA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5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18"/>
    </mc:Choice>
    <mc:Fallback>
      <p:transition spd="slow" advTm="47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5E64F6-DDDD-D04D-872A-055DAF5CD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3600" dirty="0"/>
              <a:t>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3F7E059-E260-E04A-B7B0-08F40DC99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96" y="0"/>
            <a:ext cx="9141145" cy="6858000"/>
          </a:xfrm>
          <a:prstGeom prst="rect">
            <a:avLst/>
          </a:prstGeom>
        </p:spPr>
      </p:pic>
      <p:sp>
        <p:nvSpPr>
          <p:cNvPr id="8" name="Marcador de contenido 10">
            <a:extLst>
              <a:ext uri="{FF2B5EF4-FFF2-40B4-BE49-F238E27FC236}">
                <a16:creationId xmlns:a16="http://schemas.microsoft.com/office/drawing/2014/main" id="{569DD863-3048-414C-B6A7-E7ED5ED9DA31}"/>
              </a:ext>
            </a:extLst>
          </p:cNvPr>
          <p:cNvSpPr txBox="1">
            <a:spLocks/>
          </p:cNvSpPr>
          <p:nvPr/>
        </p:nvSpPr>
        <p:spPr>
          <a:xfrm>
            <a:off x="6713315" y="1144588"/>
            <a:ext cx="5173883" cy="488741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i="1" dirty="0"/>
              <a:t>"Cuando se examina la distensión en el abdomen, usted observará que no hay ninguna condición de cruzar en Nilo (realizar un esfuerzo físico), el estómago está hinchado (congestión) y el pecho asmático (edemas), entonces la sangre está quieta y no circula”</a:t>
            </a:r>
            <a:r>
              <a:rPr lang="es-CL" i="1" baseline="30000" dirty="0"/>
              <a:t>.</a:t>
            </a:r>
          </a:p>
          <a:p>
            <a:r>
              <a:rPr lang="es-CL" dirty="0"/>
              <a:t>El tratamiento consistía en </a:t>
            </a:r>
            <a:r>
              <a:rPr lang="es-CL" i="1" dirty="0"/>
              <a:t>"vaciar el sistema"</a:t>
            </a:r>
            <a:r>
              <a:rPr lang="es-CL" dirty="0"/>
              <a:t>, descongestionarlo, y para ello utilizaban una mezcla con productos de importante efecto diurético, realizando </a:t>
            </a:r>
            <a:r>
              <a:rPr lang="es-CL" i="1" dirty="0"/>
              <a:t>"una cocción de cerveza"</a:t>
            </a:r>
            <a:r>
              <a:rPr lang="es-CL" dirty="0"/>
              <a:t> . </a:t>
            </a:r>
          </a:p>
        </p:txBody>
      </p:sp>
      <p:pic>
        <p:nvPicPr>
          <p:cNvPr id="9" name="Marcador de contenido 12">
            <a:extLst>
              <a:ext uri="{FF2B5EF4-FFF2-40B4-BE49-F238E27FC236}">
                <a16:creationId xmlns:a16="http://schemas.microsoft.com/office/drawing/2014/main" id="{FA892AB1-2E01-D74D-A3D3-B0B60B15B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91" y="2100425"/>
            <a:ext cx="4272500" cy="2975735"/>
          </a:xfrm>
          <a:prstGeom prst="rect">
            <a:avLst/>
          </a:prstGeom>
        </p:spPr>
      </p:pic>
      <p:sp>
        <p:nvSpPr>
          <p:cNvPr id="11" name="Título 8">
            <a:extLst>
              <a:ext uri="{FF2B5EF4-FFF2-40B4-BE49-F238E27FC236}">
                <a16:creationId xmlns:a16="http://schemas.microsoft.com/office/drawing/2014/main" id="{0BFB8A21-A86F-F740-A834-AE7A0AE6B10C}"/>
              </a:ext>
            </a:extLst>
          </p:cNvPr>
          <p:cNvSpPr txBox="1">
            <a:spLocks/>
          </p:cNvSpPr>
          <p:nvPr/>
        </p:nvSpPr>
        <p:spPr>
          <a:xfrm>
            <a:off x="2136494" y="9996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Historia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45F95E5-A4DE-D848-8411-3543F2D66459}"/>
              </a:ext>
            </a:extLst>
          </p:cNvPr>
          <p:cNvSpPr txBox="1"/>
          <p:nvPr/>
        </p:nvSpPr>
        <p:spPr>
          <a:xfrm>
            <a:off x="1909823" y="5521124"/>
            <a:ext cx="322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Papiro de Ebers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472EB9-1B3F-4643-9AD4-A655C17DF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10"/>
    </mc:Choice>
    <mc:Fallback xmlns="">
      <p:transition spd="slow" advTm="55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B4EED11-9D58-714E-A375-C40431162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99" y="0"/>
            <a:ext cx="9141145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83EE30C-3C85-1D48-8766-8E3AF139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Dapaglifozina en pacientes con IC fevi preservada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5659AB0-8626-1E49-B702-3C5500368D8E}"/>
              </a:ext>
            </a:extLst>
          </p:cNvPr>
          <p:cNvSpPr txBox="1"/>
          <p:nvPr/>
        </p:nvSpPr>
        <p:spPr>
          <a:xfrm>
            <a:off x="6632294" y="5960962"/>
            <a:ext cx="5016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Solomon SD, et all; DELIVER Trial Committees and Investigators. Dapagliflozin in Heart Failure with Mildly Reduced or Preserved Ejection Fraction. N Engl J Med. 2022 Sep 22;387(12):1089-1098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534846B-AAD8-0D49-9A71-F5F8E99BC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39" y="2093976"/>
            <a:ext cx="5555848" cy="10249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AD2406F-23F7-3F46-93BB-75C60EB91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39" y="4287732"/>
            <a:ext cx="5555848" cy="1459644"/>
          </a:xfrm>
          <a:prstGeom prst="rect">
            <a:avLst/>
          </a:prstGeom>
        </p:spPr>
      </p:pic>
      <p:pic>
        <p:nvPicPr>
          <p:cNvPr id="12" name="Marcador de contenido 6">
            <a:extLst>
              <a:ext uri="{FF2B5EF4-FFF2-40B4-BE49-F238E27FC236}">
                <a16:creationId xmlns:a16="http://schemas.microsoft.com/office/drawing/2014/main" id="{EE99B9D7-D34F-A742-B933-B95B2A053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"/>
          <a:stretch/>
        </p:blipFill>
        <p:spPr>
          <a:xfrm>
            <a:off x="3136739" y="3130893"/>
            <a:ext cx="5556430" cy="1144854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2AEDFE-32E8-BF42-BC27-AF9EBA502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9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39"/>
    </mc:Choice>
    <mc:Fallback>
      <p:transition spd="slow" advTm="55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E670754A-DEBF-2943-A338-10CFD1C4E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81" y="0"/>
            <a:ext cx="9141145" cy="685800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824E2CC3-01FD-0F44-966F-89E2B0A1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253" y="668952"/>
            <a:ext cx="10515600" cy="1325563"/>
          </a:xfrm>
        </p:spPr>
        <p:txBody>
          <a:bodyPr/>
          <a:lstStyle/>
          <a:p>
            <a:r>
              <a:rPr lang="es-CL" dirty="0"/>
              <a:t>Dapaglifozina en pacientes con IC fevi preservada</a:t>
            </a:r>
          </a:p>
        </p:txBody>
      </p:sp>
      <p:pic>
        <p:nvPicPr>
          <p:cNvPr id="13" name="Marcador de contenido 4">
            <a:extLst>
              <a:ext uri="{FF2B5EF4-FFF2-40B4-BE49-F238E27FC236}">
                <a16:creationId xmlns:a16="http://schemas.microsoft.com/office/drawing/2014/main" id="{6CA53E64-BA51-FC46-941C-6D856F383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5437" y="1121037"/>
            <a:ext cx="3877231" cy="5301205"/>
          </a:xfr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75B54AB-B2DA-1D40-909A-FA497918D6F8}"/>
              </a:ext>
            </a:extLst>
          </p:cNvPr>
          <p:cNvSpPr txBox="1"/>
          <p:nvPr/>
        </p:nvSpPr>
        <p:spPr>
          <a:xfrm>
            <a:off x="6672050" y="5747495"/>
            <a:ext cx="5016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Solomon SD, et all; DELIVER Trial Committees and Investigators. Dapagliflozin in Heart Failure with Mildly Reduced or Preserved Ejection Fraction. N Engl J Med. 2022 Sep 22;387(12):1089-1098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B1F1C3-89CB-5C4D-922C-539C1A983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7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22"/>
    </mc:Choice>
    <mc:Fallback>
      <p:transition spd="slow" advTm="38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27AFDC6-7A96-1A41-B566-B4E02B4A2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98" y="0"/>
            <a:ext cx="9141145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827E495-9EAE-174D-8C85-DD7187AD4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89" y="615843"/>
            <a:ext cx="10515600" cy="1325563"/>
          </a:xfrm>
        </p:spPr>
        <p:txBody>
          <a:bodyPr/>
          <a:lstStyle/>
          <a:p>
            <a:r>
              <a:rPr lang="es-CL" dirty="0"/>
              <a:t>Dapaglifozina en pacientes con IC fevi preservada</a:t>
            </a:r>
          </a:p>
        </p:txBody>
      </p:sp>
      <p:pic>
        <p:nvPicPr>
          <p:cNvPr id="9" name="Marcador de contenido 5">
            <a:extLst>
              <a:ext uri="{FF2B5EF4-FFF2-40B4-BE49-F238E27FC236}">
                <a16:creationId xmlns:a16="http://schemas.microsoft.com/office/drawing/2014/main" id="{C1543100-2553-3A4D-A21E-43074BAE5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1837" y="1058526"/>
            <a:ext cx="3696854" cy="4961179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73196F1-F590-9F4E-9B91-88060E49FBF9}"/>
              </a:ext>
            </a:extLst>
          </p:cNvPr>
          <p:cNvSpPr txBox="1"/>
          <p:nvPr/>
        </p:nvSpPr>
        <p:spPr>
          <a:xfrm>
            <a:off x="6434211" y="5799606"/>
            <a:ext cx="5016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Solomon SD, et all; DELIVER Trial Committees and Investigators. Dapagliflozin in Heart Failure with Mildly Reduced or Preserved Ejection Fraction. N Engl J Med. 2022 Sep 22;387(12):1089-1098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7289A8-4496-454D-8E49-A9AC18C89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6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91"/>
    </mc:Choice>
    <mc:Fallback>
      <p:transition spd="slow" advTm="31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1E00A21-D51F-1A4C-A8FE-FCE626F9D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51" y="0"/>
            <a:ext cx="9141145" cy="6858000"/>
          </a:xfrm>
          <a:prstGeom prst="rect">
            <a:avLst/>
          </a:prstGeom>
        </p:spPr>
      </p:pic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C368E8D4-6A58-874E-AB6E-D9B97A9C8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94" y="585216"/>
            <a:ext cx="5409277" cy="5687568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2321FEA-FFC4-BB4D-BDC6-418BF20D1C32}"/>
              </a:ext>
            </a:extLst>
          </p:cNvPr>
          <p:cNvSpPr txBox="1"/>
          <p:nvPr/>
        </p:nvSpPr>
        <p:spPr>
          <a:xfrm>
            <a:off x="9107971" y="5027625"/>
            <a:ext cx="2938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2022 AHA/ACC/HFSA Guideline for the</a:t>
            </a:r>
          </a:p>
          <a:p>
            <a:r>
              <a:rPr lang="es-CL" dirty="0"/>
              <a:t>Management of Heart Failure</a:t>
            </a: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0897C2-3A0A-5B40-A4F0-0EE8A29E7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62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81"/>
    </mc:Choice>
    <mc:Fallback>
      <p:transition spd="slow" advTm="37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9EC8C5E-0F3A-EE45-8B5F-0EA73111D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46" y="0"/>
            <a:ext cx="9141145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8689B23-7D0A-F244-985D-109D23A6E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CL" dirty="0"/>
              <a:t>Manejo no farmacológico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DABFA853-F7EA-CA41-BB34-417A58805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s-CL" dirty="0"/>
              <a:t>Muy importante en PM. </a:t>
            </a:r>
          </a:p>
          <a:p>
            <a:r>
              <a:rPr lang="es-CL" dirty="0"/>
              <a:t>Tener cuidado en la ingesta de sal </a:t>
            </a:r>
          </a:p>
          <a:p>
            <a:r>
              <a:rPr lang="es-CL" dirty="0"/>
              <a:t>Tener cuidado con ingesta excesiva de líquidos</a:t>
            </a:r>
          </a:p>
          <a:p>
            <a:r>
              <a:rPr lang="es-CL" dirty="0"/>
              <a:t>Realizar actividad física moderada </a:t>
            </a:r>
          </a:p>
          <a:p>
            <a:r>
              <a:rPr lang="es-CL" dirty="0"/>
              <a:t>Alimentación saludable </a:t>
            </a:r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832ACF-4C76-E449-B453-8E9F680C7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6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44"/>
    </mc:Choice>
    <mc:Fallback>
      <p:transition spd="slow" advTm="31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456655A-984D-184F-8168-C5DE97317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59" y="0"/>
            <a:ext cx="9141145" cy="6858000"/>
          </a:xfrm>
          <a:prstGeom prst="rect">
            <a:avLst/>
          </a:prstGeom>
        </p:spPr>
      </p:pic>
      <p:pic>
        <p:nvPicPr>
          <p:cNvPr id="9" name="Marcador de contenido 4">
            <a:extLst>
              <a:ext uri="{FF2B5EF4-FFF2-40B4-BE49-F238E27FC236}">
                <a16:creationId xmlns:a16="http://schemas.microsoft.com/office/drawing/2014/main" id="{5BBA9DF1-CD28-2C47-8345-1E2F52056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74" y="1753988"/>
            <a:ext cx="4759325" cy="3211712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D00240D-4001-4149-8041-BA025E7C7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0" y="2514600"/>
            <a:ext cx="4991100" cy="3314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5E2409-2D2C-2147-B762-D03B4B712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9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30"/>
    </mc:Choice>
    <mc:Fallback>
      <p:transition spd="slow" advTm="60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917D9-E548-1046-B037-D702B4FA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E16BB1-7CF9-3C40-954F-11657C991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0BB50C-4B78-AB49-BDB7-5104CE9D7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27" y="0"/>
            <a:ext cx="9141145" cy="685800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8B5EBABD-A810-4047-90A1-1DB6D549300D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L" sz="16600"/>
              <a:t>Gracias </a:t>
            </a:r>
            <a:endParaRPr lang="es-CL" sz="166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4BF33B-5AFB-BE49-A9F0-00F443261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2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3"/>
    </mc:Choice>
    <mc:Fallback>
      <p:transition spd="slow" advTm="12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40ECE-9A6C-E04B-8BD4-F7ABFCADD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EFB6C6-D21D-244E-8ABC-2B22E16A9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E13D2D-2452-0F40-A346-37554CC5B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27" y="80963"/>
            <a:ext cx="9141145" cy="67770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AC036B6-87B1-4D4C-955D-486EB8517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628" y="755374"/>
            <a:ext cx="9214742" cy="530913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4CDE596-A973-F248-9D04-B61FFA851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86"/>
    </mc:Choice>
    <mc:Fallback xmlns="">
      <p:transition spd="slow" advTm="4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9EE7E48-AF49-434A-B31A-22522A363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27" y="0"/>
            <a:ext cx="9141145" cy="685800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A7346FB-1EB5-4B4C-B7C3-C8A1CC129D9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La IC se clasifica según los siguientes parámetros: </a:t>
            </a:r>
          </a:p>
          <a:p>
            <a:pPr lvl="1"/>
            <a:r>
              <a:rPr lang="es-CL" dirty="0"/>
              <a:t>Tiempo de evolución de la enfermedad </a:t>
            </a:r>
          </a:p>
          <a:p>
            <a:pPr lvl="1"/>
            <a:r>
              <a:rPr lang="es-CL" dirty="0"/>
              <a:t>Síntomas predominantes </a:t>
            </a:r>
          </a:p>
          <a:p>
            <a:pPr lvl="1"/>
            <a:r>
              <a:rPr lang="es-CL" dirty="0"/>
              <a:t>FEVI </a:t>
            </a:r>
          </a:p>
          <a:p>
            <a:pPr lvl="1"/>
            <a:r>
              <a:rPr lang="es-CL" dirty="0"/>
              <a:t>Capacidad funcional (CF) </a:t>
            </a:r>
          </a:p>
          <a:p>
            <a:pPr lvl="1"/>
            <a:r>
              <a:rPr lang="es-CL" dirty="0"/>
              <a:t>Estadíos evolutivos de la enfermedad y etiología </a:t>
            </a:r>
          </a:p>
          <a:p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DF583F2-7948-FA46-A34F-97FED2C1420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Clasificación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2BC16B-AC5E-D54A-89BB-5DAC03522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7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0"/>
    </mc:Choice>
    <mc:Fallback xmlns="">
      <p:transition spd="slow" advTm="2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3D963B9-56A2-E145-A0A2-4417A375C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28" y="300942"/>
            <a:ext cx="9141145" cy="6858000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6E5B68B-64FF-7940-94B3-5406A7090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81" y="723172"/>
            <a:ext cx="10168638" cy="5045149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D8BA7DF-AB5B-4248-A4F3-ABB3256BABE8}"/>
              </a:ext>
            </a:extLst>
          </p:cNvPr>
          <p:cNvSpPr txBox="1"/>
          <p:nvPr/>
        </p:nvSpPr>
        <p:spPr>
          <a:xfrm>
            <a:off x="7203064" y="5568163"/>
            <a:ext cx="4381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2022 AHA/ACC/HFSA Guideline for the</a:t>
            </a:r>
          </a:p>
          <a:p>
            <a:r>
              <a:rPr lang="es-CL" dirty="0"/>
              <a:t>Management of Heart Failure</a:t>
            </a:r>
          </a:p>
          <a:p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4DF955-486F-F640-A9DA-24A9181EA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5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91"/>
    </mc:Choice>
    <mc:Fallback xmlns="">
      <p:transition spd="slow" advTm="77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64E88E-8EED-974A-82F4-C9D7E1C8C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25" y="0"/>
            <a:ext cx="9141145" cy="6858000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4B149A8-E600-B74F-8DC1-314471663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18" y="1289304"/>
            <a:ext cx="9224659" cy="4512783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097C62-E044-DD49-9BAE-F345647AB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4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26"/>
    </mc:Choice>
    <mc:Fallback xmlns="">
      <p:transition spd="slow" advTm="75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30435</TotalTime>
  <Words>2350</Words>
  <Application>Microsoft Macintosh PowerPoint</Application>
  <PresentationFormat>Panorámica</PresentationFormat>
  <Paragraphs>184</Paragraphs>
  <Slides>56</Slides>
  <Notes>0</Notes>
  <HiddenSlides>0</HiddenSlides>
  <MMClips>56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Epidemiología</vt:lpstr>
      <vt:lpstr>Presentación de PowerPoint</vt:lpstr>
      <vt:lpstr>Hospitalizaciones </vt:lpstr>
      <vt:lpstr>Presentación de PowerPoint</vt:lpstr>
      <vt:lpstr>Presentación de PowerPoint</vt:lpstr>
      <vt:lpstr>Presentación de PowerPoint</vt:lpstr>
      <vt:lpstr>IC y Sd Geriátricos</vt:lpstr>
      <vt:lpstr>Presentación de PowerPoint</vt:lpstr>
      <vt:lpstr>Personas mayores v/s estudios clinicos</vt:lpstr>
      <vt:lpstr>Insuficiencia cardiaca con FEVI reducida </vt:lpstr>
      <vt:lpstr>Insuficiencia cardiaca con FEVI reducida </vt:lpstr>
      <vt:lpstr>Betabloqueadores </vt:lpstr>
      <vt:lpstr>Presentación de PowerPoint</vt:lpstr>
      <vt:lpstr>Presentación de PowerPoint</vt:lpstr>
      <vt:lpstr>Digoxina</vt:lpstr>
      <vt:lpstr>Presentación de PowerPoint</vt:lpstr>
      <vt:lpstr>Digoxina y mortalidad </vt:lpstr>
      <vt:lpstr>Inhibidores de la enzima convertidora de angiotensina </vt:lpstr>
      <vt:lpstr>Antagonista de los receptores de angiotensina II</vt:lpstr>
      <vt:lpstr>Sucubitril/Valsartan</vt:lpstr>
      <vt:lpstr>Sucubitril/Valsartan</vt:lpstr>
      <vt:lpstr>Sucubitril/valsartan</vt:lpstr>
      <vt:lpstr>Presentación de PowerPoint</vt:lpstr>
      <vt:lpstr>Antagonistas de la Aldosterona. </vt:lpstr>
      <vt:lpstr>Presentación de PowerPoint</vt:lpstr>
      <vt:lpstr>Presentación de PowerPoint</vt:lpstr>
      <vt:lpstr>Espironolactona</vt:lpstr>
      <vt:lpstr>Presentación de PowerPoint</vt:lpstr>
      <vt:lpstr>Presentación de PowerPoint</vt:lpstr>
      <vt:lpstr>SGLT2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Insuficiencia cardiaca con FEVI preservada </vt:lpstr>
      <vt:lpstr>IC con FEVI preservada. </vt:lpstr>
      <vt:lpstr>Espironolactona ( TOPCAT)</vt:lpstr>
      <vt:lpstr>Espironolactona ( TOPCAT)</vt:lpstr>
      <vt:lpstr>Dapaglifozina en pacientes con IC fevi preservada</vt:lpstr>
      <vt:lpstr>Dapaglifozina en pacientes con IC fevi preservada</vt:lpstr>
      <vt:lpstr>Dapaglifozina en pacientes con IC fevi preservada</vt:lpstr>
      <vt:lpstr>Presentación de PowerPoint</vt:lpstr>
      <vt:lpstr>Manejo no farmacológico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Insuficiencia cardiaca en personas mayores </dc:title>
  <dc:creator>German Gomez Alvarez</dc:creator>
  <cp:lastModifiedBy>German Gomez Alvarez</cp:lastModifiedBy>
  <cp:revision>188</cp:revision>
  <dcterms:created xsi:type="dcterms:W3CDTF">2023-04-25T01:03:36Z</dcterms:created>
  <dcterms:modified xsi:type="dcterms:W3CDTF">2023-05-24T23:43:25Z</dcterms:modified>
</cp:coreProperties>
</file>