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92" r:id="rId10"/>
    <p:sldId id="264" r:id="rId11"/>
    <p:sldId id="258" r:id="rId12"/>
    <p:sldId id="283" r:id="rId13"/>
    <p:sldId id="291" r:id="rId14"/>
    <p:sldId id="273" r:id="rId15"/>
    <p:sldId id="263" r:id="rId16"/>
    <p:sldId id="260" r:id="rId17"/>
    <p:sldId id="266" r:id="rId18"/>
    <p:sldId id="284" r:id="rId19"/>
    <p:sldId id="267" r:id="rId20"/>
    <p:sldId id="269" r:id="rId21"/>
    <p:sldId id="271" r:id="rId22"/>
    <p:sldId id="285" r:id="rId23"/>
    <p:sldId id="288" r:id="rId24"/>
    <p:sldId id="289" r:id="rId25"/>
    <p:sldId id="286" r:id="rId26"/>
    <p:sldId id="293" r:id="rId27"/>
  </p:sldIdLst>
  <p:sldSz cx="9144000" cy="6858000" type="screen4x3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03"/>
    <p:restoredTop sz="94847"/>
  </p:normalViewPr>
  <p:slideViewPr>
    <p:cSldViewPr>
      <p:cViewPr varScale="1">
        <p:scale>
          <a:sx n="89" d="100"/>
          <a:sy n="89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89E2EAF-33B2-8E46-8392-3A346EE5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F8EB-8698-9546-AB5A-87FC90FA778D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46B9B06-3C3F-9944-B432-166BF9E2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D00A9AE-6441-6F45-83D3-B9B3E0E1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5BAD-B4A3-374A-8226-61CFD011F017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415848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2B0BD12-2B4E-6C45-BB2D-47CDE0247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D07A-9B51-8743-9B36-C654D9685615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D1AAD1A-FAB3-1348-9789-E5CC00C9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4E0C6BE-52CD-FC44-AAAE-6FD0FF3F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A809-88BC-9D42-9C7A-201C66FE8FF4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320683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A6CA046-7AAE-C646-9395-310ACD844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055E-9892-9449-AC72-0EEC53273677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87C81D0-60A3-B74E-B2BE-F8188976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BC2EFEB-A556-3D4A-840F-E29D0C8C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19203-7BA6-5B49-BCFF-74B7D50FB4B0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218439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2B78725-FAD5-214C-9144-188B0641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54D8-14C7-7C46-A23B-DFCB2762396E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F8ACFA4-FD27-F04B-B387-1F4FD60D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AF3D3B2-16CF-C040-BD85-EA248D9A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114A0-E6CB-AD4F-B0FD-8C5E916CA92B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82367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0497FF8-D71F-834F-B9E2-27CF91ED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2310F-9349-304E-B399-1D8D5BA8BC69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F20C7F5-C2D6-2C42-89C8-841AF509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5F31C0D-5C99-8044-83E7-9B8C7DE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77BF4-7A65-1F4F-BC26-40726B7FA3AE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100994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D1126C62-91B9-A44F-9176-92785986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0AA5-3191-1A45-A213-B82184FDDCB8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2EF099F2-A390-FC4B-8556-A2A5ABD0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8349286-1CF9-634E-B864-530753F8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65182-B535-3E4D-9B4B-62912CC11312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424838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50FC7230-EAC9-714D-A7EB-AB6713B6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3E871-6B28-6E4E-A2E2-04C7C0922040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588C39A0-3263-A84A-B91B-DFEABFF9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24B7B825-164E-B94D-A198-C9450A5C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5DF7-9EEC-F441-95CF-F038AF028D94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1163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CE47FD45-7205-CC49-AFB0-CECD503EB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2EE9-A5E7-CA48-A712-BBD6C4F111EC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EDC1EF84-C001-BA48-87F2-893AE373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53C4AC42-970F-AA4D-8C2B-CFC1402A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1012B-27D1-7141-90D3-3B5411C9BBFB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215585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E9279648-C92A-6146-B7DF-8D408DD4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9DDA0-C6F6-0D4B-B8FF-07E1D11B7C59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D7ED994D-BC77-7C4E-8C03-2F21020C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603EBCF3-7497-E740-89AE-6EE85404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0A16-5545-EB44-8694-F8DB43FD2F4F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382794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DE8578C0-2BE6-C84F-A58B-B057FEAA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3FF50-7C2D-1442-A200-E32446E23877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1497B83-4CAC-184D-A95E-1ADA2704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CF6321E-7C3F-B548-8B4B-0154F8B6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353F-03E5-E24A-BD6F-0056B86FF514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195731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MX" noProof="0"/>
              <a:t>Haz clic en el icono para agregar una imagen</a:t>
            </a:r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C3373FA-D3B5-D845-85D5-E6F7C017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1D057-270C-6E45-9AF5-1F95A0B70325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01B2926-D3C6-BE43-B36F-1246C537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5F3C039-9A50-D84D-A620-6D827EEA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47C5-C3CE-7646-94E3-4268B3CBF48E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  <p:extLst>
      <p:ext uri="{BB962C8B-B14F-4D97-AF65-F5344CB8AC3E}">
        <p14:creationId xmlns:p14="http://schemas.microsoft.com/office/powerpoint/2010/main" val="39359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CD2E6865-90F3-0B4B-953C-15ABDAE25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165946D7-69FF-A04F-BF0A-F6129C01E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6C51BE8-E77A-9649-9FAF-D5CE13552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C277DF-0667-3749-AFFB-A8D6FF01E989}" type="datetimeFigureOut">
              <a:rPr lang="es-MX"/>
              <a:pPr>
                <a:defRPr/>
              </a:pPr>
              <a:t>11/05/21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3C61280-7B1D-6B41-A538-D9CDC16D3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BDF7031-397C-9A4A-9D60-C0A6B8C57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949398-2AC5-4443-8ED7-891F4C873E4D}" type="slidenum">
              <a:rPr lang="es-MX" altLang="es-CL"/>
              <a:pPr>
                <a:defRPr/>
              </a:pPr>
              <a:t>‹Nº›</a:t>
            </a:fld>
            <a:endParaRPr lang="es-MX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minsal.cl/wp-content/uploads/2015/09/ULCERAS-POR-PRESION-MINISTERIO.pdf" TargetMode="External"/><Relationship Id="rId5" Type="http://schemas.openxmlformats.org/officeDocument/2006/relationships/hyperlink" Target="https://www.minsal.cl/portal/url/item/cede5384c8714f8de040010165014151.pdf" TargetMode="External"/><Relationship Id="rId4" Type="http://schemas.openxmlformats.org/officeDocument/2006/relationships/hyperlink" Target="http://www.gneaupp.info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1 Título">
            <a:extLst>
              <a:ext uri="{FF2B5EF4-FFF2-40B4-BE49-F238E27FC236}">
                <a16:creationId xmlns:a16="http://schemas.microsoft.com/office/drawing/2014/main" id="{162C28F2-A738-BF49-A642-E523D2BAAF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2778125"/>
            <a:ext cx="7396162" cy="1752600"/>
          </a:xfrm>
        </p:spPr>
        <p:txBody>
          <a:bodyPr/>
          <a:lstStyle/>
          <a:p>
            <a:pPr eaLnBrk="1" hangingPunct="1"/>
            <a:r>
              <a:rPr lang="es-MX" altLang="es-CL"/>
              <a:t> </a:t>
            </a:r>
            <a:r>
              <a:rPr lang="es-MX" altLang="es-CL" sz="2700"/>
              <a:t>Lesiones más comunes en Personas Mayores Hospitalizadas</a:t>
            </a:r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0F1E8125-0737-CD4C-BC9B-0B9C0C75F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2450" y="4530725"/>
            <a:ext cx="6400800" cy="17526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s-MX" sz="2000" dirty="0"/>
              <a:t>Natalia Cortez Andrade</a:t>
            </a:r>
          </a:p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s-MX" sz="2000" dirty="0"/>
              <a:t>Enfermera Clínica</a:t>
            </a:r>
          </a:p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s-MX" sz="2000" dirty="0"/>
              <a:t>UGA</a:t>
            </a:r>
          </a:p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s-MX" sz="2000" dirty="0"/>
              <a:t>Monitora de Heridas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B972D348-B43D-F348-BFC6-CDF56663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76250"/>
            <a:ext cx="237807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Recording 11-05-2021 16:26:38" descr="Audio Recording 11-05-2021 16:26:38">
            <a:hlinkClick r:id="" action="ppaction://media"/>
            <a:extLst>
              <a:ext uri="{FF2B5EF4-FFF2-40B4-BE49-F238E27FC236}">
                <a16:creationId xmlns:a16="http://schemas.microsoft.com/office/drawing/2014/main" id="{6E695CAD-9100-304D-8F34-9DAC7D074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1550" y="593089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Título">
            <a:extLst>
              <a:ext uri="{FF2B5EF4-FFF2-40B4-BE49-F238E27FC236}">
                <a16:creationId xmlns:a16="http://schemas.microsoft.com/office/drawing/2014/main" id="{B197AE7E-A710-4949-B780-6D8F11CA0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CL"/>
              <a:t>Consideraciones Geriátricas</a:t>
            </a:r>
          </a:p>
        </p:txBody>
      </p:sp>
      <p:sp>
        <p:nvSpPr>
          <p:cNvPr id="23555" name="2 Marcador de contenido">
            <a:extLst>
              <a:ext uri="{FF2B5EF4-FFF2-40B4-BE49-F238E27FC236}">
                <a16:creationId xmlns:a16="http://schemas.microsoft.com/office/drawing/2014/main" id="{061586B8-0EDF-224F-966D-DAB587096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Piel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Hidratación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Nutrición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Funcionalidad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Estado cognitivo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Movilidad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Social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Antecedentes médicos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dirty="0"/>
              <a:t>Fármacos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CL" i="1" dirty="0"/>
              <a:t>Hospitalización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MX" altLang="es-CL" dirty="0"/>
          </a:p>
        </p:txBody>
      </p:sp>
      <p:pic>
        <p:nvPicPr>
          <p:cNvPr id="22531" name="Picture 2" descr="https://image.slidesharecdn.com/guiauppfase-170602202226/95/gua-fase-para-la-prevencin-de-las-lceras-por-presin-14-638.jpg?cb=1496434953">
            <a:extLst>
              <a:ext uri="{FF2B5EF4-FFF2-40B4-BE49-F238E27FC236}">
                <a16:creationId xmlns:a16="http://schemas.microsoft.com/office/drawing/2014/main" id="{96D10C87-A101-5E4C-9A6C-66C090E2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48557" r="32578" b="22978"/>
          <a:stretch>
            <a:fillRect/>
          </a:stretch>
        </p:blipFill>
        <p:spPr bwMode="auto">
          <a:xfrm>
            <a:off x="4859338" y="1916113"/>
            <a:ext cx="3040062" cy="29527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cording 11-05-2021 16:44:35" descr="Audio Recording 11-05-2021 16:44:35">
            <a:hlinkClick r:id="" action="ppaction://media"/>
            <a:extLst>
              <a:ext uri="{FF2B5EF4-FFF2-40B4-BE49-F238E27FC236}">
                <a16:creationId xmlns:a16="http://schemas.microsoft.com/office/drawing/2014/main" id="{9CFE6EC7-0A33-1142-9046-2433BBC34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Título">
            <a:extLst>
              <a:ext uri="{FF2B5EF4-FFF2-40B4-BE49-F238E27FC236}">
                <a16:creationId xmlns:a16="http://schemas.microsoft.com/office/drawing/2014/main" id="{607F71A2-003B-4E4D-B61C-80828C30A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CL"/>
          </a:p>
        </p:txBody>
      </p:sp>
      <p:sp>
        <p:nvSpPr>
          <p:cNvPr id="23554" name="2 Marcador de contenido">
            <a:extLst>
              <a:ext uri="{FF2B5EF4-FFF2-40B4-BE49-F238E27FC236}">
                <a16:creationId xmlns:a16="http://schemas.microsoft.com/office/drawing/2014/main" id="{37B91E19-FD7B-524E-A2A6-893CA31571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es-MX" altLang="es-CL"/>
          </a:p>
        </p:txBody>
      </p:sp>
      <p:pic>
        <p:nvPicPr>
          <p:cNvPr id="23555" name="Picture 5" descr="Resultado de imagen para ulcera por presión">
            <a:extLst>
              <a:ext uri="{FF2B5EF4-FFF2-40B4-BE49-F238E27FC236}">
                <a16:creationId xmlns:a16="http://schemas.microsoft.com/office/drawing/2014/main" id="{636FA88D-85EC-F14F-8B06-77BEE87D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21875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Resultado de imagen para ulcera por presión">
            <a:extLst>
              <a:ext uri="{FF2B5EF4-FFF2-40B4-BE49-F238E27FC236}">
                <a16:creationId xmlns:a16="http://schemas.microsoft.com/office/drawing/2014/main" id="{7C1409A3-9885-904E-B293-ADF1D89A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420938"/>
            <a:ext cx="2159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Resultado de imagen para ulcera por presión">
            <a:extLst>
              <a:ext uri="{FF2B5EF4-FFF2-40B4-BE49-F238E27FC236}">
                <a16:creationId xmlns:a16="http://schemas.microsoft.com/office/drawing/2014/main" id="{A9AB3487-333C-5247-B0A4-4F4652415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" b="10179"/>
          <a:stretch>
            <a:fillRect/>
          </a:stretch>
        </p:blipFill>
        <p:spPr bwMode="auto">
          <a:xfrm>
            <a:off x="6156325" y="2420938"/>
            <a:ext cx="237648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Resultado de imagen para ulcera por presión">
            <a:extLst>
              <a:ext uri="{FF2B5EF4-FFF2-40B4-BE49-F238E27FC236}">
                <a16:creationId xmlns:a16="http://schemas.microsoft.com/office/drawing/2014/main" id="{67338F69-8360-3643-B520-B5BC589C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2600"/>
            <a:ext cx="22320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Resultado de imagen para ulcera por presión">
            <a:extLst>
              <a:ext uri="{FF2B5EF4-FFF2-40B4-BE49-F238E27FC236}">
                <a16:creationId xmlns:a16="http://schemas.microsoft.com/office/drawing/2014/main" id="{5A768824-7D75-7641-84E8-2832A944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1605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6" descr="C:\Users\fceenf18\Desktop\descarga.jpg">
            <a:extLst>
              <a:ext uri="{FF2B5EF4-FFF2-40B4-BE49-F238E27FC236}">
                <a16:creationId xmlns:a16="http://schemas.microsoft.com/office/drawing/2014/main" id="{3D843DE4-90F4-F341-BE13-896E8F43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221163"/>
            <a:ext cx="19446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6:46:00" descr="Audio Recording 11-05-2021 16:46:00">
            <a:hlinkClick r:id="" action="ppaction://media"/>
            <a:extLst>
              <a:ext uri="{FF2B5EF4-FFF2-40B4-BE49-F238E27FC236}">
                <a16:creationId xmlns:a16="http://schemas.microsoft.com/office/drawing/2014/main" id="{F0891900-326D-7C44-84D3-8E1D3E9BC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7263" y="6045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9C883B7-ECBD-F546-AAE5-B8E1D448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Prevención LPP</a:t>
            </a:r>
          </a:p>
        </p:txBody>
      </p:sp>
      <p:sp>
        <p:nvSpPr>
          <p:cNvPr id="20483" name="2 Marcador de contenido">
            <a:extLst>
              <a:ext uri="{FF2B5EF4-FFF2-40B4-BE49-F238E27FC236}">
                <a16:creationId xmlns:a16="http://schemas.microsoft.com/office/drawing/2014/main" id="{86FF2C76-901D-8847-81D7-D2F777898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dirty="0"/>
              <a:t>Ácidos grasos hiperoxigenados.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dirty="0"/>
              <a:t>Productos de barrera: Pomadas de Zinc, cremas barreras, protectores cutáneos.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dirty="0"/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dirty="0"/>
              <a:t>Espumas hidrofílicas.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dirty="0"/>
          </a:p>
        </p:txBody>
      </p:sp>
      <p:pic>
        <p:nvPicPr>
          <p:cNvPr id="24579" name="Picture 3" descr="C:\Users\Talita\Desktop\linovera.jpg">
            <a:extLst>
              <a:ext uri="{FF2B5EF4-FFF2-40B4-BE49-F238E27FC236}">
                <a16:creationId xmlns:a16="http://schemas.microsoft.com/office/drawing/2014/main" id="{61BBCD8D-A2AA-9D48-8F58-FC3F45BD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52513"/>
            <a:ext cx="15113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:\Users\Talita\Desktop\cavilon.jpg">
            <a:extLst>
              <a:ext uri="{FF2B5EF4-FFF2-40B4-BE49-F238E27FC236}">
                <a16:creationId xmlns:a16="http://schemas.microsoft.com/office/drawing/2014/main" id="{C6EEE89E-3465-194B-A6A5-B552A9FC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3681413"/>
            <a:ext cx="1574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C:\Users\Talita\Desktop\taloneras.jpg">
            <a:extLst>
              <a:ext uri="{FF2B5EF4-FFF2-40B4-BE49-F238E27FC236}">
                <a16:creationId xmlns:a16="http://schemas.microsoft.com/office/drawing/2014/main" id="{3FE0B2FB-691A-5E4A-91B5-5212D3D7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124450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11-05-2021 16:49:14" descr="Audio Recording 11-05-2021 16:49:14">
            <a:hlinkClick r:id="" action="ppaction://media"/>
            <a:extLst>
              <a:ext uri="{FF2B5EF4-FFF2-40B4-BE49-F238E27FC236}">
                <a16:creationId xmlns:a16="http://schemas.microsoft.com/office/drawing/2014/main" id="{796BA64A-5FA6-6445-A3BC-53A753FD0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9263" y="534193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0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Título">
            <a:extLst>
              <a:ext uri="{FF2B5EF4-FFF2-40B4-BE49-F238E27FC236}">
                <a16:creationId xmlns:a16="http://schemas.microsoft.com/office/drawing/2014/main" id="{98F5EE29-7909-9041-8C14-67C374045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Superficies de alivio de presión</a:t>
            </a:r>
          </a:p>
        </p:txBody>
      </p:sp>
      <p:sp>
        <p:nvSpPr>
          <p:cNvPr id="25602" name="2 Marcador de contenido">
            <a:extLst>
              <a:ext uri="{FF2B5EF4-FFF2-40B4-BE49-F238E27FC236}">
                <a16:creationId xmlns:a16="http://schemas.microsoft.com/office/drawing/2014/main" id="{4C034263-F329-004E-A86D-EA37910B71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Colchones antiescaras</a:t>
            </a:r>
          </a:p>
          <a:p>
            <a:pPr eaLnBrk="1" hangingPunct="1"/>
            <a:r>
              <a:rPr lang="es-CL" altLang="es-CL"/>
              <a:t>Cojines</a:t>
            </a:r>
          </a:p>
          <a:p>
            <a:pPr eaLnBrk="1" hangingPunct="1"/>
            <a:r>
              <a:rPr lang="es-CL" altLang="es-CL"/>
              <a:t>Sábanas</a:t>
            </a:r>
          </a:p>
          <a:p>
            <a:pPr eaLnBrk="1" hangingPunct="1"/>
            <a:r>
              <a:rPr lang="es-CL" altLang="es-CL"/>
              <a:t>Almohadas</a:t>
            </a:r>
          </a:p>
          <a:p>
            <a:pPr eaLnBrk="1" hangingPunct="1"/>
            <a:endParaRPr lang="es-CL" altLang="es-CL"/>
          </a:p>
        </p:txBody>
      </p:sp>
      <p:pic>
        <p:nvPicPr>
          <p:cNvPr id="49154" name="Picture 2" descr="https://camillaschile.cl/wp-content/uploads/2019/02/Colch%C3%B3n-Antiescaras-1-600x741.jpg">
            <a:extLst>
              <a:ext uri="{FF2B5EF4-FFF2-40B4-BE49-F238E27FC236}">
                <a16:creationId xmlns:a16="http://schemas.microsoft.com/office/drawing/2014/main" id="{586E8AEA-90D4-6042-85E5-5973018C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300" t="26526" r="11801" b="24503"/>
          <a:stretch>
            <a:fillRect/>
          </a:stretch>
        </p:blipFill>
        <p:spPr bwMode="auto">
          <a:xfrm>
            <a:off x="5292725" y="1916113"/>
            <a:ext cx="2087563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6" name="Picture 4" descr="Colchon Viscoelastico Antiescaras 200x90x14 - Blunding - $ 300.000 ...">
            <a:extLst>
              <a:ext uri="{FF2B5EF4-FFF2-40B4-BE49-F238E27FC236}">
                <a16:creationId xmlns:a16="http://schemas.microsoft.com/office/drawing/2014/main" id="{70B447B0-A87D-F440-8960-AABF8C1D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6901" b="17474"/>
          <a:stretch>
            <a:fillRect/>
          </a:stretch>
        </p:blipFill>
        <p:spPr bwMode="auto">
          <a:xfrm>
            <a:off x="684213" y="4581525"/>
            <a:ext cx="2220912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8" name="Picture 6" descr="Colchon Antiescaras Roho Prodigy - $ 459.900 en Mercado Libre">
            <a:extLst>
              <a:ext uri="{FF2B5EF4-FFF2-40B4-BE49-F238E27FC236}">
                <a16:creationId xmlns:a16="http://schemas.microsoft.com/office/drawing/2014/main" id="{ADD06E3E-4637-CB44-9C64-74C867E02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648" t="2293" r="5487"/>
          <a:stretch>
            <a:fillRect/>
          </a:stretch>
        </p:blipFill>
        <p:spPr bwMode="auto">
          <a:xfrm>
            <a:off x="4427538" y="3860800"/>
            <a:ext cx="2940050" cy="216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Recording 11-05-2021 16:51:21" descr="Audio Recording 11-05-2021 16:51:21">
            <a:hlinkClick r:id="" action="ppaction://media"/>
            <a:extLst>
              <a:ext uri="{FF2B5EF4-FFF2-40B4-BE49-F238E27FC236}">
                <a16:creationId xmlns:a16="http://schemas.microsoft.com/office/drawing/2014/main" id="{8930E1BD-017C-8C4E-A53D-477E741D9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7769" y="613930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9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>
            <a:extLst>
              <a:ext uri="{FF2B5EF4-FFF2-40B4-BE49-F238E27FC236}">
                <a16:creationId xmlns:a16="http://schemas.microsoft.com/office/drawing/2014/main" id="{4718D67C-F4F3-4743-BA58-2406A75EA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26626" name="Marcador de contenido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7796195-19DF-2E46-A2EA-4AE715A2DB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462338"/>
            <a:ext cx="7705725" cy="3019425"/>
          </a:xfrm>
        </p:spPr>
      </p:pic>
      <p:pic>
        <p:nvPicPr>
          <p:cNvPr id="26627" name="Imagen 6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42C4E09-5601-BD4D-A261-FB628DBC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37395" r="34248" b="13664"/>
          <a:stretch>
            <a:fillRect/>
          </a:stretch>
        </p:blipFill>
        <p:spPr bwMode="auto">
          <a:xfrm>
            <a:off x="611188" y="57150"/>
            <a:ext cx="77057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6:52:29" descr="Audio Recording 11-05-2021 16:52:29">
            <a:hlinkClick r:id="" action="ppaction://media"/>
            <a:extLst>
              <a:ext uri="{FF2B5EF4-FFF2-40B4-BE49-F238E27FC236}">
                <a16:creationId xmlns:a16="http://schemas.microsoft.com/office/drawing/2014/main" id="{C143D38D-238E-C742-AB65-1A5A74F68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551723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Título">
            <a:extLst>
              <a:ext uri="{FF2B5EF4-FFF2-40B4-BE49-F238E27FC236}">
                <a16:creationId xmlns:a16="http://schemas.microsoft.com/office/drawing/2014/main" id="{4603373E-D2A9-5344-A619-A50776C7D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CL"/>
          </a:p>
        </p:txBody>
      </p:sp>
      <p:sp>
        <p:nvSpPr>
          <p:cNvPr id="27650" name="2 Marcador de contenido">
            <a:extLst>
              <a:ext uri="{FF2B5EF4-FFF2-40B4-BE49-F238E27FC236}">
                <a16:creationId xmlns:a16="http://schemas.microsoft.com/office/drawing/2014/main" id="{0A77C30C-641B-6540-A4C2-C7F2F4F31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27651" name="Picture 2" descr="https://image.slidesharecdn.com/10pdf-141211043830-conversion-gate01/95/epidemiologa-coste-y-repercusiones-legales-de-las-lceras-por-presin-en-espaa-aos-20052006-23-638.jpg?cb=1418272741">
            <a:extLst>
              <a:ext uri="{FF2B5EF4-FFF2-40B4-BE49-F238E27FC236}">
                <a16:creationId xmlns:a16="http://schemas.microsoft.com/office/drawing/2014/main" id="{9BF3C409-208D-E34F-927F-78F4098E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092200"/>
            <a:ext cx="79629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F393D59-0C67-204E-BA1E-3C6F607603DC}"/>
              </a:ext>
            </a:extLst>
          </p:cNvPr>
          <p:cNvSpPr/>
          <p:nvPr/>
        </p:nvSpPr>
        <p:spPr>
          <a:xfrm>
            <a:off x="457200" y="1417638"/>
            <a:ext cx="7570788" cy="7159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3" name="Audio Recording 11-05-2021 16:52:56" descr="Audio Recording 11-05-2021 16:52:56">
            <a:hlinkClick r:id="" action="ppaction://media"/>
            <a:extLst>
              <a:ext uri="{FF2B5EF4-FFF2-40B4-BE49-F238E27FC236}">
                <a16:creationId xmlns:a16="http://schemas.microsoft.com/office/drawing/2014/main" id="{9F49DF0E-AFB0-4048-A13C-E04A318D7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612616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Título">
            <a:extLst>
              <a:ext uri="{FF2B5EF4-FFF2-40B4-BE49-F238E27FC236}">
                <a16:creationId xmlns:a16="http://schemas.microsoft.com/office/drawing/2014/main" id="{8ECF5C79-54F2-7744-BE02-E3DF4C466C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CL"/>
              <a:t>Escala de Braden</a:t>
            </a:r>
          </a:p>
        </p:txBody>
      </p:sp>
      <p:sp>
        <p:nvSpPr>
          <p:cNvPr id="28674" name="2 Marcador de contenido">
            <a:extLst>
              <a:ext uri="{FF2B5EF4-FFF2-40B4-BE49-F238E27FC236}">
                <a16:creationId xmlns:a16="http://schemas.microsoft.com/office/drawing/2014/main" id="{97EA2B06-52EC-9845-982E-3AAAD91EEF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28675" name="Picture 7" descr="Resultado de imagen para escala braden">
            <a:extLst>
              <a:ext uri="{FF2B5EF4-FFF2-40B4-BE49-F238E27FC236}">
                <a16:creationId xmlns:a16="http://schemas.microsoft.com/office/drawing/2014/main" id="{6A5B2DD8-413C-7E46-AA27-B14CB6EB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62100"/>
            <a:ext cx="7129462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6:53:55" descr="Audio Recording 11-05-2021 16:53:55">
            <a:hlinkClick r:id="" action="ppaction://media"/>
            <a:extLst>
              <a:ext uri="{FF2B5EF4-FFF2-40B4-BE49-F238E27FC236}">
                <a16:creationId xmlns:a16="http://schemas.microsoft.com/office/drawing/2014/main" id="{C9AED05F-7554-9D4F-B056-F64609F73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81104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5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Título">
            <a:extLst>
              <a:ext uri="{FF2B5EF4-FFF2-40B4-BE49-F238E27FC236}">
                <a16:creationId xmlns:a16="http://schemas.microsoft.com/office/drawing/2014/main" id="{92B2CA86-D36D-2842-9406-6E736D023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CL"/>
              <a:t>Tratamiento</a:t>
            </a:r>
          </a:p>
        </p:txBody>
      </p:sp>
      <p:sp>
        <p:nvSpPr>
          <p:cNvPr id="29698" name="2 Marcador de contenido">
            <a:extLst>
              <a:ext uri="{FF2B5EF4-FFF2-40B4-BE49-F238E27FC236}">
                <a16:creationId xmlns:a16="http://schemas.microsoft.com/office/drawing/2014/main" id="{E8051538-8336-4A46-9CF1-A2F090CDDE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s-MX" altLang="es-CL" sz="2400"/>
              <a:t>No olvidar prevención.</a:t>
            </a:r>
          </a:p>
          <a:p>
            <a:pPr algn="just" eaLnBrk="1" hangingPunct="1"/>
            <a:r>
              <a:rPr lang="es-MX" altLang="es-CL" sz="2400"/>
              <a:t>Considerar: contexto de paciente, estadío LPP, pronóstico, nutrición, acceso, social, recursos personal y económico.</a:t>
            </a:r>
          </a:p>
          <a:p>
            <a:pPr algn="just" eaLnBrk="1" hangingPunct="1"/>
            <a:r>
              <a:rPr lang="es-MX" altLang="es-CL" sz="2400"/>
              <a:t>Curación Tradicional v/s Curación avanzada</a:t>
            </a:r>
          </a:p>
        </p:txBody>
      </p:sp>
      <p:pic>
        <p:nvPicPr>
          <p:cNvPr id="2" name="Audio Recording 11-05-2021 16:55:50" descr="Audio Recording 11-05-2021 16:55:50">
            <a:hlinkClick r:id="" action="ppaction://media"/>
            <a:extLst>
              <a:ext uri="{FF2B5EF4-FFF2-40B4-BE49-F238E27FC236}">
                <a16:creationId xmlns:a16="http://schemas.microsoft.com/office/drawing/2014/main" id="{3A61DB61-6DBF-204D-85D5-652783A50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0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>
            <a:extLst>
              <a:ext uri="{FF2B5EF4-FFF2-40B4-BE49-F238E27FC236}">
                <a16:creationId xmlns:a16="http://schemas.microsoft.com/office/drawing/2014/main" id="{8D48327D-BF33-7943-B6A5-D3384E597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F22013-9BDD-114B-91EA-E16BDDC89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s-CL" sz="2400" dirty="0"/>
              <a:t>Debridamiento (Quirúrgico, autolítico, enzimático, osmótico, tratamiento de flictenas).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CL" dirty="0"/>
          </a:p>
        </p:txBody>
      </p:sp>
      <p:pic>
        <p:nvPicPr>
          <p:cNvPr id="30723" name="Imagen 3">
            <a:extLst>
              <a:ext uri="{FF2B5EF4-FFF2-40B4-BE49-F238E27FC236}">
                <a16:creationId xmlns:a16="http://schemas.microsoft.com/office/drawing/2014/main" id="{9EDBEAF9-CDF5-0745-AB42-7ACDA118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44398" r="32675" b="14426"/>
          <a:stretch>
            <a:fillRect/>
          </a:stretch>
        </p:blipFill>
        <p:spPr bwMode="auto">
          <a:xfrm>
            <a:off x="1476375" y="2636838"/>
            <a:ext cx="590391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Audio 1">
            <a:hlinkClick r:id="" action="ppaction://media"/>
            <a:extLst>
              <a:ext uri="{FF2B5EF4-FFF2-40B4-BE49-F238E27FC236}">
                <a16:creationId xmlns:a16="http://schemas.microsoft.com/office/drawing/2014/main" id="{6406F425-5ADB-7C46-8840-3FA64932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Audio 3">
            <a:hlinkClick r:id="" action="ppaction://media"/>
            <a:extLst>
              <a:ext uri="{FF2B5EF4-FFF2-40B4-BE49-F238E27FC236}">
                <a16:creationId xmlns:a16="http://schemas.microsoft.com/office/drawing/2014/main" id="{EB49F5B3-156E-9E49-9CE5-4A91D4E7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6:56:35" descr="Audio Recording 11-05-2021 16:56:35">
            <a:hlinkClick r:id="" action="ppaction://media"/>
            <a:extLst>
              <a:ext uri="{FF2B5EF4-FFF2-40B4-BE49-F238E27FC236}">
                <a16:creationId xmlns:a16="http://schemas.microsoft.com/office/drawing/2014/main" id="{CE677548-826F-004E-AE7D-770157F3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8144" y="587216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>
            <a:extLst>
              <a:ext uri="{FF2B5EF4-FFF2-40B4-BE49-F238E27FC236}">
                <a16:creationId xmlns:a16="http://schemas.microsoft.com/office/drawing/2014/main" id="{29E1062C-F930-CE4D-B4BA-71D010739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sp>
        <p:nvSpPr>
          <p:cNvPr id="31746" name="2 Marcador de contenido">
            <a:extLst>
              <a:ext uri="{FF2B5EF4-FFF2-40B4-BE49-F238E27FC236}">
                <a16:creationId xmlns:a16="http://schemas.microsoft.com/office/drawing/2014/main" id="{659C6CA1-C376-834B-A5F8-8A50B927FB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s-CL" altLang="es-CL"/>
              <a:t>2.- Limpieza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E7A54408-AD95-8A44-8E80-35ABDA83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463800"/>
            <a:ext cx="2819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Image result for suero fisiologico ampollas fresenius">
            <a:extLst>
              <a:ext uri="{FF2B5EF4-FFF2-40B4-BE49-F238E27FC236}">
                <a16:creationId xmlns:a16="http://schemas.microsoft.com/office/drawing/2014/main" id="{038E2989-8E40-1947-A79E-986230BE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520700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Image result for agua bidestilada ampollas fresenius">
            <a:extLst>
              <a:ext uri="{FF2B5EF4-FFF2-40B4-BE49-F238E27FC236}">
                <a16:creationId xmlns:a16="http://schemas.microsoft.com/office/drawing/2014/main" id="{2807F51E-E69D-994D-8375-B082DD9D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759200"/>
            <a:ext cx="2247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6:57:43" descr="Audio Recording 11-05-2021 16:57:43">
            <a:hlinkClick r:id="" action="ppaction://media"/>
            <a:extLst>
              <a:ext uri="{FF2B5EF4-FFF2-40B4-BE49-F238E27FC236}">
                <a16:creationId xmlns:a16="http://schemas.microsoft.com/office/drawing/2014/main" id="{ADA6E4B7-231A-994C-BD3D-8914CC089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3850" y="561975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B6A9E7B-525F-BF46-9E0D-E0E4F4EF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Lesiones más comunes</a:t>
            </a:r>
          </a:p>
        </p:txBody>
      </p:sp>
      <p:pic>
        <p:nvPicPr>
          <p:cNvPr id="14338" name="3 Marcador de contenido">
            <a:extLst>
              <a:ext uri="{FF2B5EF4-FFF2-40B4-BE49-F238E27FC236}">
                <a16:creationId xmlns:a16="http://schemas.microsoft.com/office/drawing/2014/main" id="{A17870FA-21D8-294D-8A28-A7D43D39AA0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09700"/>
            <a:ext cx="7569200" cy="4813300"/>
          </a:xfrm>
        </p:spPr>
      </p:pic>
      <p:pic>
        <p:nvPicPr>
          <p:cNvPr id="3" name="Audio Recording 11-05-2021 16:27:09" descr="Audio Recording 11-05-2021 16:27:09">
            <a:hlinkClick r:id="" action="ppaction://media"/>
            <a:extLst>
              <a:ext uri="{FF2B5EF4-FFF2-40B4-BE49-F238E27FC236}">
                <a16:creationId xmlns:a16="http://schemas.microsoft.com/office/drawing/2014/main" id="{2CA37A8C-2816-4F49-B31E-381894328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77056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Título">
            <a:extLst>
              <a:ext uri="{FF2B5EF4-FFF2-40B4-BE49-F238E27FC236}">
                <a16:creationId xmlns:a16="http://schemas.microsoft.com/office/drawing/2014/main" id="{EB4A4E57-A947-6945-AABB-E245B6A4B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/>
              <a:t>3.- Elección del apósito</a:t>
            </a:r>
            <a:endParaRPr lang="es-CL" altLang="es-CL"/>
          </a:p>
        </p:txBody>
      </p:sp>
      <p:sp>
        <p:nvSpPr>
          <p:cNvPr id="21507" name="2 Marcador de contenido">
            <a:extLst>
              <a:ext uri="{FF2B5EF4-FFF2-40B4-BE49-F238E27FC236}">
                <a16:creationId xmlns:a16="http://schemas.microsoft.com/office/drawing/2014/main" id="{C7BCECA8-3D96-1044-BD3C-9D5149F6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CL" sz="2400" dirty="0"/>
              <a:t>Absorber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CL" sz="2400" dirty="0" err="1"/>
              <a:t>Debridar</a:t>
            </a:r>
            <a:endParaRPr lang="es-ES_tradnl" altLang="es-CL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CL" sz="2400" dirty="0" err="1"/>
              <a:t>Epitelización</a:t>
            </a:r>
            <a:r>
              <a:rPr lang="es-ES_tradnl" altLang="es-CL" sz="2400" dirty="0"/>
              <a:t> y protección de tejido </a:t>
            </a:r>
            <a:r>
              <a:rPr lang="es-ES_tradnl" altLang="es-CL" sz="2400" dirty="0" err="1"/>
              <a:t>granulatorio</a:t>
            </a:r>
            <a:r>
              <a:rPr lang="es-ES_tradnl" altLang="es-CL" sz="2400" dirty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CL" sz="2400" dirty="0"/>
              <a:t>Infección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altLang="es-CL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sz="24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s-ES_tradnl" altLang="es-CL" sz="2400" dirty="0"/>
              <a:t>¿Cada cuánto se debe realizar curación?</a:t>
            </a:r>
            <a:endParaRPr lang="es-CL" altLang="es-CL" sz="2400" dirty="0"/>
          </a:p>
        </p:txBody>
      </p:sp>
      <p:pic>
        <p:nvPicPr>
          <p:cNvPr id="2" name="Audio Recording 11-05-2021 16:59:28" descr="Audio Recording 11-05-2021 16:59:28">
            <a:hlinkClick r:id="" action="ppaction://media"/>
            <a:extLst>
              <a:ext uri="{FF2B5EF4-FFF2-40B4-BE49-F238E27FC236}">
                <a16:creationId xmlns:a16="http://schemas.microsoft.com/office/drawing/2014/main" id="{348673F8-AC42-C843-BF8A-7DA702FD6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53878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9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Título">
            <a:extLst>
              <a:ext uri="{FF2B5EF4-FFF2-40B4-BE49-F238E27FC236}">
                <a16:creationId xmlns:a16="http://schemas.microsoft.com/office/drawing/2014/main" id="{BD93F0D9-FDC9-3942-ADA4-562CF89C9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sp>
        <p:nvSpPr>
          <p:cNvPr id="23555" name="2 Marcador de contenido">
            <a:extLst>
              <a:ext uri="{FF2B5EF4-FFF2-40B4-BE49-F238E27FC236}">
                <a16:creationId xmlns:a16="http://schemas.microsoft.com/office/drawing/2014/main" id="{9FA7510E-75F5-0544-B8B3-504275E92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alt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CL" dirty="0"/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altLang="es-CL" dirty="0"/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2949A496-76EB-8645-844B-F5948E43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52438"/>
            <a:ext cx="36925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Imagen 3" descr="Imagen que contiene captura de pantalla, monitor, interior&#10;&#10;Descripción generada automáticamente">
            <a:extLst>
              <a:ext uri="{FF2B5EF4-FFF2-40B4-BE49-F238E27FC236}">
                <a16:creationId xmlns:a16="http://schemas.microsoft.com/office/drawing/2014/main" id="{DEE2D3E8-D221-B848-87E8-23FBD159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t="36751" r="58365" b="9238"/>
          <a:stretch>
            <a:fillRect/>
          </a:stretch>
        </p:blipFill>
        <p:spPr bwMode="auto">
          <a:xfrm>
            <a:off x="4333875" y="3135313"/>
            <a:ext cx="38893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n 4">
            <a:extLst>
              <a:ext uri="{FF2B5EF4-FFF2-40B4-BE49-F238E27FC236}">
                <a16:creationId xmlns:a16="http://schemas.microsoft.com/office/drawing/2014/main" id="{769D204F-A146-4A45-B041-02D05882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47406" r="65750" b="26189"/>
          <a:stretch>
            <a:fillRect/>
          </a:stretch>
        </p:blipFill>
        <p:spPr bwMode="auto">
          <a:xfrm>
            <a:off x="358775" y="3406775"/>
            <a:ext cx="367823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Úlceras por presión">
            <a:extLst>
              <a:ext uri="{FF2B5EF4-FFF2-40B4-BE49-F238E27FC236}">
                <a16:creationId xmlns:a16="http://schemas.microsoft.com/office/drawing/2014/main" id="{81402B27-077A-1743-BB53-92CE7CCD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167063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7:00:21" descr="Audio Recording 11-05-2021 17:00:21">
            <a:hlinkClick r:id="" action="ppaction://media"/>
            <a:extLst>
              <a:ext uri="{FF2B5EF4-FFF2-40B4-BE49-F238E27FC236}">
                <a16:creationId xmlns:a16="http://schemas.microsoft.com/office/drawing/2014/main" id="{92711895-C2BC-1D45-8C84-0C137D9B3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6244" y="617696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>
            <a:extLst>
              <a:ext uri="{FF2B5EF4-FFF2-40B4-BE49-F238E27FC236}">
                <a16:creationId xmlns:a16="http://schemas.microsoft.com/office/drawing/2014/main" id="{EB9C1F85-5E51-EE4D-AA0F-1237E4F1FD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Prevención</a:t>
            </a:r>
          </a:p>
        </p:txBody>
      </p:sp>
      <p:sp>
        <p:nvSpPr>
          <p:cNvPr id="36866" name="Marcador de contenido 2">
            <a:extLst>
              <a:ext uri="{FF2B5EF4-FFF2-40B4-BE49-F238E27FC236}">
                <a16:creationId xmlns:a16="http://schemas.microsoft.com/office/drawing/2014/main" id="{4395764F-CECE-3643-A7BD-E97FAB9D5E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36867" name="Picture 5" descr="Ropa que se adapta a las necesidades de las personas mayores">
            <a:extLst>
              <a:ext uri="{FF2B5EF4-FFF2-40B4-BE49-F238E27FC236}">
                <a16:creationId xmlns:a16="http://schemas.microsoft.com/office/drawing/2014/main" id="{DAB0E96E-133D-D44B-B5EE-6AAFA062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2819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La Movilidad Reducida en las Personas Mayores - Health Group">
            <a:extLst>
              <a:ext uri="{FF2B5EF4-FFF2-40B4-BE49-F238E27FC236}">
                <a16:creationId xmlns:a16="http://schemas.microsoft.com/office/drawing/2014/main" id="{E19D94DF-54CC-1D4C-A140-12F86D10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9" descr="La importancia de la movilidad de las personas mayores en su ...">
            <a:extLst>
              <a:ext uri="{FF2B5EF4-FFF2-40B4-BE49-F238E27FC236}">
                <a16:creationId xmlns:a16="http://schemas.microsoft.com/office/drawing/2014/main" id="{0BB865A6-4518-2B43-9AB1-B979CB41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Aprende a adaptar el dormitorio para personas con movilidad ...">
            <a:extLst>
              <a:ext uri="{FF2B5EF4-FFF2-40B4-BE49-F238E27FC236}">
                <a16:creationId xmlns:a16="http://schemas.microsoft.com/office/drawing/2014/main" id="{AB692B72-8BCF-4643-B686-76B8E1DB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65625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7:02:13" descr="Audio Recording 11-05-2021 17:02:13">
            <a:hlinkClick r:id="" action="ppaction://media"/>
            <a:extLst>
              <a:ext uri="{FF2B5EF4-FFF2-40B4-BE49-F238E27FC236}">
                <a16:creationId xmlns:a16="http://schemas.microsoft.com/office/drawing/2014/main" id="{973B16EB-23FB-8249-9444-BA4BFCBD1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9645" y="6045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1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Título">
            <a:extLst>
              <a:ext uri="{FF2B5EF4-FFF2-40B4-BE49-F238E27FC236}">
                <a16:creationId xmlns:a16="http://schemas.microsoft.com/office/drawing/2014/main" id="{3E482ECD-9095-F148-9CD7-3054CF26E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Prevención</a:t>
            </a:r>
          </a:p>
        </p:txBody>
      </p:sp>
      <p:sp>
        <p:nvSpPr>
          <p:cNvPr id="38914" name="2 Marcador de contenido">
            <a:extLst>
              <a:ext uri="{FF2B5EF4-FFF2-40B4-BE49-F238E27FC236}">
                <a16:creationId xmlns:a16="http://schemas.microsoft.com/office/drawing/2014/main" id="{FBDE865E-F4D4-C74C-8AD6-32233DDFE6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57346" name="Picture 2" descr="♿ Sillas de Ruedas para el Baño 【 SillaDeRuedas24.com 】">
            <a:extLst>
              <a:ext uri="{FF2B5EF4-FFF2-40B4-BE49-F238E27FC236}">
                <a16:creationId xmlns:a16="http://schemas.microsoft.com/office/drawing/2014/main" id="{F92A6B9E-6DDF-3B44-B05A-683B3CA3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052513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356" name="Picture 12" descr="Alza Baño Con Apoya Brazo | Ortopedia Online">
            <a:extLst>
              <a:ext uri="{FF2B5EF4-FFF2-40B4-BE49-F238E27FC236}">
                <a16:creationId xmlns:a16="http://schemas.microsoft.com/office/drawing/2014/main" id="{AC5E1D4C-8A24-3B4A-9114-3A46BF04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30000" contrast="-20000"/>
          </a:blip>
          <a:srcRect/>
          <a:stretch>
            <a:fillRect/>
          </a:stretch>
        </p:blipFill>
        <p:spPr bwMode="auto">
          <a:xfrm>
            <a:off x="5364163" y="2205038"/>
            <a:ext cx="3024187" cy="3024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358" name="Picture 14" descr="Barra Sujeción Seguridad Agarradera 30cm Baño 3ª Edad Ayuda ...">
            <a:extLst>
              <a:ext uri="{FF2B5EF4-FFF2-40B4-BE49-F238E27FC236}">
                <a16:creationId xmlns:a16="http://schemas.microsoft.com/office/drawing/2014/main" id="{F0122506-19F1-1C47-85DE-9D55DBF0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860800"/>
            <a:ext cx="3455988" cy="259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Audio Recording 11-05-2021 17:03:45" descr="Audio Recording 11-05-2021 17:03:45">
            <a:hlinkClick r:id="" action="ppaction://media"/>
            <a:extLst>
              <a:ext uri="{FF2B5EF4-FFF2-40B4-BE49-F238E27FC236}">
                <a16:creationId xmlns:a16="http://schemas.microsoft.com/office/drawing/2014/main" id="{C6AAE874-E81D-C743-B550-91047F3EC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6369" y="598963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Título">
            <a:extLst>
              <a:ext uri="{FF2B5EF4-FFF2-40B4-BE49-F238E27FC236}">
                <a16:creationId xmlns:a16="http://schemas.microsoft.com/office/drawing/2014/main" id="{3C80A1C9-8639-5841-A64D-1D51E22EB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Prevención</a:t>
            </a:r>
          </a:p>
        </p:txBody>
      </p:sp>
      <p:sp>
        <p:nvSpPr>
          <p:cNvPr id="39938" name="2 Marcador de contenido">
            <a:extLst>
              <a:ext uri="{FF2B5EF4-FFF2-40B4-BE49-F238E27FC236}">
                <a16:creationId xmlns:a16="http://schemas.microsoft.com/office/drawing/2014/main" id="{237D6BFB-B166-C34F-8DB3-F210D8F5D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 dirty="0"/>
          </a:p>
        </p:txBody>
      </p:sp>
      <p:pic>
        <p:nvPicPr>
          <p:cNvPr id="58370" name="Picture 2" descr="Hidratación en la Tercera Edad: cuidados y recomendaciones - Grupo ...">
            <a:extLst>
              <a:ext uri="{FF2B5EF4-FFF2-40B4-BE49-F238E27FC236}">
                <a16:creationId xmlns:a16="http://schemas.microsoft.com/office/drawing/2014/main" id="{01019737-B9FA-874B-B16C-EBF52DF3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484313"/>
            <a:ext cx="3384550" cy="225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2" name="Picture 4" descr="enfermera y adulto mayor imagen - Buscar con Google | Cuidado de ...">
            <a:extLst>
              <a:ext uri="{FF2B5EF4-FFF2-40B4-BE49-F238E27FC236}">
                <a16:creationId xmlns:a16="http://schemas.microsoft.com/office/drawing/2014/main" id="{DC49E8BA-2E86-1B4E-B3DD-7E8D5D2D8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7738" y="4184650"/>
            <a:ext cx="4205287" cy="1960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4" name="Picture 6" descr="Aceite Emulsionado 360 ml | Preunic | Belleza, Cuidado y Hogar a ...">
            <a:extLst>
              <a:ext uri="{FF2B5EF4-FFF2-40B4-BE49-F238E27FC236}">
                <a16:creationId xmlns:a16="http://schemas.microsoft.com/office/drawing/2014/main" id="{7A448C18-0FAC-B640-8898-B4362551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7488" t="8744" r="19119" b="10376"/>
          <a:stretch>
            <a:fillRect/>
          </a:stretch>
        </p:blipFill>
        <p:spPr bwMode="auto">
          <a:xfrm>
            <a:off x="5219700" y="2997200"/>
            <a:ext cx="2089150" cy="3455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7 Señal de prohibido">
            <a:extLst>
              <a:ext uri="{FF2B5EF4-FFF2-40B4-BE49-F238E27FC236}">
                <a16:creationId xmlns:a16="http://schemas.microsoft.com/office/drawing/2014/main" id="{972D2E71-1E59-FC46-BB35-E384A9888D1C}"/>
              </a:ext>
            </a:extLst>
          </p:cNvPr>
          <p:cNvSpPr/>
          <p:nvPr/>
        </p:nvSpPr>
        <p:spPr>
          <a:xfrm>
            <a:off x="5508104" y="4149080"/>
            <a:ext cx="1584176" cy="1584176"/>
          </a:xfrm>
          <a:prstGeom prst="noSmoking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>
              <a:solidFill>
                <a:schemeClr val="tx1"/>
              </a:solidFill>
            </a:endParaRPr>
          </a:p>
        </p:txBody>
      </p:sp>
      <p:pic>
        <p:nvPicPr>
          <p:cNvPr id="2" name="Audio Recording 11-05-2021 17:04:56" descr="Audio Recording 11-05-2021 17:04:56">
            <a:hlinkClick r:id="" action="ppaction://media"/>
            <a:extLst>
              <a:ext uri="{FF2B5EF4-FFF2-40B4-BE49-F238E27FC236}">
                <a16:creationId xmlns:a16="http://schemas.microsoft.com/office/drawing/2014/main" id="{FD83824A-3D0D-8A49-9021-68BA3E91C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1863" y="601186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2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>
            <a:extLst>
              <a:ext uri="{FF2B5EF4-FFF2-40B4-BE49-F238E27FC236}">
                <a16:creationId xmlns:a16="http://schemas.microsoft.com/office/drawing/2014/main" id="{8A5E6A17-9307-5C4B-B463-F12108D20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Bibliografía</a:t>
            </a:r>
          </a:p>
        </p:txBody>
      </p:sp>
      <p:sp>
        <p:nvSpPr>
          <p:cNvPr id="30723" name="Marcador de contenido 2">
            <a:extLst>
              <a:ext uri="{FF2B5EF4-FFF2-40B4-BE49-F238E27FC236}">
                <a16:creationId xmlns:a16="http://schemas.microsoft.com/office/drawing/2014/main" id="{F0B6D49A-FAA7-3C44-9DF4-BC46924C0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1600" dirty="0"/>
              <a:t>División de soluciones para el cuidado crítico y crónico 3M </a:t>
            </a:r>
            <a:r>
              <a:rPr lang="es-CL" altLang="es-CL" sz="1600" dirty="0" err="1"/>
              <a:t>Health</a:t>
            </a:r>
            <a:r>
              <a:rPr lang="es-CL" altLang="es-CL" sz="1600" dirty="0"/>
              <a:t> </a:t>
            </a:r>
            <a:r>
              <a:rPr lang="es-CL" altLang="es-CL" sz="1600" dirty="0" err="1"/>
              <a:t>Care</a:t>
            </a:r>
            <a:r>
              <a:rPr lang="es-CL" altLang="es-CL" sz="1600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CL" altLang="es-CL" sz="1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1600" dirty="0">
                <a:hlinkClick r:id="rId4"/>
              </a:rPr>
              <a:t>www.gneaupp.info</a:t>
            </a:r>
            <a:endParaRPr lang="es-CL" altLang="es-CL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sz="1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1600" dirty="0"/>
              <a:t>Comité de Heridas, Hospital Clínico Universidad de Chile. 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sz="1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1600" dirty="0" err="1"/>
              <a:t>Prevention</a:t>
            </a:r>
            <a:r>
              <a:rPr lang="es-CL" altLang="es-CL" sz="1600" dirty="0"/>
              <a:t> and </a:t>
            </a:r>
            <a:r>
              <a:rPr lang="es-CL" altLang="es-CL" sz="1600" dirty="0" err="1"/>
              <a:t>treatment</a:t>
            </a:r>
            <a:r>
              <a:rPr lang="es-CL" altLang="es-CL" sz="1600" dirty="0"/>
              <a:t> </a:t>
            </a:r>
            <a:r>
              <a:rPr lang="es-CL" altLang="es-CL" sz="1600" dirty="0" err="1"/>
              <a:t>of</a:t>
            </a:r>
            <a:r>
              <a:rPr lang="es-CL" altLang="es-CL" sz="1600" dirty="0"/>
              <a:t> </a:t>
            </a:r>
            <a:r>
              <a:rPr lang="es-CL" altLang="es-CL" sz="1600" dirty="0" err="1"/>
              <a:t>pressure</a:t>
            </a:r>
            <a:r>
              <a:rPr lang="es-CL" altLang="es-CL" sz="1600" dirty="0"/>
              <a:t> </a:t>
            </a:r>
            <a:r>
              <a:rPr lang="es-CL" altLang="es-CL" sz="1600" dirty="0" err="1"/>
              <a:t>ulcers</a:t>
            </a:r>
            <a:r>
              <a:rPr lang="es-CL" altLang="es-CL" sz="1600" dirty="0"/>
              <a:t>: </a:t>
            </a:r>
            <a:r>
              <a:rPr lang="es-CL" altLang="es-CL" sz="1600" dirty="0" err="1"/>
              <a:t>Clinical</a:t>
            </a:r>
            <a:r>
              <a:rPr lang="es-CL" altLang="es-CL" sz="1600" dirty="0"/>
              <a:t> </a:t>
            </a:r>
            <a:r>
              <a:rPr lang="es-CL" altLang="es-CL" sz="1600" dirty="0" err="1"/>
              <a:t>Practice</a:t>
            </a:r>
            <a:r>
              <a:rPr lang="es-CL" altLang="es-CL" sz="1600" dirty="0"/>
              <a:t> </a:t>
            </a:r>
            <a:r>
              <a:rPr lang="es-CL" altLang="es-CL" sz="1600" dirty="0" err="1"/>
              <a:t>Guideline</a:t>
            </a:r>
            <a:r>
              <a:rPr lang="es-CL" altLang="es-CL" sz="1600" dirty="0"/>
              <a:t>. 2017.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sz="16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CL" altLang="es-CL" sz="1600" dirty="0">
                <a:hlinkClick r:id="rId5"/>
              </a:rPr>
              <a:t>Normas de seguridad del paciente y calidad de atención respecto de: Prevención de  a </a:t>
            </a:r>
            <a:r>
              <a:rPr lang="es-CL" altLang="es-CL" sz="1600" dirty="0" err="1">
                <a:hlinkClick r:id="rId5"/>
              </a:rPr>
              <a:t>upp</a:t>
            </a:r>
            <a:r>
              <a:rPr lang="es-CL" altLang="es-CL" sz="1600" dirty="0">
                <a:hlinkClick r:id="rId5"/>
              </a:rPr>
              <a:t>. </a:t>
            </a:r>
            <a:r>
              <a:rPr lang="es-CL" altLang="es-CL" sz="1600" u="sng" dirty="0">
                <a:hlinkClick r:id="rId5"/>
              </a:rPr>
              <a:t>https://www.minsal.cl/portal/url/item/cede5384c8714f8de040010165014151.pdf</a:t>
            </a:r>
            <a:r>
              <a:rPr lang="es-CL" altLang="es-CL" sz="1600" dirty="0"/>
              <a:t>. 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CL" altLang="es-CL" sz="16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CL" sz="1600" u="sng" dirty="0">
                <a:solidFill>
                  <a:srgbClr val="1A0DAB"/>
                </a:solidFill>
                <a:latin typeface="arial" panose="020B0604020202020204" pitchFamily="34" charset="0"/>
                <a:hlinkClick r:id="rId6"/>
              </a:rPr>
              <a:t>https://www.minsal.cl/wp-content/uploads/2015/09/ULCERAS-POR-PRESION-MINISTERIO.pdf</a:t>
            </a:r>
            <a:r>
              <a:rPr lang="es-CL" sz="1600" dirty="0">
                <a:solidFill>
                  <a:srgbClr val="202124"/>
                </a:solidFill>
                <a:latin typeface="arial" panose="020B0604020202020204" pitchFamily="34" charset="0"/>
              </a:rPr>
              <a:t>. </a:t>
            </a:r>
            <a:endParaRPr lang="es-CL" altLang="es-CL" sz="1600" dirty="0"/>
          </a:p>
        </p:txBody>
      </p:sp>
      <p:pic>
        <p:nvPicPr>
          <p:cNvPr id="2" name="Audio Recording 11-05-2021 17:06:04" descr="Audio Recording 11-05-2021 17:06:04">
            <a:hlinkClick r:id="" action="ppaction://media"/>
            <a:extLst>
              <a:ext uri="{FF2B5EF4-FFF2-40B4-BE49-F238E27FC236}">
                <a16:creationId xmlns:a16="http://schemas.microsoft.com/office/drawing/2014/main" id="{C49B3360-B620-4541-84B9-633A9F2F0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7" name="Audio Recording 11-05-2021 17:06:04" descr="Audio Recording 11-05-2021 17:06:04">
            <a:hlinkClick r:id="" action="ppaction://media"/>
            <a:extLst>
              <a:ext uri="{FF2B5EF4-FFF2-40B4-BE49-F238E27FC236}">
                <a16:creationId xmlns:a16="http://schemas.microsoft.com/office/drawing/2014/main" id="{3B1282CE-9ED8-6246-9987-572FA7F9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2" y="557133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>
            <a:extLst>
              <a:ext uri="{FF2B5EF4-FFF2-40B4-BE49-F238E27FC236}">
                <a16:creationId xmlns:a16="http://schemas.microsoft.com/office/drawing/2014/main" id="{49E1BEE2-9998-6D48-932A-F7D3E39BC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Muchas gracias</a:t>
            </a:r>
          </a:p>
        </p:txBody>
      </p:sp>
      <p:sp>
        <p:nvSpPr>
          <p:cNvPr id="41986" name="Marcador de contenido 2">
            <a:extLst>
              <a:ext uri="{FF2B5EF4-FFF2-40B4-BE49-F238E27FC236}">
                <a16:creationId xmlns:a16="http://schemas.microsoft.com/office/drawing/2014/main" id="{1426F597-C391-7446-92F1-B30CD698E6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CL" altLang="es-CL"/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s-CL" altLang="es-CL" sz="2000"/>
              <a:t>Natalia Cortez Andrade</a:t>
            </a:r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s-CL" altLang="es-CL" sz="2000"/>
              <a:t>ncortez@hcuch.cl</a:t>
            </a:r>
          </a:p>
        </p:txBody>
      </p:sp>
      <p:pic>
        <p:nvPicPr>
          <p:cNvPr id="41987" name="Imagen 4">
            <a:extLst>
              <a:ext uri="{FF2B5EF4-FFF2-40B4-BE49-F238E27FC236}">
                <a16:creationId xmlns:a16="http://schemas.microsoft.com/office/drawing/2014/main" id="{3645E158-4A93-D447-A90D-CE59F7C83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9" t="35562" r="16206" b="26120"/>
          <a:stretch>
            <a:fillRect/>
          </a:stretch>
        </p:blipFill>
        <p:spPr bwMode="auto">
          <a:xfrm>
            <a:off x="3492500" y="1968500"/>
            <a:ext cx="18716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Recording 11-05-2021 17:06:25" descr="Audio Recording 11-05-2021 17:06:25">
            <a:hlinkClick r:id="" action="ppaction://media"/>
            <a:extLst>
              <a:ext uri="{FF2B5EF4-FFF2-40B4-BE49-F238E27FC236}">
                <a16:creationId xmlns:a16="http://schemas.microsoft.com/office/drawing/2014/main" id="{E0DF06E1-DB48-3644-89FC-EBA78D329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5626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7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56FA03FA-8134-984E-8304-10517FC1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MARSI </a:t>
            </a:r>
            <a:r>
              <a:rPr lang="es-CL" sz="2400" dirty="0">
                <a:solidFill>
                  <a:schemeClr val="tx2">
                    <a:satMod val="130000"/>
                  </a:schemeClr>
                </a:solidFill>
              </a:rPr>
              <a:t>(</a:t>
            </a:r>
            <a:r>
              <a:rPr lang="es-CL" sz="2400" dirty="0" err="1">
                <a:solidFill>
                  <a:schemeClr val="tx2">
                    <a:satMod val="130000"/>
                  </a:schemeClr>
                </a:solidFill>
              </a:rPr>
              <a:t>Medical</a:t>
            </a:r>
            <a:r>
              <a:rPr lang="es-CL" sz="24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es-CL" sz="2400" dirty="0" err="1">
                <a:solidFill>
                  <a:schemeClr val="tx2">
                    <a:satMod val="130000"/>
                  </a:schemeClr>
                </a:solidFill>
              </a:rPr>
              <a:t>Adhesive-Related</a:t>
            </a:r>
            <a:r>
              <a:rPr lang="es-CL" sz="24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es-CL" sz="2400" dirty="0" err="1">
                <a:solidFill>
                  <a:schemeClr val="tx2">
                    <a:satMod val="130000"/>
                  </a:schemeClr>
                </a:solidFill>
              </a:rPr>
              <a:t>Skin</a:t>
            </a:r>
            <a:r>
              <a:rPr lang="es-CL" sz="2400" dirty="0">
                <a:solidFill>
                  <a:schemeClr val="tx2">
                    <a:satMod val="130000"/>
                  </a:schemeClr>
                </a:solidFill>
              </a:rPr>
              <a:t> Injuries)</a:t>
            </a:r>
            <a:r>
              <a:rPr lang="es-CL" altLang="es-CL" sz="2400" dirty="0"/>
              <a:t> </a:t>
            </a:r>
            <a:br>
              <a:rPr lang="es-CL" altLang="es-CL" sz="2400" dirty="0"/>
            </a:br>
            <a:endParaRPr lang="es-CL" sz="2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243" name="2 Marcador de contenido">
            <a:extLst>
              <a:ext uri="{FF2B5EF4-FFF2-40B4-BE49-F238E27FC236}">
                <a16:creationId xmlns:a16="http://schemas.microsoft.com/office/drawing/2014/main" id="{1451D619-AAC2-DD4B-8B8D-AC0B68D5D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s-CL" altLang="es-CL" sz="2400" dirty="0"/>
              <a:t>Daño a la piel relacionado con adhesivos de uso sanitarios.</a:t>
            </a:r>
          </a:p>
          <a:p>
            <a:pPr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s-CL" altLang="es-CL" sz="2400" dirty="0"/>
              <a:t>Es un evento adverso.</a:t>
            </a:r>
          </a:p>
          <a:p>
            <a:pPr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s-CL" altLang="es-CL" sz="2200" cap="small" dirty="0">
                <a:solidFill>
                  <a:srgbClr val="575F6D"/>
                </a:solidFill>
                <a:ea typeface="+mj-ea"/>
                <a:cs typeface="+mj-cs"/>
              </a:rPr>
              <a:t>Prevención:</a:t>
            </a: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CL" altLang="es-CL" sz="2400" dirty="0"/>
              <a:t>Revisión continua de la piel.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CL" altLang="es-CL" sz="2400" dirty="0"/>
              <a:t>Retiro LENTO de adhesivos.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CL" altLang="es-CL" dirty="0"/>
          </a:p>
        </p:txBody>
      </p:sp>
      <p:pic>
        <p:nvPicPr>
          <p:cNvPr id="15363" name="Picture 2" descr="C:\Users\Talita\Desktop\Marsi.jpg">
            <a:extLst>
              <a:ext uri="{FF2B5EF4-FFF2-40B4-BE49-F238E27FC236}">
                <a16:creationId xmlns:a16="http://schemas.microsoft.com/office/drawing/2014/main" id="{8E3DD6B7-EC0A-E545-918B-E45F5804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19413"/>
            <a:ext cx="2338387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11-05-2021 16:28:53" descr="Audio Recording 11-05-2021 16:28:53">
            <a:hlinkClick r:id="" action="ppaction://media"/>
            <a:extLst>
              <a:ext uri="{FF2B5EF4-FFF2-40B4-BE49-F238E27FC236}">
                <a16:creationId xmlns:a16="http://schemas.microsoft.com/office/drawing/2014/main" id="{3E78CBE4-9A31-BB42-AC98-ECAF6FDCD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528478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6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38D2E416-0289-304F-A3C1-4BF911CC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Tipos de MARSI:</a:t>
            </a:r>
            <a:br>
              <a:rPr lang="es-CL" dirty="0">
                <a:solidFill>
                  <a:schemeClr val="tx2">
                    <a:satMod val="130000"/>
                  </a:schemeClr>
                </a:solidFill>
              </a:rPr>
            </a:br>
            <a:endParaRPr lang="es-CL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2 Marcador de contenido">
            <a:extLst>
              <a:ext uri="{FF2B5EF4-FFF2-40B4-BE49-F238E27FC236}">
                <a16:creationId xmlns:a16="http://schemas.microsoft.com/office/drawing/2014/main" id="{046A3340-BE98-9947-8BCB-F7BB894D9A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 2" pitchFamily="2" charset="2"/>
              <a:buNone/>
            </a:pPr>
            <a:r>
              <a:rPr lang="es-CL" altLang="es-CL"/>
              <a:t>Desprendimiento de la epidermis</a:t>
            </a:r>
          </a:p>
          <a:p>
            <a:pPr algn="just" eaLnBrk="1" hangingPunct="1">
              <a:buFont typeface="Wingdings 2" pitchFamily="2" charset="2"/>
              <a:buNone/>
            </a:pPr>
            <a:endParaRPr lang="es-CL" altLang="es-CL"/>
          </a:p>
          <a:p>
            <a:pPr algn="just" eaLnBrk="1" hangingPunct="1">
              <a:buFont typeface="Wingdings 2" pitchFamily="2" charset="2"/>
              <a:buNone/>
            </a:pPr>
            <a:endParaRPr lang="es-CL" altLang="es-CL"/>
          </a:p>
          <a:p>
            <a:pPr algn="just" eaLnBrk="1" hangingPunct="1">
              <a:buFont typeface="Wingdings 2" pitchFamily="2" charset="2"/>
              <a:buNone/>
            </a:pPr>
            <a:r>
              <a:rPr lang="es-CL" altLang="es-CL"/>
              <a:t>Lesión por tensión o flictena.</a:t>
            </a:r>
          </a:p>
          <a:p>
            <a:pPr algn="just" eaLnBrk="1" hangingPunct="1">
              <a:buFont typeface="Wingdings 2" pitchFamily="2" charset="2"/>
              <a:buNone/>
            </a:pPr>
            <a:endParaRPr lang="es-CL" altLang="es-CL"/>
          </a:p>
          <a:p>
            <a:pPr algn="just" eaLnBrk="1" hangingPunct="1">
              <a:buFont typeface="Wingdings 2" pitchFamily="2" charset="2"/>
              <a:buNone/>
            </a:pPr>
            <a:endParaRPr lang="es-CL" altLang="es-CL"/>
          </a:p>
          <a:p>
            <a:pPr algn="just" eaLnBrk="1" hangingPunct="1">
              <a:buFont typeface="Wingdings 2" pitchFamily="2" charset="2"/>
              <a:buNone/>
            </a:pPr>
            <a:r>
              <a:rPr lang="es-CL" altLang="es-CL"/>
              <a:t>Rasgadura de la piel.</a:t>
            </a:r>
          </a:p>
          <a:p>
            <a:pPr algn="just" eaLnBrk="1" hangingPunct="1">
              <a:buFont typeface="Wingdings 2" pitchFamily="2" charset="2"/>
              <a:buNone/>
            </a:pPr>
            <a:endParaRPr lang="es-CL" altLang="es-CL"/>
          </a:p>
          <a:p>
            <a:pPr algn="just" eaLnBrk="1" hangingPunct="1">
              <a:buFont typeface="Wingdings 2" pitchFamily="2" charset="2"/>
              <a:buNone/>
            </a:pPr>
            <a:endParaRPr lang="es-CL" altLang="es-CL"/>
          </a:p>
          <a:p>
            <a:pPr eaLnBrk="1" hangingPunct="1"/>
            <a:endParaRPr lang="es-CL" altLang="es-CL"/>
          </a:p>
        </p:txBody>
      </p:sp>
      <p:pic>
        <p:nvPicPr>
          <p:cNvPr id="16387" name="Picture 2" descr="C:\Users\Talita\Desktop\Marsi.jpg">
            <a:extLst>
              <a:ext uri="{FF2B5EF4-FFF2-40B4-BE49-F238E27FC236}">
                <a16:creationId xmlns:a16="http://schemas.microsoft.com/office/drawing/2014/main" id="{F122F719-844C-3D42-ACA4-EE126CD4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81525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n 3">
            <a:extLst>
              <a:ext uri="{FF2B5EF4-FFF2-40B4-BE49-F238E27FC236}">
                <a16:creationId xmlns:a16="http://schemas.microsoft.com/office/drawing/2014/main" id="{D31AB7C2-F601-C94D-BE99-858EDF14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1925" r="47888" b="18970"/>
          <a:stretch>
            <a:fillRect/>
          </a:stretch>
        </p:blipFill>
        <p:spPr bwMode="auto">
          <a:xfrm>
            <a:off x="6732588" y="2492375"/>
            <a:ext cx="18573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11-05-2021 16:29:24" descr="Audio Recording 11-05-2021 16:29:24">
            <a:hlinkClick r:id="" action="ppaction://media"/>
            <a:extLst>
              <a:ext uri="{FF2B5EF4-FFF2-40B4-BE49-F238E27FC236}">
                <a16:creationId xmlns:a16="http://schemas.microsoft.com/office/drawing/2014/main" id="{70BB05DE-3212-9748-9D74-32ADA2430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B07DC74-CC00-B14C-9463-5282432B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CL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2291" name="2 Marcador de contenido">
            <a:extLst>
              <a:ext uri="{FF2B5EF4-FFF2-40B4-BE49-F238E27FC236}">
                <a16:creationId xmlns:a16="http://schemas.microsoft.com/office/drawing/2014/main" id="{68AAB7DB-25C4-D445-9C37-67E3EDF4B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s-CL" altLang="es-CL" dirty="0"/>
              <a:t>Dermatitis de contacto no alérgica</a:t>
            </a:r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s-CL" altLang="es-CL" dirty="0"/>
              <a:t>Dermatitis alérgica.</a:t>
            </a:r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s-CL" altLang="es-CL" dirty="0"/>
              <a:t>Maceración.</a:t>
            </a:r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s-CL" altLang="es-CL" dirty="0"/>
          </a:p>
          <a:p>
            <a:pPr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s-CL" altLang="es-CL" dirty="0"/>
              <a:t>Foliculitis.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CL" altLang="es-CL" dirty="0"/>
          </a:p>
        </p:txBody>
      </p:sp>
      <p:pic>
        <p:nvPicPr>
          <p:cNvPr id="17411" name="Picture 2" descr="C:\Users\Talita\Desktop\Marsi.jpg">
            <a:extLst>
              <a:ext uri="{FF2B5EF4-FFF2-40B4-BE49-F238E27FC236}">
                <a16:creationId xmlns:a16="http://schemas.microsoft.com/office/drawing/2014/main" id="{42B7309D-B484-3D4D-97F6-DF8437DAB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n 3">
            <a:extLst>
              <a:ext uri="{FF2B5EF4-FFF2-40B4-BE49-F238E27FC236}">
                <a16:creationId xmlns:a16="http://schemas.microsoft.com/office/drawing/2014/main" id="{F33F3D5F-C016-5249-AD36-53E94A0FE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33746" r="29526" b="24879"/>
          <a:stretch>
            <a:fillRect/>
          </a:stretch>
        </p:blipFill>
        <p:spPr bwMode="auto">
          <a:xfrm>
            <a:off x="4572000" y="4770438"/>
            <a:ext cx="26543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8A5D51-1543-7845-878C-CEF945DD7F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01" t="31613" r="35825" b="35224"/>
          <a:stretch/>
        </p:blipFill>
        <p:spPr>
          <a:xfrm>
            <a:off x="3419872" y="2781845"/>
            <a:ext cx="2019567" cy="1367235"/>
          </a:xfrm>
          <a:prstGeom prst="snip1Rect">
            <a:avLst>
              <a:gd name="adj" fmla="val 44522"/>
            </a:avLst>
          </a:prstGeom>
        </p:spPr>
      </p:pic>
      <p:pic>
        <p:nvPicPr>
          <p:cNvPr id="3" name="Audio Recording 11-05-2021 16:30:16" descr="Audio Recording 11-05-2021 16:30:16">
            <a:hlinkClick r:id="" action="ppaction://media"/>
            <a:extLst>
              <a:ext uri="{FF2B5EF4-FFF2-40B4-BE49-F238E27FC236}">
                <a16:creationId xmlns:a16="http://schemas.microsoft.com/office/drawing/2014/main" id="{4D531D01-DDF9-9541-8366-7F63365E9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6516" y="543579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38E6BAD-10A3-2347-AAD5-4FCBD8C1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     SKIN TEARS</a:t>
            </a:r>
          </a:p>
        </p:txBody>
      </p:sp>
      <p:sp>
        <p:nvSpPr>
          <p:cNvPr id="13315" name="2 Marcador de contenido">
            <a:extLst>
              <a:ext uri="{FF2B5EF4-FFF2-40B4-BE49-F238E27FC236}">
                <a16:creationId xmlns:a16="http://schemas.microsoft.com/office/drawing/2014/main" id="{F9C7B6EC-880E-444B-9D17-3D91AFBD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s-CL" altLang="es-CL" sz="2400" dirty="0"/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s-CL" altLang="es-CL" sz="2400" dirty="0"/>
              <a:t>Herida traumática resultante de fricción o de fricción y cizallamiento.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s-CL" altLang="es-CL" sz="2400" dirty="0"/>
              <a:t>Mayor riesgo: PM, neonatos, pacientes graves.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CL" altLang="es-CL" sz="2400" cap="small" dirty="0">
              <a:solidFill>
                <a:srgbClr val="575F6D"/>
              </a:solidFill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s-CL" altLang="es-CL" sz="2400" cap="small" dirty="0">
                <a:solidFill>
                  <a:srgbClr val="575F6D"/>
                </a:solidFill>
                <a:ea typeface="+mj-ea"/>
                <a:cs typeface="+mj-cs"/>
              </a:rPr>
              <a:t>Prevención: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2400" dirty="0"/>
              <a:t>Evitar </a:t>
            </a:r>
            <a:r>
              <a:rPr lang="es-CL" altLang="es-CL" sz="2400" dirty="0" err="1"/>
              <a:t>traccionar</a:t>
            </a:r>
            <a:r>
              <a:rPr lang="es-CL" altLang="es-CL" sz="2400" dirty="0"/>
              <a:t> la piel.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2400" dirty="0"/>
              <a:t>Prevención de caídas y golpes.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CL" altLang="es-CL" sz="2400" dirty="0"/>
              <a:t>Manejo de Delirium hiperactivo, agitación </a:t>
            </a:r>
            <a:r>
              <a:rPr lang="es-CL" altLang="es-CL" sz="2400" dirty="0" err="1"/>
              <a:t>psoicomotora</a:t>
            </a:r>
            <a:r>
              <a:rPr lang="es-CL" altLang="es-CL" dirty="0"/>
              <a:t>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CL" altLang="es-CL" dirty="0"/>
          </a:p>
        </p:txBody>
      </p:sp>
      <p:pic>
        <p:nvPicPr>
          <p:cNvPr id="4098" name="Picture 2" descr="C:\Users\Talita\Desktop\skin tears 2.jpg">
            <a:extLst>
              <a:ext uri="{FF2B5EF4-FFF2-40B4-BE49-F238E27FC236}">
                <a16:creationId xmlns:a16="http://schemas.microsoft.com/office/drawing/2014/main" id="{541D348F-5B4C-4145-9738-4C6B257D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450" y="273050"/>
            <a:ext cx="2533650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Recording 11-05-2021 16:31:50" descr="Audio Recording 11-05-2021 16:31:50">
            <a:hlinkClick r:id="" action="ppaction://media"/>
            <a:extLst>
              <a:ext uri="{FF2B5EF4-FFF2-40B4-BE49-F238E27FC236}">
                <a16:creationId xmlns:a16="http://schemas.microsoft.com/office/drawing/2014/main" id="{FFFB1AC5-FC10-BE46-B13F-905A771B9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6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807C4F3-3626-3E4F-87AA-41643DEA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DAI </a:t>
            </a:r>
            <a:br>
              <a:rPr lang="es-CL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s-CL" sz="2700" dirty="0">
                <a:solidFill>
                  <a:schemeClr val="tx2">
                    <a:satMod val="130000"/>
                  </a:schemeClr>
                </a:solidFill>
              </a:rPr>
              <a:t>(Dermatitis Asociada a Incontinencia) y prevención</a:t>
            </a:r>
          </a:p>
        </p:txBody>
      </p:sp>
      <p:sp>
        <p:nvSpPr>
          <p:cNvPr id="19458" name="2 Marcador de contenido">
            <a:extLst>
              <a:ext uri="{FF2B5EF4-FFF2-40B4-BE49-F238E27FC236}">
                <a16:creationId xmlns:a16="http://schemas.microsoft.com/office/drawing/2014/main" id="{709D63FA-00C5-3F43-8C39-45D75BB592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s-CL" altLang="es-CL"/>
              <a:t>Manejar la incontinencia.</a:t>
            </a:r>
          </a:p>
          <a:p>
            <a:pPr eaLnBrk="1" hangingPunct="1">
              <a:buFont typeface="Wingdings 2" pitchFamily="2" charset="2"/>
              <a:buNone/>
            </a:pPr>
            <a:r>
              <a:rPr lang="es-CL" altLang="es-CL"/>
              <a:t>Cuidados de la piel</a:t>
            </a:r>
          </a:p>
        </p:txBody>
      </p:sp>
      <p:pic>
        <p:nvPicPr>
          <p:cNvPr id="19459" name="Picture 2" descr="C:\Users\Talita\Desktop\DAI.jpg">
            <a:extLst>
              <a:ext uri="{FF2B5EF4-FFF2-40B4-BE49-F238E27FC236}">
                <a16:creationId xmlns:a16="http://schemas.microsoft.com/office/drawing/2014/main" id="{53DF627B-5291-D943-B924-763B4745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97200"/>
            <a:ext cx="36734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11-05-2021 16:32:54" descr="Audio Recording 11-05-2021 16:32:54">
            <a:hlinkClick r:id="" action="ppaction://media"/>
            <a:extLst>
              <a:ext uri="{FF2B5EF4-FFF2-40B4-BE49-F238E27FC236}">
                <a16:creationId xmlns:a16="http://schemas.microsoft.com/office/drawing/2014/main" id="{30C1EAA7-32D1-6B41-8FC1-F626C7B43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788" y="587057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8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7C65493-A7EB-7546-932B-129BF13C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tx2">
                    <a:satMod val="130000"/>
                  </a:schemeClr>
                </a:solidFill>
              </a:rPr>
              <a:t>LPP </a:t>
            </a:r>
            <a:r>
              <a:rPr lang="es-CL" sz="2400" dirty="0">
                <a:solidFill>
                  <a:schemeClr val="tx2">
                    <a:satMod val="130000"/>
                  </a:schemeClr>
                </a:solidFill>
              </a:rPr>
              <a:t>(Lesiones Por Presión)</a:t>
            </a:r>
          </a:p>
        </p:txBody>
      </p:sp>
      <p:sp>
        <p:nvSpPr>
          <p:cNvPr id="9219" name="2 Marcador de contenido">
            <a:extLst>
              <a:ext uri="{FF2B5EF4-FFF2-40B4-BE49-F238E27FC236}">
                <a16:creationId xmlns:a16="http://schemas.microsoft.com/office/drawing/2014/main" id="{C3C624FD-02C7-944E-9313-7007F89698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altLang="es-CL" sz="2400" dirty="0"/>
              <a:t>Definición</a:t>
            </a:r>
          </a:p>
          <a:p>
            <a:pPr eaLnBrk="1" hangingPunct="1">
              <a:defRPr/>
            </a:pPr>
            <a:r>
              <a:rPr lang="es-CL" altLang="es-CL" sz="2400" dirty="0"/>
              <a:t>Factores etiológicos</a:t>
            </a:r>
          </a:p>
          <a:p>
            <a:pPr eaLnBrk="1" hangingPunct="1">
              <a:defRPr/>
            </a:pPr>
            <a:r>
              <a:rPr lang="es-CL" altLang="es-CL" sz="2400" dirty="0"/>
              <a:t>Tratamiento anexo: movilizar, cambios posturales, uso sabanilla, elevar no arrastrar.</a:t>
            </a:r>
          </a:p>
          <a:p>
            <a:pPr eaLnBrk="1" hangingPunct="1">
              <a:defRPr/>
            </a:pPr>
            <a:r>
              <a:rPr lang="es-CL" altLang="es-CL" sz="2400" dirty="0"/>
              <a:t>SEMP: Estáticas, dinámicas.</a:t>
            </a:r>
          </a:p>
          <a:p>
            <a:pPr eaLnBrk="1" hangingPunct="1">
              <a:defRPr/>
            </a:pPr>
            <a:endParaRPr lang="es-CL" altLang="es-CL" sz="2400" dirty="0"/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CL" altLang="es-CL" sz="2400" dirty="0"/>
              <a:t>Etiopatogenia</a:t>
            </a:r>
          </a:p>
        </p:txBody>
      </p:sp>
      <p:pic>
        <p:nvPicPr>
          <p:cNvPr id="20483" name="5 Marcador de contenido">
            <a:extLst>
              <a:ext uri="{FF2B5EF4-FFF2-40B4-BE49-F238E27FC236}">
                <a16:creationId xmlns:a16="http://schemas.microsoft.com/office/drawing/2014/main" id="{C0B24BFB-E694-2640-820E-FCE8C4DB7E1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3" b="13092"/>
          <a:stretch>
            <a:fillRect/>
          </a:stretch>
        </p:blipFill>
        <p:spPr bwMode="auto">
          <a:xfrm>
            <a:off x="900113" y="4983163"/>
            <a:ext cx="760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11-05-2021 16:37:18" descr="Audio Recording 11-05-2021 16:37:18">
            <a:hlinkClick r:id="" action="ppaction://media"/>
            <a:extLst>
              <a:ext uri="{FF2B5EF4-FFF2-40B4-BE49-F238E27FC236}">
                <a16:creationId xmlns:a16="http://schemas.microsoft.com/office/drawing/2014/main" id="{9E63249C-0C1E-A847-8B63-0A5E7927D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612616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3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>
            <a:extLst>
              <a:ext uri="{FF2B5EF4-FFF2-40B4-BE49-F238E27FC236}">
                <a16:creationId xmlns:a16="http://schemas.microsoft.com/office/drawing/2014/main" id="{33A39664-878C-BB4E-9BCC-AE95F2ADB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Antecedentes Epidemiológicos</a:t>
            </a:r>
          </a:p>
        </p:txBody>
      </p:sp>
      <p:sp>
        <p:nvSpPr>
          <p:cNvPr id="21506" name="Marcador de contenido 2">
            <a:extLst>
              <a:ext uri="{FF2B5EF4-FFF2-40B4-BE49-F238E27FC236}">
                <a16:creationId xmlns:a16="http://schemas.microsoft.com/office/drawing/2014/main" id="{72306D26-20A0-4A4A-9CA3-DECDBA13C9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CEFF3-3D16-AE48-919B-1E7D86FA9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8" t="37517" r="18500" b="6169"/>
          <a:stretch/>
        </p:blipFill>
        <p:spPr>
          <a:xfrm>
            <a:off x="755576" y="2322141"/>
            <a:ext cx="7632848" cy="35277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Recording 11-05-2021 16:41:23" descr="Audio Recording 11-05-2021 16:41:23">
            <a:hlinkClick r:id="" action="ppaction://media"/>
            <a:extLst>
              <a:ext uri="{FF2B5EF4-FFF2-40B4-BE49-F238E27FC236}">
                <a16:creationId xmlns:a16="http://schemas.microsoft.com/office/drawing/2014/main" id="{D42839F0-73E1-5D4E-9657-844065414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612102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79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antilla 20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iones en PM hospitalizadas (1)  -  Modo de compatibilidad" id="{C3BF86B6-1951-0C49-8228-15C8E8139307}" vid="{6CC389D2-068B-BC4D-B1BF-B6C3A606D05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2021</Template>
  <TotalTime>42</TotalTime>
  <Words>419</Words>
  <Application>Microsoft Macintosh PowerPoint</Application>
  <PresentationFormat>Presentación en pantalla (4:3)</PresentationFormat>
  <Paragraphs>125</Paragraphs>
  <Slides>26</Slides>
  <Notes>0</Notes>
  <HiddenSlides>0</HiddenSlides>
  <MMClips>27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Calibri</vt:lpstr>
      <vt:lpstr>Arial</vt:lpstr>
      <vt:lpstr>Wingdings</vt:lpstr>
      <vt:lpstr>Wingdings 2</vt:lpstr>
      <vt:lpstr>Plantilla 2021</vt:lpstr>
      <vt:lpstr> Lesiones más comunes en Personas Mayores Hospitalizadas</vt:lpstr>
      <vt:lpstr>Lesiones más comunes</vt:lpstr>
      <vt:lpstr>MARSI (Medical Adhesive-Related Skin Injuries)  </vt:lpstr>
      <vt:lpstr>Tipos de MARSI: </vt:lpstr>
      <vt:lpstr>Presentación de PowerPoint</vt:lpstr>
      <vt:lpstr>     SKIN TEARS</vt:lpstr>
      <vt:lpstr>DAI  (Dermatitis Asociada a Incontinencia) y prevención</vt:lpstr>
      <vt:lpstr>LPP (Lesiones Por Presión)</vt:lpstr>
      <vt:lpstr>Antecedentes Epidemiológicos</vt:lpstr>
      <vt:lpstr>Consideraciones Geriátricas</vt:lpstr>
      <vt:lpstr>Presentación de PowerPoint</vt:lpstr>
      <vt:lpstr>Prevención LPP</vt:lpstr>
      <vt:lpstr>Superficies de alivio de presión</vt:lpstr>
      <vt:lpstr>Presentación de PowerPoint</vt:lpstr>
      <vt:lpstr>Presentación de PowerPoint</vt:lpstr>
      <vt:lpstr>Escala de Braden</vt:lpstr>
      <vt:lpstr>Tratamiento</vt:lpstr>
      <vt:lpstr>Tratamiento</vt:lpstr>
      <vt:lpstr>Presentación de PowerPoint</vt:lpstr>
      <vt:lpstr>3.- Elección del apósito</vt:lpstr>
      <vt:lpstr>Presentación de PowerPoint</vt:lpstr>
      <vt:lpstr>Prevención</vt:lpstr>
      <vt:lpstr>Prevención</vt:lpstr>
      <vt:lpstr>Prevención</vt:lpstr>
      <vt:lpstr>Bibliografía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Lesiones más comunes en Personas Mayores Hospitalizadas</dc:title>
  <dc:creator>Domingo Castillo</dc:creator>
  <cp:lastModifiedBy>Domingo Castillo</cp:lastModifiedBy>
  <cp:revision>4</cp:revision>
  <dcterms:created xsi:type="dcterms:W3CDTF">2021-05-11T20:23:37Z</dcterms:created>
  <dcterms:modified xsi:type="dcterms:W3CDTF">2021-05-11T21:06:35Z</dcterms:modified>
</cp:coreProperties>
</file>