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9"/>
  </p:notesMasterIdLst>
  <p:sldIdLst>
    <p:sldId id="257" r:id="rId3"/>
    <p:sldId id="304" r:id="rId4"/>
    <p:sldId id="266" r:id="rId5"/>
    <p:sldId id="333" r:id="rId6"/>
    <p:sldId id="305" r:id="rId7"/>
    <p:sldId id="334" r:id="rId8"/>
    <p:sldId id="306" r:id="rId9"/>
    <p:sldId id="268" r:id="rId10"/>
    <p:sldId id="269" r:id="rId11"/>
    <p:sldId id="308" r:id="rId12"/>
    <p:sldId id="309" r:id="rId13"/>
    <p:sldId id="346" r:id="rId14"/>
    <p:sldId id="319" r:id="rId15"/>
    <p:sldId id="320" r:id="rId16"/>
    <p:sldId id="312" r:id="rId17"/>
    <p:sldId id="321" r:id="rId18"/>
    <p:sldId id="347" r:id="rId19"/>
    <p:sldId id="318" r:id="rId20"/>
    <p:sldId id="323" r:id="rId21"/>
    <p:sldId id="325" r:id="rId22"/>
    <p:sldId id="348" r:id="rId23"/>
    <p:sldId id="326" r:id="rId24"/>
    <p:sldId id="324" r:id="rId25"/>
    <p:sldId id="328" r:id="rId26"/>
    <p:sldId id="329" r:id="rId27"/>
    <p:sldId id="331" r:id="rId28"/>
    <p:sldId id="330" r:id="rId29"/>
    <p:sldId id="332" r:id="rId30"/>
    <p:sldId id="349" r:id="rId31"/>
    <p:sldId id="293" r:id="rId32"/>
    <p:sldId id="294" r:id="rId33"/>
    <p:sldId id="339" r:id="rId34"/>
    <p:sldId id="340" r:id="rId35"/>
    <p:sldId id="341" r:id="rId36"/>
    <p:sldId id="351" r:id="rId37"/>
    <p:sldId id="335" r:id="rId38"/>
    <p:sldId id="337" r:id="rId39"/>
    <p:sldId id="338" r:id="rId40"/>
    <p:sldId id="307" r:id="rId41"/>
    <p:sldId id="342" r:id="rId42"/>
    <p:sldId id="336" r:id="rId43"/>
    <p:sldId id="298" r:id="rId44"/>
    <p:sldId id="300" r:id="rId45"/>
    <p:sldId id="301" r:id="rId46"/>
    <p:sldId id="343" r:id="rId47"/>
    <p:sldId id="344" r:id="rId4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2BAAB-F108-4168-9AB5-F6184678FB4B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1FD35-CF36-46A9-BF19-E08EC0CCB9C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2744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6D036-AFF4-4E6A-9C2D-0BFEB21A0DBC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38125" y="722313"/>
            <a:ext cx="6416675" cy="3609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05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1529A6-0F43-4AFC-BEBD-53BC7EEB5E1B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0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38125" y="722313"/>
            <a:ext cx="6416675" cy="3609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4775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D90C3-68E9-4613-8809-85CAEF996770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1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38125" y="722313"/>
            <a:ext cx="6416675" cy="3609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7916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BDC4C-8829-43E3-A4A2-6051504DF01D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38125" y="722313"/>
            <a:ext cx="6416675" cy="3609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1273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B8BA3-A8D6-4843-AA54-BD86CE2088D7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2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38125" y="722313"/>
            <a:ext cx="6416675" cy="3609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965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1B6A3E-12B7-431D-94C7-45A85175EDB2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38125" y="722313"/>
            <a:ext cx="6416675" cy="3609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181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1C9094-0B4B-4776-A805-F67D6D3E6FB0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1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38125" y="722313"/>
            <a:ext cx="6416675" cy="3609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4667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8DBD15-9ECC-4D83-BA20-F380F254231D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38125" y="722313"/>
            <a:ext cx="6416675" cy="3609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228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D1DF9-A7AF-4F06-92F7-69574C789E39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38125" y="722313"/>
            <a:ext cx="6416675" cy="3609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8429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4D555-FC9D-4E7B-9CF0-E9B7C09CE642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38125" y="722313"/>
            <a:ext cx="6416675" cy="3609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9470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3BC5A-0B0C-46D9-8E3A-CE77D074F5EB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38125" y="722313"/>
            <a:ext cx="6416675" cy="3609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34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3BC5A-0B0C-46D9-8E3A-CE77D074F5EB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38125" y="722313"/>
            <a:ext cx="6416675" cy="3609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98955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60397-CB0F-4854-9020-1569A88D1F18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38125" y="722313"/>
            <a:ext cx="6416675" cy="3609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10213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447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A38C4B-7E89-1BE4-1025-9EC0204D3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ABB4DB-7897-89D1-34EE-DF165E54B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0D4734-A823-D4C4-FB38-90D00292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000C-2C33-4ED7-999A-692995979CB9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827C08-90DC-280A-D27E-A6496126E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B13FB6-8B65-0F84-22AE-9534BA24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EC83-B128-44BE-A38A-ABFE6BC53C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0278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AAC9B9-EF8B-7A03-6458-780786E19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04BC74E-8408-ABD8-EADF-40AC38F7E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A25705-3C1D-37DD-98CE-B5048D37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000C-2C33-4ED7-999A-692995979CB9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BA38F4-BDD0-9BAF-5645-81FBB8C7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CA3E4B-F1A0-BDF2-45EF-8D8E3B792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EC83-B128-44BE-A38A-ABFE6BC53C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5592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9AE00CE-DC00-5953-6FC6-E5810388E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526439-4386-4135-E230-EC163FF41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04A629-6D47-D4BA-C32E-1FAA7AE6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000C-2C33-4ED7-999A-692995979CB9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F4451B-68A8-7842-E90B-4AA7B01C5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B7BEB9-B7E2-AAA1-3468-31F3685B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EC83-B128-44BE-A38A-ABFE6BC53C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65776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22AC-827F-4412-B003-2F417A729460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2071-A34E-4C1C-B156-0C343203D0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7831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22AC-827F-4412-B003-2F417A729460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2071-A34E-4C1C-B156-0C343203D0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5380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22AC-827F-4412-B003-2F417A729460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2071-A34E-4C1C-B156-0C343203D0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3486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22AC-827F-4412-B003-2F417A729460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2071-A34E-4C1C-B156-0C343203D0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9284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22AC-827F-4412-B003-2F417A729460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2071-A34E-4C1C-B156-0C343203D0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8680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22AC-827F-4412-B003-2F417A729460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2071-A34E-4C1C-B156-0C343203D0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3444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22AC-827F-4412-B003-2F417A729460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2071-A34E-4C1C-B156-0C343203D0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8986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22AC-827F-4412-B003-2F417A729460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2071-A34E-4C1C-B156-0C343203D0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76249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84E1D-FD13-4053-EBE1-E53552164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67EE55-09A5-713B-3BEE-5F7D07CF9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C8AF54-1489-2E02-3B52-D969ADDF6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000C-2C33-4ED7-999A-692995979CB9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67539B-CDD2-6D3B-712A-3D9205979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31239D-EA0D-A463-E9D5-A8EB1230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EC83-B128-44BE-A38A-ABFE6BC53C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96691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22AC-827F-4412-B003-2F417A729460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2071-A34E-4C1C-B156-0C343203D0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5932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22AC-827F-4412-B003-2F417A729460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2071-A34E-4C1C-B156-0C343203D0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8761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122AC-827F-4412-B003-2F417A729460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2071-A34E-4C1C-B156-0C343203D0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9969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FCC26B-56C9-3355-12F4-ADEA1757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F893A1-9B41-1D35-9E0E-99ADCE236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A6CE77-A36E-2011-182C-98B60A62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000C-2C33-4ED7-999A-692995979CB9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98060F-A6CB-2F99-8ECA-88D4F0EAD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D8F335-8283-27B1-70AF-E1D9353CF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EC83-B128-44BE-A38A-ABFE6BC53C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031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CE8A08-9D87-8A82-A9A1-830050D1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A0E720-2F8F-DDFE-2405-0375EE6C3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5A112C-19C5-5824-C834-1C488B46E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D174FC-020F-3A98-1C16-CB71032BC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000C-2C33-4ED7-999A-692995979CB9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83EA0E-C82D-650D-3E1D-42E16AB6F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97D36C-F4ED-EB47-2DCF-57D5BE7FC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EC83-B128-44BE-A38A-ABFE6BC53C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620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351F63-47E5-C595-9737-F78E836C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4FF2CF-9F6C-C849-A232-59B3F41CE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E91AC3-E741-E6C8-45A0-AED0A1B7F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E071E1-D40D-FD43-E370-0F146BFC1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A45959B-6554-0B57-F02F-D106DF47BA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17E777-912C-9F80-2C8C-4965D4EF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000C-2C33-4ED7-999A-692995979CB9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CA457D8-F3A8-72B3-1A03-800A8242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5D89C22-384D-35E8-99B6-55161163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EC83-B128-44BE-A38A-ABFE6BC53C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335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0390C1-514B-D709-FC49-990D3C213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FD92BE3-0A4D-B2AD-2F0A-549A26277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000C-2C33-4ED7-999A-692995979CB9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38B308C-CC8E-9D70-2257-AF3612F50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291B4C-9A43-28CB-D5F0-4B2D07725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EC83-B128-44BE-A38A-ABFE6BC53C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7921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BB8FCC-00F3-71C4-CD4D-9E32144C9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000C-2C33-4ED7-999A-692995979CB9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8328604-8379-D234-7CE9-98A84828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96754-67EA-691C-9AE7-20DB6ECA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EC83-B128-44BE-A38A-ABFE6BC53C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8693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10A598-9EA1-9098-F029-36CCA7624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2EB296-9762-A9DB-BC06-6CD530AAC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2A6DE3-EEB6-FB3B-D288-E34D82B5F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52932C-168C-A9E6-38E3-8B08EA5B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000C-2C33-4ED7-999A-692995979CB9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F5EA37-684C-D4DE-C37B-C4BF838F5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4CF4CC-A861-28DD-D801-E31030263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EC83-B128-44BE-A38A-ABFE6BC53C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778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940E5-C9C9-6FD0-9E1B-A1B8D4424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BA9E369-9DC6-8015-7D2A-E52271F34D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F65020-431F-7217-6BE6-17FB43FFD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87BEF-6B3F-EB8A-5AC7-32F9AB0A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7000C-2C33-4ED7-999A-692995979CB9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E28112-109D-8FC8-03B3-6946F42CC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78F620-2D42-5E68-1670-E8263D80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DEC83-B128-44BE-A38A-ABFE6BC53C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269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6E06CBF-347B-94A1-B6D1-391CEC398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D3B064-2109-6747-7826-71ABFCA9B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6D615B-84F4-4F41-E2AD-BC752FE92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7000C-2C33-4ED7-999A-692995979CB9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358A6D-4BBB-66B2-40B0-092B84295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8CA266-DA91-9501-3495-513C4AF9D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DEC83-B128-44BE-A38A-ABFE6BC53C8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817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122AC-827F-4412-B003-2F417A729460}" type="datetimeFigureOut">
              <a:rPr lang="es-CL" smtClean="0"/>
              <a:t>25-09-2024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52071-A34E-4C1C-B156-0C343203D00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140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emf"/><Relationship Id="rId4" Type="http://schemas.microsoft.com/office/2007/relationships/hdphoto" Target="../media/hdphoto5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emf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8E20069-F87E-2C67-DE05-E6F364D67F12}"/>
              </a:ext>
            </a:extLst>
          </p:cNvPr>
          <p:cNvSpPr txBox="1"/>
          <p:nvPr/>
        </p:nvSpPr>
        <p:spPr>
          <a:xfrm>
            <a:off x="0" y="124691"/>
            <a:ext cx="111667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INTRODUCCION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corazón está situado en el tórax, detrás de la pared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esternocondrocostal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en el mediastino inferior, entre ambos pulmones, rodeados por sus pleuras,  por sobre el  diafragma y  anterior a la columna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vertebral.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PROYECCION Y RELACIONES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proyecta en el segmento comprendido entre el 4.º y el 8.º proceso [apófisis] espinoso de las vértebras torácicas (vértebras cardíacas).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MEDIOS DE SOSTEN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 mantienen en su situación los grandes vasos que llegan a él o que de él parten. La vena cava inferior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 el diafragma constituyen un elemento de fijación importante, el pericardio que está unido a las diferentes estructuras de la pared torácica o del mediastino entre ellas el diafragma a través del ligamento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pericardicofrenico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983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24950" y="73601"/>
            <a:ext cx="6047876" cy="67939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-14660"/>
          <a:stretch/>
        </p:blipFill>
        <p:spPr>
          <a:xfrm>
            <a:off x="5743855" y="106292"/>
            <a:ext cx="6356944" cy="6130636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5393" y="42139"/>
            <a:ext cx="10755062" cy="525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Caras pulmonares: derecha                                          izquierda</a:t>
            </a:r>
          </a:p>
        </p:txBody>
      </p:sp>
    </p:spTree>
    <p:extLst>
      <p:ext uri="{BB962C8B-B14F-4D97-AF65-F5344CB8AC3E}">
        <p14:creationId xmlns:p14="http://schemas.microsoft.com/office/powerpoint/2010/main" val="621152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4C6E42D-8D49-3297-431B-982CAE0DF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336" y="2221831"/>
            <a:ext cx="9335803" cy="454405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41F225E-735E-7034-DB76-E98E5E256B74}"/>
              </a:ext>
            </a:extLst>
          </p:cNvPr>
          <p:cNvSpPr txBox="1"/>
          <p:nvPr/>
        </p:nvSpPr>
        <p:spPr>
          <a:xfrm flipH="1">
            <a:off x="0" y="92110"/>
            <a:ext cx="115274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Formada por ambos atrios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Atrio derecho y sus dos venas cavas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Atrio izquierdo formada por sus venas pulmonares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NOTAS: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Seno oblicuo entre venas pulmonares D e I(reflexión del pericardio)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SURCO TERMINAL: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 internamente los orificios de las venas cava superior e inferior y se refleja en el exterior a través del surco terminal En el borde respectivo con la aurícula derecha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155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543B633-2806-8BF6-357F-F65673F1C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916" y="1003289"/>
            <a:ext cx="7051803" cy="551743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49E0020-DA58-D6CC-C3C8-7C7B7043E341}"/>
              </a:ext>
            </a:extLst>
          </p:cNvPr>
          <p:cNvSpPr txBox="1"/>
          <p:nvPr/>
        </p:nvSpPr>
        <p:spPr>
          <a:xfrm flipH="1">
            <a:off x="255580" y="412230"/>
            <a:ext cx="9952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VERTICE O APEX DEL CORAZON FORMADO POR AMBOS VENTRICULOS DE PREDOMINIO IZQUIERDO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73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1831" y="222582"/>
            <a:ext cx="3743751" cy="2346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Configuración interna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Corazón derecho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Corazón izquierdo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4596246" y="904015"/>
            <a:ext cx="6594764" cy="5673432"/>
            <a:chOff x="609187" y="2857502"/>
            <a:chExt cx="4406572" cy="3886200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tretch>
              <a:fillRect/>
            </a:stretch>
          </p:blipFill>
          <p:spPr>
            <a:xfrm>
              <a:off x="609187" y="2857502"/>
              <a:ext cx="4406572" cy="3886200"/>
            </a:xfrm>
            <a:prstGeom prst="rect">
              <a:avLst/>
            </a:prstGeom>
          </p:spPr>
        </p:pic>
        <p:cxnSp>
          <p:nvCxnSpPr>
            <p:cNvPr id="9" name="Conector recto 8"/>
            <p:cNvCxnSpPr/>
            <p:nvPr/>
          </p:nvCxnSpPr>
          <p:spPr>
            <a:xfrm>
              <a:off x="1153391" y="3138056"/>
              <a:ext cx="3241964" cy="339782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/>
            <p:cNvCxnSpPr/>
            <p:nvPr/>
          </p:nvCxnSpPr>
          <p:spPr>
            <a:xfrm flipV="1">
              <a:off x="1641764" y="4634345"/>
              <a:ext cx="852054" cy="1174174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/>
            <p:cNvCxnSpPr/>
            <p:nvPr/>
          </p:nvCxnSpPr>
          <p:spPr>
            <a:xfrm flipV="1">
              <a:off x="2421082" y="3429000"/>
              <a:ext cx="883227" cy="997527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7810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445" y="127822"/>
            <a:ext cx="7051964" cy="6730178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78446"/>
            <a:ext cx="4156364" cy="2487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Septo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interatrial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-</a:t>
            </a:r>
            <a:r>
              <a:rPr kumimoji="0" lang="es-P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interatrioventricular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-interventricular </a:t>
            </a:r>
          </a:p>
        </p:txBody>
      </p:sp>
    </p:spTree>
    <p:extLst>
      <p:ext uri="{BB962C8B-B14F-4D97-AF65-F5344CB8AC3E}">
        <p14:creationId xmlns:p14="http://schemas.microsoft.com/office/powerpoint/2010/main" val="753352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19" name="Rectangle 25616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9"/>
          <a:stretch/>
        </p:blipFill>
        <p:spPr bwMode="auto">
          <a:xfrm>
            <a:off x="321734" y="557189"/>
            <a:ext cx="4276956" cy="5743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" r="10356"/>
          <a:stretch/>
        </p:blipFill>
        <p:spPr bwMode="auto">
          <a:xfrm>
            <a:off x="7475621" y="2744581"/>
            <a:ext cx="4394645" cy="3556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EE47025-B52D-AB7B-2749-DF16756EB1CB}"/>
              </a:ext>
            </a:extLst>
          </p:cNvPr>
          <p:cNvSpPr txBox="1"/>
          <p:nvPr/>
        </p:nvSpPr>
        <p:spPr>
          <a:xfrm>
            <a:off x="4918900" y="557188"/>
            <a:ext cx="6951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Septo interventricular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Convexo a la derecha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concavo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la izquierda (ventrículos)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Espesor 1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cmt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 llegar a la unión atrio ventricular se continua con una porción membranosa que tiene un espesor de 2mm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porción membranosa une ambos ventrículos y el atrio derecho con el ventrículo izquierdo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VD existe M Papilar septal para valva atrio ventricular septal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E8CBB4-1623-F777-7169-43F22F8BBA5D}"/>
              </a:ext>
            </a:extLst>
          </p:cNvPr>
          <p:cNvSpPr txBox="1"/>
          <p:nvPr/>
        </p:nvSpPr>
        <p:spPr>
          <a:xfrm>
            <a:off x="5085347" y="3428999"/>
            <a:ext cx="1929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Septo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interatrial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en configuración interna del corazón.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767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31113" y="168443"/>
            <a:ext cx="8258947" cy="65373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Atrio Derecho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Pared lateral: M Pectinados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Pared medial: Septo; Fosa oval, Membrana del la FO: Limbo de la FO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Pared superior: Orificio para VCS (</a:t>
            </a:r>
            <a:r>
              <a:rPr kumimoji="0" lang="es-P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avalvular</a:t>
            </a: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Pared Inferior: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Orificio VCI y OSC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Ambas con válvula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Pared Anterior.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Aurícula derecha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Orificio de la aurícula 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Músculos pectinados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Pared Posterior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Ambas cavas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Surco terminal y cresta 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5AF81D8-51BB-29CA-2380-2BF2B5403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466" y="1684421"/>
            <a:ext cx="9288378" cy="50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5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A53EC92-F8E7-2096-FCE6-B17675BC3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546" y="1780466"/>
            <a:ext cx="9040487" cy="507753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9CF961A-0D44-C1EF-8F55-ADD9799D9548}"/>
              </a:ext>
            </a:extLst>
          </p:cNvPr>
          <p:cNvSpPr txBox="1"/>
          <p:nvPr/>
        </p:nvSpPr>
        <p:spPr>
          <a:xfrm>
            <a:off x="417095" y="561474"/>
            <a:ext cx="6256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ATRIO IZQUIERDO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Pared Medial formada por el septo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interatrial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Pared Anterior: Unión del atrio con la aurícula izquierda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Pared superior: Venas pulmonares derecha e izquierdas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607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630824" y="78061"/>
            <a:ext cx="6501274" cy="586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Ventrículo derecho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A7BB424-8534-0ABB-DC35-47404AB2C1BF}"/>
              </a:ext>
            </a:extLst>
          </p:cNvPr>
          <p:cNvSpPr txBox="1"/>
          <p:nvPr/>
        </p:nvSpPr>
        <p:spPr>
          <a:xfrm>
            <a:off x="3609474" y="78061"/>
            <a:ext cx="81814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Pared anterior, Pared inferior, Pared medial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Pared medial o septal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 tres paredes presentan trabéculas carnosas de primer orden o M Papilares las otras están adheridas a la pared o presentan un borde libre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trabécula septo marginal desde pared anterior a pared medial 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FD7356D-11A7-676B-9DA8-3A5B41E35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11" y="1904309"/>
            <a:ext cx="7744906" cy="49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04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630824" y="78061"/>
            <a:ext cx="6501274" cy="586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Ventrículo izquierdo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l="8626" t="12277" r="1105"/>
          <a:stretch/>
        </p:blipFill>
        <p:spPr>
          <a:xfrm>
            <a:off x="280553" y="986262"/>
            <a:ext cx="6567055" cy="587173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FFEF1B3-7B71-5E2E-C892-C73B17754C99}"/>
              </a:ext>
            </a:extLst>
          </p:cNvPr>
          <p:cNvSpPr txBox="1"/>
          <p:nvPr/>
        </p:nvSpPr>
        <p:spPr>
          <a:xfrm>
            <a:off x="7427495" y="802104"/>
            <a:ext cx="3868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Paredes lateral y medial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Ambas paredes son convexas miden más menos 1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cmt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Revestidas de trabéculas carnosas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Presentan músculos papilares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240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903541" y="260350"/>
            <a:ext cx="5425070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Ubicación y proyección del corazón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" y="1343891"/>
            <a:ext cx="7266451" cy="5067300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745" y="841087"/>
            <a:ext cx="4130222" cy="557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8331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D91FB536-F911-CA9F-98CF-A70518C1F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8" y="2434091"/>
            <a:ext cx="10240804" cy="426779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BBA9D03-E604-E34F-9573-07A125A8125E}"/>
              </a:ext>
            </a:extLst>
          </p:cNvPr>
          <p:cNvSpPr txBox="1"/>
          <p:nvPr/>
        </p:nvSpPr>
        <p:spPr>
          <a:xfrm>
            <a:off x="609600" y="352925"/>
            <a:ext cx="8167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Válvula tricúspide: Formada por tres valvas anterior, posterior y septal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Valvas unidas a los músculos papilares a través de las cuerdas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tendineas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Musculo papilar septal a valva septal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Musculo papilar de la cara inferior a valva posterior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Musculo papilar de la cara anterior a la valva anterior 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504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4327B2-9643-86B0-016F-7FD30014C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3" y="1876927"/>
            <a:ext cx="12197744" cy="473796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6A6B9CD-12B8-01CE-5426-F02A359DA4C3}"/>
              </a:ext>
            </a:extLst>
          </p:cNvPr>
          <p:cNvSpPr txBox="1"/>
          <p:nvPr/>
        </p:nvSpPr>
        <p:spPr>
          <a:xfrm>
            <a:off x="577516" y="513346"/>
            <a:ext cx="7539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Válvula bicúspide o Mitral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Unida a través de músculos papilares dependientes de las diferentes paredes del ventrículo respectivo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518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" y="2163618"/>
            <a:ext cx="5588000" cy="431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flipH="1">
            <a:off x="298383" y="369695"/>
            <a:ext cx="4634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Valvas semilunares: pulmonar y aórtica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529" y="1896918"/>
            <a:ext cx="5588000" cy="45847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0" r="21394"/>
          <a:stretch/>
        </p:blipFill>
        <p:spPr>
          <a:xfrm>
            <a:off x="4614719" y="202568"/>
            <a:ext cx="3355108" cy="36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24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00" y="897947"/>
            <a:ext cx="3962400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85" y="686665"/>
            <a:ext cx="3738562" cy="598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950" y="3893271"/>
            <a:ext cx="3709884" cy="260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30823" y="78061"/>
            <a:ext cx="10830349" cy="586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Constitución anatómica del corazón: miocardio</a:t>
            </a:r>
          </a:p>
        </p:txBody>
      </p:sp>
    </p:spTree>
    <p:extLst>
      <p:ext uri="{BB962C8B-B14F-4D97-AF65-F5344CB8AC3E}">
        <p14:creationId xmlns:p14="http://schemas.microsoft.com/office/powerpoint/2010/main" val="1601573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30823" y="78061"/>
            <a:ext cx="10830349" cy="10793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Constitución anatómica: zonas conjuntivas del corazón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5652532" y="671034"/>
            <a:ext cx="6370296" cy="61649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r="1354"/>
          <a:stretch/>
        </p:blipFill>
        <p:spPr>
          <a:xfrm>
            <a:off x="587807" y="1147822"/>
            <a:ext cx="5107742" cy="55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56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78CB52-BD1C-29C7-417E-5850E707239E}"/>
              </a:ext>
            </a:extLst>
          </p:cNvPr>
          <p:cNvSpPr txBox="1"/>
          <p:nvPr/>
        </p:nvSpPr>
        <p:spPr>
          <a:xfrm flipH="1">
            <a:off x="450452" y="479685"/>
            <a:ext cx="105673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NODO SENO ATRIAL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Nace +- lateral a la vena cava superior y sigue en relación a la cresta terminal del atrio derecho sus fibras se difunden hacia el atrio contralateral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569606-AE31-9939-BA37-96933A146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673" y="2358204"/>
            <a:ext cx="7392432" cy="402011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471637B-4CB4-30C5-BD22-5AB60AF0C960}"/>
              </a:ext>
            </a:extLst>
          </p:cNvPr>
          <p:cNvSpPr txBox="1"/>
          <p:nvPr/>
        </p:nvSpPr>
        <p:spPr>
          <a:xfrm flipH="1">
            <a:off x="300550" y="1335315"/>
            <a:ext cx="41698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Nodo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atrioventricular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Los fascículos atriales abanicados se concentran en las proximidades del orificio del seno coronario.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Fascículo atrio ventricular: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Pasa al septo membranoso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atrioventricular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 llegar al septo muscular se divide en 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fasciculos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rama dereche y rama izquierda.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Rama derecha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 continua con la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trabecula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septomarginal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hasta la base de los papilares anteriores y posteriores a partir de ahí forman una red que se distribuye por el ventrículo derecho la rama izquierda hacia la base de los papilares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idem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distribución posterior RED de Purkinje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552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30823" y="78061"/>
            <a:ext cx="10830349" cy="586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Constitución anatómica: sistema de conducción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0" y="734418"/>
            <a:ext cx="4115690" cy="60333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772891" y="831964"/>
            <a:ext cx="7155874" cy="583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0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30823" y="78061"/>
            <a:ext cx="10830349" cy="586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Constitución anatómica: sistema de conducción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0" y="734418"/>
            <a:ext cx="4115690" cy="60333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5130679" y="785347"/>
            <a:ext cx="6627340" cy="585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09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E0C0A1B-DA0B-F1BE-6959-D95E038D3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740" y="1500832"/>
            <a:ext cx="5134692" cy="503942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9E8223-0A5D-4AEF-4F43-52AD88B2A0A7}"/>
              </a:ext>
            </a:extLst>
          </p:cNvPr>
          <p:cNvSpPr txBox="1"/>
          <p:nvPr/>
        </p:nvSpPr>
        <p:spPr>
          <a:xfrm flipH="1">
            <a:off x="512352" y="329070"/>
            <a:ext cx="5015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Arteria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Coironaria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izquierda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Arterias para la aorta y pulmonar del lado izquierdo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Arteria coronaria Interventricular anterior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5013DF60-31CD-42CB-944A-9378C2208A71}"/>
              </a:ext>
            </a:extLst>
          </p:cNvPr>
          <p:cNvSpPr/>
          <p:nvPr/>
        </p:nvSpPr>
        <p:spPr>
          <a:xfrm flipH="1">
            <a:off x="4962492" y="1783830"/>
            <a:ext cx="359015" cy="103432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EB267AD-8D81-B801-99F0-D36BD79A52DD}"/>
              </a:ext>
            </a:extLst>
          </p:cNvPr>
          <p:cNvSpPr txBox="1"/>
          <p:nvPr/>
        </p:nvSpPr>
        <p:spPr>
          <a:xfrm>
            <a:off x="5321507" y="1918741"/>
            <a:ext cx="2293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ventricular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Izq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ventricular 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Septales anteriores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FEC90E4-CA7D-CD1F-7815-DB2D9BBD6B81}"/>
              </a:ext>
            </a:extLst>
          </p:cNvPr>
          <p:cNvSpPr txBox="1"/>
          <p:nvPr/>
        </p:nvSpPr>
        <p:spPr>
          <a:xfrm flipH="1">
            <a:off x="645326" y="3429000"/>
            <a:ext cx="398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Arteria Circunfleja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577D5D87-B9AB-C0EA-9256-2742472BC2C7}"/>
              </a:ext>
            </a:extLst>
          </p:cNvPr>
          <p:cNvSpPr/>
          <p:nvPr/>
        </p:nvSpPr>
        <p:spPr>
          <a:xfrm>
            <a:off x="2638643" y="3013023"/>
            <a:ext cx="599232" cy="15889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7C56BA6-9134-CA6D-4FF2-2050DD69DCC4}"/>
              </a:ext>
            </a:extLst>
          </p:cNvPr>
          <p:cNvSpPr txBox="1"/>
          <p:nvPr/>
        </p:nvSpPr>
        <p:spPr>
          <a:xfrm flipH="1">
            <a:off x="3418837" y="3073382"/>
            <a:ext cx="22290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Arteria Atriales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(del nodo SA)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Arterias ventriculares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Arteria Marginal Izquierda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207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BB6FFEB-D3EF-A724-C8A2-37CBAFE89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26137"/>
            <a:ext cx="5115639" cy="493463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9DCECF-6541-157A-AB5B-BAE8816C43D8}"/>
              </a:ext>
            </a:extLst>
          </p:cNvPr>
          <p:cNvSpPr txBox="1"/>
          <p:nvPr/>
        </p:nvSpPr>
        <p:spPr>
          <a:xfrm flipH="1">
            <a:off x="466634" y="841829"/>
            <a:ext cx="407633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Arteria Coronaria Derecha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Pasa por el surco coronario hasta surco interventricular posterior para llamarse arteria interventricular posterior que se puede anastomosar en el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vertice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la arteria coronaria izquierda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Vasculares: aorta y tronco pulmonar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Ramas atriales: del nodo seno atrial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Ramas atriales anteriores y posteriores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Ramas ventriculares la más importante la marginal derecha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040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28" y="0"/>
            <a:ext cx="5391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683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495550" y="155865"/>
            <a:ext cx="727233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Drenaje, sistema del seno coronario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>
            <a:lum contrast="40000"/>
          </a:blip>
          <a:srcRect l="1965" r="2635" b="713"/>
          <a:stretch/>
        </p:blipFill>
        <p:spPr>
          <a:xfrm>
            <a:off x="295985" y="341621"/>
            <a:ext cx="3345872" cy="3443692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469" y="573848"/>
            <a:ext cx="4668838" cy="633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F5CA7B-94AD-A070-6021-032EF7DF1554}"/>
              </a:ext>
            </a:extLst>
          </p:cNvPr>
          <p:cNvSpPr txBox="1"/>
          <p:nvPr/>
        </p:nvSpPr>
        <p:spPr>
          <a:xfrm flipH="1">
            <a:off x="228295" y="3747992"/>
            <a:ext cx="34812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Vena cardíaca magna: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Inicio en el vértice del corazón en el surco interventricular anterior(a la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izq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la arteria)r pasa al surco coronario izquierdo rodea este hasta la cara posterior atrio ventricular derecho (inferior)(cubre o superior a la arteria en el surco) , donde ingresa al atrio derecho en la proximidad de la vena cava inferior. 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10C0FFC4-C9B4-4BBB-97DA-95854DCF00AC}"/>
              </a:ext>
            </a:extLst>
          </p:cNvPr>
          <p:cNvCxnSpPr/>
          <p:nvPr/>
        </p:nvCxnSpPr>
        <p:spPr>
          <a:xfrm flipV="1">
            <a:off x="6473371" y="3739323"/>
            <a:ext cx="2859315" cy="5133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91520D0-5FB2-8D8F-BB6C-57929C3855E1}"/>
              </a:ext>
            </a:extLst>
          </p:cNvPr>
          <p:cNvSpPr txBox="1"/>
          <p:nvPr/>
        </p:nvSpPr>
        <p:spPr>
          <a:xfrm flipH="1">
            <a:off x="5111205" y="2844800"/>
            <a:ext cx="20878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Antes de ingresar al orificio del SC +- 3 a 4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deja de llamarse vena cardiaca magna para recibir el nombre de Seno coronario (aumento diámetro) 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9970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495551" y="157740"/>
            <a:ext cx="71294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Venas cardiacas anteriores 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lum contrast="40000"/>
          </a:blip>
          <a:srcRect l="1965" r="2635" b="713"/>
          <a:stretch/>
        </p:blipFill>
        <p:spPr>
          <a:xfrm>
            <a:off x="427514" y="1570455"/>
            <a:ext cx="4291486" cy="4416952"/>
          </a:xfrm>
          <a:prstGeom prst="rect">
            <a:avLst/>
          </a:prstGeom>
        </p:spPr>
      </p:pic>
      <p:sp>
        <p:nvSpPr>
          <p:cNvPr id="21" name="Elipse 20"/>
          <p:cNvSpPr/>
          <p:nvPr/>
        </p:nvSpPr>
        <p:spPr>
          <a:xfrm rot="20099991">
            <a:off x="906346" y="3439094"/>
            <a:ext cx="1340427" cy="184221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BD563EC-2D12-8B16-74C5-70CF8BF483C4}"/>
              </a:ext>
            </a:extLst>
          </p:cNvPr>
          <p:cNvSpPr txBox="1"/>
          <p:nvPr/>
        </p:nvSpPr>
        <p:spPr>
          <a:xfrm flipH="1">
            <a:off x="0" y="137968"/>
            <a:ext cx="31887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Tributarias de la vena cardiaca magna: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Venas atriales y ventriculares izquierdas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924607-A7FC-EDA7-ECE0-3D14F7B25F8A}"/>
              </a:ext>
            </a:extLst>
          </p:cNvPr>
          <p:cNvSpPr txBox="1"/>
          <p:nvPr/>
        </p:nvSpPr>
        <p:spPr>
          <a:xfrm flipH="1">
            <a:off x="6925490" y="876632"/>
            <a:ext cx="36909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Tributarias del seno coronario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Vena Cardiaca Magna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Vena posterior del ventrículo izquierdo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Vena interventricular posterior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1697AD-F09D-2386-31D3-E3B793B96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285" y="2847415"/>
            <a:ext cx="6906589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27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" y="1069606"/>
            <a:ext cx="5649913" cy="625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48427"/>
            <a:ext cx="7129463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Venas cardiacas mínimas son venas de la pared propiamente tal y drenan al atrio derecho de preferencia o </a:t>
            </a:r>
            <a:r>
              <a:rPr kumimoji="0" lang="es-P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tb</a:t>
            </a: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al ventrículo derecho directamente</a:t>
            </a:r>
          </a:p>
        </p:txBody>
      </p:sp>
      <p:sp>
        <p:nvSpPr>
          <p:cNvPr id="4" name="Elipse 3"/>
          <p:cNvSpPr/>
          <p:nvPr/>
        </p:nvSpPr>
        <p:spPr>
          <a:xfrm rot="20099991">
            <a:off x="4111308" y="2224417"/>
            <a:ext cx="878201" cy="6376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6A33E0-588C-D311-DC94-B87F9FE78128}"/>
              </a:ext>
            </a:extLst>
          </p:cNvPr>
          <p:cNvSpPr txBox="1"/>
          <p:nvPr/>
        </p:nvSpPr>
        <p:spPr>
          <a:xfrm flipH="1">
            <a:off x="7723776" y="1228219"/>
            <a:ext cx="3408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Vena cardiaca marginal derecha y venas cardiacas anteriores ventriculares derechas que drenan directamente al atrio derecho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465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flipH="1">
            <a:off x="298379" y="78747"/>
            <a:ext cx="650766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Inervación del corazón: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Simpático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Parasimpático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Plexo </a:t>
            </a:r>
            <a:r>
              <a:rPr kumimoji="0" lang="es-C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cardiáco</a:t>
            </a: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6210115" y="20782"/>
            <a:ext cx="5482391" cy="681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26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3103788" y="12805"/>
            <a:ext cx="5876928" cy="681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51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 flipH="1">
            <a:off x="298379" y="47574"/>
            <a:ext cx="65076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Pericardio: fibroso, seroso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B690A5-FB64-796B-871F-094A4A571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86" y="1080759"/>
            <a:ext cx="10189027" cy="57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42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 flipH="1">
            <a:off x="298379" y="37183"/>
            <a:ext cx="65076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Senos, pericardio seroso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40AFAF-7B61-6FDD-9DCD-AF52041DC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72" y="873941"/>
            <a:ext cx="11093534" cy="543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84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 flipH="1">
            <a:off x="298378" y="47574"/>
            <a:ext cx="75675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Pericardio: irrigación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3567544" y="827797"/>
            <a:ext cx="5618020" cy="590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00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091180" y="740747"/>
            <a:ext cx="9822601" cy="59584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flipH="1">
            <a:off x="298378" y="57965"/>
            <a:ext cx="75675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Pericardio: inervación </a:t>
            </a:r>
          </a:p>
        </p:txBody>
      </p:sp>
    </p:spTree>
    <p:extLst>
      <p:ext uri="{BB962C8B-B14F-4D97-AF65-F5344CB8AC3E}">
        <p14:creationId xmlns:p14="http://schemas.microsoft.com/office/powerpoint/2010/main" val="21992741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46337" y="114877"/>
            <a:ext cx="542507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Proyección del corazón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1860677" y="820885"/>
            <a:ext cx="8117352" cy="581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52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137" y="-20465"/>
            <a:ext cx="5734482" cy="686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8417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flipH="1">
            <a:off x="2864934" y="567119"/>
            <a:ext cx="6507665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Grandes vasos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4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Venas cavas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Venas pulmonares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Tronco pulmonar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Aorta</a:t>
            </a:r>
          </a:p>
        </p:txBody>
      </p:sp>
    </p:spTree>
    <p:extLst>
      <p:ext uri="{BB962C8B-B14F-4D97-AF65-F5344CB8AC3E}">
        <p14:creationId xmlns:p14="http://schemas.microsoft.com/office/powerpoint/2010/main" val="3014933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292" y="31173"/>
            <a:ext cx="7405462" cy="682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uadroTexto 2"/>
          <p:cNvSpPr txBox="1"/>
          <p:nvPr/>
        </p:nvSpPr>
        <p:spPr>
          <a:xfrm flipH="1">
            <a:off x="298378" y="78747"/>
            <a:ext cx="237208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414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96" y="-1199"/>
            <a:ext cx="37322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85" y="71538"/>
            <a:ext cx="4918650" cy="674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 flipH="1">
            <a:off x="4717472" y="180043"/>
            <a:ext cx="2349467" cy="23033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Aorta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Tronco pulmonar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09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319" y="20781"/>
            <a:ext cx="4473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uadroTexto 3"/>
          <p:cNvSpPr txBox="1"/>
          <p:nvPr/>
        </p:nvSpPr>
        <p:spPr>
          <a:xfrm flipH="1">
            <a:off x="1257300" y="460597"/>
            <a:ext cx="234946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Aorta torácica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653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423" y="1290493"/>
            <a:ext cx="8382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2279650" y="188914"/>
            <a:ext cx="748823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Aorta abdominal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482277" y="1205290"/>
            <a:ext cx="3151800" cy="469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487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flipH="1">
            <a:off x="298378" y="47574"/>
            <a:ext cx="75675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Rx</a:t>
            </a: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http://www.radimed.com/images/galeriaImagenes/images/torax_normal_muj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656" y="81811"/>
            <a:ext cx="7308165" cy="6745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0265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flipH="1">
            <a:off x="246424" y="20782"/>
            <a:ext cx="75675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TC</a:t>
            </a:r>
          </a:p>
        </p:txBody>
      </p:sp>
      <p:pic>
        <p:nvPicPr>
          <p:cNvPr id="2052" name="Picture 4" descr="http://www.emory.edu/ANATOMY/Radiology/Thorax/Rad5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02" y="412357"/>
            <a:ext cx="9013826" cy="61294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508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74" y="411253"/>
            <a:ext cx="10450626" cy="61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5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00A9606-CC53-01FB-28B3-70396A059653}"/>
              </a:ext>
            </a:extLst>
          </p:cNvPr>
          <p:cNvSpPr txBox="1"/>
          <p:nvPr/>
        </p:nvSpPr>
        <p:spPr>
          <a:xfrm>
            <a:off x="374073" y="210327"/>
            <a:ext cx="10210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Tiene la forma de un cono o una pirámide: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Una base, dirigida hacia atrás, arriba y algo a la derecha.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Un vértice o punta (ápex), situado adelante y a la izquierda.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 corazón del hombre es más voluminoso que el de la mujer.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el adulto entre 200 y 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250 g,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peso 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aumenta  con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talla y con la capacidad torácica.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337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1710"/>
          <a:stretch/>
        </p:blipFill>
        <p:spPr>
          <a:xfrm>
            <a:off x="1792631" y="146381"/>
            <a:ext cx="8494369" cy="643924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5784" y="260350"/>
            <a:ext cx="427113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Configuración externa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288DBF-6E39-E812-D73F-2B63764F83BA}"/>
              </a:ext>
            </a:extLst>
          </p:cNvPr>
          <p:cNvSpPr txBox="1"/>
          <p:nvPr/>
        </p:nvSpPr>
        <p:spPr>
          <a:xfrm>
            <a:off x="165783" y="1558977"/>
            <a:ext cx="3551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Considerar surco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interatrial,interventricular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y surco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atrioventicular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 o coronario (presencia de grasa)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298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38" y="113102"/>
            <a:ext cx="4918650" cy="674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8647" t="9144" r="18300"/>
          <a:stretch/>
        </p:blipFill>
        <p:spPr>
          <a:xfrm>
            <a:off x="8001623" y="0"/>
            <a:ext cx="4034984" cy="4397962"/>
          </a:xfrm>
          <a:prstGeom prst="rect">
            <a:avLst/>
          </a:prstGeom>
        </p:spPr>
      </p:pic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155393" y="42139"/>
            <a:ext cx="2842640" cy="5277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Cara anterior o esternocostal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Recordar la posición del corazón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Tronco pulmonar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Tronco aórtico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Cava </a:t>
            </a:r>
            <a:r>
              <a:rPr kumimoji="0" lang="es-P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superio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Surco interventricular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Surco coronario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Ventrículo derecho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Ventrículo izquierdo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Atrio derecho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Aurícula D </a:t>
            </a:r>
            <a:r>
              <a:rPr kumimoji="0" lang="es-P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notori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Aurícula izquierda parte</a:t>
            </a:r>
          </a:p>
        </p:txBody>
      </p:sp>
    </p:spTree>
    <p:extLst>
      <p:ext uri="{BB962C8B-B14F-4D97-AF65-F5344CB8AC3E}">
        <p14:creationId xmlns:p14="http://schemas.microsoft.com/office/powerpoint/2010/main" val="5503127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Box 2"/>
          <p:cNvSpPr txBox="1">
            <a:spLocks noChangeArrowheads="1"/>
          </p:cNvSpPr>
          <p:nvPr/>
        </p:nvSpPr>
        <p:spPr bwMode="auto">
          <a:xfrm>
            <a:off x="72265" y="31748"/>
            <a:ext cx="5425070" cy="20745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Cara inferior o diafragmática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Fundamentalmente ventrículo izquierdo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Surco interventricular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Seno coronario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Orificio para la vena cava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5F52E3-96B8-E5C9-04AC-FC0DF96E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056" y="2120245"/>
            <a:ext cx="9497750" cy="470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76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1150</Words>
  <Application>Microsoft Office PowerPoint</Application>
  <PresentationFormat>Panorámica</PresentationFormat>
  <Paragraphs>187</Paragraphs>
  <Slides>46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46</vt:i4>
      </vt:variant>
    </vt:vector>
  </HeadingPairs>
  <TitlesOfParts>
    <vt:vector size="52" baseType="lpstr">
      <vt:lpstr>Aptos</vt:lpstr>
      <vt:lpstr>Arial</vt:lpstr>
      <vt:lpstr>Calibri</vt:lpstr>
      <vt:lpstr>Calibri Light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Elias Walter Fernandez Arias (efernandez)</dc:creator>
  <cp:lastModifiedBy>Elias Walter Fernandez Arias (efernandez)</cp:lastModifiedBy>
  <cp:revision>2</cp:revision>
  <dcterms:created xsi:type="dcterms:W3CDTF">2024-09-25T12:42:50Z</dcterms:created>
  <dcterms:modified xsi:type="dcterms:W3CDTF">2024-09-25T12:47:44Z</dcterms:modified>
</cp:coreProperties>
</file>