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59" r:id="rId4"/>
    <p:sldId id="257" r:id="rId5"/>
    <p:sldId id="260" r:id="rId6"/>
    <p:sldId id="344" r:id="rId7"/>
    <p:sldId id="345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336" r:id="rId24"/>
    <p:sldId id="337" r:id="rId25"/>
    <p:sldId id="338" r:id="rId26"/>
    <p:sldId id="330" r:id="rId27"/>
    <p:sldId id="289" r:id="rId28"/>
    <p:sldId id="290" r:id="rId29"/>
    <p:sldId id="331" r:id="rId30"/>
    <p:sldId id="332" r:id="rId31"/>
    <p:sldId id="333" r:id="rId32"/>
    <p:sldId id="334" r:id="rId33"/>
    <p:sldId id="335" r:id="rId34"/>
    <p:sldId id="339" r:id="rId35"/>
    <p:sldId id="340" r:id="rId36"/>
    <p:sldId id="342" r:id="rId37"/>
    <p:sldId id="343" r:id="rId38"/>
    <p:sldId id="346" r:id="rId39"/>
    <p:sldId id="347" r:id="rId40"/>
    <p:sldId id="348" r:id="rId41"/>
    <p:sldId id="274" r:id="rId42"/>
    <p:sldId id="276" r:id="rId4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2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05F5B-5776-4C6D-A76C-4A825A2FFC27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17F33-0F3E-40CC-BDAA-FC90527F708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14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5F1609-9228-4F6D-8819-2535FF7D05DD}" type="slidenum">
              <a:rPr lang="es-ES_tradnl" smtClean="0"/>
              <a:pPr/>
              <a:t>16</a:t>
            </a:fld>
            <a:endParaRPr lang="es-ES_trad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C30F59-F301-47C5-B38F-1DCD221DAEA8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04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82F516-7EF9-4D55-A804-CF22DF57D7F1}" type="slidenum">
              <a:rPr lang="es-ES" smtClean="0"/>
              <a:pPr/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AAF470-D9F6-432F-9741-D4A59C7CD7D4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349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67657E-6AD6-474F-8474-5E35786730E3}" type="slidenum">
              <a:rPr lang="es-ES_tradnl" smtClean="0"/>
              <a:pPr/>
              <a:t>18</a:t>
            </a:fld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45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F77DAD-0CD2-4179-A45B-98B446F2BBD4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55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ABB090-22A0-43CD-9454-5ACC78422BAC}" type="slidenum">
              <a:rPr lang="es-ES_tradnl" smtClean="0"/>
              <a:pPr/>
              <a:t>20</a:t>
            </a:fld>
            <a:endParaRPr lang="es-ES_trad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65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42E746-F73F-4640-9C0F-621E07BC9B04}" type="slidenum">
              <a:rPr lang="es-ES_tradnl" smtClean="0"/>
              <a:pPr/>
              <a:t>21</a:t>
            </a:fld>
            <a:endParaRPr lang="es-ES_trad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F58EF7-3C81-49C3-ADCF-40E34BD3FD65}" type="slidenum">
              <a:rPr lang="es-ES_tradnl" smtClean="0"/>
              <a:pPr/>
              <a:t>22</a:t>
            </a:fld>
            <a:endParaRPr lang="es-ES_trad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7373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6D06A2-2833-4B7A-BC88-B73BA2A7EAE2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747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8A62D1-E55F-4989-8E87-92EBBBA30714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A835-15D7-48FD-B295-69548A59DAAF}" type="datetimeFigureOut">
              <a:rPr lang="es-ES" smtClean="0"/>
              <a:pPr/>
              <a:t>12/10/2023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45F0F-5BEB-417A-8F5D-CA7CAA30A48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391" t="28580" r="36883" b="968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476672"/>
            <a:ext cx="855984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SACRO VISTA POSTERIOR</a:t>
            </a:r>
          </a:p>
          <a:p>
            <a:endParaRPr lang="es-ES" dirty="0"/>
          </a:p>
          <a:p>
            <a:r>
              <a:rPr lang="es-ES" dirty="0"/>
              <a:t>Cresta sacra media  se bifurca inferiormente formando los limites laterales del hiato sacro</a:t>
            </a:r>
          </a:p>
          <a:p>
            <a:r>
              <a:rPr lang="es-ES" dirty="0"/>
              <a:t>La bifurcación de la cresta sacra media se denominan astas del sacro.(proceso espinoso)</a:t>
            </a:r>
          </a:p>
          <a:p>
            <a:r>
              <a:rPr lang="es-ES" dirty="0"/>
              <a:t>Surco sacro: formado por la </a:t>
            </a:r>
            <a:r>
              <a:rPr lang="es-ES" dirty="0" err="1"/>
              <a:t>union</a:t>
            </a:r>
            <a:r>
              <a:rPr lang="es-ES" dirty="0"/>
              <a:t> laminar</a:t>
            </a:r>
          </a:p>
          <a:p>
            <a:r>
              <a:rPr lang="es-ES" dirty="0"/>
              <a:t>Cresta Sacra intermedia: </a:t>
            </a:r>
            <a:r>
              <a:rPr lang="es-ES" dirty="0" err="1"/>
              <a:t>fusion</a:t>
            </a:r>
            <a:r>
              <a:rPr lang="es-ES" dirty="0"/>
              <a:t> de los procesos articulares</a:t>
            </a:r>
          </a:p>
          <a:p>
            <a:r>
              <a:rPr lang="es-ES" dirty="0"/>
              <a:t>Cresta Sacra Lateral: Son mas voluminosas que la intermedia corresponde a la </a:t>
            </a:r>
            <a:r>
              <a:rPr lang="es-ES" dirty="0" err="1"/>
              <a:t>fusion</a:t>
            </a:r>
            <a:r>
              <a:rPr lang="es-ES" dirty="0"/>
              <a:t> de </a:t>
            </a:r>
          </a:p>
          <a:p>
            <a:r>
              <a:rPr lang="es-ES" dirty="0"/>
              <a:t> los procesos transversos</a:t>
            </a:r>
          </a:p>
          <a:p>
            <a:r>
              <a:rPr lang="es-ES" dirty="0"/>
              <a:t>Agujeros Sacros posteriores: </a:t>
            </a:r>
            <a:r>
              <a:rPr lang="es-ES" dirty="0" err="1"/>
              <a:t>Enytre</a:t>
            </a:r>
            <a:r>
              <a:rPr lang="es-ES" dirty="0"/>
              <a:t> las crestas intermedia y lateral son 4 para los nervios</a:t>
            </a:r>
          </a:p>
          <a:p>
            <a:r>
              <a:rPr lang="es-ES" dirty="0"/>
              <a:t> sacros posteriores.</a:t>
            </a:r>
          </a:p>
          <a:p>
            <a:r>
              <a:rPr lang="es-ES" dirty="0"/>
              <a:t>Lateral a los </a:t>
            </a:r>
            <a:r>
              <a:rPr lang="es-ES" dirty="0" err="1"/>
              <a:t>tuberculos</a:t>
            </a:r>
            <a:r>
              <a:rPr lang="es-ES" dirty="0"/>
              <a:t> que forman las crestas laterales se encuentran las fosas cribosas</a:t>
            </a:r>
          </a:p>
          <a:p>
            <a:r>
              <a:rPr lang="es-ES" dirty="0"/>
              <a:t>de las cuales la primera es la mas </a:t>
            </a:r>
            <a:r>
              <a:rPr lang="es-ES" dirty="0" err="1"/>
              <a:t>profunda.Las</a:t>
            </a:r>
            <a:r>
              <a:rPr lang="es-ES" dirty="0"/>
              <a:t> cribas son vasculares.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3250" t="17320" r="19903" b="8341"/>
          <a:stretch>
            <a:fillRect/>
          </a:stretch>
        </p:blipFill>
        <p:spPr bwMode="auto">
          <a:xfrm>
            <a:off x="2195736" y="2132856"/>
            <a:ext cx="554461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548680"/>
            <a:ext cx="86794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SACRO VISTA LATERAL</a:t>
            </a:r>
          </a:p>
          <a:p>
            <a:r>
              <a:rPr lang="es-ES" dirty="0"/>
              <a:t>Superior presenta superficie auricular para la tuberosidad del hueso iliaco  esta en </a:t>
            </a:r>
            <a:r>
              <a:rPr lang="es-ES" dirty="0" err="1"/>
              <a:t>relacion</a:t>
            </a:r>
            <a:endParaRPr lang="es-ES" dirty="0"/>
          </a:p>
          <a:p>
            <a:r>
              <a:rPr lang="es-ES" dirty="0"/>
              <a:t>Con las dos primeras vertebras sacras</a:t>
            </a:r>
          </a:p>
          <a:p>
            <a:endParaRPr lang="es-ES" dirty="0"/>
          </a:p>
          <a:p>
            <a:r>
              <a:rPr lang="es-ES" dirty="0"/>
              <a:t>Inferior superficie de inserción para los ligamentos sacro tuberoso y sacro espinoso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5773" t="22680" r="20641" b="11801"/>
          <a:stretch>
            <a:fillRect/>
          </a:stretch>
        </p:blipFill>
        <p:spPr bwMode="auto">
          <a:xfrm>
            <a:off x="3563888" y="1988840"/>
            <a:ext cx="3779912" cy="432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9895" t="44880" r="27285" b="18580"/>
          <a:stretch>
            <a:fillRect/>
          </a:stretch>
        </p:blipFill>
        <p:spPr bwMode="auto">
          <a:xfrm>
            <a:off x="179512" y="332656"/>
            <a:ext cx="8136904" cy="406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0"/>
            <a:ext cx="8234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BASE DEL SACRO:</a:t>
            </a:r>
          </a:p>
          <a:p>
            <a:r>
              <a:rPr lang="es-ES" dirty="0"/>
              <a:t>En el extremo del ala del sacro se puede insertar algunos </a:t>
            </a:r>
            <a:r>
              <a:rPr lang="es-ES" dirty="0" err="1"/>
              <a:t>fasciculos</a:t>
            </a:r>
            <a:r>
              <a:rPr lang="es-ES" dirty="0"/>
              <a:t> del musculo psoas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404664"/>
            <a:ext cx="90042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COCCIX:</a:t>
            </a:r>
          </a:p>
          <a:p>
            <a:endParaRPr lang="es-ES" dirty="0"/>
          </a:p>
          <a:p>
            <a:r>
              <a:rPr lang="es-ES" dirty="0" err="1"/>
              <a:t>Union</a:t>
            </a:r>
            <a:r>
              <a:rPr lang="es-ES" dirty="0"/>
              <a:t> de 4 a 6 vertebras</a:t>
            </a:r>
          </a:p>
          <a:p>
            <a:r>
              <a:rPr lang="es-ES" dirty="0"/>
              <a:t>Presenta una base un </a:t>
            </a:r>
            <a:r>
              <a:rPr lang="es-ES" dirty="0" err="1"/>
              <a:t>vertice</a:t>
            </a:r>
            <a:r>
              <a:rPr lang="es-ES" dirty="0"/>
              <a:t> dos caras y dos bordes</a:t>
            </a:r>
          </a:p>
          <a:p>
            <a:r>
              <a:rPr lang="es-ES" dirty="0"/>
              <a:t>En la base tiene dos </a:t>
            </a:r>
            <a:r>
              <a:rPr lang="es-ES" dirty="0" err="1"/>
              <a:t>asatas</a:t>
            </a:r>
            <a:r>
              <a:rPr lang="es-ES" dirty="0"/>
              <a:t> una lateral y la superior para articularse con el sacro</a:t>
            </a:r>
          </a:p>
          <a:p>
            <a:r>
              <a:rPr lang="es-ES" dirty="0"/>
              <a:t>En los bordes se insertan los ligamentos </a:t>
            </a:r>
            <a:r>
              <a:rPr lang="es-ES" dirty="0" err="1"/>
              <a:t>sacrotuberoso</a:t>
            </a:r>
            <a:r>
              <a:rPr lang="es-ES" dirty="0"/>
              <a:t>, </a:t>
            </a:r>
            <a:r>
              <a:rPr lang="es-ES" dirty="0" err="1"/>
              <a:t>sacroespinoso</a:t>
            </a:r>
            <a:r>
              <a:rPr lang="es-ES" dirty="0"/>
              <a:t> y el musculo </a:t>
            </a:r>
            <a:r>
              <a:rPr lang="es-ES" dirty="0" err="1"/>
              <a:t>coccigeo</a:t>
            </a:r>
            <a:endParaRPr lang="es-E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9895" t="14800" r="27286" b="7081"/>
          <a:stretch>
            <a:fillRect/>
          </a:stretch>
        </p:blipFill>
        <p:spPr bwMode="auto">
          <a:xfrm>
            <a:off x="2915816" y="1988840"/>
            <a:ext cx="417646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95536" y="2852936"/>
            <a:ext cx="208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CURVATURAS DE LA </a:t>
            </a:r>
          </a:p>
          <a:p>
            <a:r>
              <a:rPr lang="es-ES" dirty="0"/>
              <a:t>COLUMNA LUMBAR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24"/>
          <p:cNvPicPr>
            <a:picLocks noChangeAspect="1" noChangeArrowheads="1"/>
          </p:cNvPicPr>
          <p:nvPr/>
        </p:nvPicPr>
        <p:blipFill>
          <a:blip r:embed="rId3" cstate="print"/>
          <a:srcRect l="21127" t="8789" r="52618" b="38477"/>
          <a:stretch>
            <a:fillRect/>
          </a:stretch>
        </p:blipFill>
        <p:spPr bwMode="auto">
          <a:xfrm>
            <a:off x="4606925" y="0"/>
            <a:ext cx="4537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0" y="0"/>
            <a:ext cx="4708525" cy="6986528"/>
          </a:xfrm>
          <a:prstGeom prst="rect">
            <a:avLst/>
          </a:prstGeom>
          <a:solidFill>
            <a:srgbClr val="0000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s-CO" sz="1600" dirty="0">
                <a:solidFill>
                  <a:schemeClr val="bg1"/>
                </a:solidFill>
              </a:rPr>
              <a:t>1.-</a:t>
            </a:r>
            <a:r>
              <a:rPr lang="es-CO" sz="1600" b="1" dirty="0">
                <a:solidFill>
                  <a:schemeClr val="bg1"/>
                </a:solidFill>
              </a:rPr>
              <a:t>Concepto cíngulo pélvico cintura</a:t>
            </a:r>
          </a:p>
          <a:p>
            <a:pPr>
              <a:defRPr/>
            </a:pPr>
            <a:r>
              <a:rPr lang="es-CO" sz="1600" dirty="0">
                <a:solidFill>
                  <a:schemeClr val="bg1"/>
                </a:solidFill>
              </a:rPr>
              <a:t>     pélvica(coxal +sacro).</a:t>
            </a:r>
          </a:p>
          <a:p>
            <a:pPr>
              <a:defRPr/>
            </a:pPr>
            <a:r>
              <a:rPr lang="es-CO" sz="1600" dirty="0">
                <a:solidFill>
                  <a:schemeClr val="bg1"/>
                </a:solidFill>
              </a:rPr>
              <a:t>2.-</a:t>
            </a:r>
            <a:r>
              <a:rPr lang="es-CO" sz="1600" b="1" dirty="0">
                <a:solidFill>
                  <a:schemeClr val="bg1"/>
                </a:solidFill>
              </a:rPr>
              <a:t>Estructura hueso coxal.</a:t>
            </a:r>
          </a:p>
          <a:p>
            <a:pPr>
              <a:defRPr/>
            </a:pPr>
            <a:r>
              <a:rPr lang="es-CO" sz="1600" dirty="0">
                <a:solidFill>
                  <a:schemeClr val="bg1"/>
                </a:solidFill>
              </a:rPr>
              <a:t>     centro de osificación </a:t>
            </a:r>
            <a:r>
              <a:rPr lang="es-CO" sz="1600" dirty="0" err="1">
                <a:solidFill>
                  <a:schemeClr val="bg1"/>
                </a:solidFill>
              </a:rPr>
              <a:t>acetabular</a:t>
            </a:r>
            <a:endParaRPr lang="es-CO" sz="16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CO" sz="1600" dirty="0">
                <a:solidFill>
                  <a:schemeClr val="bg1"/>
                </a:solidFill>
              </a:rPr>
              <a:t>      primitivamente </a:t>
            </a:r>
            <a:r>
              <a:rPr lang="es-CO" sz="1600" dirty="0" err="1">
                <a:solidFill>
                  <a:schemeClr val="bg1"/>
                </a:solidFill>
              </a:rPr>
              <a:t>ilion,isquion,pubis</a:t>
            </a:r>
            <a:endParaRPr lang="es-CO" sz="16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CO" sz="1600" dirty="0">
                <a:solidFill>
                  <a:schemeClr val="bg1"/>
                </a:solidFill>
              </a:rPr>
              <a:t>      Caras(2) Bordes (4) </a:t>
            </a:r>
            <a:r>
              <a:rPr lang="es-CO" sz="1600" dirty="0" err="1">
                <a:solidFill>
                  <a:schemeClr val="bg1"/>
                </a:solidFill>
              </a:rPr>
              <a:t>Angulos</a:t>
            </a:r>
            <a:r>
              <a:rPr lang="es-CO" sz="1600" dirty="0">
                <a:solidFill>
                  <a:schemeClr val="bg1"/>
                </a:solidFill>
              </a:rPr>
              <a:t>(4)</a:t>
            </a:r>
          </a:p>
          <a:p>
            <a:pPr>
              <a:defRPr/>
            </a:pPr>
            <a:endParaRPr lang="es-CO" sz="16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s-CO" sz="1600" dirty="0">
                <a:solidFill>
                  <a:schemeClr val="bg1"/>
                </a:solidFill>
              </a:rPr>
              <a:t>3</a:t>
            </a:r>
            <a:r>
              <a:rPr lang="es-CO" sz="1600" b="1" dirty="0">
                <a:solidFill>
                  <a:srgbClr val="FF0000"/>
                </a:solidFill>
              </a:rPr>
              <a:t>.- </a:t>
            </a:r>
            <a:r>
              <a:rPr lang="es-CO" sz="1600" b="1" dirty="0">
                <a:solidFill>
                  <a:schemeClr val="bg1"/>
                </a:solidFill>
              </a:rPr>
              <a:t>Hitos Anatómicos</a:t>
            </a:r>
            <a:r>
              <a:rPr lang="es-CO" sz="1600" b="1" dirty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endParaRPr lang="es-CO" sz="16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FOSA ILIACA EXTERNA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LGP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LGA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LGI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Surco </a:t>
            </a:r>
            <a:r>
              <a:rPr lang="es-CO" sz="1600" dirty="0" err="1">
                <a:solidFill>
                  <a:schemeClr val="bg1"/>
                </a:solidFill>
              </a:rPr>
              <a:t>supraacetabular</a:t>
            </a:r>
            <a:endParaRPr lang="es-CO" sz="1600" dirty="0">
              <a:solidFill>
                <a:schemeClr val="bg1"/>
              </a:solidFill>
            </a:endParaRP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ACETABULO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LIMBO ACETABULAR(incisura </a:t>
            </a:r>
            <a:r>
              <a:rPr lang="es-CO" sz="1600" dirty="0" err="1">
                <a:solidFill>
                  <a:schemeClr val="bg1"/>
                </a:solidFill>
              </a:rPr>
              <a:t>acetabular</a:t>
            </a:r>
            <a:r>
              <a:rPr lang="es-CO" sz="1600" dirty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CARA SEMILUNAR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FOSA ACETABULAR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SURCO INFRAACETABULAR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AGUJERO OBTURADO (oval en </a:t>
            </a:r>
            <a:r>
              <a:rPr lang="es-CO" sz="1600" dirty="0" err="1">
                <a:solidFill>
                  <a:schemeClr val="bg1"/>
                </a:solidFill>
              </a:rPr>
              <a:t>men</a:t>
            </a:r>
            <a:r>
              <a:rPr lang="es-CO" sz="1600" dirty="0">
                <a:solidFill>
                  <a:schemeClr val="bg1"/>
                </a:solidFill>
              </a:rPr>
              <a:t>, triangular  ellas.)</a:t>
            </a:r>
          </a:p>
          <a:p>
            <a:pPr marL="342900" indent="-342900">
              <a:defRPr/>
            </a:pPr>
            <a:r>
              <a:rPr lang="es-CO" sz="1600" dirty="0">
                <a:solidFill>
                  <a:schemeClr val="bg1"/>
                </a:solidFill>
              </a:rPr>
              <a:t>(rama </a:t>
            </a:r>
            <a:r>
              <a:rPr lang="es-CO" sz="1600" dirty="0" err="1">
                <a:solidFill>
                  <a:schemeClr val="bg1"/>
                </a:solidFill>
              </a:rPr>
              <a:t>iliopubica</a:t>
            </a:r>
            <a:r>
              <a:rPr lang="es-CO" sz="1600" dirty="0">
                <a:solidFill>
                  <a:schemeClr val="bg1"/>
                </a:solidFill>
              </a:rPr>
              <a:t>, cuerpo, rama </a:t>
            </a:r>
            <a:r>
              <a:rPr lang="es-CO" sz="1600" dirty="0" err="1">
                <a:solidFill>
                  <a:schemeClr val="bg1"/>
                </a:solidFill>
              </a:rPr>
              <a:t>isquiopubica</a:t>
            </a:r>
            <a:r>
              <a:rPr lang="es-CO" sz="1600" dirty="0">
                <a:solidFill>
                  <a:schemeClr val="bg1"/>
                </a:solidFill>
              </a:rPr>
              <a:t>, cuerpo del isquion)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SURCO OBTURADOR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TUBEROSIDAD DEL ISQUION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TUBERCULO OBTURADOR ANTERIOR</a:t>
            </a:r>
          </a:p>
          <a:p>
            <a:pPr marL="342900" indent="-342900">
              <a:buFontTx/>
              <a:buAutoNum type="alphaLcParenR"/>
              <a:defRPr/>
            </a:pPr>
            <a:r>
              <a:rPr lang="es-CO" sz="1600" dirty="0">
                <a:solidFill>
                  <a:schemeClr val="bg1"/>
                </a:solidFill>
              </a:rPr>
              <a:t>TUBERCULO OBTURADOR POSTERIOR</a:t>
            </a:r>
          </a:p>
          <a:p>
            <a:pPr marL="342900" indent="-342900">
              <a:defRPr/>
            </a:pPr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4100" name="6 CuadroTexto"/>
          <p:cNvSpPr txBox="1">
            <a:spLocks noChangeArrowheads="1"/>
          </p:cNvSpPr>
          <p:nvPr/>
        </p:nvSpPr>
        <p:spPr bwMode="auto">
          <a:xfrm>
            <a:off x="5292725" y="0"/>
            <a:ext cx="203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b="1">
                <a:solidFill>
                  <a:srgbClr val="00B0F0"/>
                </a:solidFill>
              </a:rPr>
              <a:t>CARA  LATERAL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 cstate="print"/>
          <a:srcRect l="26375" t="24800" r="24161" b="5901"/>
          <a:stretch>
            <a:fillRect/>
          </a:stretch>
        </p:blipFill>
        <p:spPr bwMode="auto">
          <a:xfrm>
            <a:off x="0" y="0"/>
            <a:ext cx="8101013" cy="66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24"/>
          <p:cNvPicPr>
            <a:picLocks noChangeAspect="1" noChangeArrowheads="1"/>
          </p:cNvPicPr>
          <p:nvPr/>
        </p:nvPicPr>
        <p:blipFill>
          <a:blip r:embed="rId3" cstate="print"/>
          <a:srcRect l="21973" t="8789" r="50195" b="40430"/>
          <a:stretch>
            <a:fillRect/>
          </a:stretch>
        </p:blipFill>
        <p:spPr bwMode="auto">
          <a:xfrm>
            <a:off x="0" y="0"/>
            <a:ext cx="5000625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6 CuadroTexto"/>
          <p:cNvSpPr txBox="1">
            <a:spLocks noChangeArrowheads="1"/>
          </p:cNvSpPr>
          <p:nvPr/>
        </p:nvSpPr>
        <p:spPr bwMode="auto">
          <a:xfrm>
            <a:off x="0" y="0"/>
            <a:ext cx="1855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b="1">
                <a:solidFill>
                  <a:srgbClr val="00B0F0"/>
                </a:solidFill>
              </a:rPr>
              <a:t>CARA  MEDIAL</a:t>
            </a:r>
          </a:p>
        </p:txBody>
      </p:sp>
      <p:sp>
        <p:nvSpPr>
          <p:cNvPr id="6148" name="7 CuadroTexto"/>
          <p:cNvSpPr txBox="1">
            <a:spLocks noChangeArrowheads="1"/>
          </p:cNvSpPr>
          <p:nvPr/>
        </p:nvSpPr>
        <p:spPr bwMode="auto">
          <a:xfrm>
            <a:off x="4643438" y="404813"/>
            <a:ext cx="4856162" cy="28003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sz="1600">
                <a:solidFill>
                  <a:schemeClr val="bg1"/>
                </a:solidFill>
              </a:rPr>
              <a:t>FOSA ILIACA INTERNA</a:t>
            </a:r>
          </a:p>
          <a:p>
            <a:r>
              <a:rPr lang="es-CO" sz="1600">
                <a:solidFill>
                  <a:schemeClr val="bg1"/>
                </a:solidFill>
              </a:rPr>
              <a:t>LINEA  ARQUEADA</a:t>
            </a:r>
          </a:p>
          <a:p>
            <a:r>
              <a:rPr lang="es-CO" sz="1600">
                <a:solidFill>
                  <a:schemeClr val="bg1"/>
                </a:solidFill>
              </a:rPr>
              <a:t>PECTEN DEL PUBIS O CRESTA PECTINEA</a:t>
            </a:r>
          </a:p>
          <a:p>
            <a:r>
              <a:rPr lang="es-CO" sz="1600">
                <a:solidFill>
                  <a:schemeClr val="bg1"/>
                </a:solidFill>
              </a:rPr>
              <a:t>CARA AURICULAR (ASI anterior) Sinovial Plana</a:t>
            </a:r>
          </a:p>
          <a:p>
            <a:r>
              <a:rPr lang="es-CO" sz="1600">
                <a:solidFill>
                  <a:schemeClr val="bg1"/>
                </a:solidFill>
              </a:rPr>
              <a:t>TUBEROSIDAD ILIACA(ASI posterior) Fibrosa</a:t>
            </a:r>
          </a:p>
          <a:p>
            <a:r>
              <a:rPr lang="es-CO" sz="1600">
                <a:solidFill>
                  <a:schemeClr val="bg1"/>
                </a:solidFill>
              </a:rPr>
              <a:t> sindesmosis</a:t>
            </a:r>
          </a:p>
          <a:p>
            <a:r>
              <a:rPr lang="es-CO" sz="1600">
                <a:solidFill>
                  <a:schemeClr val="bg1"/>
                </a:solidFill>
              </a:rPr>
              <a:t>AGUJERO OBTURADOR (descrito cara anterior)</a:t>
            </a:r>
          </a:p>
          <a:p>
            <a:r>
              <a:rPr lang="es-CO" sz="1600">
                <a:solidFill>
                  <a:schemeClr val="bg1"/>
                </a:solidFill>
              </a:rPr>
              <a:t>(tuberculo obturador ant y post, cresta tubercular) y</a:t>
            </a:r>
          </a:p>
          <a:p>
            <a:r>
              <a:rPr lang="es-CO" sz="1600">
                <a:solidFill>
                  <a:schemeClr val="bg1"/>
                </a:solidFill>
              </a:rPr>
              <a:t>surco obturador.</a:t>
            </a:r>
          </a:p>
          <a:p>
            <a:r>
              <a:rPr lang="es-CO" sz="1600">
                <a:solidFill>
                  <a:schemeClr val="bg1"/>
                </a:solidFill>
              </a:rPr>
              <a:t> </a:t>
            </a:r>
          </a:p>
          <a:p>
            <a:endParaRPr lang="es-CO" sz="1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3988" t="17239" r="25809" b="12201"/>
          <a:stretch>
            <a:fillRect/>
          </a:stretch>
        </p:blipFill>
        <p:spPr bwMode="auto">
          <a:xfrm>
            <a:off x="0" y="0"/>
            <a:ext cx="8101013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512" t="36140" r="20641" b="22280"/>
          <a:stretch>
            <a:fillRect/>
          </a:stretch>
        </p:blipFill>
        <p:spPr bwMode="auto">
          <a:xfrm>
            <a:off x="0" y="476672"/>
            <a:ext cx="918051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4"/>
          <p:cNvPicPr>
            <a:picLocks noChangeAspect="1" noChangeArrowheads="1"/>
          </p:cNvPicPr>
          <p:nvPr/>
        </p:nvPicPr>
        <p:blipFill>
          <a:blip r:embed="rId3" cstate="print"/>
          <a:srcRect l="21973" t="8789" r="66496" b="40430"/>
          <a:stretch>
            <a:fillRect/>
          </a:stretch>
        </p:blipFill>
        <p:spPr bwMode="auto">
          <a:xfrm>
            <a:off x="0" y="0"/>
            <a:ext cx="2071688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1024"/>
          <p:cNvPicPr>
            <a:picLocks noChangeAspect="1" noChangeArrowheads="1"/>
          </p:cNvPicPr>
          <p:nvPr/>
        </p:nvPicPr>
        <p:blipFill>
          <a:blip r:embed="rId4" cstate="print"/>
          <a:srcRect l="36066" t="8789" r="51944" b="38477"/>
          <a:stretch>
            <a:fillRect/>
          </a:stretch>
        </p:blipFill>
        <p:spPr bwMode="auto">
          <a:xfrm>
            <a:off x="7072313" y="0"/>
            <a:ext cx="2071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3 CuadroTexto"/>
          <p:cNvSpPr txBox="1">
            <a:spLocks noChangeArrowheads="1"/>
          </p:cNvSpPr>
          <p:nvPr/>
        </p:nvSpPr>
        <p:spPr bwMode="auto">
          <a:xfrm>
            <a:off x="3286125" y="285750"/>
            <a:ext cx="2016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sz="1600">
                <a:solidFill>
                  <a:schemeClr val="bg1"/>
                </a:solidFill>
              </a:rPr>
              <a:t>BORDE ANTERIOR</a:t>
            </a:r>
          </a:p>
        </p:txBody>
      </p:sp>
      <p:sp>
        <p:nvSpPr>
          <p:cNvPr id="8197" name="4 CuadroTexto"/>
          <p:cNvSpPr txBox="1">
            <a:spLocks noChangeArrowheads="1"/>
          </p:cNvSpPr>
          <p:nvPr/>
        </p:nvSpPr>
        <p:spPr bwMode="auto">
          <a:xfrm>
            <a:off x="2124075" y="1125538"/>
            <a:ext cx="3815468" cy="304698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</a:rPr>
              <a:t>Desde EIAS al ángulo  del pubis</a:t>
            </a:r>
          </a:p>
          <a:p>
            <a:r>
              <a:rPr lang="es-CO" sz="1600" dirty="0">
                <a:solidFill>
                  <a:schemeClr val="bg1"/>
                </a:solidFill>
              </a:rPr>
              <a:t>E I A S</a:t>
            </a:r>
          </a:p>
          <a:p>
            <a:r>
              <a:rPr lang="es-CO" sz="1600" dirty="0">
                <a:solidFill>
                  <a:schemeClr val="bg1"/>
                </a:solidFill>
              </a:rPr>
              <a:t>INCISURA  INNOMINADA</a:t>
            </a:r>
          </a:p>
          <a:p>
            <a:r>
              <a:rPr lang="es-CO" sz="1600" dirty="0">
                <a:solidFill>
                  <a:schemeClr val="bg1"/>
                </a:solidFill>
              </a:rPr>
              <a:t>E I A I</a:t>
            </a:r>
          </a:p>
          <a:p>
            <a:r>
              <a:rPr lang="es-CO" sz="1600" dirty="0">
                <a:solidFill>
                  <a:schemeClr val="bg1"/>
                </a:solidFill>
              </a:rPr>
              <a:t>INCISURA INNOMINADA INFERIOR</a:t>
            </a:r>
          </a:p>
          <a:p>
            <a:r>
              <a:rPr lang="es-CO" sz="1600" dirty="0">
                <a:solidFill>
                  <a:schemeClr val="bg1"/>
                </a:solidFill>
              </a:rPr>
              <a:t>EMINENCIA ILIOPUBICA</a:t>
            </a:r>
          </a:p>
          <a:p>
            <a:endParaRPr lang="es-CO" sz="1600" dirty="0">
              <a:solidFill>
                <a:schemeClr val="bg1"/>
              </a:solidFill>
            </a:endParaRPr>
          </a:p>
          <a:p>
            <a:r>
              <a:rPr lang="es-CO" sz="1600" dirty="0">
                <a:solidFill>
                  <a:schemeClr val="bg1"/>
                </a:solidFill>
              </a:rPr>
              <a:t>CRESTA OBTURATRIZ</a:t>
            </a:r>
          </a:p>
          <a:p>
            <a:r>
              <a:rPr lang="es-CO" sz="1600" dirty="0">
                <a:solidFill>
                  <a:schemeClr val="bg1"/>
                </a:solidFill>
              </a:rPr>
              <a:t>TUBERCULO DEL PUBIS</a:t>
            </a:r>
          </a:p>
          <a:p>
            <a:r>
              <a:rPr lang="es-CO" sz="1600" dirty="0">
                <a:solidFill>
                  <a:schemeClr val="bg1"/>
                </a:solidFill>
              </a:rPr>
              <a:t>CRESTA DEL PUBIS(</a:t>
            </a:r>
            <a:r>
              <a:rPr lang="es-CO" sz="1600" dirty="0" err="1">
                <a:solidFill>
                  <a:schemeClr val="bg1"/>
                </a:solidFill>
              </a:rPr>
              <a:t>tuberculo</a:t>
            </a:r>
            <a:r>
              <a:rPr lang="es-CO" sz="1600" dirty="0">
                <a:solidFill>
                  <a:schemeClr val="bg1"/>
                </a:solidFill>
              </a:rPr>
              <a:t> pubis y ángulo</a:t>
            </a:r>
          </a:p>
          <a:p>
            <a:r>
              <a:rPr lang="es-CO" sz="1600" dirty="0">
                <a:solidFill>
                  <a:schemeClr val="bg1"/>
                </a:solidFill>
              </a:rPr>
              <a:t> del pubis)</a:t>
            </a:r>
          </a:p>
          <a:p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8198" name="5 CuadroTexto"/>
          <p:cNvSpPr txBox="1">
            <a:spLocks noChangeArrowheads="1"/>
          </p:cNvSpPr>
          <p:nvPr/>
        </p:nvSpPr>
        <p:spPr bwMode="auto">
          <a:xfrm>
            <a:off x="3071813" y="357188"/>
            <a:ext cx="2249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BORDE ANTERIOR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24"/>
          <p:cNvPicPr>
            <a:picLocks noChangeAspect="1" noChangeArrowheads="1"/>
          </p:cNvPicPr>
          <p:nvPr/>
        </p:nvPicPr>
        <p:blipFill>
          <a:blip r:embed="rId3" cstate="print"/>
          <a:srcRect l="19043" t="8789" r="63107" b="38477"/>
          <a:stretch>
            <a:fillRect/>
          </a:stretch>
        </p:blipFill>
        <p:spPr bwMode="auto">
          <a:xfrm>
            <a:off x="5286375" y="0"/>
            <a:ext cx="3084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2 CuadroTexto"/>
          <p:cNvSpPr txBox="1">
            <a:spLocks noChangeArrowheads="1"/>
          </p:cNvSpPr>
          <p:nvPr/>
        </p:nvSpPr>
        <p:spPr bwMode="auto">
          <a:xfrm>
            <a:off x="785813" y="357188"/>
            <a:ext cx="4327525" cy="34163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b="1">
                <a:solidFill>
                  <a:schemeClr val="bg1"/>
                </a:solidFill>
              </a:rPr>
              <a:t>BORDE POSTERIOR</a:t>
            </a:r>
          </a:p>
          <a:p>
            <a:r>
              <a:rPr lang="es-CO" b="1">
                <a:solidFill>
                  <a:schemeClr val="bg1"/>
                </a:solidFill>
              </a:rPr>
              <a:t>Desde  EIPS a tubérculo del  isquion</a:t>
            </a:r>
          </a:p>
          <a:p>
            <a:endParaRPr lang="es-CO" b="1">
              <a:solidFill>
                <a:schemeClr val="bg1"/>
              </a:solidFill>
            </a:endParaRPr>
          </a:p>
          <a:p>
            <a:r>
              <a:rPr lang="es-CO" b="1">
                <a:solidFill>
                  <a:schemeClr val="bg1"/>
                </a:solidFill>
              </a:rPr>
              <a:t>HITOS ANATOMICOS</a:t>
            </a:r>
          </a:p>
          <a:p>
            <a:endParaRPr lang="es-CO" b="1">
              <a:solidFill>
                <a:schemeClr val="bg1"/>
              </a:solidFill>
            </a:endParaRPr>
          </a:p>
          <a:p>
            <a:r>
              <a:rPr lang="es-CO" b="1">
                <a:solidFill>
                  <a:schemeClr val="bg1"/>
                </a:solidFill>
              </a:rPr>
              <a:t>1.- E I P S</a:t>
            </a:r>
          </a:p>
          <a:p>
            <a:r>
              <a:rPr lang="es-CO" b="1">
                <a:solidFill>
                  <a:schemeClr val="bg1"/>
                </a:solidFill>
              </a:rPr>
              <a:t> 2.-  Escotadura innominada posterior</a:t>
            </a:r>
          </a:p>
          <a:p>
            <a:r>
              <a:rPr lang="es-CO" b="1">
                <a:solidFill>
                  <a:schemeClr val="bg1"/>
                </a:solidFill>
              </a:rPr>
              <a:t>3.- E I P I</a:t>
            </a:r>
          </a:p>
          <a:p>
            <a:r>
              <a:rPr lang="es-CO" b="1">
                <a:solidFill>
                  <a:schemeClr val="bg1"/>
                </a:solidFill>
              </a:rPr>
              <a:t>4.-INCISURA ISQUIATICA </a:t>
            </a:r>
            <a:r>
              <a:rPr lang="es-CO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s-CO" b="1">
              <a:solidFill>
                <a:schemeClr val="bg1"/>
              </a:solidFill>
            </a:endParaRPr>
          </a:p>
          <a:p>
            <a:r>
              <a:rPr lang="es-CO" b="1">
                <a:solidFill>
                  <a:schemeClr val="bg1"/>
                </a:solidFill>
              </a:rPr>
              <a:t>5.-ESPINA ISQUIATICA </a:t>
            </a:r>
          </a:p>
          <a:p>
            <a:r>
              <a:rPr lang="es-CO" b="1">
                <a:solidFill>
                  <a:schemeClr val="bg1"/>
                </a:solidFill>
              </a:rPr>
              <a:t>6.- INCISURA ISQUIATICA </a:t>
            </a:r>
            <a:r>
              <a:rPr lang="es-CO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  <a:p>
            <a:r>
              <a:rPr lang="es-CO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7.- TUBEROSIDAD DEL ISQUION</a:t>
            </a:r>
            <a:endParaRPr lang="es-CO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24"/>
          <p:cNvPicPr>
            <a:picLocks noChangeAspect="1" noChangeArrowheads="1"/>
          </p:cNvPicPr>
          <p:nvPr/>
        </p:nvPicPr>
        <p:blipFill>
          <a:blip r:embed="rId3" cstate="print"/>
          <a:srcRect l="19043" t="8789" r="49463" b="38477"/>
          <a:stretch>
            <a:fillRect/>
          </a:stretch>
        </p:blipFill>
        <p:spPr bwMode="auto">
          <a:xfrm>
            <a:off x="3702050" y="0"/>
            <a:ext cx="5441950" cy="68580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10243" name="6 CuadroTexto"/>
          <p:cNvSpPr txBox="1">
            <a:spLocks noChangeArrowheads="1"/>
          </p:cNvSpPr>
          <p:nvPr/>
        </p:nvSpPr>
        <p:spPr bwMode="auto">
          <a:xfrm>
            <a:off x="3714750" y="214313"/>
            <a:ext cx="2287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b="1">
                <a:solidFill>
                  <a:srgbClr val="00B0F0"/>
                </a:solidFill>
              </a:rPr>
              <a:t>BORDE SUPERIOR</a:t>
            </a:r>
          </a:p>
        </p:txBody>
      </p:sp>
      <p:sp>
        <p:nvSpPr>
          <p:cNvPr id="10244" name="4 CuadroTexto"/>
          <p:cNvSpPr txBox="1">
            <a:spLocks noChangeArrowheads="1"/>
          </p:cNvSpPr>
          <p:nvPr/>
        </p:nvSpPr>
        <p:spPr bwMode="auto">
          <a:xfrm>
            <a:off x="571500" y="785813"/>
            <a:ext cx="184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CO"/>
          </a:p>
        </p:txBody>
      </p:sp>
      <p:cxnSp>
        <p:nvCxnSpPr>
          <p:cNvPr id="10245" name="7 Conector recto de flecha"/>
          <p:cNvCxnSpPr>
            <a:cxnSpLocks noChangeShapeType="1"/>
          </p:cNvCxnSpPr>
          <p:nvPr/>
        </p:nvCxnSpPr>
        <p:spPr bwMode="auto">
          <a:xfrm rot="16200000" flipV="1">
            <a:off x="6250781" y="1178720"/>
            <a:ext cx="1285875" cy="2143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246" name="9 CuadroTexto"/>
          <p:cNvSpPr txBox="1">
            <a:spLocks noChangeArrowheads="1"/>
          </p:cNvSpPr>
          <p:nvPr/>
        </p:nvSpPr>
        <p:spPr bwMode="auto">
          <a:xfrm>
            <a:off x="6786563" y="2143125"/>
            <a:ext cx="517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sz="1600"/>
              <a:t>T. I.</a:t>
            </a:r>
          </a:p>
        </p:txBody>
      </p:sp>
      <p:cxnSp>
        <p:nvCxnSpPr>
          <p:cNvPr id="10247" name="11 Conector recto de flecha"/>
          <p:cNvCxnSpPr>
            <a:cxnSpLocks noChangeShapeType="1"/>
          </p:cNvCxnSpPr>
          <p:nvPr/>
        </p:nvCxnSpPr>
        <p:spPr bwMode="auto">
          <a:xfrm>
            <a:off x="3429000" y="928688"/>
            <a:ext cx="185737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248" name="13 CuadroTexto"/>
          <p:cNvSpPr txBox="1">
            <a:spLocks noChangeArrowheads="1"/>
          </p:cNvSpPr>
          <p:nvPr/>
        </p:nvSpPr>
        <p:spPr bwMode="auto">
          <a:xfrm>
            <a:off x="3143250" y="785813"/>
            <a:ext cx="512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O" sz="1400">
                <a:solidFill>
                  <a:schemeClr val="bg1"/>
                </a:solidFill>
              </a:rPr>
              <a:t>C. I 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3857625" y="6000750"/>
            <a:ext cx="19494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BORDE INFERIOR</a:t>
            </a:r>
          </a:p>
        </p:txBody>
      </p:sp>
      <p:sp>
        <p:nvSpPr>
          <p:cNvPr id="10250" name="9 CuadroTexto"/>
          <p:cNvSpPr txBox="1">
            <a:spLocks noChangeArrowheads="1"/>
          </p:cNvSpPr>
          <p:nvPr/>
        </p:nvSpPr>
        <p:spPr bwMode="auto">
          <a:xfrm>
            <a:off x="0" y="1628775"/>
            <a:ext cx="36210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ANGULO ANTEROSUPERIOR</a:t>
            </a:r>
          </a:p>
          <a:p>
            <a:r>
              <a:rPr lang="es-ES"/>
              <a:t>EIAS</a:t>
            </a:r>
          </a:p>
          <a:p>
            <a:endParaRPr lang="es-ES"/>
          </a:p>
          <a:p>
            <a:r>
              <a:rPr lang="es-ES"/>
              <a:t>ANGULO ANTERO INFERIOR</a:t>
            </a:r>
          </a:p>
          <a:p>
            <a:r>
              <a:rPr lang="es-ES"/>
              <a:t>Ángulo del pubis</a:t>
            </a:r>
          </a:p>
          <a:p>
            <a:endParaRPr lang="es-ES"/>
          </a:p>
          <a:p>
            <a:r>
              <a:rPr lang="es-ES"/>
              <a:t>ANGULO POSTERO SUPERIOR</a:t>
            </a:r>
          </a:p>
          <a:p>
            <a:r>
              <a:rPr lang="es-ES"/>
              <a:t>EIPS</a:t>
            </a:r>
          </a:p>
          <a:p>
            <a:endParaRPr lang="es-ES"/>
          </a:p>
          <a:p>
            <a:r>
              <a:rPr lang="es-ES"/>
              <a:t>ANGULO POSTERO INFERIOR</a:t>
            </a:r>
          </a:p>
          <a:p>
            <a:r>
              <a:rPr lang="es-ES"/>
              <a:t>Tuberosidad isquiaática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653" t="14720" r="36883" b="9681"/>
          <a:stretch>
            <a:fillRect/>
          </a:stretch>
        </p:blipFill>
        <p:spPr bwMode="auto">
          <a:xfrm>
            <a:off x="1115616" y="0"/>
            <a:ext cx="7308304" cy="65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6372200" y="404664"/>
            <a:ext cx="2650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LLA: Porción basilar a la 2ª</a:t>
            </a:r>
          </a:p>
          <a:p>
            <a:r>
              <a:rPr lang="es-ES" dirty="0" err="1"/>
              <a:t>vétebra</a:t>
            </a:r>
            <a:r>
              <a:rPr lang="es-ES" dirty="0"/>
              <a:t> sacra.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915" t="14721" r="6250" b="10940"/>
          <a:stretch>
            <a:fillRect/>
          </a:stretch>
        </p:blipFill>
        <p:spPr bwMode="auto">
          <a:xfrm>
            <a:off x="1259632" y="2132856"/>
            <a:ext cx="78843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827584" y="476672"/>
            <a:ext cx="8051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LLP  se inserta en el surco basilar  del H occipital hasta la 1ª </a:t>
            </a:r>
            <a:r>
              <a:rPr lang="es-ES" dirty="0" err="1"/>
              <a:t>coccigea</a:t>
            </a:r>
            <a:endParaRPr lang="es-ES" dirty="0"/>
          </a:p>
          <a:p>
            <a:r>
              <a:rPr lang="es-ES" dirty="0"/>
              <a:t>Se inserta en el borde posterior de los discos intervertebrales  en la parte media</a:t>
            </a:r>
          </a:p>
          <a:p>
            <a:r>
              <a:rPr lang="es-ES" dirty="0"/>
              <a:t>Del cuerpo vertebral se interpone entre hueso y ligamento las venas </a:t>
            </a:r>
            <a:r>
              <a:rPr lang="es-ES" dirty="0" err="1"/>
              <a:t>basivertebrales</a:t>
            </a:r>
            <a:endParaRPr lang="es-ES" dirty="0"/>
          </a:p>
          <a:p>
            <a:r>
              <a:rPr lang="es-ES" dirty="0"/>
              <a:t>Y el plexo venoso vertebral anterior.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9559" t="29840" r="11782" b="8421"/>
          <a:stretch>
            <a:fillRect/>
          </a:stretch>
        </p:blipFill>
        <p:spPr bwMode="auto">
          <a:xfrm>
            <a:off x="1979712" y="2996952"/>
            <a:ext cx="669674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611560" y="548680"/>
            <a:ext cx="85963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ART. Entre procesos articulares o art </a:t>
            </a:r>
            <a:r>
              <a:rPr lang="es-ES" dirty="0" err="1"/>
              <a:t>facetarias</a:t>
            </a:r>
            <a:r>
              <a:rPr lang="es-ES" dirty="0"/>
              <a:t> o </a:t>
            </a:r>
            <a:r>
              <a:rPr lang="es-ES" dirty="0" err="1"/>
              <a:t>cigoapofisiarias</a:t>
            </a:r>
            <a:endParaRPr lang="es-ES" dirty="0"/>
          </a:p>
          <a:p>
            <a:r>
              <a:rPr lang="es-ES" dirty="0"/>
              <a:t>Nota  a nivel lumbar presentan un refuerzo posterior denominado ligamento posterior.</a:t>
            </a:r>
          </a:p>
          <a:p>
            <a:endParaRPr lang="es-ES" dirty="0"/>
          </a:p>
          <a:p>
            <a:r>
              <a:rPr lang="es-ES" dirty="0"/>
              <a:t>Unión entre las  láminas a través del Ligamento Amarillo (su importancia a nivel lumbar)</a:t>
            </a:r>
          </a:p>
          <a:p>
            <a:endParaRPr lang="es-ES" dirty="0"/>
          </a:p>
          <a:p>
            <a:r>
              <a:rPr lang="es-ES" dirty="0"/>
              <a:t>Unión entre procesos Espinosos: Ligamento </a:t>
            </a:r>
            <a:r>
              <a:rPr lang="es-ES" dirty="0" err="1"/>
              <a:t>Interespinoso</a:t>
            </a:r>
            <a:r>
              <a:rPr lang="es-ES" dirty="0"/>
              <a:t>:  Ligamento </a:t>
            </a:r>
            <a:r>
              <a:rPr lang="es-ES" dirty="0" err="1"/>
              <a:t>Supraespinoso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Union</a:t>
            </a:r>
            <a:r>
              <a:rPr lang="es-ES" dirty="0"/>
              <a:t> entre Transversas: Ligamento </a:t>
            </a:r>
            <a:r>
              <a:rPr lang="es-ES" dirty="0" err="1"/>
              <a:t>intertransverso</a:t>
            </a:r>
            <a:r>
              <a:rPr lang="es-ES" dirty="0"/>
              <a:t> a nivel lumbar inserto en los procesos</a:t>
            </a:r>
          </a:p>
          <a:p>
            <a:r>
              <a:rPr lang="es-ES" dirty="0"/>
              <a:t> accesorios que </a:t>
            </a:r>
            <a:r>
              <a:rPr lang="es-ES" dirty="0" err="1"/>
              <a:t>corresponderian</a:t>
            </a:r>
            <a:r>
              <a:rPr lang="es-ES" dirty="0"/>
              <a:t> a los procesos transversos de las vertebras  superiores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774" t="23620" r="19903" b="7081"/>
          <a:stretch>
            <a:fillRect/>
          </a:stretch>
        </p:blipFill>
        <p:spPr bwMode="auto">
          <a:xfrm>
            <a:off x="1979712" y="1916832"/>
            <a:ext cx="568863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611560" y="548680"/>
            <a:ext cx="75969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Pelvis:</a:t>
            </a:r>
          </a:p>
          <a:p>
            <a:r>
              <a:rPr lang="es-ES" dirty="0"/>
              <a:t>Formada por la unión de tres huesos, sacro y dos  huesos iliacos.</a:t>
            </a:r>
          </a:p>
          <a:p>
            <a:r>
              <a:rPr lang="es-ES" dirty="0"/>
              <a:t>Unidos a través de tres articulaciones dos </a:t>
            </a:r>
            <a:r>
              <a:rPr lang="es-ES" dirty="0" err="1"/>
              <a:t>sacroiliacas</a:t>
            </a:r>
            <a:r>
              <a:rPr lang="es-ES" dirty="0"/>
              <a:t> y una sínfisis la del pubis.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1079" t="6215" r="3957" b="1881"/>
          <a:stretch>
            <a:fillRect/>
          </a:stretch>
        </p:blipFill>
        <p:spPr bwMode="auto">
          <a:xfrm>
            <a:off x="0" y="0"/>
            <a:ext cx="4343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52663"/>
            <a:ext cx="4495800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3 CuadroTexto"/>
          <p:cNvSpPr txBox="1">
            <a:spLocks noChangeArrowheads="1"/>
          </p:cNvSpPr>
          <p:nvPr/>
        </p:nvSpPr>
        <p:spPr bwMode="auto">
          <a:xfrm>
            <a:off x="4429125" y="0"/>
            <a:ext cx="4484688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SINFISIS DEL PUBIS</a:t>
            </a:r>
          </a:p>
          <a:p>
            <a:r>
              <a:rPr lang="es-ES">
                <a:solidFill>
                  <a:schemeClr val="bg1"/>
                </a:solidFill>
              </a:rPr>
              <a:t>-DISCO INTERPUBICO(fibrocartilago)</a:t>
            </a:r>
          </a:p>
          <a:p>
            <a:r>
              <a:rPr lang="es-ES">
                <a:solidFill>
                  <a:schemeClr val="bg1"/>
                </a:solidFill>
              </a:rPr>
              <a:t>-MANGUITO FIBROSO (LIGAMENTOS)</a:t>
            </a:r>
          </a:p>
          <a:p>
            <a:r>
              <a:rPr lang="es-ES">
                <a:solidFill>
                  <a:schemeClr val="bg1"/>
                </a:solidFill>
              </a:rPr>
              <a:t>L púbico posterior(periostico)</a:t>
            </a:r>
          </a:p>
          <a:p>
            <a:r>
              <a:rPr lang="es-ES">
                <a:solidFill>
                  <a:schemeClr val="bg1"/>
                </a:solidFill>
              </a:rPr>
              <a:t>L  púbico superior</a:t>
            </a:r>
          </a:p>
          <a:p>
            <a:r>
              <a:rPr lang="es-ES">
                <a:solidFill>
                  <a:schemeClr val="bg1"/>
                </a:solidFill>
              </a:rPr>
              <a:t>L púbico inferior o arqueado</a:t>
            </a:r>
          </a:p>
          <a:p>
            <a:r>
              <a:rPr lang="es-ES">
                <a:solidFill>
                  <a:schemeClr val="bg1"/>
                </a:solidFill>
              </a:rPr>
              <a:t>L púbico anterior(prolongación tendinosa)</a:t>
            </a:r>
          </a:p>
        </p:txBody>
      </p:sp>
      <p:sp>
        <p:nvSpPr>
          <p:cNvPr id="16389" name="4 CuadroTexto"/>
          <p:cNvSpPr txBox="1">
            <a:spLocks noChangeArrowheads="1"/>
          </p:cNvSpPr>
          <p:nvPr/>
        </p:nvSpPr>
        <p:spPr bwMode="auto">
          <a:xfrm>
            <a:off x="0" y="4714875"/>
            <a:ext cx="42545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ART. SACROILIACA</a:t>
            </a:r>
          </a:p>
          <a:p>
            <a:r>
              <a:rPr lang="es-ES">
                <a:solidFill>
                  <a:schemeClr val="bg1"/>
                </a:solidFill>
              </a:rPr>
              <a:t>SINOVIAL PLANA ;SINDESMOSIS</a:t>
            </a:r>
          </a:p>
          <a:p>
            <a:r>
              <a:rPr lang="es-ES">
                <a:solidFill>
                  <a:schemeClr val="bg1"/>
                </a:solidFill>
              </a:rPr>
              <a:t>CAPSULA FIBROSA</a:t>
            </a:r>
          </a:p>
          <a:p>
            <a:r>
              <a:rPr lang="es-ES">
                <a:solidFill>
                  <a:schemeClr val="bg1"/>
                </a:solidFill>
              </a:rPr>
              <a:t>LIGAMENTOS DE REFUERZO</a:t>
            </a:r>
          </a:p>
          <a:p>
            <a:r>
              <a:rPr lang="es-ES">
                <a:solidFill>
                  <a:schemeClr val="bg1"/>
                </a:solidFill>
              </a:rPr>
              <a:t>INERVACION 1º NERVIOS SACROS</a:t>
            </a:r>
          </a:p>
          <a:p>
            <a:r>
              <a:rPr lang="es-ES">
                <a:solidFill>
                  <a:schemeClr val="bg1"/>
                </a:solidFill>
              </a:rPr>
              <a:t>IRRIGACION; ART SACRA LATERAL E</a:t>
            </a:r>
          </a:p>
          <a:p>
            <a:r>
              <a:rPr lang="es-ES">
                <a:solidFill>
                  <a:schemeClr val="bg1"/>
                </a:solidFill>
              </a:rPr>
              <a:t>                        ILIOLUMBAR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23213" t="15555" r="25569" b="10001"/>
          <a:stretch>
            <a:fillRect/>
          </a:stretch>
        </p:blipFill>
        <p:spPr bwMode="auto">
          <a:xfrm>
            <a:off x="0" y="381000"/>
            <a:ext cx="46418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4225" y="188913"/>
            <a:ext cx="4549775" cy="598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3 CuadroTexto"/>
          <p:cNvSpPr txBox="1">
            <a:spLocks noChangeArrowheads="1"/>
          </p:cNvSpPr>
          <p:nvPr/>
        </p:nvSpPr>
        <p:spPr bwMode="auto">
          <a:xfrm>
            <a:off x="0" y="0"/>
            <a:ext cx="300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L. PROPIOS: ANT Y POST.</a:t>
            </a:r>
          </a:p>
          <a:p>
            <a:r>
              <a:rPr lang="es-ES"/>
              <a:t>L. A DISTANCIA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4842" y="548680"/>
            <a:ext cx="923579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REPAROS ANATOMICOS DE LA PELVIS</a:t>
            </a:r>
          </a:p>
          <a:p>
            <a:endParaRPr lang="es-ES" dirty="0"/>
          </a:p>
          <a:p>
            <a:r>
              <a:rPr lang="es-ES" dirty="0"/>
              <a:t>Pelvis Mayor: Formada por las alas del sacro y ambas fosas iliacas internas</a:t>
            </a:r>
          </a:p>
          <a:p>
            <a:r>
              <a:rPr lang="es-ES" dirty="0"/>
              <a:t>Limite superior: Formado por las crestas iliacas el promontorio, el borde anterior del hueso iliaco</a:t>
            </a:r>
          </a:p>
          <a:p>
            <a:r>
              <a:rPr lang="es-ES" dirty="0"/>
              <a:t>la sínfisis del pubis.</a:t>
            </a:r>
          </a:p>
          <a:p>
            <a:r>
              <a:rPr lang="es-ES" dirty="0"/>
              <a:t>Estrecho Superior o Abertura Superior de la Pelvis  Mayor:</a:t>
            </a:r>
          </a:p>
          <a:p>
            <a:r>
              <a:rPr lang="es-ES" dirty="0"/>
              <a:t>El limite inferior  formado por el promontorio (ACLARAR) el borde anterior de las alas del sacro,</a:t>
            </a:r>
          </a:p>
          <a:p>
            <a:r>
              <a:rPr lang="es-ES" dirty="0"/>
              <a:t>la línea  arqueada, el pecten del pubis, el borde posterior de la sínfisis del pubis.</a:t>
            </a:r>
          </a:p>
          <a:p>
            <a:r>
              <a:rPr lang="es-ES" dirty="0"/>
              <a:t>Inclinación inferior  de la abertura superior 60º</a:t>
            </a:r>
          </a:p>
          <a:p>
            <a:endParaRPr lang="es-ES" dirty="0"/>
          </a:p>
          <a:p>
            <a:r>
              <a:rPr lang="es-ES" dirty="0"/>
              <a:t>Pelvis Menor: Esta formada por las estructuras inferiores e internas bajo el estrecho superior </a:t>
            </a:r>
          </a:p>
          <a:p>
            <a:r>
              <a:rPr lang="es-ES" dirty="0"/>
              <a:t>de la pelvis, incluye el agujero obturador, la parte posterior del cuerpo de la </a:t>
            </a:r>
            <a:r>
              <a:rPr lang="es-ES" dirty="0" err="1"/>
              <a:t>sinfisis</a:t>
            </a:r>
            <a:r>
              <a:rPr lang="es-ES" dirty="0"/>
              <a:t>, y las </a:t>
            </a:r>
          </a:p>
          <a:p>
            <a:r>
              <a:rPr lang="es-ES" dirty="0"/>
              <a:t>concavidades  del sacro  y del </a:t>
            </a:r>
            <a:r>
              <a:rPr lang="es-ES" dirty="0" err="1"/>
              <a:t>coccix</a:t>
            </a:r>
            <a:r>
              <a:rPr lang="es-ES" dirty="0"/>
              <a:t>.</a:t>
            </a:r>
          </a:p>
          <a:p>
            <a:r>
              <a:rPr lang="es-ES" dirty="0"/>
              <a:t>Estrecho Inferior de la Pelvis:</a:t>
            </a:r>
          </a:p>
          <a:p>
            <a:r>
              <a:rPr lang="es-ES" dirty="0"/>
              <a:t>Formado por el borde inferior posterior de la </a:t>
            </a:r>
            <a:r>
              <a:rPr lang="es-ES" dirty="0" err="1"/>
              <a:t>sinfisi</a:t>
            </a:r>
            <a:r>
              <a:rPr lang="es-ES" dirty="0"/>
              <a:t> del pubis, el vértice del </a:t>
            </a:r>
            <a:r>
              <a:rPr lang="es-ES" dirty="0" err="1"/>
              <a:t>coccix</a:t>
            </a:r>
            <a:r>
              <a:rPr lang="es-ES" dirty="0"/>
              <a:t>, ambos</a:t>
            </a:r>
          </a:p>
          <a:p>
            <a:r>
              <a:rPr lang="es-ES" dirty="0"/>
              <a:t> </a:t>
            </a:r>
            <a:r>
              <a:rPr lang="es-ES" dirty="0" err="1"/>
              <a:t>tuberculosIsquiaticos</a:t>
            </a:r>
            <a:r>
              <a:rPr lang="es-ES" dirty="0"/>
              <a:t> y el borde inferior de sus ramas( </a:t>
            </a:r>
            <a:r>
              <a:rPr lang="es-ES" dirty="0" err="1"/>
              <a:t>isquiopubianas</a:t>
            </a:r>
            <a:r>
              <a:rPr lang="es-ES" dirty="0"/>
              <a:t>)</a:t>
            </a:r>
          </a:p>
          <a:p>
            <a:r>
              <a:rPr lang="es-ES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3988" t="27320" r="22117" b="28580"/>
          <a:stretch>
            <a:fillRect/>
          </a:stretch>
        </p:blipFill>
        <p:spPr bwMode="auto">
          <a:xfrm>
            <a:off x="0" y="0"/>
            <a:ext cx="9144000" cy="438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1946" t="21020" r="19731" b="9681"/>
          <a:stretch>
            <a:fillRect/>
          </a:stretch>
        </p:blipFill>
        <p:spPr bwMode="auto">
          <a:xfrm>
            <a:off x="107560" y="1042710"/>
            <a:ext cx="8352872" cy="581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82856" y="908720"/>
            <a:ext cx="88611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DIAMETRO CONJUGADO DE LA PELVIS O PROMONTORIO SUPRAPUBIANO</a:t>
            </a:r>
          </a:p>
          <a:p>
            <a:r>
              <a:rPr lang="es-ES" dirty="0"/>
              <a:t>MIDE 11 CMTS.</a:t>
            </a:r>
          </a:p>
          <a:p>
            <a:r>
              <a:rPr lang="es-ES" dirty="0"/>
              <a:t>EL DIAMETRO TRANSVERSO ENTRE 13 A 14 CMTS</a:t>
            </a:r>
          </a:p>
          <a:p>
            <a:endParaRPr lang="es-ES" dirty="0"/>
          </a:p>
          <a:p>
            <a:r>
              <a:rPr lang="es-ES" dirty="0"/>
              <a:t>EL DIAMETRO OBLICUO DE LA ARTICULACION SACROILIACA PARTE INFERIOR ALA EMINENCIA</a:t>
            </a:r>
          </a:p>
          <a:p>
            <a:r>
              <a:rPr lang="es-ES" dirty="0"/>
              <a:t>ILIOPUBICA CONTRALATERAL 12 CMT</a:t>
            </a:r>
          </a:p>
          <a:p>
            <a:endParaRPr lang="es-ES" dirty="0"/>
          </a:p>
          <a:p>
            <a:r>
              <a:rPr lang="es-ES" dirty="0"/>
              <a:t>EL DIAMETRO DEL ESTRECHO INFERIOR O COCCIX SUBPUBIANO MIDE ENTRE 7 A 10 CMT</a:t>
            </a:r>
          </a:p>
          <a:p>
            <a:endParaRPr lang="es-ES" dirty="0"/>
          </a:p>
          <a:p>
            <a:r>
              <a:rPr lang="es-ES" dirty="0"/>
              <a:t>EL DIAMETRO TRANSVERSO O BISQUIATICO ENTRE 12 A 13 CMTS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9961" t="14720" r="50910" b="5901"/>
          <a:stretch>
            <a:fillRect/>
          </a:stretch>
        </p:blipFill>
        <p:spPr bwMode="auto">
          <a:xfrm>
            <a:off x="0" y="260647"/>
            <a:ext cx="5508104" cy="6547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3653" t="26060" r="12378" b="19761"/>
          <a:stretch>
            <a:fillRect/>
          </a:stretch>
        </p:blipFill>
        <p:spPr bwMode="auto">
          <a:xfrm>
            <a:off x="0" y="2492896"/>
            <a:ext cx="9144000" cy="392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251520" y="476672"/>
            <a:ext cx="38418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DIFERENCIAS HOMBRE MUJER:</a:t>
            </a:r>
          </a:p>
          <a:p>
            <a:r>
              <a:rPr lang="es-ES" dirty="0"/>
              <a:t>Paredes mas delgadas</a:t>
            </a:r>
          </a:p>
          <a:p>
            <a:r>
              <a:rPr lang="es-ES" dirty="0"/>
              <a:t>Abertura superior mayor</a:t>
            </a:r>
          </a:p>
          <a:p>
            <a:r>
              <a:rPr lang="es-ES" dirty="0"/>
              <a:t>Pelvis Menor ancha</a:t>
            </a:r>
          </a:p>
          <a:p>
            <a:r>
              <a:rPr lang="es-ES" dirty="0" err="1"/>
              <a:t>Sinfisis</a:t>
            </a:r>
            <a:r>
              <a:rPr lang="es-ES" dirty="0"/>
              <a:t> menos alta</a:t>
            </a:r>
          </a:p>
          <a:p>
            <a:r>
              <a:rPr lang="es-ES" dirty="0"/>
              <a:t>Agujero obturador femenino triangular</a:t>
            </a:r>
          </a:p>
          <a:p>
            <a:r>
              <a:rPr lang="es-ES" dirty="0"/>
              <a:t>Mayor concavidad sacro </a:t>
            </a:r>
            <a:r>
              <a:rPr lang="es-ES" dirty="0" err="1"/>
              <a:t>coccigea</a:t>
            </a:r>
            <a:endParaRPr lang="es-ES" dirty="0"/>
          </a:p>
          <a:p>
            <a:r>
              <a:rPr lang="es-ES" dirty="0"/>
              <a:t>Abertura inferior </a:t>
            </a:r>
            <a:r>
              <a:rPr lang="es-ES"/>
              <a:t>mas ancha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864" t="15625" r="29722" b="6250"/>
          <a:stretch>
            <a:fillRect/>
          </a:stretch>
        </p:blipFill>
        <p:spPr bwMode="auto">
          <a:xfrm>
            <a:off x="1285852" y="0"/>
            <a:ext cx="7858148" cy="698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286000" y="0"/>
            <a:ext cx="35321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/>
              <a:t>MUSCULOS ESPINALES</a:t>
            </a:r>
          </a:p>
          <a:p>
            <a:endParaRPr lang="es-ES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533400"/>
            <a:ext cx="57007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/>
              <a:t>CANAL VERTEBRAL: definición</a:t>
            </a:r>
          </a:p>
          <a:p>
            <a:endParaRPr lang="es-MX"/>
          </a:p>
          <a:p>
            <a:r>
              <a:rPr lang="es-MX"/>
              <a:t>M. ERECTOR ESPINAL (MASA COMUN)</a:t>
            </a:r>
          </a:p>
          <a:p>
            <a:r>
              <a:rPr lang="es-MX"/>
              <a:t>Grosor; Nivel L1-T12, Muscular profundo,</a:t>
            </a:r>
          </a:p>
          <a:p>
            <a:r>
              <a:rPr lang="es-MX"/>
              <a:t>Aponeurótico superficial, Tendon?</a:t>
            </a:r>
          </a:p>
          <a:p>
            <a:r>
              <a:rPr lang="es-MX"/>
              <a:t>Inserción </a:t>
            </a:r>
          </a:p>
          <a:p>
            <a:endParaRPr lang="es-ES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0" y="3657600"/>
            <a:ext cx="312578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609600" indent="-609600"/>
            <a:r>
              <a:rPr lang="es-MX"/>
              <a:t>M.ILIOCOSTAL</a:t>
            </a:r>
          </a:p>
          <a:p>
            <a:pPr marL="609600" indent="-609600"/>
            <a:r>
              <a:rPr lang="es-MX"/>
              <a:t>  I.-Sacro, Cresta iliaca, </a:t>
            </a:r>
          </a:p>
          <a:p>
            <a:pPr marL="609600" indent="-609600"/>
            <a:r>
              <a:rPr lang="es-MX"/>
              <a:t> ángulo posterior costal</a:t>
            </a:r>
          </a:p>
          <a:p>
            <a:pPr marL="609600" indent="-609600"/>
            <a:r>
              <a:rPr lang="es-MX"/>
              <a:t> Transversas C2-C7</a:t>
            </a:r>
          </a:p>
          <a:p>
            <a:pPr marL="609600" indent="-609600"/>
            <a:r>
              <a:rPr lang="es-MX"/>
              <a:t>   </a:t>
            </a:r>
          </a:p>
          <a:p>
            <a:pPr marL="609600" indent="-609600"/>
            <a:endParaRPr lang="es-E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622925" y="3089275"/>
            <a:ext cx="88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/>
              <a:t>Fg 60</a:t>
            </a:r>
            <a:endParaRPr lang="es-ES"/>
          </a:p>
        </p:txBody>
      </p:sp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5715000" y="0"/>
          <a:ext cx="3429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4210638" imgH="9142857" progId="MSPhotoEd.3">
                  <p:embed/>
                </p:oleObj>
              </mc:Choice>
              <mc:Fallback>
                <p:oleObj name="Fotografía de Photo Editor" r:id="rId2" imgW="4210638" imgH="9142857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0"/>
                        <a:ext cx="3429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  <p:bldP spid="13315" grpId="0" build="p" autoUpdateAnimBg="0"/>
      <p:bldP spid="13317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08125" y="117475"/>
            <a:ext cx="579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/>
              <a:t>MUSCULOS TRANSVERSOS ESPINOSOS</a:t>
            </a:r>
            <a:endParaRPr lang="es-ES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-92075" y="650875"/>
            <a:ext cx="64547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/>
              <a:t>-Desde una transversa a una espinosa</a:t>
            </a:r>
          </a:p>
          <a:p>
            <a:r>
              <a:rPr lang="es-MX"/>
              <a:t>-Ocupan el canal vertebral propiamente tal</a:t>
            </a:r>
          </a:p>
          <a:p>
            <a:r>
              <a:rPr lang="es-MX"/>
              <a:t>-Son regionales en cuanto a su grosor y función</a:t>
            </a:r>
          </a:p>
          <a:p>
            <a:r>
              <a:rPr lang="es-MX"/>
              <a:t>-Bilateralmente actuan como extensores del raquie</a:t>
            </a:r>
          </a:p>
          <a:p>
            <a:r>
              <a:rPr lang="es-MX"/>
              <a:t>-Unilateral actúan como rotadores</a:t>
            </a:r>
          </a:p>
          <a:p>
            <a:r>
              <a:rPr lang="es-MX"/>
              <a:t>-Pueden efectuar rotación segmentaria o a distancia</a:t>
            </a:r>
          </a:p>
          <a:p>
            <a:r>
              <a:rPr lang="es-MX"/>
              <a:t>-Se dividen en:</a:t>
            </a:r>
            <a:endParaRPr lang="es-ES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62000" y="4953000"/>
            <a:ext cx="7031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/>
              <a:t>Semiespinosos                   Multífidos              Rotadores</a:t>
            </a:r>
            <a:endParaRPr lang="es-ES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H="1">
            <a:off x="2362200" y="3124200"/>
            <a:ext cx="1219200" cy="16002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s-CL"/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3581400" y="3124200"/>
            <a:ext cx="838200" cy="16002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s-CL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3581400" y="3124200"/>
            <a:ext cx="3048000" cy="1676400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/>
          <a:lstStyle/>
          <a:p>
            <a:endParaRPr lang="es-CL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503987" y="-214338"/>
          <a:ext cx="26400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ía de Photo Editor" r:id="rId2" imgW="7876190" imgH="20466667" progId="MSPhotoEd.3">
                  <p:embed/>
                </p:oleObj>
              </mc:Choice>
              <mc:Fallback>
                <p:oleObj name="Fotografía de Photo Editor" r:id="rId2" imgW="7876190" imgH="20466667" progId="MSPhotoEd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3987" y="-214338"/>
                        <a:ext cx="26400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20671" t="6902" r="46306" b="38954"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 l="19939" t="6902" r="48323" b="38954"/>
          <a:stretch>
            <a:fillRect/>
          </a:stretch>
        </p:blipFill>
        <p:spPr bwMode="auto">
          <a:xfrm>
            <a:off x="5000625" y="0"/>
            <a:ext cx="4143375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7613650" y="5157788"/>
            <a:ext cx="1606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/>
              <a:t>-Psoas</a:t>
            </a:r>
          </a:p>
          <a:p>
            <a:r>
              <a:rPr lang="es-ES_tradnl"/>
              <a:t>-Iliaco</a:t>
            </a:r>
          </a:p>
          <a:p>
            <a:r>
              <a:rPr lang="es-ES_tradnl"/>
              <a:t>-Psoas menor</a:t>
            </a:r>
          </a:p>
          <a:p>
            <a:r>
              <a:rPr lang="es-ES_tradnl"/>
              <a:t>-Plexo lumbar</a:t>
            </a:r>
          </a:p>
          <a:p>
            <a:r>
              <a:rPr lang="es-ES_tradnl"/>
              <a:t>-L. Inguinal</a:t>
            </a:r>
          </a:p>
          <a:p>
            <a:endParaRPr lang="es-ES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0" y="0"/>
            <a:ext cx="254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/>
              <a:t>Relaciones del plexo</a:t>
            </a:r>
          </a:p>
          <a:p>
            <a:r>
              <a:rPr lang="es-ES_tradnl"/>
              <a:t>Relaciones musculares</a:t>
            </a:r>
          </a:p>
          <a:p>
            <a:endParaRPr lang="es-ES"/>
          </a:p>
        </p:txBody>
      </p:sp>
      <p:cxnSp>
        <p:nvCxnSpPr>
          <p:cNvPr id="7" name="6 Conector recto de flecha"/>
          <p:cNvCxnSpPr/>
          <p:nvPr/>
        </p:nvCxnSpPr>
        <p:spPr>
          <a:xfrm rot="5400000" flipH="1" flipV="1">
            <a:off x="2571750" y="5000626"/>
            <a:ext cx="1500187" cy="10715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7 CuadroTexto"/>
          <p:cNvSpPr txBox="1">
            <a:spLocks noChangeArrowheads="1"/>
          </p:cNvSpPr>
          <p:nvPr/>
        </p:nvSpPr>
        <p:spPr bwMode="auto">
          <a:xfrm>
            <a:off x="2357438" y="6215063"/>
            <a:ext cx="979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BURSA</a:t>
            </a:r>
          </a:p>
        </p:txBody>
      </p:sp>
      <p:cxnSp>
        <p:nvCxnSpPr>
          <p:cNvPr id="10" name="9 Conector recto"/>
          <p:cNvCxnSpPr/>
          <p:nvPr/>
        </p:nvCxnSpPr>
        <p:spPr>
          <a:xfrm rot="10800000" flipV="1">
            <a:off x="357188" y="928688"/>
            <a:ext cx="1714500" cy="71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rot="10800000">
            <a:off x="428625" y="2714625"/>
            <a:ext cx="142875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rot="5400000">
            <a:off x="-500856" y="1856581"/>
            <a:ext cx="17145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3" name="14 CuadroTexto"/>
          <p:cNvSpPr txBox="1">
            <a:spLocks noChangeArrowheads="1"/>
          </p:cNvSpPr>
          <p:nvPr/>
        </p:nvSpPr>
        <p:spPr bwMode="auto">
          <a:xfrm>
            <a:off x="500063" y="1357313"/>
            <a:ext cx="1765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800"/>
              <a:t>INERVACION:</a:t>
            </a:r>
          </a:p>
          <a:p>
            <a:r>
              <a:rPr lang="es-ES" sz="800"/>
              <a:t>COLATERALES PLEXO LUMBAR</a:t>
            </a:r>
          </a:p>
        </p:txBody>
      </p:sp>
      <p:cxnSp>
        <p:nvCxnSpPr>
          <p:cNvPr id="17" name="16 Conector recto"/>
          <p:cNvCxnSpPr/>
          <p:nvPr/>
        </p:nvCxnSpPr>
        <p:spPr>
          <a:xfrm rot="10800000">
            <a:off x="357188" y="2857500"/>
            <a:ext cx="142875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rot="10800000">
            <a:off x="428625" y="5786438"/>
            <a:ext cx="1643063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rot="5400000">
            <a:off x="-1180306" y="4321969"/>
            <a:ext cx="293052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7" name="21 CuadroTexto"/>
          <p:cNvSpPr txBox="1">
            <a:spLocks noChangeArrowheads="1"/>
          </p:cNvSpPr>
          <p:nvPr/>
        </p:nvSpPr>
        <p:spPr bwMode="auto">
          <a:xfrm>
            <a:off x="500063" y="4214813"/>
            <a:ext cx="1563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800"/>
              <a:t>INERVACION</a:t>
            </a:r>
          </a:p>
          <a:p>
            <a:r>
              <a:rPr lang="es-ES" sz="800"/>
              <a:t>COLATERALES N FEMORAL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E3513AD-AED2-444E-A7A8-EF1F52B78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10781" r="25588" b="9381"/>
          <a:stretch/>
        </p:blipFill>
        <p:spPr>
          <a:xfrm>
            <a:off x="1691680" y="31965"/>
            <a:ext cx="7424809" cy="682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88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6D6A27-E465-487B-9ECE-0A7758A108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10781" r="25588" b="9381"/>
          <a:stretch/>
        </p:blipFill>
        <p:spPr>
          <a:xfrm>
            <a:off x="1657638" y="1"/>
            <a:ext cx="7459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24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836712"/>
            <a:ext cx="103147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Pediculos</a:t>
            </a:r>
            <a:r>
              <a:rPr lang="es-ES" sz="2400" dirty="0"/>
              <a:t>: Son mas escotados en borde inferior que en  borde superior</a:t>
            </a:r>
          </a:p>
          <a:p>
            <a:endParaRPr lang="es-ES" sz="2400" dirty="0"/>
          </a:p>
          <a:p>
            <a:r>
              <a:rPr lang="es-ES" sz="2400" dirty="0"/>
              <a:t>Láminas: Mas altas que anchas</a:t>
            </a:r>
          </a:p>
          <a:p>
            <a:endParaRPr lang="es-ES" sz="2400" dirty="0"/>
          </a:p>
          <a:p>
            <a:r>
              <a:rPr lang="es-ES" sz="2400" dirty="0"/>
              <a:t>Transversas: representan las costillas  a nivel lumbar </a:t>
            </a:r>
          </a:p>
          <a:p>
            <a:endParaRPr lang="es-ES" sz="2400" dirty="0"/>
          </a:p>
          <a:p>
            <a:r>
              <a:rPr lang="es-ES" sz="2400" dirty="0"/>
              <a:t>Mamilares y accesorios: Son puntos de inserción muscular</a:t>
            </a:r>
          </a:p>
          <a:p>
            <a:endParaRPr lang="es-ES" sz="2400" dirty="0"/>
          </a:p>
          <a:p>
            <a:r>
              <a:rPr lang="es-ES" sz="2400" dirty="0"/>
              <a:t>Los procesos articulares superiores presentan dos caras una lateral y otra</a:t>
            </a:r>
          </a:p>
          <a:p>
            <a:r>
              <a:rPr lang="es-ES" sz="2400" dirty="0"/>
              <a:t> medial la medial presenta </a:t>
            </a:r>
            <a:r>
              <a:rPr lang="es-ES" sz="2400" dirty="0" err="1"/>
              <a:t>cartilago</a:t>
            </a:r>
            <a:r>
              <a:rPr lang="es-ES" sz="2400" dirty="0"/>
              <a:t> y es relativamente </a:t>
            </a:r>
            <a:r>
              <a:rPr lang="es-ES" sz="2400" dirty="0" err="1"/>
              <a:t>concava</a:t>
            </a:r>
            <a:r>
              <a:rPr lang="es-ES" sz="2400" dirty="0"/>
              <a:t> en el </a:t>
            </a:r>
          </a:p>
          <a:p>
            <a:r>
              <a:rPr lang="es-ES" sz="2400" dirty="0"/>
              <a:t>mismo sentido la lateral en su parte superior presenta el proceso mamilar</a:t>
            </a:r>
          </a:p>
          <a:p>
            <a:endParaRPr lang="es-ES" sz="2400" dirty="0"/>
          </a:p>
          <a:p>
            <a:r>
              <a:rPr lang="es-ES" sz="2400" dirty="0"/>
              <a:t>Los procesos articulares inferiores su cara lateral es convexa con </a:t>
            </a:r>
            <a:r>
              <a:rPr lang="es-ES" sz="2400" dirty="0" err="1"/>
              <a:t>orientacion</a:t>
            </a:r>
            <a:endParaRPr lang="es-ES" sz="2400" dirty="0"/>
          </a:p>
          <a:p>
            <a:r>
              <a:rPr lang="es-ES" sz="2400" dirty="0"/>
              <a:t>antero lateral.</a:t>
            </a:r>
          </a:p>
          <a:p>
            <a:r>
              <a:rPr lang="es-ES" sz="2400" dirty="0"/>
              <a:t>El agujero vertebral tiene forma triangular los tres lados iguales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2C1D6B-3A96-4258-AB01-D93D2DB78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0" t="10781" r="27951" b="10781"/>
          <a:stretch/>
        </p:blipFill>
        <p:spPr>
          <a:xfrm>
            <a:off x="2267744" y="-21342"/>
            <a:ext cx="6876256" cy="68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63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348038" y="908050"/>
            <a:ext cx="5921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CADERA ( límites cresta iliaca ,ligamento inguinal</a:t>
            </a:r>
          </a:p>
          <a:p>
            <a:r>
              <a:rPr lang="es-ES_tradnl" b="1">
                <a:solidFill>
                  <a:schemeClr val="bg1"/>
                </a:solidFill>
              </a:rPr>
              <a:t>Pliegue  glúteo o surco gluteo  union sartorio ADD L</a:t>
            </a:r>
          </a:p>
          <a:p>
            <a:r>
              <a:rPr lang="es-ES_tradnl" b="1">
                <a:solidFill>
                  <a:schemeClr val="bg1"/>
                </a:solidFill>
              </a:rPr>
              <a:t>(art. coxo femoral)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H="1">
            <a:off x="1835150" y="1557338"/>
            <a:ext cx="1584325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50913" y="2655888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R.GLUTEA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4211638" y="1844675"/>
            <a:ext cx="0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059113" y="3284538"/>
            <a:ext cx="2673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R. INGUINO FEMORAL</a:t>
            </a:r>
          </a:p>
          <a:p>
            <a:r>
              <a:rPr lang="es-ES_tradnl" b="1">
                <a:solidFill>
                  <a:schemeClr val="bg1"/>
                </a:solidFill>
              </a:rPr>
              <a:t>(triángulo femoral)</a:t>
            </a:r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5508625" y="1773238"/>
            <a:ext cx="1439863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280150" y="2655888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b="1">
                <a:solidFill>
                  <a:schemeClr val="bg1"/>
                </a:solidFill>
              </a:rPr>
              <a:t>R. OBTURATRIZ</a:t>
            </a:r>
            <a:endParaRPr lang="es-ES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908720"/>
            <a:ext cx="837126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VERTEBRAS LUMBARES ESPECIALES</a:t>
            </a:r>
          </a:p>
          <a:p>
            <a:endParaRPr lang="es-ES" dirty="0"/>
          </a:p>
          <a:p>
            <a:r>
              <a:rPr lang="es-ES" dirty="0"/>
              <a:t>1ª VERTEBRA LUMBAR : Procesos transversos mas pequeños que el resto</a:t>
            </a:r>
          </a:p>
          <a:p>
            <a:endParaRPr lang="es-ES" dirty="0"/>
          </a:p>
          <a:p>
            <a:r>
              <a:rPr lang="es-ES" dirty="0"/>
              <a:t>3ª vertebra Lumbar proceso transverso mas ancho</a:t>
            </a:r>
          </a:p>
          <a:p>
            <a:endParaRPr lang="es-ES" dirty="0"/>
          </a:p>
          <a:p>
            <a:r>
              <a:rPr lang="es-ES" dirty="0"/>
              <a:t>5ª vértebra Lumbar: Cuerpo vertebral mas alto por anterior que por posterior, procesos</a:t>
            </a:r>
          </a:p>
          <a:p>
            <a:r>
              <a:rPr lang="es-ES" dirty="0"/>
              <a:t>articulares mas separados entre ellos.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C1C053-FC3B-4AD8-B250-2C740C310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6" t="10781" r="25588" b="9381"/>
          <a:stretch/>
        </p:blipFill>
        <p:spPr>
          <a:xfrm>
            <a:off x="1835696" y="28928"/>
            <a:ext cx="7308304" cy="68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84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95702F1-98DA-46F3-BBC5-AB5A67AE2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7" t="17785" r="31888" b="17785"/>
          <a:stretch/>
        </p:blipFill>
        <p:spPr>
          <a:xfrm>
            <a:off x="2339752" y="-36096"/>
            <a:ext cx="6777463" cy="677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9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548680"/>
            <a:ext cx="891385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Sacro:</a:t>
            </a:r>
          </a:p>
          <a:p>
            <a:r>
              <a:rPr lang="es-ES" dirty="0"/>
              <a:t>Formado por la fusión de 5 vértebras sacras</a:t>
            </a:r>
          </a:p>
          <a:p>
            <a:r>
              <a:rPr lang="es-ES" dirty="0"/>
              <a:t>La concavidad sacra es mayor en las mujeres</a:t>
            </a:r>
          </a:p>
          <a:p>
            <a:r>
              <a:rPr lang="es-ES" dirty="0"/>
              <a:t>Presenta un promontorio que mide entre 118º y  126º corresponde al ángulo supero anterior</a:t>
            </a:r>
          </a:p>
          <a:p>
            <a:r>
              <a:rPr lang="es-ES" dirty="0"/>
              <a:t>de la primera vertebra sacra.</a:t>
            </a:r>
          </a:p>
          <a:p>
            <a:r>
              <a:rPr lang="es-ES" dirty="0"/>
              <a:t>Presenta al estudio 4 caras una base y un vértice.</a:t>
            </a:r>
          </a:p>
          <a:p>
            <a:endParaRPr lang="es-ES" dirty="0"/>
          </a:p>
          <a:p>
            <a:r>
              <a:rPr lang="es-ES" dirty="0"/>
              <a:t>CARA ANTERIOR:</a:t>
            </a:r>
          </a:p>
          <a:p>
            <a:r>
              <a:rPr lang="es-ES" dirty="0"/>
              <a:t>Presenta los agujeros sacros anteriores</a:t>
            </a:r>
          </a:p>
          <a:p>
            <a:r>
              <a:rPr lang="es-ES" dirty="0"/>
              <a:t>Surcos sacros anteriores por los que transcurre los nervios sacros anteriores</a:t>
            </a:r>
          </a:p>
          <a:p>
            <a:r>
              <a:rPr lang="es-ES" dirty="0"/>
              <a:t>Los cuerpos están delimitados por lasa líneas transversales del sacro</a:t>
            </a:r>
          </a:p>
          <a:p>
            <a:r>
              <a:rPr lang="es-ES" dirty="0"/>
              <a:t>Esta cara permite la inserción del musculo piriforme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3989" t="21420" r="25070" b="7240"/>
          <a:stretch>
            <a:fillRect/>
          </a:stretch>
        </p:blipFill>
        <p:spPr bwMode="auto">
          <a:xfrm>
            <a:off x="2267744" y="2276872"/>
            <a:ext cx="496855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1395</Words>
  <Application>Microsoft Office PowerPoint</Application>
  <PresentationFormat>Presentación en pantalla (4:3)</PresentationFormat>
  <Paragraphs>260</Paragraphs>
  <Slides>42</Slides>
  <Notes>11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7" baseType="lpstr">
      <vt:lpstr>Arial</vt:lpstr>
      <vt:lpstr>Calibri</vt:lpstr>
      <vt:lpstr>Times New Roman</vt:lpstr>
      <vt:lpstr>Tema de Office</vt:lpstr>
      <vt:lpstr>Fotografía de Photo Editor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Elias Fernandez</dc:creator>
  <cp:lastModifiedBy>Elias Walter Fernandez Arias (efernandez)</cp:lastModifiedBy>
  <cp:revision>33</cp:revision>
  <dcterms:created xsi:type="dcterms:W3CDTF">2011-12-02T22:26:27Z</dcterms:created>
  <dcterms:modified xsi:type="dcterms:W3CDTF">2023-10-12T23:04:06Z</dcterms:modified>
</cp:coreProperties>
</file>