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5" r:id="rId39"/>
    <p:sldId id="296" r:id="rId40"/>
    <p:sldId id="293" r:id="rId41"/>
    <p:sldId id="294" r:id="rId42"/>
    <p:sldId id="297" r:id="rId4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D0FC3-A2CC-3EDE-090D-2B1BD203DA0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4D9EE16A-3B42-8CA3-318D-22BE6915F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F8D95A9E-7E3D-E3F3-D1ED-BB7DF225EBD9}"/>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1E5285D7-1FB6-19C8-957A-9C52F93F5DB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47F4655-0FB3-05C7-8637-DC948D1E3057}"/>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68426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89874-C6B5-7D0D-77A5-9141DDE873B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32CB3EA-8013-A7D5-5A76-291C4D52260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78EBBC5-1B3B-0378-2046-F42910D8846D}"/>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1317F23E-A0B9-5A58-0CE2-0D5CBFF76C2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AE25449-C4EB-79C1-BDC2-8B5F176424DA}"/>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198675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9FAC616-EA41-FBB7-B550-B011E73DD3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447A725-5ECA-CCBA-4EA4-7F746C7D34C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3E70F36-4638-1DEF-C707-B79D6777C931}"/>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C41EC341-897F-B16D-F31B-C5AC56BD65E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44B1D11-D466-805A-4FE6-A02D6189D72C}"/>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401692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B8455-DA4F-A551-7FBC-482D8C9F446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EE96429-ED0C-E1E6-841A-76B09060925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E4B14BD-6725-F9FD-F444-1BDE6614A57A}"/>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C04AAA3D-59C0-7D43-5074-87B72F6161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2D327F0-2B0D-8358-8435-86C1C1E6BA58}"/>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187623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8BA2D-7F26-E815-1165-0CB6D8FCC5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999CDB8-4A10-183F-DA7E-8D256120D4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801ED24-C3AB-AB42-88AB-677B5A475B24}"/>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B0582DA7-E301-21B1-E67B-46AF124B3F8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BC37A9C-344A-EBBE-E4D6-21B102B6C385}"/>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166420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FCDB5-682B-F71B-8016-F018502D8F6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824CEE9-09CE-B998-5DB5-055CF8515E6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BBEEFE7-59E5-9904-C7CC-D5686BCC56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17FE1730-85A5-CB8D-0677-F2B2DD6AF2B7}"/>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6" name="Marcador de pie de página 5">
            <a:extLst>
              <a:ext uri="{FF2B5EF4-FFF2-40B4-BE49-F238E27FC236}">
                <a16:creationId xmlns:a16="http://schemas.microsoft.com/office/drawing/2014/main" id="{F385B785-C3D5-BE5E-F4EE-0166DFDA9AB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D6207C4-FC1E-9B2D-7FD8-2576FA23EC38}"/>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5577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384090-6CB0-A743-1FF2-407765DCF4C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CD31064-CB73-A295-6A93-BB739E4BE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4EDD45-795F-B4F2-5D0D-38936593874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1D548018-A38C-DCB5-BD59-4C2CC5CF7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242010-6600-6978-2174-6198DB0D533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0D9DDBBA-057C-C5D6-32E6-E26469108E28}"/>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8" name="Marcador de pie de página 7">
            <a:extLst>
              <a:ext uri="{FF2B5EF4-FFF2-40B4-BE49-F238E27FC236}">
                <a16:creationId xmlns:a16="http://schemas.microsoft.com/office/drawing/2014/main" id="{EED5A235-C39A-438B-9DE6-C115C9B4694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FD57915-6A57-BEFF-DFDF-42ED73D59B0B}"/>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252005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49D1F-1751-89F7-938F-24819566523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BD775AE1-EBB4-3A04-432B-F2209A7DD4FC}"/>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4" name="Marcador de pie de página 3">
            <a:extLst>
              <a:ext uri="{FF2B5EF4-FFF2-40B4-BE49-F238E27FC236}">
                <a16:creationId xmlns:a16="http://schemas.microsoft.com/office/drawing/2014/main" id="{AA8D4019-9D1B-C144-0601-9B57764F8E2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EB564DAB-14A2-CD87-237B-1875C2623638}"/>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288773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CB9E1A8-B404-DB65-737F-B136F70B8E30}"/>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3" name="Marcador de pie de página 2">
            <a:extLst>
              <a:ext uri="{FF2B5EF4-FFF2-40B4-BE49-F238E27FC236}">
                <a16:creationId xmlns:a16="http://schemas.microsoft.com/office/drawing/2014/main" id="{E39C6666-9CDB-9B22-7BB6-84CBD868B684}"/>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4276357A-F6A9-5D93-2CD2-77E5842B2342}"/>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137603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E723FC-5897-F074-4F1F-D68B2C6150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45480D0-1BD5-A9A3-52F4-5EEC38F9C9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FDDFBCA-EFE4-1914-36CC-E3D245293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E2F960-2155-4904-109B-B6A1DAA7261B}"/>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6" name="Marcador de pie de página 5">
            <a:extLst>
              <a:ext uri="{FF2B5EF4-FFF2-40B4-BE49-F238E27FC236}">
                <a16:creationId xmlns:a16="http://schemas.microsoft.com/office/drawing/2014/main" id="{F126A7DB-63F1-9D14-AA48-F1CD1C8B2EB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A362F51-1CD0-31BF-EF32-089FC5E47DD6}"/>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320482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5A312A-9541-E6F2-5E42-6E7DC6521D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A2D7A39-1652-710E-F972-13B546109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75562F5-ADBF-48D8-6501-F807E7C1C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1E6434-D8E3-46C0-4A93-12716552714D}"/>
              </a:ext>
            </a:extLst>
          </p:cNvPr>
          <p:cNvSpPr>
            <a:spLocks noGrp="1"/>
          </p:cNvSpPr>
          <p:nvPr>
            <p:ph type="dt" sz="half" idx="10"/>
          </p:nvPr>
        </p:nvSpPr>
        <p:spPr/>
        <p:txBody>
          <a:bodyPr/>
          <a:lstStyle/>
          <a:p>
            <a:fld id="{80EC4604-7DD5-41AD-8612-42747D033794}" type="datetimeFigureOut">
              <a:rPr lang="es-CL" smtClean="0"/>
              <a:t>21-11-2024</a:t>
            </a:fld>
            <a:endParaRPr lang="es-CL"/>
          </a:p>
        </p:txBody>
      </p:sp>
      <p:sp>
        <p:nvSpPr>
          <p:cNvPr id="6" name="Marcador de pie de página 5">
            <a:extLst>
              <a:ext uri="{FF2B5EF4-FFF2-40B4-BE49-F238E27FC236}">
                <a16:creationId xmlns:a16="http://schemas.microsoft.com/office/drawing/2014/main" id="{93CB41B7-7B29-AD0A-DA78-9299280E8D2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511BA13-8C34-0235-AE29-1C42975A8DA2}"/>
              </a:ext>
            </a:extLst>
          </p:cNvPr>
          <p:cNvSpPr>
            <a:spLocks noGrp="1"/>
          </p:cNvSpPr>
          <p:nvPr>
            <p:ph type="sldNum" sz="quarter" idx="12"/>
          </p:nvPr>
        </p:nvSpPr>
        <p:spPr/>
        <p:txBody>
          <a:bodyPr/>
          <a:lstStyle/>
          <a:p>
            <a:fld id="{10389604-CE6D-4217-BB6D-0C9893F3D042}" type="slidenum">
              <a:rPr lang="es-CL" smtClean="0"/>
              <a:t>‹Nº›</a:t>
            </a:fld>
            <a:endParaRPr lang="es-CL"/>
          </a:p>
        </p:txBody>
      </p:sp>
    </p:spTree>
    <p:extLst>
      <p:ext uri="{BB962C8B-B14F-4D97-AF65-F5344CB8AC3E}">
        <p14:creationId xmlns:p14="http://schemas.microsoft.com/office/powerpoint/2010/main" val="186799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A1A8F6-28DA-37A3-EA23-D948F5AE1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F759D14-3E64-995D-052F-28AAA565B2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FA5F6B3-A745-3B96-626A-71F663D0C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EC4604-7DD5-41AD-8612-42747D033794}" type="datetimeFigureOut">
              <a:rPr lang="es-CL" smtClean="0"/>
              <a:t>21-11-2024</a:t>
            </a:fld>
            <a:endParaRPr lang="es-CL"/>
          </a:p>
        </p:txBody>
      </p:sp>
      <p:sp>
        <p:nvSpPr>
          <p:cNvPr id="5" name="Marcador de pie de página 4">
            <a:extLst>
              <a:ext uri="{FF2B5EF4-FFF2-40B4-BE49-F238E27FC236}">
                <a16:creationId xmlns:a16="http://schemas.microsoft.com/office/drawing/2014/main" id="{D82979E6-58A5-FBE0-2621-5C85B5C33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BFED1757-B22D-F577-D35B-417EA4E90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389604-CE6D-4217-BB6D-0C9893F3D042}" type="slidenum">
              <a:rPr lang="es-CL" smtClean="0"/>
              <a:t>‹Nº›</a:t>
            </a:fld>
            <a:endParaRPr lang="es-CL"/>
          </a:p>
        </p:txBody>
      </p:sp>
    </p:spTree>
    <p:extLst>
      <p:ext uri="{BB962C8B-B14F-4D97-AF65-F5344CB8AC3E}">
        <p14:creationId xmlns:p14="http://schemas.microsoft.com/office/powerpoint/2010/main" val="500440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72DF84B-6B20-D9F5-890C-4E091118D7FE}"/>
              </a:ext>
            </a:extLst>
          </p:cNvPr>
          <p:cNvSpPr txBox="1"/>
          <p:nvPr/>
        </p:nvSpPr>
        <p:spPr>
          <a:xfrm>
            <a:off x="0" y="609097"/>
            <a:ext cx="5358623" cy="2585323"/>
          </a:xfrm>
          <a:prstGeom prst="rect">
            <a:avLst/>
          </a:prstGeom>
          <a:noFill/>
        </p:spPr>
        <p:txBody>
          <a:bodyPr wrap="square">
            <a:spAutoFit/>
          </a:bodyPr>
          <a:lstStyle/>
          <a:p>
            <a:endParaRPr lang="es-ES" dirty="0"/>
          </a:p>
          <a:p>
            <a:r>
              <a:rPr lang="es-ES" dirty="0"/>
              <a:t>                                                                                             ESTRUCTURA OSEA DE LA PIERNA:</a:t>
            </a:r>
          </a:p>
          <a:p>
            <a:r>
              <a:rPr lang="es-ES" dirty="0"/>
              <a:t>Formado  por dos huesos largos, medial tibia y  lateral fíbula.</a:t>
            </a:r>
          </a:p>
          <a:p>
            <a:r>
              <a:rPr lang="es-ES" dirty="0"/>
              <a:t>Unidos ambos por estructura membranosa(interósea) y por dos articulaciones superior e inferior.</a:t>
            </a:r>
          </a:p>
          <a:p>
            <a:r>
              <a:rPr lang="es-ES" dirty="0"/>
              <a:t> </a:t>
            </a:r>
          </a:p>
        </p:txBody>
      </p:sp>
      <p:pic>
        <p:nvPicPr>
          <p:cNvPr id="7" name="Imagen 6">
            <a:extLst>
              <a:ext uri="{FF2B5EF4-FFF2-40B4-BE49-F238E27FC236}">
                <a16:creationId xmlns:a16="http://schemas.microsoft.com/office/drawing/2014/main" id="{7C5BDE70-F67F-D994-8420-22B24CF42297}"/>
              </a:ext>
            </a:extLst>
          </p:cNvPr>
          <p:cNvPicPr>
            <a:picLocks noChangeAspect="1"/>
          </p:cNvPicPr>
          <p:nvPr/>
        </p:nvPicPr>
        <p:blipFill>
          <a:blip r:embed="rId2"/>
          <a:stretch>
            <a:fillRect/>
          </a:stretch>
        </p:blipFill>
        <p:spPr>
          <a:xfrm>
            <a:off x="5358623" y="149902"/>
            <a:ext cx="6833377" cy="6708098"/>
          </a:xfrm>
          <a:prstGeom prst="rect">
            <a:avLst/>
          </a:prstGeom>
        </p:spPr>
      </p:pic>
    </p:spTree>
    <p:extLst>
      <p:ext uri="{BB962C8B-B14F-4D97-AF65-F5344CB8AC3E}">
        <p14:creationId xmlns:p14="http://schemas.microsoft.com/office/powerpoint/2010/main" val="3573927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2E0D37F-9ADC-9897-9A1F-8943C787DBCE}"/>
              </a:ext>
            </a:extLst>
          </p:cNvPr>
          <p:cNvSpPr txBox="1"/>
          <p:nvPr/>
        </p:nvSpPr>
        <p:spPr>
          <a:xfrm>
            <a:off x="348521" y="236016"/>
            <a:ext cx="11643609" cy="2308324"/>
          </a:xfrm>
          <a:prstGeom prst="rect">
            <a:avLst/>
          </a:prstGeom>
          <a:noFill/>
        </p:spPr>
        <p:txBody>
          <a:bodyPr wrap="square">
            <a:spAutoFit/>
          </a:bodyPr>
          <a:lstStyle/>
          <a:p>
            <a:r>
              <a:rPr lang="es-ES" dirty="0"/>
              <a:t> Cara lateral </a:t>
            </a:r>
          </a:p>
          <a:p>
            <a:r>
              <a:rPr lang="es-ES" dirty="0"/>
              <a:t>Formada por la incisura fibular  limitada por las dos ramas de bifurcación del borde interóseo de la tibia.</a:t>
            </a:r>
          </a:p>
          <a:p>
            <a:r>
              <a:rPr lang="es-ES" dirty="0"/>
              <a:t>Recibe a la porción articular de la fíbula.</a:t>
            </a:r>
          </a:p>
          <a:p>
            <a:endParaRPr lang="es-ES" dirty="0"/>
          </a:p>
          <a:p>
            <a:r>
              <a:rPr lang="es-ES" dirty="0"/>
              <a:t>Cara Inferior</a:t>
            </a:r>
          </a:p>
          <a:p>
            <a:r>
              <a:rPr lang="es-ES" dirty="0"/>
              <a:t>Dividida en dos partes por una cresta media para la garganta de la </a:t>
            </a:r>
            <a:r>
              <a:rPr lang="es-ES" dirty="0" err="1"/>
              <a:t>troclea</a:t>
            </a:r>
            <a:r>
              <a:rPr lang="es-ES" dirty="0"/>
              <a:t>.</a:t>
            </a:r>
          </a:p>
          <a:p>
            <a:endParaRPr lang="es-ES" dirty="0"/>
          </a:p>
          <a:p>
            <a:endParaRPr lang="es-ES" dirty="0"/>
          </a:p>
        </p:txBody>
      </p:sp>
      <p:pic>
        <p:nvPicPr>
          <p:cNvPr id="7" name="Imagen 6">
            <a:extLst>
              <a:ext uri="{FF2B5EF4-FFF2-40B4-BE49-F238E27FC236}">
                <a16:creationId xmlns:a16="http://schemas.microsoft.com/office/drawing/2014/main" id="{7A6063B3-A644-8E85-DA7A-E94192D78DDD}"/>
              </a:ext>
            </a:extLst>
          </p:cNvPr>
          <p:cNvPicPr>
            <a:picLocks noChangeAspect="1"/>
          </p:cNvPicPr>
          <p:nvPr/>
        </p:nvPicPr>
        <p:blipFill>
          <a:blip r:embed="rId2"/>
          <a:stretch>
            <a:fillRect/>
          </a:stretch>
        </p:blipFill>
        <p:spPr>
          <a:xfrm>
            <a:off x="1186093" y="2435240"/>
            <a:ext cx="10657386" cy="4550175"/>
          </a:xfrm>
          <a:prstGeom prst="rect">
            <a:avLst/>
          </a:prstGeom>
        </p:spPr>
      </p:pic>
    </p:spTree>
    <p:extLst>
      <p:ext uri="{BB962C8B-B14F-4D97-AF65-F5344CB8AC3E}">
        <p14:creationId xmlns:p14="http://schemas.microsoft.com/office/powerpoint/2010/main" val="75018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2EFA6CCB-6D4F-F584-1B25-CAB507865883}"/>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Cara Medial:</a:t>
            </a:r>
          </a:p>
          <a:p>
            <a:pPr indent="-228600">
              <a:lnSpc>
                <a:spcPct val="90000"/>
              </a:lnSpc>
              <a:spcAft>
                <a:spcPts val="600"/>
              </a:spcAft>
              <a:buFont typeface="Arial" panose="020B0604020202020204" pitchFamily="34" charset="0"/>
              <a:buChar char="•"/>
            </a:pPr>
            <a:r>
              <a:rPr lang="en-US" sz="1400"/>
              <a:t>Es un proceso voluminoso o  maléolo medial. </a:t>
            </a:r>
          </a:p>
          <a:p>
            <a:pPr indent="-228600">
              <a:lnSpc>
                <a:spcPct val="90000"/>
              </a:lnSpc>
              <a:spcAft>
                <a:spcPts val="600"/>
              </a:spcAft>
              <a:buFont typeface="Arial" panose="020B0604020202020204" pitchFamily="34" charset="0"/>
              <a:buChar char="•"/>
            </a:pPr>
            <a:r>
              <a:rPr lang="en-US" sz="1400"/>
              <a:t>La cara medial del maléolo es convexa y  contacta con la piel.</a:t>
            </a:r>
          </a:p>
          <a:p>
            <a:pPr indent="-228600">
              <a:lnSpc>
                <a:spcPct val="90000"/>
              </a:lnSpc>
              <a:spcAft>
                <a:spcPts val="600"/>
              </a:spcAft>
              <a:buFont typeface="Arial" panose="020B0604020202020204" pitchFamily="34" charset="0"/>
              <a:buChar char="•"/>
            </a:pPr>
            <a:r>
              <a:rPr lang="en-US" sz="1400"/>
              <a:t>La cara lateral presenta una superficie triangular articular  en relación con el Talo</a:t>
            </a:r>
          </a:p>
          <a:p>
            <a:pPr indent="-228600">
              <a:lnSpc>
                <a:spcPct val="90000"/>
              </a:lnSpc>
              <a:spcAft>
                <a:spcPts val="600"/>
              </a:spcAft>
              <a:buFont typeface="Arial" panose="020B0604020202020204" pitchFamily="34" charset="0"/>
              <a:buChar char="•"/>
            </a:pPr>
            <a:r>
              <a:rPr lang="en-US" sz="1400"/>
              <a:t>El borde anterior es grueso y rugoso para el ligamento medial de la articulación del tobillo.</a:t>
            </a:r>
          </a:p>
          <a:p>
            <a:pPr indent="-228600">
              <a:lnSpc>
                <a:spcPct val="90000"/>
              </a:lnSpc>
              <a:spcAft>
                <a:spcPts val="600"/>
              </a:spcAft>
              <a:buFont typeface="Arial" panose="020B0604020202020204" pitchFamily="34" charset="0"/>
              <a:buChar char="•"/>
            </a:pPr>
            <a:r>
              <a:rPr lang="en-US" sz="1400"/>
              <a:t> El borde posterior es muy ancho y presenta un surco oblicuo inferior y medialmente, a veces doble, en relación con los tendones de los músculos tibial posterior y flexor largo de los dedos </a:t>
            </a:r>
          </a:p>
          <a:p>
            <a:pPr indent="-228600">
              <a:lnSpc>
                <a:spcPct val="90000"/>
              </a:lnSpc>
              <a:spcAft>
                <a:spcPts val="600"/>
              </a:spcAft>
              <a:buFont typeface="Arial" panose="020B0604020202020204" pitchFamily="34" charset="0"/>
              <a:buChar char="•"/>
            </a:pPr>
            <a:r>
              <a:rPr lang="en-US" sz="1400"/>
              <a:t> El vértice para el ligamento medial de la articulación del tobillo.</a:t>
            </a:r>
          </a:p>
        </p:txBody>
      </p:sp>
      <p:pic>
        <p:nvPicPr>
          <p:cNvPr id="7" name="Imagen 6">
            <a:extLst>
              <a:ext uri="{FF2B5EF4-FFF2-40B4-BE49-F238E27FC236}">
                <a16:creationId xmlns:a16="http://schemas.microsoft.com/office/drawing/2014/main" id="{1832D079-4149-25B6-5F47-FE1E79138EBA}"/>
              </a:ext>
            </a:extLst>
          </p:cNvPr>
          <p:cNvPicPr>
            <a:picLocks noChangeAspect="1"/>
          </p:cNvPicPr>
          <p:nvPr/>
        </p:nvPicPr>
        <p:blipFill>
          <a:blip r:embed="rId2"/>
          <a:srcRect r="475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341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a:extLst>
              <a:ext uri="{FF2B5EF4-FFF2-40B4-BE49-F238E27FC236}">
                <a16:creationId xmlns:a16="http://schemas.microsoft.com/office/drawing/2014/main" id="{0E71DDFC-3884-9F6D-DF8B-A938AA435F9E}"/>
              </a:ext>
            </a:extLst>
          </p:cNvPr>
          <p:cNvPicPr>
            <a:picLocks noChangeAspect="1"/>
          </p:cNvPicPr>
          <p:nvPr/>
        </p:nvPicPr>
        <p:blipFill>
          <a:blip r:embed="rId2"/>
          <a:stretch>
            <a:fillRect/>
          </a:stretch>
        </p:blipFill>
        <p:spPr>
          <a:xfrm>
            <a:off x="1304145" y="60634"/>
            <a:ext cx="2942108" cy="72198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CuadroTexto 4">
            <a:extLst>
              <a:ext uri="{FF2B5EF4-FFF2-40B4-BE49-F238E27FC236}">
                <a16:creationId xmlns:a16="http://schemas.microsoft.com/office/drawing/2014/main" id="{AA27B8A6-4BFC-D183-CE33-FE8FF573EB29}"/>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dirty="0"/>
              <a:t>FIBULA:</a:t>
            </a:r>
          </a:p>
          <a:p>
            <a:pPr indent="-228600">
              <a:lnSpc>
                <a:spcPct val="90000"/>
              </a:lnSpc>
              <a:spcAft>
                <a:spcPts val="600"/>
              </a:spcAft>
              <a:buFont typeface="Arial" panose="020B0604020202020204" pitchFamily="34" charset="0"/>
              <a:buChar char="•"/>
            </a:pPr>
            <a:r>
              <a:rPr lang="en-US" sz="1500" dirty="0"/>
              <a:t>Hueso largo </a:t>
            </a:r>
            <a:r>
              <a:rPr lang="en-US" sz="1500" dirty="0" err="1"/>
              <a:t>ubicado</a:t>
            </a:r>
            <a:r>
              <a:rPr lang="en-US" sz="1500" dirty="0"/>
              <a:t> lateral a la tibia</a:t>
            </a:r>
          </a:p>
          <a:p>
            <a:pPr indent="-228600">
              <a:lnSpc>
                <a:spcPct val="90000"/>
              </a:lnSpc>
              <a:spcAft>
                <a:spcPts val="600"/>
              </a:spcAft>
              <a:buFont typeface="Arial" panose="020B0604020202020204" pitchFamily="34" charset="0"/>
              <a:buChar char="•"/>
            </a:pPr>
            <a:r>
              <a:rPr lang="en-US" sz="1500" dirty="0"/>
              <a:t>Se </a:t>
            </a:r>
            <a:r>
              <a:rPr lang="en-US" sz="1500" dirty="0" err="1"/>
              <a:t>articula</a:t>
            </a:r>
            <a:r>
              <a:rPr lang="en-US" sz="1500" dirty="0"/>
              <a:t> superior tibia inferior tibia y </a:t>
            </a:r>
            <a:r>
              <a:rPr lang="en-US" sz="1500" dirty="0" err="1"/>
              <a:t>talo</a:t>
            </a:r>
            <a:r>
              <a:rPr lang="en-US" sz="1500" dirty="0"/>
              <a:t> </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a:t>Cuerpo:</a:t>
            </a:r>
          </a:p>
          <a:p>
            <a:pPr indent="-228600">
              <a:lnSpc>
                <a:spcPct val="90000"/>
              </a:lnSpc>
              <a:spcAft>
                <a:spcPts val="600"/>
              </a:spcAft>
              <a:buFont typeface="Arial" panose="020B0604020202020204" pitchFamily="34" charset="0"/>
              <a:buChar char="•"/>
            </a:pPr>
            <a:r>
              <a:rPr lang="en-US" sz="1500" dirty="0"/>
              <a:t>El </a:t>
            </a:r>
            <a:r>
              <a:rPr lang="en-US" sz="1500" dirty="0" err="1"/>
              <a:t>cuerpo</a:t>
            </a:r>
            <a:r>
              <a:rPr lang="en-US" sz="1500" dirty="0"/>
              <a:t> de la fibula  es triangular </a:t>
            </a:r>
            <a:r>
              <a:rPr lang="en-US" sz="1500" dirty="0" err="1"/>
              <a:t>prácticamente</a:t>
            </a:r>
            <a:r>
              <a:rPr lang="en-US" sz="1500" dirty="0"/>
              <a:t> </a:t>
            </a:r>
            <a:r>
              <a:rPr lang="en-US" sz="1500" dirty="0" err="1"/>
              <a:t>en</a:t>
            </a:r>
            <a:r>
              <a:rPr lang="en-US" sz="1500" dirty="0"/>
              <a:t> </a:t>
            </a:r>
            <a:r>
              <a:rPr lang="en-US" sz="1500" dirty="0" err="1"/>
              <a:t>todo</a:t>
            </a:r>
            <a:r>
              <a:rPr lang="en-US" sz="1500" dirty="0"/>
              <a:t> </a:t>
            </a:r>
            <a:r>
              <a:rPr lang="en-US" sz="1500" dirty="0" err="1"/>
              <a:t>el</a:t>
            </a:r>
            <a:r>
              <a:rPr lang="en-US" sz="1500" dirty="0"/>
              <a:t> </a:t>
            </a:r>
            <a:r>
              <a:rPr lang="en-US" sz="1500" dirty="0" err="1"/>
              <a:t>cuerpo</a:t>
            </a:r>
            <a:r>
              <a:rPr lang="en-US" sz="1500" dirty="0"/>
              <a:t> mas </a:t>
            </a:r>
            <a:r>
              <a:rPr lang="en-US" sz="1500" dirty="0" err="1"/>
              <a:t>redondeado</a:t>
            </a:r>
            <a:r>
              <a:rPr lang="en-US" sz="1500" dirty="0"/>
              <a:t> a </a:t>
            </a:r>
            <a:r>
              <a:rPr lang="en-US" sz="1500" dirty="0" err="1"/>
              <a:t>nivel</a:t>
            </a:r>
            <a:r>
              <a:rPr lang="en-US" sz="1500" dirty="0"/>
              <a:t> del </a:t>
            </a:r>
            <a:r>
              <a:rPr lang="en-US" sz="1500" dirty="0" err="1"/>
              <a:t>cuello</a:t>
            </a:r>
            <a:r>
              <a:rPr lang="en-US" sz="1500" dirty="0"/>
              <a:t>.</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a:t> Cara lateral. </a:t>
            </a:r>
          </a:p>
          <a:p>
            <a:pPr indent="-228600">
              <a:lnSpc>
                <a:spcPct val="90000"/>
              </a:lnSpc>
              <a:spcAft>
                <a:spcPts val="600"/>
              </a:spcAft>
              <a:buFont typeface="Arial" panose="020B0604020202020204" pitchFamily="34" charset="0"/>
              <a:buChar char="•"/>
            </a:pPr>
            <a:r>
              <a:rPr lang="en-US" sz="1500" dirty="0" err="1"/>
              <a:t>Convexa</a:t>
            </a:r>
            <a:r>
              <a:rPr lang="en-US" sz="1500" dirty="0"/>
              <a:t>, </a:t>
            </a:r>
            <a:r>
              <a:rPr lang="en-US" sz="1500" dirty="0" err="1"/>
              <a:t>presta</a:t>
            </a:r>
            <a:r>
              <a:rPr lang="en-US" sz="1500" dirty="0"/>
              <a:t> </a:t>
            </a:r>
            <a:r>
              <a:rPr lang="en-US" sz="1500" dirty="0" err="1"/>
              <a:t>inserción</a:t>
            </a:r>
            <a:r>
              <a:rPr lang="en-US" sz="1500" dirty="0"/>
              <a:t> a </a:t>
            </a:r>
            <a:r>
              <a:rPr lang="en-US" sz="1500" dirty="0" err="1"/>
              <a:t>los</a:t>
            </a:r>
            <a:r>
              <a:rPr lang="en-US" sz="1500" dirty="0"/>
              <a:t> </a:t>
            </a:r>
            <a:r>
              <a:rPr lang="en-US" sz="1500" dirty="0" err="1"/>
              <a:t>músculos</a:t>
            </a:r>
            <a:r>
              <a:rPr lang="en-US" sz="1500" dirty="0"/>
              <a:t> fibular largo y </a:t>
            </a:r>
            <a:r>
              <a:rPr lang="en-US" sz="1500" dirty="0" err="1"/>
              <a:t>corto</a:t>
            </a:r>
            <a:r>
              <a:rPr lang="en-US" sz="1500" dirty="0"/>
              <a:t>. Lateral a la cresta </a:t>
            </a:r>
            <a:r>
              <a:rPr lang="en-US" sz="1500" dirty="0" err="1"/>
              <a:t>oblicua</a:t>
            </a:r>
            <a:r>
              <a:rPr lang="en-US" sz="1500" dirty="0"/>
              <a:t> </a:t>
            </a:r>
            <a:r>
              <a:rPr lang="en-US" sz="1500" dirty="0" err="1"/>
              <a:t>transitan</a:t>
            </a:r>
            <a:r>
              <a:rPr lang="en-US" sz="1500" dirty="0"/>
              <a:t> </a:t>
            </a:r>
            <a:r>
              <a:rPr lang="en-US" sz="1500" dirty="0" err="1"/>
              <a:t>los</a:t>
            </a:r>
            <a:r>
              <a:rPr lang="en-US" sz="1500" dirty="0"/>
              <a:t> </a:t>
            </a:r>
            <a:r>
              <a:rPr lang="en-US" sz="1500" dirty="0" err="1"/>
              <a:t>tendones</a:t>
            </a:r>
            <a:r>
              <a:rPr lang="en-US" sz="1500" dirty="0"/>
              <a:t> del MFL y MFC.</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2687886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848642-6EBE-8A29-964A-39DCB33E7BC0}"/>
              </a:ext>
            </a:extLst>
          </p:cNvPr>
          <p:cNvPicPr>
            <a:picLocks noChangeAspect="1"/>
          </p:cNvPicPr>
          <p:nvPr/>
        </p:nvPicPr>
        <p:blipFill>
          <a:blip r:embed="rId2"/>
          <a:stretch>
            <a:fillRect/>
          </a:stretch>
        </p:blipFill>
        <p:spPr>
          <a:xfrm>
            <a:off x="1242539" y="276541"/>
            <a:ext cx="9595350" cy="6379091"/>
          </a:xfrm>
          <a:prstGeom prst="rect">
            <a:avLst/>
          </a:prstGeom>
        </p:spPr>
      </p:pic>
    </p:spTree>
    <p:extLst>
      <p:ext uri="{BB962C8B-B14F-4D97-AF65-F5344CB8AC3E}">
        <p14:creationId xmlns:p14="http://schemas.microsoft.com/office/powerpoint/2010/main" val="203927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Shape 1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descr="Diagrama&#10;&#10;Descripción generada automáticamente con confianza baja">
            <a:extLst>
              <a:ext uri="{FF2B5EF4-FFF2-40B4-BE49-F238E27FC236}">
                <a16:creationId xmlns:a16="http://schemas.microsoft.com/office/drawing/2014/main" id="{B9DAC643-4101-6A0C-55CC-C858082A1E6D}"/>
              </a:ext>
            </a:extLst>
          </p:cNvPr>
          <p:cNvPicPr>
            <a:picLocks noChangeAspect="1"/>
          </p:cNvPicPr>
          <p:nvPr/>
        </p:nvPicPr>
        <p:blipFill>
          <a:blip r:embed="rId2"/>
          <a:stretch>
            <a:fillRect/>
          </a:stretch>
        </p:blipFill>
        <p:spPr>
          <a:xfrm>
            <a:off x="7815094" y="520749"/>
            <a:ext cx="2229298"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6" name="Arc 1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CD4068C9-B63B-1A80-4F81-2C630DBD8A70}"/>
              </a:ext>
            </a:extLst>
          </p:cNvPr>
          <p:cNvSpPr txBox="1"/>
          <p:nvPr/>
        </p:nvSpPr>
        <p:spPr>
          <a:xfrm>
            <a:off x="838201" y="1984443"/>
            <a:ext cx="5257800"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 Cara medial:</a:t>
            </a:r>
          </a:p>
          <a:p>
            <a:pPr indent="-228600">
              <a:lnSpc>
                <a:spcPct val="90000"/>
              </a:lnSpc>
              <a:spcAft>
                <a:spcPts val="600"/>
              </a:spcAft>
              <a:buFont typeface="Arial" panose="020B0604020202020204" pitchFamily="34" charset="0"/>
              <a:buChar char="•"/>
            </a:pPr>
            <a:r>
              <a:rPr lang="en-US"/>
              <a:t> Presencia de cresta longitudinal o borde interóseo.</a:t>
            </a:r>
          </a:p>
          <a:p>
            <a:pPr indent="-228600">
              <a:lnSpc>
                <a:spcPct val="90000"/>
              </a:lnSpc>
              <a:spcAft>
                <a:spcPts val="600"/>
              </a:spcAft>
              <a:buFont typeface="Arial" panose="020B0604020202020204" pitchFamily="34" charset="0"/>
              <a:buChar char="•"/>
            </a:pPr>
            <a:r>
              <a:rPr lang="en-US"/>
              <a:t>Anterior al borde interóseo se insertan</a:t>
            </a:r>
          </a:p>
          <a:p>
            <a:pPr indent="-228600">
              <a:lnSpc>
                <a:spcPct val="90000"/>
              </a:lnSpc>
              <a:spcAft>
                <a:spcPts val="600"/>
              </a:spcAft>
              <a:buFont typeface="Arial" panose="020B0604020202020204" pitchFamily="34" charset="0"/>
              <a:buChar char="•"/>
            </a:pPr>
            <a:r>
              <a:rPr lang="en-US"/>
              <a:t>el musculo extensor largo de los dedos y el tercer fibular.</a:t>
            </a:r>
          </a:p>
          <a:p>
            <a:pPr indent="-228600">
              <a:lnSpc>
                <a:spcPct val="90000"/>
              </a:lnSpc>
              <a:spcAft>
                <a:spcPts val="600"/>
              </a:spcAft>
              <a:buFont typeface="Arial" panose="020B0604020202020204" pitchFamily="34" charset="0"/>
              <a:buChar char="•"/>
            </a:pPr>
            <a:r>
              <a:rPr lang="en-US"/>
              <a:t>Por posterior a esta línea y borde pero en la misma cara medial se inserta el musculo tibial posterior.</a:t>
            </a:r>
          </a:p>
        </p:txBody>
      </p:sp>
    </p:spTree>
    <p:extLst>
      <p:ext uri="{BB962C8B-B14F-4D97-AF65-F5344CB8AC3E}">
        <p14:creationId xmlns:p14="http://schemas.microsoft.com/office/powerpoint/2010/main" val="47624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a:extLst>
              <a:ext uri="{FF2B5EF4-FFF2-40B4-BE49-F238E27FC236}">
                <a16:creationId xmlns:a16="http://schemas.microsoft.com/office/drawing/2014/main" id="{EE24836D-F31C-2ECC-AD15-3FBE0E1F3DB6}"/>
              </a:ext>
            </a:extLst>
          </p:cNvPr>
          <p:cNvPicPr>
            <a:picLocks noChangeAspect="1"/>
          </p:cNvPicPr>
          <p:nvPr/>
        </p:nvPicPr>
        <p:blipFill>
          <a:blip r:embed="rId2"/>
          <a:stretch>
            <a:fillRect/>
          </a:stretch>
        </p:blipFill>
        <p:spPr>
          <a:xfrm>
            <a:off x="1810014" y="511293"/>
            <a:ext cx="256371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CuadroTexto 4">
            <a:extLst>
              <a:ext uri="{FF2B5EF4-FFF2-40B4-BE49-F238E27FC236}">
                <a16:creationId xmlns:a16="http://schemas.microsoft.com/office/drawing/2014/main" id="{D94BD0B1-629A-83BE-AF10-2DA5E6D3C821}"/>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Cara posterior.</a:t>
            </a:r>
          </a:p>
          <a:p>
            <a:pPr indent="-228600">
              <a:lnSpc>
                <a:spcPct val="90000"/>
              </a:lnSpc>
              <a:spcAft>
                <a:spcPts val="600"/>
              </a:spcAft>
              <a:buFont typeface="Arial" panose="020B0604020202020204" pitchFamily="34" charset="0"/>
              <a:buChar char="•"/>
            </a:pPr>
            <a:r>
              <a:rPr lang="en-US" dirty="0"/>
              <a:t>Por </a:t>
            </a:r>
            <a:r>
              <a:rPr lang="en-US" dirty="0" err="1"/>
              <a:t>arriba</a:t>
            </a:r>
            <a:r>
              <a:rPr lang="en-US" dirty="0"/>
              <a:t> se </a:t>
            </a:r>
            <a:r>
              <a:rPr lang="en-US" dirty="0" err="1"/>
              <a:t>inserta</a:t>
            </a:r>
            <a:r>
              <a:rPr lang="en-US" dirty="0"/>
              <a:t> </a:t>
            </a:r>
            <a:r>
              <a:rPr lang="en-US" dirty="0" err="1"/>
              <a:t>el</a:t>
            </a:r>
            <a:r>
              <a:rPr lang="en-US" dirty="0"/>
              <a:t> M </a:t>
            </a:r>
            <a:r>
              <a:rPr lang="en-US" dirty="0" err="1"/>
              <a:t>Soleo</a:t>
            </a:r>
            <a:r>
              <a:rPr lang="en-US" dirty="0"/>
              <a:t> </a:t>
            </a:r>
          </a:p>
          <a:p>
            <a:pPr indent="-228600">
              <a:lnSpc>
                <a:spcPct val="90000"/>
              </a:lnSpc>
              <a:spcAft>
                <a:spcPts val="600"/>
              </a:spcAft>
              <a:buFont typeface="Arial" panose="020B0604020202020204" pitchFamily="34" charset="0"/>
              <a:buChar char="•"/>
            </a:pPr>
            <a:r>
              <a:rPr lang="en-US" dirty="0"/>
              <a:t>Por inferior a la </a:t>
            </a:r>
            <a:r>
              <a:rPr lang="en-US" dirty="0" err="1"/>
              <a:t>inserción</a:t>
            </a:r>
            <a:r>
              <a:rPr lang="en-US" dirty="0"/>
              <a:t> del </a:t>
            </a:r>
            <a:r>
              <a:rPr lang="en-US" dirty="0" err="1"/>
              <a:t>sóleo</a:t>
            </a:r>
            <a:r>
              <a:rPr lang="en-US" dirty="0"/>
              <a:t> se </a:t>
            </a:r>
            <a:r>
              <a:rPr lang="en-US" dirty="0" err="1"/>
              <a:t>inserta</a:t>
            </a:r>
            <a:r>
              <a:rPr lang="en-US" dirty="0"/>
              <a:t> </a:t>
            </a:r>
            <a:r>
              <a:rPr lang="en-US" dirty="0" err="1"/>
              <a:t>el</a:t>
            </a:r>
            <a:r>
              <a:rPr lang="en-US" dirty="0"/>
              <a:t> </a:t>
            </a:r>
            <a:r>
              <a:rPr lang="en-US" dirty="0" err="1"/>
              <a:t>musculo</a:t>
            </a:r>
            <a:r>
              <a:rPr lang="en-US" dirty="0"/>
              <a:t> flexor largo del Hallux</a:t>
            </a:r>
          </a:p>
        </p:txBody>
      </p:sp>
    </p:spTree>
    <p:extLst>
      <p:ext uri="{BB962C8B-B14F-4D97-AF65-F5344CB8AC3E}">
        <p14:creationId xmlns:p14="http://schemas.microsoft.com/office/powerpoint/2010/main" val="417753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73064081-425F-A0E4-133A-A98098911157}"/>
              </a:ext>
            </a:extLst>
          </p:cNvPr>
          <p:cNvPicPr>
            <a:picLocks noChangeAspect="1"/>
          </p:cNvPicPr>
          <p:nvPr/>
        </p:nvPicPr>
        <p:blipFill>
          <a:blip r:embed="rId2"/>
          <a:stretch>
            <a:fillRect/>
          </a:stretch>
        </p:blipFill>
        <p:spPr>
          <a:xfrm>
            <a:off x="1778087" y="965199"/>
            <a:ext cx="1342771" cy="4927602"/>
          </a:xfrm>
          <a:prstGeom prst="rect">
            <a:avLst/>
          </a:prstGeom>
        </p:spPr>
      </p:pic>
      <p:sp>
        <p:nvSpPr>
          <p:cNvPr id="14" name="Freeform: Shape 1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1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ED9F3227-D257-3BC7-DF6A-483524A59AA8}"/>
              </a:ext>
            </a:extLst>
          </p:cNvPr>
          <p:cNvSpPr txBox="1"/>
          <p:nvPr/>
        </p:nvSpPr>
        <p:spPr>
          <a:xfrm>
            <a:off x="5759354" y="2798064"/>
            <a:ext cx="5461095" cy="341761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a:solidFill>
                  <a:srgbClr val="FFFFFF"/>
                </a:solidFill>
              </a:rPr>
              <a:t>BORDES:</a:t>
            </a:r>
          </a:p>
          <a:p>
            <a:pPr indent="-228600">
              <a:lnSpc>
                <a:spcPct val="90000"/>
              </a:lnSpc>
              <a:spcAft>
                <a:spcPts val="600"/>
              </a:spcAft>
              <a:buFont typeface="Arial" panose="020B0604020202020204" pitchFamily="34" charset="0"/>
              <a:buChar char="•"/>
            </a:pPr>
            <a:r>
              <a:rPr lang="en-US" sz="1900">
                <a:solidFill>
                  <a:srgbClr val="FFFFFF"/>
                </a:solidFill>
              </a:rPr>
              <a:t> </a:t>
            </a:r>
          </a:p>
          <a:p>
            <a:pPr indent="-228600">
              <a:lnSpc>
                <a:spcPct val="90000"/>
              </a:lnSpc>
              <a:spcAft>
                <a:spcPts val="600"/>
              </a:spcAft>
              <a:buFont typeface="Arial" panose="020B0604020202020204" pitchFamily="34" charset="0"/>
              <a:buChar char="•"/>
            </a:pPr>
            <a:r>
              <a:rPr lang="en-US" sz="1900">
                <a:solidFill>
                  <a:srgbClr val="FFFFFF"/>
                </a:solidFill>
              </a:rPr>
              <a:t> Borde anterior. Es delgado</a:t>
            </a:r>
          </a:p>
          <a:p>
            <a:pPr indent="-228600">
              <a:lnSpc>
                <a:spcPct val="90000"/>
              </a:lnSpc>
              <a:spcAft>
                <a:spcPts val="600"/>
              </a:spcAft>
              <a:buFont typeface="Arial" panose="020B0604020202020204" pitchFamily="34" charset="0"/>
              <a:buChar char="•"/>
            </a:pPr>
            <a:r>
              <a:rPr lang="en-US" sz="1900">
                <a:solidFill>
                  <a:srgbClr val="FFFFFF"/>
                </a:solidFill>
              </a:rPr>
              <a:t>y cortante, sobre todo en su parte media.</a:t>
            </a:r>
          </a:p>
          <a:p>
            <a:pPr indent="-228600">
              <a:lnSpc>
                <a:spcPct val="90000"/>
              </a:lnSpc>
              <a:spcAft>
                <a:spcPts val="600"/>
              </a:spcAft>
              <a:buFont typeface="Arial" panose="020B0604020202020204" pitchFamily="34" charset="0"/>
              <a:buChar char="•"/>
            </a:pPr>
            <a:endParaRPr lang="en-US" sz="1900">
              <a:solidFill>
                <a:srgbClr val="FFFFFF"/>
              </a:solidFill>
            </a:endParaRPr>
          </a:p>
          <a:p>
            <a:pPr indent="-228600">
              <a:lnSpc>
                <a:spcPct val="90000"/>
              </a:lnSpc>
              <a:spcAft>
                <a:spcPts val="600"/>
              </a:spcAft>
              <a:buFont typeface="Arial" panose="020B0604020202020204" pitchFamily="34" charset="0"/>
              <a:buChar char="•"/>
            </a:pPr>
            <a:r>
              <a:rPr lang="en-US" sz="1900">
                <a:solidFill>
                  <a:srgbClr val="FFFFFF"/>
                </a:solidFill>
              </a:rPr>
              <a:t> Borde interóseo. Marcado en parte media agudizado. Propio o en relación con la cara medial.</a:t>
            </a:r>
          </a:p>
          <a:p>
            <a:pPr indent="-228600">
              <a:lnSpc>
                <a:spcPct val="90000"/>
              </a:lnSpc>
              <a:spcAft>
                <a:spcPts val="600"/>
              </a:spcAft>
              <a:buFont typeface="Arial" panose="020B0604020202020204" pitchFamily="34" charset="0"/>
              <a:buChar char="•"/>
            </a:pPr>
            <a:endParaRPr lang="en-US" sz="1900">
              <a:solidFill>
                <a:srgbClr val="FFFFFF"/>
              </a:solidFill>
            </a:endParaRPr>
          </a:p>
          <a:p>
            <a:pPr indent="-228600">
              <a:lnSpc>
                <a:spcPct val="90000"/>
              </a:lnSpc>
              <a:spcAft>
                <a:spcPts val="600"/>
              </a:spcAft>
              <a:buFont typeface="Arial" panose="020B0604020202020204" pitchFamily="34" charset="0"/>
              <a:buChar char="•"/>
            </a:pPr>
            <a:r>
              <a:rPr lang="en-US" sz="1900">
                <a:solidFill>
                  <a:srgbClr val="FFFFFF"/>
                </a:solidFill>
              </a:rPr>
              <a:t> Borde posterior. Es ovalado por arriba  </a:t>
            </a:r>
          </a:p>
          <a:p>
            <a:pPr indent="-228600">
              <a:lnSpc>
                <a:spcPct val="90000"/>
              </a:lnSpc>
              <a:spcAft>
                <a:spcPts val="600"/>
              </a:spcAft>
              <a:buFont typeface="Arial" panose="020B0604020202020204" pitchFamily="34" charset="0"/>
              <a:buChar char="•"/>
            </a:pPr>
            <a:endParaRPr lang="en-US" sz="1900">
              <a:solidFill>
                <a:srgbClr val="FFFFFF"/>
              </a:solidFill>
            </a:endParaRPr>
          </a:p>
        </p:txBody>
      </p:sp>
    </p:spTree>
    <p:extLst>
      <p:ext uri="{BB962C8B-B14F-4D97-AF65-F5344CB8AC3E}">
        <p14:creationId xmlns:p14="http://schemas.microsoft.com/office/powerpoint/2010/main" val="558838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2402BF4E-5F79-EAD8-E93F-2E27C52574F7}"/>
              </a:ext>
            </a:extLst>
          </p:cNvPr>
          <p:cNvPicPr>
            <a:picLocks noChangeAspect="1"/>
          </p:cNvPicPr>
          <p:nvPr/>
        </p:nvPicPr>
        <p:blipFill>
          <a:blip r:embed="rId2"/>
          <a:stretch>
            <a:fillRect/>
          </a:stretch>
        </p:blipFill>
        <p:spPr>
          <a:xfrm>
            <a:off x="794479" y="195989"/>
            <a:ext cx="3337416" cy="6519604"/>
          </a:xfrm>
          <a:prstGeom prst="rect">
            <a:avLst/>
          </a:prstGeom>
        </p:spPr>
      </p:pic>
      <p:sp>
        <p:nvSpPr>
          <p:cNvPr id="14" name="Freeform: Shape 1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1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4332E47-F7CD-F979-9C7C-1439DAA5FC57}"/>
              </a:ext>
            </a:extLst>
          </p:cNvPr>
          <p:cNvSpPr txBox="1"/>
          <p:nvPr/>
        </p:nvSpPr>
        <p:spPr>
          <a:xfrm>
            <a:off x="5759354" y="2798064"/>
            <a:ext cx="5461095" cy="341761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solidFill>
                  <a:srgbClr val="FFFFFF"/>
                </a:solidFill>
              </a:rPr>
              <a:t> Extremo superior:</a:t>
            </a:r>
          </a:p>
          <a:p>
            <a:pPr indent="-228600">
              <a:lnSpc>
                <a:spcPct val="90000"/>
              </a:lnSpc>
              <a:spcAft>
                <a:spcPts val="600"/>
              </a:spcAft>
              <a:buFont typeface="Arial" panose="020B0604020202020204" pitchFamily="34" charset="0"/>
              <a:buChar char="•"/>
            </a:pPr>
            <a:r>
              <a:rPr lang="en-US" sz="2200">
                <a:solidFill>
                  <a:srgbClr val="FFFFFF"/>
                </a:solidFill>
              </a:rPr>
              <a:t>Tb denominado cabeza fibular. Se continua inferiormente con el cuello de la fíbula.</a:t>
            </a:r>
          </a:p>
          <a:p>
            <a:pPr indent="-228600">
              <a:lnSpc>
                <a:spcPct val="90000"/>
              </a:lnSpc>
              <a:spcAft>
                <a:spcPts val="600"/>
              </a:spcAft>
              <a:buFont typeface="Arial" panose="020B0604020202020204" pitchFamily="34" charset="0"/>
              <a:buChar char="•"/>
            </a:pPr>
            <a:r>
              <a:rPr lang="en-US" sz="2200">
                <a:solidFill>
                  <a:srgbClr val="FFFFFF"/>
                </a:solidFill>
              </a:rPr>
              <a:t>Presencia de carilla articular orientada a superior medial y anterior. </a:t>
            </a:r>
          </a:p>
          <a:p>
            <a:pPr indent="-228600">
              <a:lnSpc>
                <a:spcPct val="90000"/>
              </a:lnSpc>
              <a:spcAft>
                <a:spcPts val="600"/>
              </a:spcAft>
              <a:buFont typeface="Arial" panose="020B0604020202020204" pitchFamily="34" charset="0"/>
              <a:buChar char="•"/>
            </a:pPr>
            <a:r>
              <a:rPr lang="en-US" sz="2200">
                <a:solidFill>
                  <a:srgbClr val="FFFFFF"/>
                </a:solidFill>
              </a:rPr>
              <a:t>A la parte lateral de la cabeza fibular zona rugosa se insertan por posterior el tendón del bíceps femoral en el vértice el LCL por anterior inserción del soleo y fibular largo. </a:t>
            </a:r>
          </a:p>
        </p:txBody>
      </p:sp>
    </p:spTree>
    <p:extLst>
      <p:ext uri="{BB962C8B-B14F-4D97-AF65-F5344CB8AC3E}">
        <p14:creationId xmlns:p14="http://schemas.microsoft.com/office/powerpoint/2010/main" val="853600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FFBE693E-FC63-2F49-06A2-02B9F582D108}"/>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400" dirty="0"/>
              <a:t>Extremo inferior</a:t>
            </a:r>
          </a:p>
          <a:p>
            <a:pPr indent="-228600">
              <a:lnSpc>
                <a:spcPct val="90000"/>
              </a:lnSpc>
              <a:spcAft>
                <a:spcPts val="600"/>
              </a:spcAft>
              <a:buFont typeface="Arial" panose="020B0604020202020204" pitchFamily="34" charset="0"/>
              <a:buChar char="•"/>
            </a:pPr>
            <a:r>
              <a:rPr lang="en-US" sz="1400" dirty="0" err="1"/>
              <a:t>Recibe</a:t>
            </a:r>
            <a:r>
              <a:rPr lang="en-US" sz="1400" dirty="0"/>
              <a:t> </a:t>
            </a:r>
            <a:r>
              <a:rPr lang="en-US" sz="1400" dirty="0" err="1"/>
              <a:t>el</a:t>
            </a:r>
            <a:r>
              <a:rPr lang="en-US" sz="1400" dirty="0"/>
              <a:t> </a:t>
            </a:r>
            <a:r>
              <a:rPr lang="en-US" sz="1400" dirty="0" err="1"/>
              <a:t>nombre</a:t>
            </a:r>
            <a:r>
              <a:rPr lang="en-US" sz="1400" dirty="0"/>
              <a:t> </a:t>
            </a:r>
            <a:r>
              <a:rPr lang="en-US" sz="1400" dirty="0" err="1"/>
              <a:t>maléolo</a:t>
            </a:r>
            <a:r>
              <a:rPr lang="en-US" sz="1400" dirty="0"/>
              <a:t> lateral.</a:t>
            </a:r>
          </a:p>
          <a:p>
            <a:pPr indent="-228600">
              <a:lnSpc>
                <a:spcPct val="90000"/>
              </a:lnSpc>
              <a:spcAft>
                <a:spcPts val="600"/>
              </a:spcAft>
              <a:buFont typeface="Arial" panose="020B0604020202020204" pitchFamily="34" charset="0"/>
              <a:buChar char="•"/>
            </a:pPr>
            <a:r>
              <a:rPr lang="en-US" sz="1400" dirty="0"/>
              <a:t>El </a:t>
            </a:r>
            <a:r>
              <a:rPr lang="en-US" sz="1400" dirty="0" err="1"/>
              <a:t>maléolo</a:t>
            </a:r>
            <a:r>
              <a:rPr lang="en-US" sz="1400" dirty="0"/>
              <a:t> lateral es </a:t>
            </a:r>
            <a:r>
              <a:rPr lang="en-US" sz="1400" dirty="0" err="1"/>
              <a:t>alargado</a:t>
            </a:r>
            <a:r>
              <a:rPr lang="en-US" sz="1400" dirty="0"/>
              <a:t> de superior a inferior </a:t>
            </a:r>
            <a:r>
              <a:rPr lang="en-US" sz="1400" dirty="0" err="1"/>
              <a:t>desciende</a:t>
            </a:r>
            <a:r>
              <a:rPr lang="en-US" sz="1400" dirty="0"/>
              <a:t> mas que </a:t>
            </a:r>
            <a:r>
              <a:rPr lang="en-US" sz="1400" dirty="0" err="1"/>
              <a:t>el</a:t>
            </a:r>
            <a:r>
              <a:rPr lang="en-US" sz="1400" dirty="0"/>
              <a:t> </a:t>
            </a:r>
            <a:r>
              <a:rPr lang="en-US" sz="1400" dirty="0" err="1"/>
              <a:t>maléolo</a:t>
            </a:r>
            <a:r>
              <a:rPr lang="en-US" sz="1400" dirty="0"/>
              <a:t> medial </a:t>
            </a:r>
          </a:p>
          <a:p>
            <a:pPr indent="-228600">
              <a:lnSpc>
                <a:spcPct val="90000"/>
              </a:lnSpc>
              <a:spcAft>
                <a:spcPts val="600"/>
              </a:spcAft>
              <a:buFont typeface="Arial" panose="020B0604020202020204" pitchFamily="34" charset="0"/>
              <a:buChar char="•"/>
            </a:pPr>
            <a:r>
              <a:rPr lang="en-US" sz="1400" dirty="0"/>
              <a:t>Por  posterior del </a:t>
            </a:r>
            <a:r>
              <a:rPr lang="en-US" sz="1400" dirty="0" err="1"/>
              <a:t>maléolo</a:t>
            </a:r>
            <a:r>
              <a:rPr lang="en-US" sz="1400" dirty="0"/>
              <a:t> lateral </a:t>
            </a:r>
            <a:r>
              <a:rPr lang="en-US" sz="1400" dirty="0" err="1"/>
              <a:t>presenta</a:t>
            </a:r>
            <a:r>
              <a:rPr lang="en-US" sz="1400" dirty="0"/>
              <a:t> un </a:t>
            </a:r>
            <a:r>
              <a:rPr lang="en-US" sz="1400" dirty="0" err="1"/>
              <a:t>surco</a:t>
            </a:r>
            <a:r>
              <a:rPr lang="en-US" sz="1400" dirty="0"/>
              <a:t> </a:t>
            </a:r>
            <a:r>
              <a:rPr lang="en-US" sz="1400" dirty="0" err="1"/>
              <a:t>en</a:t>
            </a:r>
            <a:r>
              <a:rPr lang="en-US" sz="1400" dirty="0"/>
              <a:t> </a:t>
            </a:r>
            <a:r>
              <a:rPr lang="en-US" sz="1400" dirty="0" err="1"/>
              <a:t>el</a:t>
            </a:r>
            <a:r>
              <a:rPr lang="en-US" sz="1400" dirty="0"/>
              <a:t> que se </a:t>
            </a:r>
            <a:r>
              <a:rPr lang="en-US" sz="1400" dirty="0" err="1"/>
              <a:t>deslizan</a:t>
            </a:r>
            <a:r>
              <a:rPr lang="en-US" sz="1400" dirty="0"/>
              <a:t> </a:t>
            </a:r>
            <a:r>
              <a:rPr lang="en-US" sz="1400" dirty="0" err="1"/>
              <a:t>los</a:t>
            </a:r>
            <a:r>
              <a:rPr lang="en-US" sz="1400" dirty="0"/>
              <a:t> </a:t>
            </a:r>
            <a:r>
              <a:rPr lang="en-US" sz="1400" dirty="0" err="1"/>
              <a:t>tendones</a:t>
            </a:r>
            <a:r>
              <a:rPr lang="en-US" sz="1400" dirty="0"/>
              <a:t> de </a:t>
            </a:r>
            <a:r>
              <a:rPr lang="en-US" sz="1400" dirty="0" err="1"/>
              <a:t>los</a:t>
            </a:r>
            <a:r>
              <a:rPr lang="en-US" sz="1400" dirty="0"/>
              <a:t> </a:t>
            </a:r>
            <a:r>
              <a:rPr lang="en-US" sz="1400" dirty="0" err="1"/>
              <a:t>músculos</a:t>
            </a:r>
            <a:r>
              <a:rPr lang="en-US" sz="1400" dirty="0"/>
              <a:t> </a:t>
            </a:r>
            <a:r>
              <a:rPr lang="en-US" sz="1400" dirty="0" err="1"/>
              <a:t>fibulares</a:t>
            </a:r>
            <a:r>
              <a:rPr lang="en-US" sz="1400" dirty="0"/>
              <a:t>. </a:t>
            </a:r>
          </a:p>
          <a:p>
            <a:pPr indent="-228600">
              <a:lnSpc>
                <a:spcPct val="90000"/>
              </a:lnSpc>
              <a:spcAft>
                <a:spcPts val="600"/>
              </a:spcAft>
              <a:buFont typeface="Arial" panose="020B0604020202020204" pitchFamily="34" charset="0"/>
              <a:buChar char="•"/>
            </a:pPr>
            <a:r>
              <a:rPr lang="en-US" sz="1400" dirty="0"/>
              <a:t> Los </a:t>
            </a:r>
            <a:r>
              <a:rPr lang="en-US" sz="1400" dirty="0" err="1"/>
              <a:t>bordes</a:t>
            </a:r>
            <a:r>
              <a:rPr lang="en-US" sz="1400" dirty="0"/>
              <a:t> anterior y posterior del </a:t>
            </a:r>
            <a:r>
              <a:rPr lang="en-US" sz="1400" dirty="0" err="1"/>
              <a:t>maléolo</a:t>
            </a:r>
            <a:r>
              <a:rPr lang="en-US" sz="1400" dirty="0"/>
              <a:t> lateral son </a:t>
            </a:r>
            <a:r>
              <a:rPr lang="en-US" sz="1400" dirty="0" err="1"/>
              <a:t>rugosos</a:t>
            </a:r>
            <a:r>
              <a:rPr lang="en-US" sz="1400" dirty="0"/>
              <a:t> </a:t>
            </a:r>
            <a:r>
              <a:rPr lang="en-US" sz="1400" dirty="0" err="1"/>
              <a:t>permiten</a:t>
            </a:r>
            <a:r>
              <a:rPr lang="en-US" sz="1400" dirty="0"/>
              <a:t> la </a:t>
            </a:r>
            <a:r>
              <a:rPr lang="en-US" sz="1400" dirty="0" err="1"/>
              <a:t>inserción</a:t>
            </a:r>
            <a:r>
              <a:rPr lang="en-US" sz="1400" dirty="0"/>
              <a:t> del  </a:t>
            </a:r>
            <a:r>
              <a:rPr lang="en-US" sz="1400" dirty="0" err="1"/>
              <a:t>ligamento</a:t>
            </a:r>
            <a:r>
              <a:rPr lang="en-US" sz="1400" dirty="0"/>
              <a:t> tibiofibular </a:t>
            </a:r>
            <a:r>
              <a:rPr lang="en-US" sz="1400" dirty="0" err="1"/>
              <a:t>eo</a:t>
            </a:r>
            <a:r>
              <a:rPr lang="en-US" sz="1400" dirty="0"/>
              <a:t> anterior, </a:t>
            </a:r>
            <a:r>
              <a:rPr lang="en-US" sz="1400" dirty="0" err="1"/>
              <a:t>inferiormente</a:t>
            </a:r>
            <a:r>
              <a:rPr lang="en-US" sz="1400" dirty="0"/>
              <a:t> </a:t>
            </a:r>
            <a:r>
              <a:rPr lang="en-US" sz="1400" dirty="0" err="1"/>
              <a:t>los</a:t>
            </a:r>
            <a:r>
              <a:rPr lang="en-US" sz="1400" dirty="0"/>
              <a:t> </a:t>
            </a:r>
            <a:r>
              <a:rPr lang="en-US" sz="1400" dirty="0" err="1"/>
              <a:t>ligamentos</a:t>
            </a:r>
            <a:r>
              <a:rPr lang="en-US" sz="1400" dirty="0"/>
              <a:t> </a:t>
            </a:r>
            <a:r>
              <a:rPr lang="en-US" sz="1400" dirty="0" err="1"/>
              <a:t>talo</a:t>
            </a:r>
            <a:r>
              <a:rPr lang="en-US" sz="1400" dirty="0"/>
              <a:t> fibular anterior y </a:t>
            </a:r>
            <a:r>
              <a:rPr lang="en-US" sz="1400" dirty="0" err="1"/>
              <a:t>calcáneofibular</a:t>
            </a:r>
            <a:r>
              <a:rPr lang="en-US" sz="1400" dirty="0"/>
              <a:t>  </a:t>
            </a:r>
          </a:p>
          <a:p>
            <a:pPr indent="-228600">
              <a:lnSpc>
                <a:spcPct val="90000"/>
              </a:lnSpc>
              <a:spcAft>
                <a:spcPts val="600"/>
              </a:spcAft>
              <a:buFont typeface="Arial" panose="020B0604020202020204" pitchFamily="34" charset="0"/>
              <a:buChar char="•"/>
            </a:pPr>
            <a:r>
              <a:rPr lang="en-US" sz="1400" dirty="0"/>
              <a:t> En </a:t>
            </a:r>
            <a:r>
              <a:rPr lang="en-US" sz="1400" dirty="0" err="1"/>
              <a:t>el</a:t>
            </a:r>
            <a:r>
              <a:rPr lang="en-US" sz="1400" dirty="0"/>
              <a:t> </a:t>
            </a:r>
            <a:r>
              <a:rPr lang="en-US" sz="1400" dirty="0" err="1"/>
              <a:t>borde</a:t>
            </a:r>
            <a:r>
              <a:rPr lang="en-US" sz="1400" dirty="0"/>
              <a:t> posterior se </a:t>
            </a:r>
            <a:r>
              <a:rPr lang="en-US" sz="1400" dirty="0" err="1"/>
              <a:t>inserta</a:t>
            </a:r>
            <a:r>
              <a:rPr lang="en-US" sz="1400" dirty="0"/>
              <a:t> </a:t>
            </a:r>
            <a:r>
              <a:rPr lang="en-US" sz="1400" dirty="0" err="1"/>
              <a:t>el</a:t>
            </a:r>
            <a:r>
              <a:rPr lang="en-US" sz="1400" dirty="0"/>
              <a:t> </a:t>
            </a:r>
            <a:r>
              <a:rPr lang="en-US" sz="1400" dirty="0" err="1"/>
              <a:t>ligamento</a:t>
            </a:r>
            <a:r>
              <a:rPr lang="en-US" sz="1400" dirty="0"/>
              <a:t> tibiofibular posterior </a:t>
            </a:r>
          </a:p>
        </p:txBody>
      </p:sp>
      <p:pic>
        <p:nvPicPr>
          <p:cNvPr id="7" name="Imagen 6" descr="Diagrama&#10;&#10;Descripción generada automáticamente">
            <a:extLst>
              <a:ext uri="{FF2B5EF4-FFF2-40B4-BE49-F238E27FC236}">
                <a16:creationId xmlns:a16="http://schemas.microsoft.com/office/drawing/2014/main" id="{0FD0F45F-9988-FCAD-71B4-95908B33D2AC}"/>
              </a:ext>
            </a:extLst>
          </p:cNvPr>
          <p:cNvPicPr>
            <a:picLocks noChangeAspect="1"/>
          </p:cNvPicPr>
          <p:nvPr/>
        </p:nvPicPr>
        <p:blipFill>
          <a:blip r:embed="rId2"/>
          <a:stretch>
            <a:fillRect/>
          </a:stretch>
        </p:blipFill>
        <p:spPr>
          <a:xfrm>
            <a:off x="4654296" y="753809"/>
            <a:ext cx="6903720" cy="5350382"/>
          </a:xfrm>
          <a:prstGeom prst="rect">
            <a:avLst/>
          </a:prstGeom>
        </p:spPr>
      </p:pic>
    </p:spTree>
    <p:extLst>
      <p:ext uri="{BB962C8B-B14F-4D97-AF65-F5344CB8AC3E}">
        <p14:creationId xmlns:p14="http://schemas.microsoft.com/office/powerpoint/2010/main" val="378175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5C7F52-0273-4CA5-99F0-25E4E62B5C65}"/>
              </a:ext>
            </a:extLst>
          </p:cNvPr>
          <p:cNvPicPr>
            <a:picLocks noChangeAspect="1"/>
          </p:cNvPicPr>
          <p:nvPr/>
        </p:nvPicPr>
        <p:blipFill>
          <a:blip r:embed="rId2"/>
          <a:stretch>
            <a:fillRect/>
          </a:stretch>
        </p:blipFill>
        <p:spPr>
          <a:xfrm>
            <a:off x="4609892" y="461548"/>
            <a:ext cx="2972215" cy="5934903"/>
          </a:xfrm>
          <a:prstGeom prst="rect">
            <a:avLst/>
          </a:prstGeom>
        </p:spPr>
      </p:pic>
      <p:pic>
        <p:nvPicPr>
          <p:cNvPr id="7" name="Imagen 6">
            <a:extLst>
              <a:ext uri="{FF2B5EF4-FFF2-40B4-BE49-F238E27FC236}">
                <a16:creationId xmlns:a16="http://schemas.microsoft.com/office/drawing/2014/main" id="{2B01BC93-CDDA-3CE2-52BE-09CCF58FC06D}"/>
              </a:ext>
            </a:extLst>
          </p:cNvPr>
          <p:cNvPicPr>
            <a:picLocks noChangeAspect="1"/>
          </p:cNvPicPr>
          <p:nvPr/>
        </p:nvPicPr>
        <p:blipFill>
          <a:blip r:embed="rId3"/>
          <a:stretch>
            <a:fillRect/>
          </a:stretch>
        </p:blipFill>
        <p:spPr>
          <a:xfrm>
            <a:off x="7438270" y="461548"/>
            <a:ext cx="2981741" cy="5925377"/>
          </a:xfrm>
          <a:prstGeom prst="rect">
            <a:avLst/>
          </a:prstGeom>
        </p:spPr>
      </p:pic>
    </p:spTree>
    <p:extLst>
      <p:ext uri="{BB962C8B-B14F-4D97-AF65-F5344CB8AC3E}">
        <p14:creationId xmlns:p14="http://schemas.microsoft.com/office/powerpoint/2010/main" val="5998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6F16EF27-0D52-D071-FF7A-35806D66C673}"/>
              </a:ext>
            </a:extLst>
          </p:cNvPr>
          <p:cNvPicPr>
            <a:picLocks noChangeAspect="1"/>
          </p:cNvPicPr>
          <p:nvPr/>
        </p:nvPicPr>
        <p:blipFill>
          <a:blip r:embed="rId2"/>
          <a:stretch>
            <a:fillRect/>
          </a:stretch>
        </p:blipFill>
        <p:spPr>
          <a:xfrm>
            <a:off x="2428196" y="320040"/>
            <a:ext cx="1541359" cy="3927031"/>
          </a:xfrm>
          <a:prstGeom prst="rect">
            <a:avLst/>
          </a:prstGeom>
        </p:spPr>
      </p:pic>
      <p:pic>
        <p:nvPicPr>
          <p:cNvPr id="7" name="Imagen 6">
            <a:extLst>
              <a:ext uri="{FF2B5EF4-FFF2-40B4-BE49-F238E27FC236}">
                <a16:creationId xmlns:a16="http://schemas.microsoft.com/office/drawing/2014/main" id="{D919EC15-80FC-3FAF-06A9-C76125449F73}"/>
              </a:ext>
            </a:extLst>
          </p:cNvPr>
          <p:cNvPicPr>
            <a:picLocks noChangeAspect="1"/>
          </p:cNvPicPr>
          <p:nvPr/>
        </p:nvPicPr>
        <p:blipFill>
          <a:blip r:embed="rId3"/>
          <a:stretch>
            <a:fillRect/>
          </a:stretch>
        </p:blipFill>
        <p:spPr>
          <a:xfrm>
            <a:off x="6254496" y="464395"/>
            <a:ext cx="5471160" cy="3638321"/>
          </a:xfrm>
          <a:prstGeom prst="rect">
            <a:avLst/>
          </a:prstGeom>
        </p:spPr>
      </p:pic>
      <p:sp>
        <p:nvSpPr>
          <p:cNvPr id="21"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6B46A96B-B2B6-3FD9-3029-5D47C0D03F17}"/>
              </a:ext>
            </a:extLst>
          </p:cNvPr>
          <p:cNvSpPr txBox="1"/>
          <p:nvPr/>
        </p:nvSpPr>
        <p:spPr>
          <a:xfrm>
            <a:off x="5333999" y="4440365"/>
            <a:ext cx="6214871" cy="172269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TIBIA</a:t>
            </a:r>
          </a:p>
          <a:p>
            <a:pPr indent="-228600">
              <a:lnSpc>
                <a:spcPct val="90000"/>
              </a:lnSpc>
              <a:spcAft>
                <a:spcPts val="600"/>
              </a:spcAft>
              <a:buFont typeface="Arial" panose="020B0604020202020204" pitchFamily="34" charset="0"/>
              <a:buChar char="•"/>
            </a:pPr>
            <a:r>
              <a:rPr lang="en-US" sz="1400"/>
              <a:t>Hueso largo y medial en relación con la fíbula. </a:t>
            </a:r>
          </a:p>
          <a:p>
            <a:pPr indent="-228600">
              <a:lnSpc>
                <a:spcPct val="90000"/>
              </a:lnSpc>
              <a:spcAft>
                <a:spcPts val="600"/>
              </a:spcAft>
              <a:buFont typeface="Arial" panose="020B0604020202020204" pitchFamily="34" charset="0"/>
              <a:buChar char="•"/>
            </a:pPr>
            <a:r>
              <a:rPr lang="en-US" sz="1400"/>
              <a:t>Se articula superior fémur inferior Talo.</a:t>
            </a:r>
          </a:p>
          <a:p>
            <a:pPr indent="-228600">
              <a:lnSpc>
                <a:spcPct val="90000"/>
              </a:lnSpc>
              <a:spcAft>
                <a:spcPts val="600"/>
              </a:spcAft>
              <a:buFont typeface="Arial" panose="020B0604020202020204" pitchFamily="34" charset="0"/>
              <a:buChar char="•"/>
            </a:pPr>
            <a:r>
              <a:rPr lang="en-US" sz="1400"/>
              <a:t>No es rectilínea, sino que está contorneada en forma de S  alargada.</a:t>
            </a:r>
          </a:p>
          <a:p>
            <a:pPr indent="-228600">
              <a:lnSpc>
                <a:spcPct val="90000"/>
              </a:lnSpc>
              <a:spcAft>
                <a:spcPts val="600"/>
              </a:spcAft>
              <a:buFont typeface="Arial" panose="020B0604020202020204" pitchFamily="34" charset="0"/>
              <a:buChar char="•"/>
            </a:pPr>
            <a:r>
              <a:rPr lang="en-US" sz="1400"/>
              <a:t>Leve concavidad lateral</a:t>
            </a:r>
          </a:p>
          <a:p>
            <a:pPr indent="-228600">
              <a:lnSpc>
                <a:spcPct val="90000"/>
              </a:lnSpc>
              <a:spcAft>
                <a:spcPts val="600"/>
              </a:spcAft>
              <a:buFont typeface="Arial" panose="020B0604020202020204" pitchFamily="34" charset="0"/>
              <a:buChar char="•"/>
            </a:pPr>
            <a:r>
              <a:rPr lang="en-US" sz="1400"/>
              <a:t>Presenta dos extremos, tres caras y tres bordes, forma triangular</a:t>
            </a:r>
          </a:p>
          <a:p>
            <a:pPr indent="-228600">
              <a:lnSpc>
                <a:spcPct val="90000"/>
              </a:lnSpc>
              <a:spcAft>
                <a:spcPts val="600"/>
              </a:spcAft>
              <a:buFont typeface="Arial" panose="020B0604020202020204" pitchFamily="34" charset="0"/>
              <a:buChar char="•"/>
            </a:pPr>
            <a:endParaRPr lang="en-US" sz="1400"/>
          </a:p>
        </p:txBody>
      </p:sp>
    </p:spTree>
    <p:extLst>
      <p:ext uri="{BB962C8B-B14F-4D97-AF65-F5344CB8AC3E}">
        <p14:creationId xmlns:p14="http://schemas.microsoft.com/office/powerpoint/2010/main" val="4262070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A6A15CF-2160-AEFC-0002-D7A93A53DBD2}"/>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MÚSCULOS DE LA PIERNA</a:t>
            </a:r>
          </a:p>
          <a:p>
            <a:pPr indent="-228600">
              <a:lnSpc>
                <a:spcPct val="90000"/>
              </a:lnSpc>
              <a:spcAft>
                <a:spcPts val="600"/>
              </a:spcAft>
              <a:buFont typeface="Arial" panose="020B0604020202020204" pitchFamily="34" charset="0"/>
              <a:buChar char="•"/>
            </a:pPr>
            <a:r>
              <a:rPr lang="en-US" sz="2200"/>
              <a:t>División de los músculos de la pierna en anterior, lateral y posterior.</a:t>
            </a:r>
          </a:p>
          <a:p>
            <a:pPr indent="-228600">
              <a:lnSpc>
                <a:spcPct val="90000"/>
              </a:lnSpc>
              <a:spcAft>
                <a:spcPts val="600"/>
              </a:spcAft>
              <a:buFont typeface="Arial" panose="020B0604020202020204" pitchFamily="34" charset="0"/>
              <a:buChar char="•"/>
            </a:pPr>
            <a:r>
              <a:rPr lang="en-US" sz="2200"/>
              <a:t> separados por componentes óseos, membrana interósea y dependencias o tabiques de la fascia profunda.</a:t>
            </a:r>
          </a:p>
          <a:p>
            <a:pPr indent="-228600">
              <a:lnSpc>
                <a:spcPct val="90000"/>
              </a:lnSpc>
              <a:spcAft>
                <a:spcPts val="600"/>
              </a:spcAft>
              <a:buFont typeface="Arial" panose="020B0604020202020204" pitchFamily="34" charset="0"/>
              <a:buChar char="•"/>
            </a:pPr>
            <a:endParaRPr lang="en-US" sz="2200"/>
          </a:p>
        </p:txBody>
      </p:sp>
      <p:pic>
        <p:nvPicPr>
          <p:cNvPr id="7" name="Imagen 6">
            <a:extLst>
              <a:ext uri="{FF2B5EF4-FFF2-40B4-BE49-F238E27FC236}">
                <a16:creationId xmlns:a16="http://schemas.microsoft.com/office/drawing/2014/main" id="{6094F00A-2EFD-DD6A-A51E-1D6FF5B08660}"/>
              </a:ext>
            </a:extLst>
          </p:cNvPr>
          <p:cNvPicPr>
            <a:picLocks noChangeAspect="1"/>
          </p:cNvPicPr>
          <p:nvPr/>
        </p:nvPicPr>
        <p:blipFill>
          <a:blip r:embed="rId2"/>
          <a:stretch>
            <a:fillRect/>
          </a:stretch>
        </p:blipFill>
        <p:spPr>
          <a:xfrm>
            <a:off x="3994367" y="890012"/>
            <a:ext cx="8197633" cy="4385733"/>
          </a:xfrm>
          <a:prstGeom prst="rect">
            <a:avLst/>
          </a:prstGeom>
        </p:spPr>
      </p:pic>
    </p:spTree>
    <p:extLst>
      <p:ext uri="{BB962C8B-B14F-4D97-AF65-F5344CB8AC3E}">
        <p14:creationId xmlns:p14="http://schemas.microsoft.com/office/powerpoint/2010/main" val="3182842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2B46D3-5714-5940-CD5F-44B0456ACC27}"/>
              </a:ext>
            </a:extLst>
          </p:cNvPr>
          <p:cNvSpPr txBox="1"/>
          <p:nvPr/>
        </p:nvSpPr>
        <p:spPr>
          <a:xfrm>
            <a:off x="2500" y="308896"/>
            <a:ext cx="6093500" cy="2308324"/>
          </a:xfrm>
          <a:prstGeom prst="rect">
            <a:avLst/>
          </a:prstGeom>
          <a:noFill/>
        </p:spPr>
        <p:txBody>
          <a:bodyPr wrap="square">
            <a:spAutoFit/>
          </a:bodyPr>
          <a:lstStyle/>
          <a:p>
            <a:r>
              <a:rPr lang="es-ES" dirty="0"/>
              <a:t> </a:t>
            </a:r>
            <a:r>
              <a:rPr lang="es-ES" b="1" dirty="0">
                <a:solidFill>
                  <a:srgbClr val="FF0000"/>
                </a:solidFill>
              </a:rPr>
              <a:t>Músculo tibial anterior:</a:t>
            </a:r>
          </a:p>
          <a:p>
            <a:r>
              <a:rPr lang="es-ES" dirty="0"/>
              <a:t>Es el más medial de los músculos del grupo anterior.</a:t>
            </a:r>
          </a:p>
          <a:p>
            <a:r>
              <a:rPr lang="es-ES" dirty="0"/>
              <a:t> Por arriba se inserta en el  tubérculo de </a:t>
            </a:r>
            <a:r>
              <a:rPr lang="es-ES" dirty="0" err="1"/>
              <a:t>Gerdy</a:t>
            </a:r>
            <a:r>
              <a:rPr lang="es-ES" dirty="0"/>
              <a:t> y de la cresta oblicua y en el  cóndilo lateral de la tibia y de la cara lateral</a:t>
            </a:r>
          </a:p>
          <a:p>
            <a:r>
              <a:rPr lang="es-ES" dirty="0"/>
              <a:t>de la tibia, hasta la cara anteroinferior de la cuña medial extendiéndose a la base  del primer hueso metatarsiano. </a:t>
            </a:r>
          </a:p>
          <a:p>
            <a:r>
              <a:rPr lang="es-ES" dirty="0"/>
              <a:t>c) ACCIÓN. El músculo tibial anterior flexiona el pie lo aduce mas una rotación medial.</a:t>
            </a:r>
            <a:endParaRPr lang="es-CL" dirty="0"/>
          </a:p>
        </p:txBody>
      </p:sp>
      <p:pic>
        <p:nvPicPr>
          <p:cNvPr id="7" name="Imagen 6">
            <a:extLst>
              <a:ext uri="{FF2B5EF4-FFF2-40B4-BE49-F238E27FC236}">
                <a16:creationId xmlns:a16="http://schemas.microsoft.com/office/drawing/2014/main" id="{1035C6C2-E6A2-DC38-CD7D-0625F5881795}"/>
              </a:ext>
            </a:extLst>
          </p:cNvPr>
          <p:cNvPicPr>
            <a:picLocks noChangeAspect="1"/>
          </p:cNvPicPr>
          <p:nvPr/>
        </p:nvPicPr>
        <p:blipFill>
          <a:blip r:embed="rId2"/>
          <a:stretch>
            <a:fillRect/>
          </a:stretch>
        </p:blipFill>
        <p:spPr>
          <a:xfrm>
            <a:off x="6207206" y="88228"/>
            <a:ext cx="5530092" cy="6417504"/>
          </a:xfrm>
          <a:prstGeom prst="rect">
            <a:avLst/>
          </a:prstGeom>
        </p:spPr>
      </p:pic>
    </p:spTree>
    <p:extLst>
      <p:ext uri="{BB962C8B-B14F-4D97-AF65-F5344CB8AC3E}">
        <p14:creationId xmlns:p14="http://schemas.microsoft.com/office/powerpoint/2010/main" val="93392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0407EA8-C676-F442-6151-B38CF1B75E29}"/>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1"/>
              <a:t>Músculo extensor largo del dedo gordo</a:t>
            </a:r>
          </a:p>
          <a:p>
            <a:pPr indent="-228600">
              <a:lnSpc>
                <a:spcPct val="90000"/>
              </a:lnSpc>
              <a:spcAft>
                <a:spcPts val="600"/>
              </a:spcAft>
              <a:buFont typeface="Arial" panose="020B0604020202020204" pitchFamily="34" charset="0"/>
              <a:buChar char="•"/>
            </a:pPr>
            <a:r>
              <a:rPr lang="en-US" sz="1700"/>
              <a:t>Lateral al tibial anterior </a:t>
            </a:r>
          </a:p>
          <a:p>
            <a:pPr indent="-228600">
              <a:lnSpc>
                <a:spcPct val="90000"/>
              </a:lnSpc>
              <a:spcAft>
                <a:spcPts val="600"/>
              </a:spcAft>
              <a:buFont typeface="Arial" panose="020B0604020202020204" pitchFamily="34" charset="0"/>
              <a:buChar char="•"/>
            </a:pPr>
            <a:r>
              <a:rPr lang="en-US" sz="1700"/>
              <a:t>Se inserta en la cara medial de la fíbula, anterior a la membrana interósea.</a:t>
            </a:r>
          </a:p>
          <a:p>
            <a:pPr indent="-228600">
              <a:lnSpc>
                <a:spcPct val="90000"/>
              </a:lnSpc>
              <a:spcAft>
                <a:spcPts val="600"/>
              </a:spcAft>
              <a:buFont typeface="Arial" panose="020B0604020202020204" pitchFamily="34" charset="0"/>
              <a:buChar char="•"/>
            </a:pPr>
            <a:r>
              <a:rPr lang="en-US" sz="1700"/>
              <a:t>Inferiormente a través de dos bandeletas termina en la falange proximal  en su borde lateral.</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ACCIÓN. El músculo extensor largo del dedo gordo extiende la falange distal del</a:t>
            </a:r>
          </a:p>
          <a:p>
            <a:pPr indent="-228600">
              <a:lnSpc>
                <a:spcPct val="90000"/>
              </a:lnSpc>
              <a:spcAft>
                <a:spcPts val="600"/>
              </a:spcAft>
              <a:buFont typeface="Arial" panose="020B0604020202020204" pitchFamily="34" charset="0"/>
              <a:buChar char="•"/>
            </a:pPr>
            <a:r>
              <a:rPr lang="en-US" sz="1700"/>
              <a:t>dedo gordo sobre la falange proximal y ésta sobre el primer hueso metatarsiano. </a:t>
            </a:r>
          </a:p>
        </p:txBody>
      </p:sp>
      <p:pic>
        <p:nvPicPr>
          <p:cNvPr id="7" name="Imagen 6">
            <a:extLst>
              <a:ext uri="{FF2B5EF4-FFF2-40B4-BE49-F238E27FC236}">
                <a16:creationId xmlns:a16="http://schemas.microsoft.com/office/drawing/2014/main" id="{71A84D99-391D-20B9-6A0D-9F98300A4C20}"/>
              </a:ext>
            </a:extLst>
          </p:cNvPr>
          <p:cNvPicPr>
            <a:picLocks noChangeAspect="1"/>
          </p:cNvPicPr>
          <p:nvPr/>
        </p:nvPicPr>
        <p:blipFill>
          <a:blip r:embed="rId2"/>
          <a:stretch>
            <a:fillRect/>
          </a:stretch>
        </p:blipFill>
        <p:spPr>
          <a:xfrm>
            <a:off x="5642672" y="243140"/>
            <a:ext cx="6172650" cy="6172650"/>
          </a:xfrm>
          <a:prstGeom prst="rect">
            <a:avLst/>
          </a:prstGeom>
        </p:spPr>
      </p:pic>
    </p:spTree>
    <p:extLst>
      <p:ext uri="{BB962C8B-B14F-4D97-AF65-F5344CB8AC3E}">
        <p14:creationId xmlns:p14="http://schemas.microsoft.com/office/powerpoint/2010/main" val="254320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F34AD2A9-5D7D-3AB4-5519-FE53C1020F23}"/>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1"/>
              <a:t>Músculo extensor largo de los dedos</a:t>
            </a:r>
          </a:p>
          <a:p>
            <a:pPr indent="-228600">
              <a:lnSpc>
                <a:spcPct val="90000"/>
              </a:lnSpc>
              <a:spcAft>
                <a:spcPts val="600"/>
              </a:spcAft>
              <a:buFont typeface="Arial" panose="020B0604020202020204" pitchFamily="34" charset="0"/>
              <a:buChar char="•"/>
            </a:pPr>
            <a:r>
              <a:rPr lang="en-US" sz="1700"/>
              <a:t>Lateral a los dos anteriores</a:t>
            </a:r>
          </a:p>
          <a:p>
            <a:pPr indent="-228600">
              <a:lnSpc>
                <a:spcPct val="90000"/>
              </a:lnSpc>
              <a:spcAft>
                <a:spcPts val="600"/>
              </a:spcAft>
              <a:buFont typeface="Arial" panose="020B0604020202020204" pitchFamily="34" charset="0"/>
              <a:buChar char="•"/>
            </a:pPr>
            <a:r>
              <a:rPr lang="en-US" sz="1700"/>
              <a:t>Se inserta en el condilo lateral de la tibia en los dos tercios superiores de la cara medial de la fíbula.</a:t>
            </a:r>
          </a:p>
          <a:p>
            <a:pPr indent="-228600">
              <a:lnSpc>
                <a:spcPct val="90000"/>
              </a:lnSpc>
              <a:spcAft>
                <a:spcPts val="600"/>
              </a:spcAft>
              <a:buFont typeface="Arial" panose="020B0604020202020204" pitchFamily="34" charset="0"/>
              <a:buChar char="•"/>
            </a:pPr>
            <a:r>
              <a:rPr lang="en-US" sz="1700"/>
              <a:t>Inferiormente  se divide en cuatro tendones secundarios, que se dirigen anteriormente sobre la cara dorsal del pie y</a:t>
            </a:r>
          </a:p>
          <a:p>
            <a:pPr indent="-228600">
              <a:lnSpc>
                <a:spcPct val="90000"/>
              </a:lnSpc>
              <a:spcAft>
                <a:spcPts val="600"/>
              </a:spcAft>
              <a:buFont typeface="Arial" panose="020B0604020202020204" pitchFamily="34" charset="0"/>
              <a:buChar char="•"/>
            </a:pPr>
            <a:r>
              <a:rPr lang="en-US" sz="1700"/>
              <a:t>divergen hacia los cuatro últimos dedos.</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ACCIÓN. Este músculo es extensor de los dedos.</a:t>
            </a:r>
          </a:p>
        </p:txBody>
      </p:sp>
      <p:pic>
        <p:nvPicPr>
          <p:cNvPr id="7" name="Imagen 6" descr="Diagrama&#10;&#10;Descripción generada automáticamente">
            <a:extLst>
              <a:ext uri="{FF2B5EF4-FFF2-40B4-BE49-F238E27FC236}">
                <a16:creationId xmlns:a16="http://schemas.microsoft.com/office/drawing/2014/main" id="{1088376E-7A64-B894-BB4E-5C36BEDA4C9F}"/>
              </a:ext>
            </a:extLst>
          </p:cNvPr>
          <p:cNvPicPr>
            <a:picLocks noChangeAspect="1"/>
          </p:cNvPicPr>
          <p:nvPr/>
        </p:nvPicPr>
        <p:blipFill>
          <a:blip r:embed="rId2"/>
          <a:stretch>
            <a:fillRect/>
          </a:stretch>
        </p:blipFill>
        <p:spPr>
          <a:xfrm>
            <a:off x="6632257" y="640080"/>
            <a:ext cx="4392549" cy="5577840"/>
          </a:xfrm>
          <a:prstGeom prst="rect">
            <a:avLst/>
          </a:prstGeom>
        </p:spPr>
      </p:pic>
    </p:spTree>
    <p:extLst>
      <p:ext uri="{BB962C8B-B14F-4D97-AF65-F5344CB8AC3E}">
        <p14:creationId xmlns:p14="http://schemas.microsoft.com/office/powerpoint/2010/main" val="177261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DD5E8D30-F85D-6698-7495-95FF60A88519}"/>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 </a:t>
            </a:r>
            <a:r>
              <a:rPr lang="en-US" sz="2200" b="1"/>
              <a:t>Músculo tercer fibular</a:t>
            </a:r>
          </a:p>
          <a:p>
            <a:pPr indent="-228600">
              <a:lnSpc>
                <a:spcPct val="90000"/>
              </a:lnSpc>
              <a:spcAft>
                <a:spcPts val="600"/>
              </a:spcAft>
              <a:buFont typeface="Arial" panose="020B0604020202020204" pitchFamily="34" charset="0"/>
              <a:buChar char="•"/>
            </a:pPr>
            <a:r>
              <a:rPr lang="en-US" sz="2200"/>
              <a:t> Es un músculo inconstante.</a:t>
            </a:r>
          </a:p>
          <a:p>
            <a:pPr indent="-228600">
              <a:lnSpc>
                <a:spcPct val="90000"/>
              </a:lnSpc>
              <a:spcAft>
                <a:spcPts val="600"/>
              </a:spcAft>
              <a:buFont typeface="Arial" panose="020B0604020202020204" pitchFamily="34" charset="0"/>
              <a:buChar char="•"/>
            </a:pPr>
            <a:r>
              <a:rPr lang="en-US" sz="2200"/>
              <a:t>Se inserta en el  tercio inferior de la cara medial de la fibula;  Termina sobre la cara dorsal de la base del quinto hueso metatarsiano.</a:t>
            </a:r>
          </a:p>
          <a:p>
            <a:pPr indent="-228600">
              <a:lnSpc>
                <a:spcPct val="90000"/>
              </a:lnSpc>
              <a:spcAft>
                <a:spcPts val="600"/>
              </a:spcAft>
              <a:buFont typeface="Arial" panose="020B0604020202020204" pitchFamily="34" charset="0"/>
              <a:buChar char="•"/>
            </a:pPr>
            <a:r>
              <a:rPr lang="en-US" sz="2200"/>
              <a:t>c) ACCIÓN. El músculo tercer fibular flexiona el pie y al mismo tiempo lo coloca en abducción y en rotación lateral.</a:t>
            </a:r>
          </a:p>
          <a:p>
            <a:pPr indent="-228600">
              <a:lnSpc>
                <a:spcPct val="90000"/>
              </a:lnSpc>
              <a:spcAft>
                <a:spcPts val="600"/>
              </a:spcAft>
              <a:buFont typeface="Arial" panose="020B0604020202020204" pitchFamily="34" charset="0"/>
              <a:buChar char="•"/>
            </a:pPr>
            <a:endParaRPr lang="en-US" sz="2200"/>
          </a:p>
        </p:txBody>
      </p:sp>
      <p:pic>
        <p:nvPicPr>
          <p:cNvPr id="7" name="Imagen 6" descr="Diagrama&#10;&#10;Descripción generada automáticamente">
            <a:extLst>
              <a:ext uri="{FF2B5EF4-FFF2-40B4-BE49-F238E27FC236}">
                <a16:creationId xmlns:a16="http://schemas.microsoft.com/office/drawing/2014/main" id="{CB42D03D-DC1C-2A7D-7A7B-D74A7B446296}"/>
              </a:ext>
            </a:extLst>
          </p:cNvPr>
          <p:cNvPicPr>
            <a:picLocks noChangeAspect="1"/>
          </p:cNvPicPr>
          <p:nvPr/>
        </p:nvPicPr>
        <p:blipFill>
          <a:blip r:embed="rId2"/>
          <a:stretch>
            <a:fillRect/>
          </a:stretch>
        </p:blipFill>
        <p:spPr>
          <a:xfrm>
            <a:off x="6360338" y="640080"/>
            <a:ext cx="4936388" cy="5577840"/>
          </a:xfrm>
          <a:prstGeom prst="rect">
            <a:avLst/>
          </a:prstGeom>
        </p:spPr>
      </p:pic>
    </p:spTree>
    <p:extLst>
      <p:ext uri="{BB962C8B-B14F-4D97-AF65-F5344CB8AC3E}">
        <p14:creationId xmlns:p14="http://schemas.microsoft.com/office/powerpoint/2010/main" val="59562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id="{83310956-8422-ECA3-E31E-31F383CF68B2}"/>
              </a:ext>
            </a:extLst>
          </p:cNvPr>
          <p:cNvPicPr>
            <a:picLocks noChangeAspect="1"/>
          </p:cNvPicPr>
          <p:nvPr/>
        </p:nvPicPr>
        <p:blipFill>
          <a:blip r:embed="rId2"/>
          <a:srcRect l="3471" r="68" b="1"/>
          <a:stretch/>
        </p:blipFill>
        <p:spPr>
          <a:xfrm>
            <a:off x="20" y="1282"/>
            <a:ext cx="12191980" cy="6856718"/>
          </a:xfrm>
          <a:prstGeom prst="rect">
            <a:avLst/>
          </a:prstGeom>
        </p:spPr>
      </p:pic>
    </p:spTree>
    <p:extLst>
      <p:ext uri="{BB962C8B-B14F-4D97-AF65-F5344CB8AC3E}">
        <p14:creationId xmlns:p14="http://schemas.microsoft.com/office/powerpoint/2010/main" val="4271492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7083B0E-D296-6274-AAF5-892F9053C4B3}"/>
              </a:ext>
            </a:extLst>
          </p:cNvPr>
          <p:cNvSpPr txBox="1"/>
          <p:nvPr/>
        </p:nvSpPr>
        <p:spPr>
          <a:xfrm>
            <a:off x="134911" y="149902"/>
            <a:ext cx="9005340" cy="5386090"/>
          </a:xfrm>
          <a:prstGeom prst="rect">
            <a:avLst/>
          </a:prstGeom>
          <a:noFill/>
        </p:spPr>
        <p:txBody>
          <a:bodyPr wrap="square">
            <a:spAutoFit/>
          </a:bodyPr>
          <a:lstStyle/>
          <a:p>
            <a:r>
              <a:rPr lang="es-ES" sz="2000" b="1" dirty="0">
                <a:solidFill>
                  <a:srgbClr val="FF0000"/>
                </a:solidFill>
              </a:rPr>
              <a:t>Grupo muscular lateral</a:t>
            </a:r>
          </a:p>
          <a:p>
            <a:r>
              <a:rPr lang="es-ES" dirty="0"/>
              <a:t>Formado por fibular largo y corto en dos planos: profundo fibular corto superficial fibular largo.</a:t>
            </a:r>
          </a:p>
          <a:p>
            <a:r>
              <a:rPr lang="es-ES" b="1" dirty="0"/>
              <a:t>Fibular corto </a:t>
            </a:r>
          </a:p>
          <a:p>
            <a:r>
              <a:rPr lang="es-ES" dirty="0"/>
              <a:t> Por arriba se inserta en los dos tercios inferiores de la cara lateral de la fíbula</a:t>
            </a:r>
          </a:p>
          <a:p>
            <a:r>
              <a:rPr lang="es-ES" dirty="0"/>
              <a:t>por inferior termina en la </a:t>
            </a:r>
            <a:r>
              <a:rPr lang="es-ES" dirty="0" err="1"/>
              <a:t>tuberosidad</a:t>
            </a:r>
            <a:r>
              <a:rPr lang="es-ES" dirty="0"/>
              <a:t> del quinto </a:t>
            </a:r>
            <a:r>
              <a:rPr lang="es-ES" dirty="0" err="1"/>
              <a:t>metatarsiano</a:t>
            </a:r>
            <a:r>
              <a:rPr lang="es-ES" dirty="0"/>
              <a:t>.</a:t>
            </a:r>
          </a:p>
          <a:p>
            <a:r>
              <a:rPr lang="es-ES" dirty="0"/>
              <a:t>Abduce y rota lateral el pie</a:t>
            </a:r>
          </a:p>
          <a:p>
            <a:endParaRPr lang="es-ES" dirty="0"/>
          </a:p>
          <a:p>
            <a:r>
              <a:rPr lang="es-ES" b="1" dirty="0"/>
              <a:t>Fibular Largo</a:t>
            </a:r>
          </a:p>
          <a:p>
            <a:r>
              <a:rPr lang="es-ES" dirty="0"/>
              <a:t>Lateral al fibular corto que lo cubre prácticamente en todo su trayecto</a:t>
            </a:r>
          </a:p>
          <a:p>
            <a:r>
              <a:rPr lang="es-ES" dirty="0"/>
              <a:t>Por arriba se inserta en la cara lateral del </a:t>
            </a:r>
            <a:r>
              <a:rPr lang="es-ES" dirty="0" err="1"/>
              <a:t>condilo</a:t>
            </a:r>
            <a:r>
              <a:rPr lang="es-ES" dirty="0"/>
              <a:t> tibial lateral, cabeza fibular y 1/3 superior de la </a:t>
            </a:r>
            <a:r>
              <a:rPr lang="es-ES" dirty="0" err="1"/>
              <a:t>fibula</a:t>
            </a:r>
            <a:r>
              <a:rPr lang="es-ES" dirty="0"/>
              <a:t>.</a:t>
            </a:r>
          </a:p>
          <a:p>
            <a:r>
              <a:rPr lang="es-ES" dirty="0"/>
              <a:t>Pasa posterior al maléolo lateral ingresa al surco del hueso cuboides y se dirige de lateral a medial  cruza oblicuamente la planta del pie y se inserta en la tuberosidad de la base</a:t>
            </a:r>
          </a:p>
          <a:p>
            <a:r>
              <a:rPr lang="es-ES" dirty="0"/>
              <a:t>del primer hueso metatarsiano.</a:t>
            </a:r>
          </a:p>
          <a:p>
            <a:r>
              <a:rPr lang="es-ES" dirty="0"/>
              <a:t>Acción facilita la extensión del pie, la abducción y la rotación lateral. </a:t>
            </a:r>
          </a:p>
          <a:p>
            <a:r>
              <a:rPr lang="es-ES" dirty="0"/>
              <a:t>Al traccionar sobre el primer MTT hacia posterior y lateral aumenta la concavidad del arco plantar.</a:t>
            </a:r>
          </a:p>
          <a:p>
            <a:endParaRPr lang="es-CL" b="1" dirty="0"/>
          </a:p>
        </p:txBody>
      </p:sp>
    </p:spTree>
    <p:extLst>
      <p:ext uri="{BB962C8B-B14F-4D97-AF65-F5344CB8AC3E}">
        <p14:creationId xmlns:p14="http://schemas.microsoft.com/office/powerpoint/2010/main" val="1181554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7E451F49-4979-073E-9228-DE2BE96F452C}"/>
              </a:ext>
            </a:extLst>
          </p:cNvPr>
          <p:cNvPicPr>
            <a:picLocks noChangeAspect="1"/>
          </p:cNvPicPr>
          <p:nvPr/>
        </p:nvPicPr>
        <p:blipFill>
          <a:blip r:embed="rId2"/>
          <a:srcRect l="21716" r="21105" b="1"/>
          <a:stretch/>
        </p:blipFill>
        <p:spPr>
          <a:xfrm>
            <a:off x="2" y="10"/>
            <a:ext cx="4063593" cy="6857990"/>
          </a:xfrm>
          <a:prstGeom prst="rect">
            <a:avLst/>
          </a:prstGeom>
        </p:spPr>
      </p:pic>
      <p:pic>
        <p:nvPicPr>
          <p:cNvPr id="5" name="Imagen 4">
            <a:extLst>
              <a:ext uri="{FF2B5EF4-FFF2-40B4-BE49-F238E27FC236}">
                <a16:creationId xmlns:a16="http://schemas.microsoft.com/office/drawing/2014/main" id="{F5190C19-EA3F-0BC4-7208-68D7970A6C46}"/>
              </a:ext>
            </a:extLst>
          </p:cNvPr>
          <p:cNvPicPr>
            <a:picLocks noChangeAspect="1"/>
          </p:cNvPicPr>
          <p:nvPr/>
        </p:nvPicPr>
        <p:blipFill>
          <a:blip r:embed="rId3"/>
          <a:srcRect l="13479" r="27119"/>
          <a:stretch/>
        </p:blipFill>
        <p:spPr>
          <a:xfrm>
            <a:off x="4064204" y="10"/>
            <a:ext cx="4063593" cy="6857990"/>
          </a:xfrm>
          <a:prstGeom prst="rect">
            <a:avLst/>
          </a:prstGeom>
        </p:spPr>
      </p:pic>
      <p:pic>
        <p:nvPicPr>
          <p:cNvPr id="7" name="Imagen 6">
            <a:extLst>
              <a:ext uri="{FF2B5EF4-FFF2-40B4-BE49-F238E27FC236}">
                <a16:creationId xmlns:a16="http://schemas.microsoft.com/office/drawing/2014/main" id="{FACA6DCB-F561-4AD3-5BC5-4E705754A6E1}"/>
              </a:ext>
            </a:extLst>
          </p:cNvPr>
          <p:cNvPicPr>
            <a:picLocks noChangeAspect="1"/>
          </p:cNvPicPr>
          <p:nvPr/>
        </p:nvPicPr>
        <p:blipFill>
          <a:blip r:embed="rId4"/>
          <a:srcRect l="32720" r="31728"/>
          <a:stretch/>
        </p:blipFill>
        <p:spPr>
          <a:xfrm>
            <a:off x="8128407" y="10"/>
            <a:ext cx="4063593" cy="6857990"/>
          </a:xfrm>
          <a:prstGeom prst="rect">
            <a:avLst/>
          </a:prstGeom>
        </p:spPr>
      </p:pic>
    </p:spTree>
    <p:extLst>
      <p:ext uri="{BB962C8B-B14F-4D97-AF65-F5344CB8AC3E}">
        <p14:creationId xmlns:p14="http://schemas.microsoft.com/office/powerpoint/2010/main" val="3317833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DA998A77-F971-9A85-B308-6A1CFEB8110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rgbClr val="FF0000"/>
                </a:solidFill>
              </a:rPr>
              <a:t>Grupo muscular posterior</a:t>
            </a:r>
          </a:p>
          <a:p>
            <a:pPr indent="-228600">
              <a:lnSpc>
                <a:spcPct val="90000"/>
              </a:lnSpc>
              <a:spcAft>
                <a:spcPts val="600"/>
              </a:spcAft>
              <a:buFont typeface="Arial" panose="020B0604020202020204" pitchFamily="34" charset="0"/>
              <a:buChar char="•"/>
            </a:pPr>
            <a:r>
              <a:rPr lang="en-US" sz="1200" b="1" dirty="0"/>
              <a:t>PLANO PROFUNDO</a:t>
            </a:r>
            <a:r>
              <a:rPr lang="en-US" sz="1200" dirty="0"/>
              <a:t>. </a:t>
            </a:r>
          </a:p>
          <a:p>
            <a:pPr indent="-228600">
              <a:lnSpc>
                <a:spcPct val="90000"/>
              </a:lnSpc>
              <a:spcAft>
                <a:spcPts val="600"/>
              </a:spcAft>
              <a:buFont typeface="Arial" panose="020B0604020202020204" pitchFamily="34" charset="0"/>
              <a:buChar char="•"/>
            </a:pPr>
            <a:r>
              <a:rPr lang="en-US" sz="1200" dirty="0" err="1"/>
              <a:t>Formado</a:t>
            </a:r>
            <a:r>
              <a:rPr lang="en-US" sz="1200" dirty="0"/>
              <a:t> </a:t>
            </a:r>
            <a:r>
              <a:rPr lang="en-US" sz="1200" dirty="0" err="1"/>
              <a:t>por</a:t>
            </a:r>
            <a:r>
              <a:rPr lang="en-US" sz="1200" dirty="0"/>
              <a:t> </a:t>
            </a:r>
            <a:r>
              <a:rPr lang="en-US" sz="1200" dirty="0" err="1"/>
              <a:t>los</a:t>
            </a:r>
            <a:r>
              <a:rPr lang="en-US" sz="1200" dirty="0"/>
              <a:t> </a:t>
            </a:r>
            <a:r>
              <a:rPr lang="en-US" sz="1200" dirty="0" err="1"/>
              <a:t>músculos</a:t>
            </a:r>
            <a:r>
              <a:rPr lang="en-US" sz="1200" dirty="0"/>
              <a:t>  </a:t>
            </a:r>
            <a:r>
              <a:rPr lang="en-US" sz="1200" dirty="0" err="1"/>
              <a:t>poplíteo</a:t>
            </a:r>
            <a:r>
              <a:rPr lang="en-US" sz="1200" dirty="0"/>
              <a:t>, flexor largo de </a:t>
            </a:r>
            <a:r>
              <a:rPr lang="en-US" sz="1200" dirty="0" err="1"/>
              <a:t>los</a:t>
            </a:r>
            <a:r>
              <a:rPr lang="en-US" sz="1200" dirty="0"/>
              <a:t> </a:t>
            </a:r>
            <a:r>
              <a:rPr lang="en-US" sz="1200" dirty="0" err="1"/>
              <a:t>dedos</a:t>
            </a:r>
            <a:r>
              <a:rPr lang="en-US" sz="1200" dirty="0"/>
              <a:t>, tibial posterior y flexor largo del </a:t>
            </a:r>
            <a:r>
              <a:rPr lang="en-US" sz="1200" dirty="0" err="1"/>
              <a:t>dedo</a:t>
            </a:r>
            <a:r>
              <a:rPr lang="en-US" sz="1200" dirty="0"/>
              <a:t> </a:t>
            </a:r>
            <a:r>
              <a:rPr lang="en-US" sz="1200" dirty="0" err="1"/>
              <a:t>gordo</a:t>
            </a:r>
            <a:r>
              <a:rPr lang="en-US" sz="1200" dirty="0"/>
              <a:t>.</a:t>
            </a:r>
          </a:p>
          <a:p>
            <a:pPr indent="-228600">
              <a:lnSpc>
                <a:spcPct val="90000"/>
              </a:lnSpc>
              <a:spcAft>
                <a:spcPts val="600"/>
              </a:spcAft>
              <a:buFont typeface="Arial" panose="020B0604020202020204" pitchFamily="34" charset="0"/>
              <a:buChar char="•"/>
            </a:pPr>
            <a:r>
              <a:rPr lang="en-US" sz="1200" dirty="0"/>
              <a:t>Los cuatro se </a:t>
            </a:r>
            <a:r>
              <a:rPr lang="en-US" sz="1200" dirty="0" err="1"/>
              <a:t>hallan</a:t>
            </a:r>
            <a:r>
              <a:rPr lang="en-US" sz="1200" dirty="0"/>
              <a:t> </a:t>
            </a:r>
            <a:r>
              <a:rPr lang="en-US" sz="1200" dirty="0" err="1"/>
              <a:t>aplicados</a:t>
            </a:r>
            <a:r>
              <a:rPr lang="en-US" sz="1200" dirty="0"/>
              <a:t> </a:t>
            </a:r>
            <a:r>
              <a:rPr lang="en-US" sz="1200" dirty="0" err="1"/>
              <a:t>sobre</a:t>
            </a:r>
            <a:r>
              <a:rPr lang="en-US" sz="1200" dirty="0"/>
              <a:t> </a:t>
            </a:r>
            <a:r>
              <a:rPr lang="en-US" sz="1200" dirty="0" err="1"/>
              <a:t>el</a:t>
            </a:r>
            <a:r>
              <a:rPr lang="en-US" sz="1200" dirty="0"/>
              <a:t> </a:t>
            </a:r>
            <a:r>
              <a:rPr lang="en-US" sz="1200" dirty="0" err="1"/>
              <a:t>esqueleto</a:t>
            </a:r>
            <a:r>
              <a:rPr lang="en-US" sz="1200" dirty="0"/>
              <a:t>.</a:t>
            </a:r>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a:t> </a:t>
            </a:r>
            <a:r>
              <a:rPr lang="en-US" sz="1200" b="1" dirty="0" err="1"/>
              <a:t>Músculo</a:t>
            </a:r>
            <a:r>
              <a:rPr lang="en-US" sz="1200" b="1" dirty="0"/>
              <a:t> </a:t>
            </a:r>
            <a:r>
              <a:rPr lang="en-US" sz="1200" b="1" dirty="0" err="1"/>
              <a:t>poplíteo</a:t>
            </a:r>
            <a:endParaRPr lang="en-US" sz="1200" b="1" dirty="0"/>
          </a:p>
          <a:p>
            <a:pPr indent="-228600">
              <a:lnSpc>
                <a:spcPct val="90000"/>
              </a:lnSpc>
              <a:spcAft>
                <a:spcPts val="600"/>
              </a:spcAft>
              <a:buFont typeface="Arial" panose="020B0604020202020204" pitchFamily="34" charset="0"/>
              <a:buChar char="•"/>
            </a:pPr>
            <a:r>
              <a:rPr lang="en-US" sz="1200" dirty="0"/>
              <a:t>Es posterior a la </a:t>
            </a:r>
            <a:r>
              <a:rPr lang="en-US" sz="1200" dirty="0" err="1"/>
              <a:t>articulación</a:t>
            </a:r>
            <a:r>
              <a:rPr lang="en-US" sz="1200" dirty="0"/>
              <a:t> de la </a:t>
            </a:r>
            <a:r>
              <a:rPr lang="en-US" sz="1200" dirty="0" err="1"/>
              <a:t>rodilla</a:t>
            </a:r>
            <a:r>
              <a:rPr lang="en-US" sz="1200" dirty="0"/>
              <a:t>.</a:t>
            </a:r>
          </a:p>
          <a:p>
            <a:pPr indent="-228600">
              <a:lnSpc>
                <a:spcPct val="90000"/>
              </a:lnSpc>
              <a:spcAft>
                <a:spcPts val="600"/>
              </a:spcAft>
              <a:buFont typeface="Arial" panose="020B0604020202020204" pitchFamily="34" charset="0"/>
              <a:buChar char="•"/>
            </a:pPr>
            <a:r>
              <a:rPr lang="en-US" sz="1200" dirty="0"/>
              <a:t>Se </a:t>
            </a:r>
            <a:r>
              <a:rPr lang="en-US" sz="1200" dirty="0" err="1"/>
              <a:t>inserta</a:t>
            </a:r>
            <a:r>
              <a:rPr lang="en-US" sz="1200" dirty="0"/>
              <a:t> </a:t>
            </a:r>
            <a:r>
              <a:rPr lang="en-US" sz="1200" dirty="0" err="1"/>
              <a:t>labio</a:t>
            </a:r>
            <a:r>
              <a:rPr lang="en-US" sz="1200" dirty="0"/>
              <a:t> superior de la </a:t>
            </a:r>
            <a:r>
              <a:rPr lang="en-US" sz="1200" dirty="0" err="1"/>
              <a:t>línea</a:t>
            </a:r>
            <a:r>
              <a:rPr lang="en-US" sz="1200" dirty="0"/>
              <a:t> o cresta del </a:t>
            </a:r>
            <a:r>
              <a:rPr lang="en-US" sz="1200" dirty="0" err="1"/>
              <a:t>soleo</a:t>
            </a:r>
            <a:endParaRPr lang="en-US" sz="1200" dirty="0"/>
          </a:p>
          <a:p>
            <a:pPr indent="-228600">
              <a:lnSpc>
                <a:spcPct val="90000"/>
              </a:lnSpc>
              <a:spcAft>
                <a:spcPts val="600"/>
              </a:spcAft>
              <a:buFont typeface="Arial" panose="020B0604020202020204" pitchFamily="34" charset="0"/>
              <a:buChar char="•"/>
            </a:pPr>
            <a:r>
              <a:rPr lang="en-US" sz="1200" dirty="0"/>
              <a:t>De medial a lateral se </a:t>
            </a:r>
            <a:r>
              <a:rPr lang="en-US" sz="1200" dirty="0" err="1"/>
              <a:t>inserta</a:t>
            </a:r>
            <a:r>
              <a:rPr lang="en-US" sz="1200" dirty="0"/>
              <a:t> </a:t>
            </a:r>
            <a:r>
              <a:rPr lang="en-US" sz="1200" dirty="0" err="1"/>
              <a:t>en</a:t>
            </a:r>
            <a:r>
              <a:rPr lang="en-US" sz="1200" dirty="0"/>
              <a:t> la </a:t>
            </a:r>
            <a:r>
              <a:rPr lang="en-US" sz="1200" dirty="0" err="1"/>
              <a:t>fosita</a:t>
            </a:r>
            <a:r>
              <a:rPr lang="en-US" sz="1200" dirty="0"/>
              <a:t> para </a:t>
            </a:r>
            <a:r>
              <a:rPr lang="en-US" sz="1200" dirty="0" err="1"/>
              <a:t>el</a:t>
            </a:r>
            <a:r>
              <a:rPr lang="en-US" sz="1200" dirty="0"/>
              <a:t> </a:t>
            </a:r>
            <a:r>
              <a:rPr lang="en-US" sz="1200" dirty="0" err="1"/>
              <a:t>tendón</a:t>
            </a:r>
            <a:r>
              <a:rPr lang="en-US" sz="1200" dirty="0"/>
              <a:t> del </a:t>
            </a:r>
            <a:r>
              <a:rPr lang="en-US" sz="1200" dirty="0" err="1"/>
              <a:t>poplíteo</a:t>
            </a:r>
            <a:r>
              <a:rPr lang="en-US" sz="1200" dirty="0"/>
              <a:t> </a:t>
            </a:r>
            <a:r>
              <a:rPr lang="en-US" sz="1200" dirty="0" err="1"/>
              <a:t>en</a:t>
            </a:r>
            <a:r>
              <a:rPr lang="en-US" sz="1200" dirty="0"/>
              <a:t> la </a:t>
            </a:r>
            <a:r>
              <a:rPr lang="en-US" sz="1200" dirty="0" err="1"/>
              <a:t>cara</a:t>
            </a:r>
            <a:r>
              <a:rPr lang="en-US" sz="1200" dirty="0"/>
              <a:t> lateral del </a:t>
            </a:r>
            <a:r>
              <a:rPr lang="en-US" sz="1200" dirty="0" err="1"/>
              <a:t>cóndilo</a:t>
            </a:r>
            <a:r>
              <a:rPr lang="en-US" sz="1200" dirty="0"/>
              <a:t> femoral. </a:t>
            </a:r>
          </a:p>
          <a:p>
            <a:pPr indent="-228600">
              <a:lnSpc>
                <a:spcPct val="90000"/>
              </a:lnSpc>
              <a:spcAft>
                <a:spcPts val="600"/>
              </a:spcAft>
              <a:buFont typeface="Arial" panose="020B0604020202020204" pitchFamily="34" charset="0"/>
              <a:buChar char="•"/>
            </a:pPr>
            <a:r>
              <a:rPr lang="en-US" sz="1200" dirty="0"/>
              <a:t>ACCIÓN. El </a:t>
            </a:r>
            <a:r>
              <a:rPr lang="en-US" sz="1200" dirty="0" err="1"/>
              <a:t>músculo</a:t>
            </a:r>
            <a:r>
              <a:rPr lang="en-US" sz="1200" dirty="0"/>
              <a:t> </a:t>
            </a:r>
            <a:r>
              <a:rPr lang="en-US" sz="1200" dirty="0" err="1"/>
              <a:t>poplíteo</a:t>
            </a:r>
            <a:r>
              <a:rPr lang="en-US" sz="1200" dirty="0"/>
              <a:t> </a:t>
            </a:r>
            <a:r>
              <a:rPr lang="en-US" sz="1200" dirty="0" err="1"/>
              <a:t>flexiona</a:t>
            </a:r>
            <a:r>
              <a:rPr lang="en-US" sz="1200" dirty="0"/>
              <a:t> la </a:t>
            </a:r>
            <a:r>
              <a:rPr lang="en-US" sz="1200" dirty="0" err="1"/>
              <a:t>pierna</a:t>
            </a:r>
            <a:r>
              <a:rPr lang="en-US" sz="1200" dirty="0"/>
              <a:t> y le </a:t>
            </a:r>
            <a:r>
              <a:rPr lang="en-US" sz="1200" dirty="0" err="1"/>
              <a:t>imprime</a:t>
            </a:r>
            <a:r>
              <a:rPr lang="en-US" sz="1200" dirty="0"/>
              <a:t> un </a:t>
            </a:r>
            <a:r>
              <a:rPr lang="en-US" sz="1200" dirty="0" err="1"/>
              <a:t>movimiento</a:t>
            </a:r>
            <a:r>
              <a:rPr lang="en-US" sz="1200" dirty="0"/>
              <a:t> de </a:t>
            </a:r>
            <a:r>
              <a:rPr lang="en-US" sz="1200" dirty="0" err="1"/>
              <a:t>rotación</a:t>
            </a:r>
            <a:r>
              <a:rPr lang="en-US" sz="1200" dirty="0"/>
              <a:t> medial</a:t>
            </a:r>
          </a:p>
        </p:txBody>
      </p:sp>
      <p:pic>
        <p:nvPicPr>
          <p:cNvPr id="7" name="Imagen 6">
            <a:extLst>
              <a:ext uri="{FF2B5EF4-FFF2-40B4-BE49-F238E27FC236}">
                <a16:creationId xmlns:a16="http://schemas.microsoft.com/office/drawing/2014/main" id="{6B37685B-0ED9-0E84-4A3C-FB41D36D4E51}"/>
              </a:ext>
            </a:extLst>
          </p:cNvPr>
          <p:cNvPicPr>
            <a:picLocks noChangeAspect="1"/>
          </p:cNvPicPr>
          <p:nvPr/>
        </p:nvPicPr>
        <p:blipFill>
          <a:blip r:embed="rId2"/>
          <a:srcRect l="34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2766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10099DFF-3B55-52D6-024E-9D8BF1967DD6}"/>
              </a:ext>
            </a:extLst>
          </p:cNvPr>
          <p:cNvSpPr txBox="1"/>
          <p:nvPr/>
        </p:nvSpPr>
        <p:spPr>
          <a:xfrm>
            <a:off x="171972" y="110848"/>
            <a:ext cx="509219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err="1"/>
              <a:t>Músculo</a:t>
            </a:r>
            <a:r>
              <a:rPr lang="en-US" b="1" dirty="0"/>
              <a:t> flexor largo de </a:t>
            </a:r>
            <a:r>
              <a:rPr lang="en-US" b="1" dirty="0" err="1"/>
              <a:t>los</a:t>
            </a:r>
            <a:r>
              <a:rPr lang="en-US" b="1" dirty="0"/>
              <a:t> </a:t>
            </a:r>
            <a:r>
              <a:rPr lang="en-US" b="1" dirty="0" err="1"/>
              <a:t>dedos</a:t>
            </a:r>
            <a:endParaRPr lang="en-US" b="1"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 </a:t>
            </a:r>
            <a:r>
              <a:rPr lang="en-US" dirty="0" err="1"/>
              <a:t>Inserción</a:t>
            </a:r>
            <a:r>
              <a:rPr lang="en-US" dirty="0"/>
              <a:t> superior </a:t>
            </a:r>
            <a:r>
              <a:rPr lang="en-US" dirty="0" err="1"/>
              <a:t>en</a:t>
            </a:r>
            <a:r>
              <a:rPr lang="en-US" dirty="0"/>
              <a:t> </a:t>
            </a:r>
            <a:r>
              <a:rPr lang="en-US" dirty="0" err="1"/>
              <a:t>labio</a:t>
            </a:r>
            <a:r>
              <a:rPr lang="en-US" dirty="0"/>
              <a:t> inferior de la </a:t>
            </a:r>
            <a:r>
              <a:rPr lang="en-US" dirty="0" err="1"/>
              <a:t>línea</a:t>
            </a:r>
            <a:r>
              <a:rPr lang="en-US" dirty="0"/>
              <a:t> del </a:t>
            </a:r>
            <a:r>
              <a:rPr lang="en-US" dirty="0" err="1"/>
              <a:t>sóleo</a:t>
            </a:r>
            <a:r>
              <a:rPr lang="en-US" dirty="0"/>
              <a:t> de la tibia </a:t>
            </a:r>
            <a:r>
              <a:rPr lang="en-US" dirty="0" err="1"/>
              <a:t>por</a:t>
            </a:r>
            <a:r>
              <a:rPr lang="en-US" dirty="0"/>
              <a:t> medial </a:t>
            </a:r>
            <a:r>
              <a:rPr lang="en-US" dirty="0" err="1"/>
              <a:t>ocupa</a:t>
            </a:r>
            <a:r>
              <a:rPr lang="en-US" dirty="0"/>
              <a:t> </a:t>
            </a:r>
            <a:r>
              <a:rPr lang="en-US" dirty="0" err="1"/>
              <a:t>todo</a:t>
            </a:r>
            <a:r>
              <a:rPr lang="en-US" dirty="0"/>
              <a:t> </a:t>
            </a:r>
            <a:r>
              <a:rPr lang="en-US" dirty="0" err="1"/>
              <a:t>el</a:t>
            </a:r>
            <a:r>
              <a:rPr lang="en-US" dirty="0"/>
              <a:t> tercio medio de la tibia posterior. </a:t>
            </a:r>
          </a:p>
          <a:p>
            <a:pPr indent="-228600">
              <a:lnSpc>
                <a:spcPct val="90000"/>
              </a:lnSpc>
              <a:spcAft>
                <a:spcPts val="600"/>
              </a:spcAft>
              <a:buFont typeface="Arial" panose="020B0604020202020204" pitchFamily="34" charset="0"/>
              <a:buChar char="•"/>
            </a:pPr>
            <a:r>
              <a:rPr lang="en-US" dirty="0"/>
              <a:t>Por inferior </a:t>
            </a:r>
            <a:r>
              <a:rPr lang="en-US" dirty="0" err="1"/>
              <a:t>el</a:t>
            </a:r>
            <a:r>
              <a:rPr lang="en-US" dirty="0"/>
              <a:t> </a:t>
            </a:r>
            <a:r>
              <a:rPr lang="en-US" dirty="0" err="1"/>
              <a:t>tendón</a:t>
            </a:r>
            <a:r>
              <a:rPr lang="en-US" dirty="0"/>
              <a:t> se </a:t>
            </a:r>
            <a:r>
              <a:rPr lang="en-US" dirty="0" err="1"/>
              <a:t>desliza</a:t>
            </a:r>
            <a:r>
              <a:rPr lang="en-US" dirty="0"/>
              <a:t> </a:t>
            </a:r>
            <a:r>
              <a:rPr lang="en-US" dirty="0" err="1"/>
              <a:t>posteriormente</a:t>
            </a:r>
            <a:r>
              <a:rPr lang="en-US" dirty="0"/>
              <a:t> al </a:t>
            </a:r>
            <a:r>
              <a:rPr lang="en-US" dirty="0" err="1"/>
              <a:t>maléolo</a:t>
            </a:r>
            <a:r>
              <a:rPr lang="en-US" dirty="0"/>
              <a:t> medial y </a:t>
            </a:r>
            <a:r>
              <a:rPr lang="en-US" dirty="0" err="1"/>
              <a:t>lateroposterior</a:t>
            </a:r>
            <a:r>
              <a:rPr lang="en-US" dirty="0"/>
              <a:t> al </a:t>
            </a:r>
            <a:r>
              <a:rPr lang="en-US" dirty="0" err="1"/>
              <a:t>tendón</a:t>
            </a:r>
            <a:r>
              <a:rPr lang="en-US" dirty="0"/>
              <a:t> del </a:t>
            </a:r>
            <a:r>
              <a:rPr lang="en-US" dirty="0" err="1"/>
              <a:t>músculo</a:t>
            </a:r>
            <a:r>
              <a:rPr lang="en-US" dirty="0"/>
              <a:t> tibial posterior. </a:t>
            </a:r>
            <a:r>
              <a:rPr lang="en-US" dirty="0" err="1"/>
              <a:t>bordea</a:t>
            </a:r>
            <a:r>
              <a:rPr lang="en-US" dirty="0"/>
              <a:t> </a:t>
            </a:r>
            <a:r>
              <a:rPr lang="en-US" dirty="0" err="1"/>
              <a:t>el</a:t>
            </a:r>
            <a:r>
              <a:rPr lang="en-US" dirty="0"/>
              <a:t>  </a:t>
            </a:r>
            <a:r>
              <a:rPr lang="en-US" dirty="0" err="1"/>
              <a:t>vértice</a:t>
            </a:r>
            <a:r>
              <a:rPr lang="en-US" dirty="0"/>
              <a:t> del </a:t>
            </a:r>
            <a:r>
              <a:rPr lang="en-US" dirty="0" err="1"/>
              <a:t>sustentáculo</a:t>
            </a:r>
            <a:r>
              <a:rPr lang="en-US" dirty="0"/>
              <a:t> del </a:t>
            </a:r>
            <a:r>
              <a:rPr lang="en-US" dirty="0" err="1"/>
              <a:t>talo</a:t>
            </a:r>
            <a:r>
              <a:rPr lang="en-US" dirty="0"/>
              <a:t> </a:t>
            </a:r>
            <a:r>
              <a:rPr lang="en-US" dirty="0" err="1"/>
              <a:t>ingresando</a:t>
            </a:r>
            <a:r>
              <a:rPr lang="en-US" dirty="0"/>
              <a:t> a la </a:t>
            </a:r>
            <a:r>
              <a:rPr lang="en-US" dirty="0" err="1"/>
              <a:t>región</a:t>
            </a:r>
            <a:r>
              <a:rPr lang="en-US" dirty="0"/>
              <a:t> plantar, para </a:t>
            </a:r>
            <a:r>
              <a:rPr lang="en-US" dirty="0" err="1"/>
              <a:t>dividirse</a:t>
            </a:r>
            <a:r>
              <a:rPr lang="en-US" dirty="0"/>
              <a:t> </a:t>
            </a:r>
            <a:r>
              <a:rPr lang="en-US" dirty="0" err="1"/>
              <a:t>en</a:t>
            </a:r>
            <a:r>
              <a:rPr lang="en-US" dirty="0"/>
              <a:t> cuatro </a:t>
            </a:r>
            <a:r>
              <a:rPr lang="en-US" dirty="0" err="1"/>
              <a:t>tendones</a:t>
            </a:r>
            <a:r>
              <a:rPr lang="en-US" dirty="0"/>
              <a:t> </a:t>
            </a:r>
            <a:r>
              <a:rPr lang="en-US" dirty="0" err="1"/>
              <a:t>terminales</a:t>
            </a:r>
            <a:r>
              <a:rPr lang="en-US" dirty="0"/>
              <a:t>, </a:t>
            </a:r>
            <a:r>
              <a:rPr lang="en-US" dirty="0" err="1"/>
              <a:t>los</a:t>
            </a:r>
            <a:r>
              <a:rPr lang="en-US" dirty="0"/>
              <a:t> </a:t>
            </a:r>
            <a:r>
              <a:rPr lang="en-US" dirty="0" err="1"/>
              <a:t>cuales</a:t>
            </a:r>
            <a:r>
              <a:rPr lang="en-US" dirty="0"/>
              <a:t> </a:t>
            </a:r>
            <a:r>
              <a:rPr lang="en-US" dirty="0" err="1"/>
              <a:t>penetran</a:t>
            </a:r>
            <a:r>
              <a:rPr lang="en-US" dirty="0"/>
              <a:t> a la </a:t>
            </a:r>
            <a:r>
              <a:rPr lang="en-US" dirty="0" err="1"/>
              <a:t>altura</a:t>
            </a:r>
            <a:r>
              <a:rPr lang="en-US" dirty="0"/>
              <a:t> de las </a:t>
            </a:r>
            <a:r>
              <a:rPr lang="en-US" dirty="0" err="1"/>
              <a:t>articulaciones</a:t>
            </a:r>
            <a:r>
              <a:rPr lang="en-US" dirty="0"/>
              <a:t> </a:t>
            </a:r>
            <a:r>
              <a:rPr lang="en-US" dirty="0" err="1"/>
              <a:t>metatarsofalángicas</a:t>
            </a:r>
            <a:endParaRPr lang="en-US" dirty="0"/>
          </a:p>
          <a:p>
            <a:pPr indent="-228600">
              <a:lnSpc>
                <a:spcPct val="90000"/>
              </a:lnSpc>
              <a:spcAft>
                <a:spcPts val="600"/>
              </a:spcAft>
              <a:buFont typeface="Arial" panose="020B0604020202020204" pitchFamily="34" charset="0"/>
              <a:buChar char="•"/>
            </a:pPr>
            <a:r>
              <a:rPr lang="en-US" dirty="0" err="1"/>
              <a:t>en</a:t>
            </a:r>
            <a:r>
              <a:rPr lang="en-US" dirty="0"/>
              <a:t> </a:t>
            </a:r>
            <a:r>
              <a:rPr lang="en-US" dirty="0" err="1"/>
              <a:t>correderas</a:t>
            </a:r>
            <a:r>
              <a:rPr lang="en-US" dirty="0"/>
              <a:t> </a:t>
            </a:r>
            <a:r>
              <a:rPr lang="en-US" dirty="0" err="1"/>
              <a:t>osteofibrosas</a:t>
            </a:r>
            <a:r>
              <a:rPr lang="en-US" dirty="0"/>
              <a:t> hasta </a:t>
            </a:r>
            <a:r>
              <a:rPr lang="en-US" dirty="0" err="1"/>
              <a:t>su</a:t>
            </a:r>
            <a:r>
              <a:rPr lang="en-US" dirty="0"/>
              <a:t> </a:t>
            </a:r>
            <a:r>
              <a:rPr lang="en-US" dirty="0" err="1"/>
              <a:t>falange</a:t>
            </a:r>
            <a:r>
              <a:rPr lang="en-US" dirty="0"/>
              <a:t> distal.</a:t>
            </a:r>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Imagen 6" descr="Diagrama&#10;&#10;Descripción generada automáticamente">
            <a:extLst>
              <a:ext uri="{FF2B5EF4-FFF2-40B4-BE49-F238E27FC236}">
                <a16:creationId xmlns:a16="http://schemas.microsoft.com/office/drawing/2014/main" id="{5C6AC22D-24FA-4E49-55A6-CC5E88F7AC61}"/>
              </a:ext>
            </a:extLst>
          </p:cNvPr>
          <p:cNvPicPr>
            <a:picLocks noChangeAspect="1"/>
          </p:cNvPicPr>
          <p:nvPr/>
        </p:nvPicPr>
        <p:blipFill>
          <a:blip r:embed="rId2"/>
          <a:srcRect l="2348" r="2" b="2"/>
          <a:stretch/>
        </p:blipFill>
        <p:spPr>
          <a:xfrm>
            <a:off x="6514124" y="335031"/>
            <a:ext cx="5358646" cy="515823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3" name="Arc 2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Imagen 8" descr="Diagrama&#10;&#10;Descripción generada automáticamente">
            <a:extLst>
              <a:ext uri="{FF2B5EF4-FFF2-40B4-BE49-F238E27FC236}">
                <a16:creationId xmlns:a16="http://schemas.microsoft.com/office/drawing/2014/main" id="{0881557F-F3B3-9BF9-4D47-F9D004775AAE}"/>
              </a:ext>
            </a:extLst>
          </p:cNvPr>
          <p:cNvPicPr>
            <a:picLocks noChangeAspect="1"/>
          </p:cNvPicPr>
          <p:nvPr/>
        </p:nvPicPr>
        <p:blipFill>
          <a:blip r:embed="rId3"/>
          <a:srcRect t="9700" r="-1" b="8036"/>
          <a:stretch/>
        </p:blipFill>
        <p:spPr>
          <a:xfrm>
            <a:off x="2763164" y="3782008"/>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21731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9125391-D330-E73A-3FAA-F9FCA336FDCA}"/>
              </a:ext>
            </a:extLst>
          </p:cNvPr>
          <p:cNvSpPr txBox="1"/>
          <p:nvPr/>
        </p:nvSpPr>
        <p:spPr>
          <a:xfrm>
            <a:off x="2500" y="182197"/>
            <a:ext cx="6093500" cy="2585323"/>
          </a:xfrm>
          <a:prstGeom prst="rect">
            <a:avLst/>
          </a:prstGeom>
          <a:noFill/>
        </p:spPr>
        <p:txBody>
          <a:bodyPr wrap="square">
            <a:spAutoFit/>
          </a:bodyPr>
          <a:lstStyle/>
          <a:p>
            <a:r>
              <a:rPr lang="es-ES" dirty="0"/>
              <a:t>CARA MEDIAL:</a:t>
            </a:r>
          </a:p>
          <a:p>
            <a:r>
              <a:rPr lang="es-ES" dirty="0"/>
              <a:t>Lisa y plana, se relaciona con la piel explicar según imagen</a:t>
            </a:r>
          </a:p>
          <a:p>
            <a:r>
              <a:rPr lang="es-ES" dirty="0"/>
              <a:t>Por arriba aumenta su dimensión y presenta rugosidades  para los  músculo sartorio, grácil y Semitendinoso</a:t>
            </a:r>
          </a:p>
          <a:p>
            <a:r>
              <a:rPr lang="es-ES" dirty="0"/>
              <a:t>Por posterior y levemente superior y cubierto por la inserción de estas  estructuras se encuentra la rugosidad terminal para la inserción del LCM.</a:t>
            </a:r>
          </a:p>
          <a:p>
            <a:r>
              <a:rPr lang="es-ES" dirty="0"/>
              <a:t>Periostio </a:t>
            </a:r>
          </a:p>
          <a:p>
            <a:r>
              <a:rPr lang="es-ES" dirty="0"/>
              <a:t> </a:t>
            </a:r>
          </a:p>
        </p:txBody>
      </p:sp>
      <p:pic>
        <p:nvPicPr>
          <p:cNvPr id="7" name="Imagen 6">
            <a:extLst>
              <a:ext uri="{FF2B5EF4-FFF2-40B4-BE49-F238E27FC236}">
                <a16:creationId xmlns:a16="http://schemas.microsoft.com/office/drawing/2014/main" id="{56E9317B-1465-FED4-A62D-605415F9EF6C}"/>
              </a:ext>
            </a:extLst>
          </p:cNvPr>
          <p:cNvPicPr>
            <a:picLocks noChangeAspect="1"/>
          </p:cNvPicPr>
          <p:nvPr/>
        </p:nvPicPr>
        <p:blipFill>
          <a:blip r:embed="rId2"/>
          <a:stretch>
            <a:fillRect/>
          </a:stretch>
        </p:blipFill>
        <p:spPr>
          <a:xfrm>
            <a:off x="7009677" y="1167880"/>
            <a:ext cx="5182323" cy="4791744"/>
          </a:xfrm>
          <a:prstGeom prst="rect">
            <a:avLst/>
          </a:prstGeom>
        </p:spPr>
      </p:pic>
      <p:pic>
        <p:nvPicPr>
          <p:cNvPr id="9" name="Imagen 8">
            <a:extLst>
              <a:ext uri="{FF2B5EF4-FFF2-40B4-BE49-F238E27FC236}">
                <a16:creationId xmlns:a16="http://schemas.microsoft.com/office/drawing/2014/main" id="{E3F8C292-A011-32F0-5530-56A43059A095}"/>
              </a:ext>
            </a:extLst>
          </p:cNvPr>
          <p:cNvPicPr>
            <a:picLocks noChangeAspect="1"/>
          </p:cNvPicPr>
          <p:nvPr/>
        </p:nvPicPr>
        <p:blipFill>
          <a:blip r:embed="rId3"/>
          <a:stretch>
            <a:fillRect/>
          </a:stretch>
        </p:blipFill>
        <p:spPr>
          <a:xfrm>
            <a:off x="254833" y="2807046"/>
            <a:ext cx="6625652" cy="3868757"/>
          </a:xfrm>
          <a:prstGeom prst="rect">
            <a:avLst/>
          </a:prstGeom>
        </p:spPr>
      </p:pic>
    </p:spTree>
    <p:extLst>
      <p:ext uri="{BB962C8B-B14F-4D97-AF65-F5344CB8AC3E}">
        <p14:creationId xmlns:p14="http://schemas.microsoft.com/office/powerpoint/2010/main" val="324478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1FC29B8F-9E27-45DE-40CE-A5D6B7A6191D}"/>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1"/>
              <a:t>Músculo tibial posterior</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Inserción por arriba en los dos tercios superiores de la tibia pos posterior, en el labio inferior de la cresta del soleo, en los dos tercios superiores de la cara medial de la fíbula en la membrana interósea de la pierna.</a:t>
            </a:r>
          </a:p>
          <a:p>
            <a:pPr indent="-228600">
              <a:lnSpc>
                <a:spcPct val="90000"/>
              </a:lnSpc>
              <a:spcAft>
                <a:spcPts val="600"/>
              </a:spcAft>
              <a:buFont typeface="Arial" panose="020B0604020202020204" pitchFamily="34" charset="0"/>
              <a:buChar char="•"/>
            </a:pPr>
            <a:r>
              <a:rPr lang="en-US" sz="1500"/>
              <a:t>Pasa retromaleolar en relación con los tendones del tibial posterior flexor largo del hallux y termina insertándose  en la tuberosidad del hueso navicular.</a:t>
            </a:r>
          </a:p>
          <a:p>
            <a:pPr indent="-228600">
              <a:lnSpc>
                <a:spcPct val="90000"/>
              </a:lnSpc>
              <a:spcAft>
                <a:spcPts val="600"/>
              </a:spcAft>
              <a:buFont typeface="Arial" panose="020B0604020202020204" pitchFamily="34" charset="0"/>
              <a:buChar char="•"/>
            </a:pPr>
            <a:r>
              <a:rPr lang="en-US" sz="1500"/>
              <a:t>c) ACCIÓN. El músculo tibial posterior es aductor y rotador medial del pie</a:t>
            </a:r>
          </a:p>
        </p:txBody>
      </p:sp>
      <p:pic>
        <p:nvPicPr>
          <p:cNvPr id="7" name="Imagen 6">
            <a:extLst>
              <a:ext uri="{FF2B5EF4-FFF2-40B4-BE49-F238E27FC236}">
                <a16:creationId xmlns:a16="http://schemas.microsoft.com/office/drawing/2014/main" id="{C8A96DE2-49B0-8924-DB43-103E9061FB60}"/>
              </a:ext>
            </a:extLst>
          </p:cNvPr>
          <p:cNvPicPr>
            <a:picLocks noChangeAspect="1"/>
          </p:cNvPicPr>
          <p:nvPr/>
        </p:nvPicPr>
        <p:blipFill>
          <a:blip r:embed="rId2"/>
          <a:srcRect r="-2" b="87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871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A7CEAC6D-896E-504C-FC1D-7818B0B8BCE2}"/>
              </a:ext>
            </a:extLst>
          </p:cNvPr>
          <p:cNvPicPr>
            <a:picLocks noChangeAspect="1"/>
          </p:cNvPicPr>
          <p:nvPr/>
        </p:nvPicPr>
        <p:blipFill>
          <a:blip r:embed="rId2"/>
          <a:srcRect r="2" b="8930"/>
          <a:stretch/>
        </p:blipFill>
        <p:spPr>
          <a:xfrm>
            <a:off x="579264" y="365141"/>
            <a:ext cx="6288262" cy="3063875"/>
          </a:xfrm>
          <a:prstGeom prst="rect">
            <a:avLst/>
          </a:prstGeom>
        </p:spPr>
      </p:pic>
      <p:sp useBgFill="1">
        <p:nvSpPr>
          <p:cNvPr id="16" name="Rectangle 15">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7">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A87720BB-40A3-067E-946C-A1554A01A8E8}"/>
              </a:ext>
            </a:extLst>
          </p:cNvPr>
          <p:cNvSpPr txBox="1"/>
          <p:nvPr/>
        </p:nvSpPr>
        <p:spPr>
          <a:xfrm>
            <a:off x="3360563" y="3849688"/>
            <a:ext cx="3315810" cy="210502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a:t> </a:t>
            </a:r>
            <a:r>
              <a:rPr lang="en-US" sz="1300" b="1"/>
              <a:t>Músculo flexor largo del dedo gordo</a:t>
            </a:r>
          </a:p>
          <a:p>
            <a:pPr indent="-228600">
              <a:lnSpc>
                <a:spcPct val="90000"/>
              </a:lnSpc>
              <a:spcAft>
                <a:spcPts val="600"/>
              </a:spcAft>
              <a:buFont typeface="Arial" panose="020B0604020202020204" pitchFamily="34" charset="0"/>
              <a:buChar char="•"/>
            </a:pPr>
            <a:r>
              <a:rPr lang="en-US" sz="1300"/>
              <a:t>Inserción en los tres cuartos inferiores de la fíbula , se inserta, ensanchándose, en la base de la falange distal del dedo gordo.</a:t>
            </a:r>
          </a:p>
          <a:p>
            <a:pPr indent="-228600">
              <a:lnSpc>
                <a:spcPct val="90000"/>
              </a:lnSpc>
              <a:spcAft>
                <a:spcPts val="600"/>
              </a:spcAft>
              <a:buFont typeface="Arial" panose="020B0604020202020204" pitchFamily="34" charset="0"/>
              <a:buChar char="•"/>
            </a:pPr>
            <a:r>
              <a:rPr lang="en-US" sz="1300"/>
              <a:t>c) ACCIÓN. Flexiona la falange distal del dedo gordo sobre la falange proximal.</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Este musculo es eminentemente fibular </a:t>
            </a:r>
          </a:p>
        </p:txBody>
      </p:sp>
      <p:pic>
        <p:nvPicPr>
          <p:cNvPr id="7" name="Imagen 6">
            <a:extLst>
              <a:ext uri="{FF2B5EF4-FFF2-40B4-BE49-F238E27FC236}">
                <a16:creationId xmlns:a16="http://schemas.microsoft.com/office/drawing/2014/main" id="{47AEB672-A6D5-A6E9-EA7E-64D8276F2180}"/>
              </a:ext>
            </a:extLst>
          </p:cNvPr>
          <p:cNvPicPr>
            <a:picLocks noChangeAspect="1"/>
          </p:cNvPicPr>
          <p:nvPr/>
        </p:nvPicPr>
        <p:blipFill>
          <a:blip r:embed="rId3"/>
          <a:srcRect l="23797" r="23129" b="-1"/>
          <a:stretch/>
        </p:blipFill>
        <p:spPr>
          <a:xfrm>
            <a:off x="7048500" y="365109"/>
            <a:ext cx="4621006" cy="5811838"/>
          </a:xfrm>
          <a:prstGeom prst="rect">
            <a:avLst/>
          </a:prstGeom>
        </p:spPr>
      </p:pic>
    </p:spTree>
    <p:extLst>
      <p:ext uri="{BB962C8B-B14F-4D97-AF65-F5344CB8AC3E}">
        <p14:creationId xmlns:p14="http://schemas.microsoft.com/office/powerpoint/2010/main" val="295206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C35E910-9313-7C61-D5E8-20C5565638F4}"/>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b="1"/>
              <a:t>PLANO SUPERFICIAL</a:t>
            </a:r>
            <a:r>
              <a:rPr lang="en-US" sz="1000"/>
              <a:t>.</a:t>
            </a:r>
          </a:p>
          <a:p>
            <a:pPr indent="-228600">
              <a:lnSpc>
                <a:spcPct val="90000"/>
              </a:lnSpc>
              <a:spcAft>
                <a:spcPts val="600"/>
              </a:spcAft>
              <a:buFont typeface="Arial" panose="020B0604020202020204" pitchFamily="34" charset="0"/>
              <a:buChar char="•"/>
            </a:pPr>
            <a:r>
              <a:rPr lang="en-US" sz="1000"/>
              <a:t> El plano superficial consta de dos músculos: el tríceps sural y el plantar.</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 Músculo tríceps sural. </a:t>
            </a:r>
          </a:p>
          <a:p>
            <a:pPr indent="-228600">
              <a:lnSpc>
                <a:spcPct val="90000"/>
              </a:lnSpc>
              <a:spcAft>
                <a:spcPts val="600"/>
              </a:spcAft>
              <a:buFont typeface="Arial" panose="020B0604020202020204" pitchFamily="34" charset="0"/>
              <a:buChar char="•"/>
            </a:pPr>
            <a:r>
              <a:rPr lang="en-US" sz="1000"/>
              <a:t>Formado por las cabezas lateral y medial del músculo gastrocnemio y el</a:t>
            </a:r>
          </a:p>
          <a:p>
            <a:pPr indent="-228600">
              <a:lnSpc>
                <a:spcPct val="90000"/>
              </a:lnSpc>
              <a:spcAft>
                <a:spcPts val="600"/>
              </a:spcAft>
              <a:buFont typeface="Arial" panose="020B0604020202020204" pitchFamily="34" charset="0"/>
              <a:buChar char="•"/>
            </a:pPr>
            <a:r>
              <a:rPr lang="en-US" sz="1000"/>
              <a:t>músculo sóleo, terminando estas inferiormente en un tendón común denominado tendón calcáneo .</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 MÚSCULO SÓLEO. </a:t>
            </a:r>
          </a:p>
          <a:p>
            <a:pPr indent="-228600">
              <a:lnSpc>
                <a:spcPct val="90000"/>
              </a:lnSpc>
              <a:spcAft>
                <a:spcPts val="600"/>
              </a:spcAft>
              <a:buFont typeface="Arial" panose="020B0604020202020204" pitchFamily="34" charset="0"/>
              <a:buChar char="•"/>
            </a:pPr>
            <a:r>
              <a:rPr lang="en-US" sz="1000"/>
              <a:t>Por arriba en la cara posterior de la cabeza de la fibula, cuarto superior de la fibula </a:t>
            </a:r>
          </a:p>
          <a:p>
            <a:pPr indent="-228600">
              <a:lnSpc>
                <a:spcPct val="90000"/>
              </a:lnSpc>
              <a:spcAft>
                <a:spcPts val="600"/>
              </a:spcAft>
              <a:buFont typeface="Arial" panose="020B0604020202020204" pitchFamily="34" charset="0"/>
              <a:buChar char="•"/>
            </a:pPr>
            <a:r>
              <a:rPr lang="en-US" sz="1000"/>
              <a:t>En la tibia se inserta en la línea del soleo (cresta) en su labio inferior.</a:t>
            </a:r>
          </a:p>
          <a:p>
            <a:pPr indent="-228600">
              <a:lnSpc>
                <a:spcPct val="90000"/>
              </a:lnSpc>
              <a:spcAft>
                <a:spcPts val="600"/>
              </a:spcAft>
              <a:buFont typeface="Arial" panose="020B0604020202020204" pitchFamily="34" charset="0"/>
              <a:buChar char="•"/>
            </a:pPr>
            <a:r>
              <a:rPr lang="en-US" sz="1000"/>
              <a:t>Inferiormente termina como tendón común en el tubérculo posterior del calcáneo a través de lo que denominamos tendón calcáneo </a:t>
            </a:r>
          </a:p>
        </p:txBody>
      </p:sp>
      <p:pic>
        <p:nvPicPr>
          <p:cNvPr id="9" name="Imagen 8" descr="Diagrama&#10;&#10;Descripción generada automáticamente">
            <a:extLst>
              <a:ext uri="{FF2B5EF4-FFF2-40B4-BE49-F238E27FC236}">
                <a16:creationId xmlns:a16="http://schemas.microsoft.com/office/drawing/2014/main" id="{C98D9061-3F79-4020-E09C-33887C2FA5D4}"/>
              </a:ext>
            </a:extLst>
          </p:cNvPr>
          <p:cNvPicPr>
            <a:picLocks noChangeAspect="1"/>
          </p:cNvPicPr>
          <p:nvPr/>
        </p:nvPicPr>
        <p:blipFill>
          <a:blip r:embed="rId2"/>
          <a:srcRect l="11207" r="980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6536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58BCDAF-9172-F236-FA1A-4605DE268538}"/>
              </a:ext>
            </a:extLst>
          </p:cNvPr>
          <p:cNvSpPr txBox="1"/>
          <p:nvPr/>
        </p:nvSpPr>
        <p:spPr>
          <a:xfrm>
            <a:off x="273571" y="0"/>
            <a:ext cx="6093500" cy="4524315"/>
          </a:xfrm>
          <a:prstGeom prst="rect">
            <a:avLst/>
          </a:prstGeom>
          <a:noFill/>
        </p:spPr>
        <p:txBody>
          <a:bodyPr wrap="square">
            <a:spAutoFit/>
          </a:bodyPr>
          <a:lstStyle/>
          <a:p>
            <a:r>
              <a:rPr lang="es-ES" b="1" dirty="0"/>
              <a:t>MÚSCULO GASTROCNEMIO</a:t>
            </a:r>
            <a:r>
              <a:rPr lang="es-ES" dirty="0"/>
              <a:t>.</a:t>
            </a:r>
          </a:p>
          <a:p>
            <a:r>
              <a:rPr lang="es-ES" dirty="0"/>
              <a:t>Formado por dos cabezas una medial y una lateral</a:t>
            </a:r>
          </a:p>
          <a:p>
            <a:r>
              <a:rPr lang="es-ES" dirty="0"/>
              <a:t>Ambas se insertan en la región </a:t>
            </a:r>
            <a:r>
              <a:rPr lang="es-ES" dirty="0" err="1"/>
              <a:t>retrocondilar</a:t>
            </a:r>
            <a:r>
              <a:rPr lang="es-ES" dirty="0"/>
              <a:t> medial y lateral ubicándose en la fosita que dejan estos cóndilos por posterior y superior terminan inferiormente forman el tendón calcáneo junto al tendón del soleo. </a:t>
            </a:r>
          </a:p>
          <a:p>
            <a:endParaRPr lang="es-ES" dirty="0"/>
          </a:p>
          <a:p>
            <a:r>
              <a:rPr lang="es-ES" b="1" dirty="0"/>
              <a:t>Musculo Plantar:</a:t>
            </a:r>
          </a:p>
          <a:p>
            <a:r>
              <a:rPr lang="es-ES" dirty="0"/>
              <a:t>Por arriba se inserta en el  cóndilo lateral del fémur superior y medial a la cabeza lateral del músculo gastrocnemio.</a:t>
            </a:r>
          </a:p>
          <a:p>
            <a:r>
              <a:rPr lang="es-ES" dirty="0"/>
              <a:t>Se dirige oblicuamente en sentido inferior y medial. </a:t>
            </a:r>
          </a:p>
          <a:p>
            <a:endParaRPr lang="es-ES" dirty="0"/>
          </a:p>
          <a:p>
            <a:r>
              <a:rPr lang="es-ES" dirty="0"/>
              <a:t>En la parte inferior de la pierna, se adosa al borde medial del tendón calcáneo y se fija medialmente a este tendón en la cara posterior del calcáneo.</a:t>
            </a:r>
          </a:p>
          <a:p>
            <a:r>
              <a:rPr lang="es-ES" dirty="0"/>
              <a:t>Es </a:t>
            </a:r>
            <a:r>
              <a:rPr lang="es-ES" dirty="0" err="1"/>
              <a:t>sinergista</a:t>
            </a:r>
            <a:r>
              <a:rPr lang="es-ES" dirty="0"/>
              <a:t> de la acción del </a:t>
            </a:r>
            <a:r>
              <a:rPr lang="es-ES" dirty="0" err="1"/>
              <a:t>triceps</a:t>
            </a:r>
            <a:r>
              <a:rPr lang="es-ES" dirty="0"/>
              <a:t> sural </a:t>
            </a:r>
          </a:p>
        </p:txBody>
      </p:sp>
      <p:pic>
        <p:nvPicPr>
          <p:cNvPr id="7" name="Imagen 6">
            <a:extLst>
              <a:ext uri="{FF2B5EF4-FFF2-40B4-BE49-F238E27FC236}">
                <a16:creationId xmlns:a16="http://schemas.microsoft.com/office/drawing/2014/main" id="{09C47854-3C83-8038-7EE0-09849E577C79}"/>
              </a:ext>
            </a:extLst>
          </p:cNvPr>
          <p:cNvPicPr>
            <a:picLocks noChangeAspect="1"/>
          </p:cNvPicPr>
          <p:nvPr/>
        </p:nvPicPr>
        <p:blipFill>
          <a:blip r:embed="rId2"/>
          <a:stretch>
            <a:fillRect/>
          </a:stretch>
        </p:blipFill>
        <p:spPr>
          <a:xfrm>
            <a:off x="7162991" y="302538"/>
            <a:ext cx="3982006" cy="5563376"/>
          </a:xfrm>
          <a:prstGeom prst="rect">
            <a:avLst/>
          </a:prstGeom>
        </p:spPr>
      </p:pic>
    </p:spTree>
    <p:extLst>
      <p:ext uri="{BB962C8B-B14F-4D97-AF65-F5344CB8AC3E}">
        <p14:creationId xmlns:p14="http://schemas.microsoft.com/office/powerpoint/2010/main" val="9232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C7C1D20-C630-63B5-7AC3-BDA22F0B880D}"/>
              </a:ext>
            </a:extLst>
          </p:cNvPr>
          <p:cNvPicPr>
            <a:picLocks noChangeAspect="1"/>
          </p:cNvPicPr>
          <p:nvPr/>
        </p:nvPicPr>
        <p:blipFill>
          <a:blip r:embed="rId2"/>
          <a:stretch>
            <a:fillRect/>
          </a:stretch>
        </p:blipFill>
        <p:spPr>
          <a:xfrm>
            <a:off x="21364" y="433096"/>
            <a:ext cx="7234184" cy="6297488"/>
          </a:xfrm>
          <a:prstGeom prst="rect">
            <a:avLst/>
          </a:prstGeom>
        </p:spPr>
      </p:pic>
    </p:spTree>
    <p:extLst>
      <p:ext uri="{BB962C8B-B14F-4D97-AF65-F5344CB8AC3E}">
        <p14:creationId xmlns:p14="http://schemas.microsoft.com/office/powerpoint/2010/main" val="396480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DFF8C70-0D12-700D-265C-93096730922A}"/>
              </a:ext>
            </a:extLst>
          </p:cNvPr>
          <p:cNvPicPr>
            <a:picLocks noChangeAspect="1"/>
          </p:cNvPicPr>
          <p:nvPr/>
        </p:nvPicPr>
        <p:blipFill>
          <a:blip r:embed="rId2"/>
          <a:stretch>
            <a:fillRect/>
          </a:stretch>
        </p:blipFill>
        <p:spPr>
          <a:xfrm>
            <a:off x="848281" y="118297"/>
            <a:ext cx="11018520" cy="6507355"/>
          </a:xfrm>
          <a:prstGeom prst="rect">
            <a:avLst/>
          </a:prstGeom>
        </p:spPr>
      </p:pic>
    </p:spTree>
    <p:extLst>
      <p:ext uri="{BB962C8B-B14F-4D97-AF65-F5344CB8AC3E}">
        <p14:creationId xmlns:p14="http://schemas.microsoft.com/office/powerpoint/2010/main" val="204250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descr="Diagrama&#10;&#10;Descripción generada automáticamente con confianza baja">
            <a:extLst>
              <a:ext uri="{FF2B5EF4-FFF2-40B4-BE49-F238E27FC236}">
                <a16:creationId xmlns:a16="http://schemas.microsoft.com/office/drawing/2014/main" id="{5F7D1F98-5494-866A-4611-A47A13043565}"/>
              </a:ext>
            </a:extLst>
          </p:cNvPr>
          <p:cNvPicPr>
            <a:picLocks noChangeAspect="1"/>
          </p:cNvPicPr>
          <p:nvPr/>
        </p:nvPicPr>
        <p:blipFill>
          <a:blip r:embed="rId2"/>
          <a:srcRect t="22318" r="1" b="4263"/>
          <a:stretch/>
        </p:blipFill>
        <p:spPr>
          <a:xfrm>
            <a:off x="192528" y="171716"/>
            <a:ext cx="3793268" cy="6514565"/>
          </a:xfrm>
          <a:prstGeom prst="rect">
            <a:avLst/>
          </a:prstGeom>
        </p:spPr>
      </p:pic>
      <p:pic>
        <p:nvPicPr>
          <p:cNvPr id="5" name="Imagen 4" descr="Diagrama&#10;&#10;Descripción generada automáticamente">
            <a:extLst>
              <a:ext uri="{FF2B5EF4-FFF2-40B4-BE49-F238E27FC236}">
                <a16:creationId xmlns:a16="http://schemas.microsoft.com/office/drawing/2014/main" id="{A49BB6A2-C3F1-B85F-69C8-07D939C7732E}"/>
              </a:ext>
            </a:extLst>
          </p:cNvPr>
          <p:cNvPicPr>
            <a:picLocks noChangeAspect="1"/>
          </p:cNvPicPr>
          <p:nvPr/>
        </p:nvPicPr>
        <p:blipFill>
          <a:blip r:embed="rId3"/>
          <a:srcRect r="9017" b="-3"/>
          <a:stretch/>
        </p:blipFill>
        <p:spPr>
          <a:xfrm>
            <a:off x="4184538" y="171716"/>
            <a:ext cx="3822924" cy="6514565"/>
          </a:xfrm>
          <a:prstGeom prst="rect">
            <a:avLst/>
          </a:prstGeom>
        </p:spPr>
      </p:pic>
      <p:pic>
        <p:nvPicPr>
          <p:cNvPr id="7" name="Imagen 6" descr="Diagrama&#10;&#10;Descripción generada automáticamente">
            <a:extLst>
              <a:ext uri="{FF2B5EF4-FFF2-40B4-BE49-F238E27FC236}">
                <a16:creationId xmlns:a16="http://schemas.microsoft.com/office/drawing/2014/main" id="{9A1FD27D-D726-1E18-3EE3-244C42E92464}"/>
              </a:ext>
            </a:extLst>
          </p:cNvPr>
          <p:cNvPicPr>
            <a:picLocks noChangeAspect="1"/>
          </p:cNvPicPr>
          <p:nvPr/>
        </p:nvPicPr>
        <p:blipFill>
          <a:blip r:embed="rId4"/>
          <a:srcRect l="8934" r="11452" b="-3"/>
          <a:stretch/>
        </p:blipFill>
        <p:spPr>
          <a:xfrm>
            <a:off x="8188032" y="171716"/>
            <a:ext cx="3799007" cy="6514565"/>
          </a:xfrm>
          <a:prstGeom prst="rect">
            <a:avLst/>
          </a:prstGeom>
        </p:spPr>
      </p:pic>
    </p:spTree>
    <p:extLst>
      <p:ext uri="{BB962C8B-B14F-4D97-AF65-F5344CB8AC3E}">
        <p14:creationId xmlns:p14="http://schemas.microsoft.com/office/powerpoint/2010/main" val="1295812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8F7958-FF69-67E5-6A3B-E32502E45BCB}"/>
              </a:ext>
            </a:extLst>
          </p:cNvPr>
          <p:cNvPicPr>
            <a:picLocks noChangeAspect="1"/>
          </p:cNvPicPr>
          <p:nvPr/>
        </p:nvPicPr>
        <p:blipFill>
          <a:blip r:embed="rId2"/>
          <a:stretch>
            <a:fillRect/>
          </a:stretch>
        </p:blipFill>
        <p:spPr>
          <a:xfrm>
            <a:off x="98177" y="134912"/>
            <a:ext cx="3559423" cy="6817200"/>
          </a:xfrm>
          <a:prstGeom prst="rect">
            <a:avLst/>
          </a:prstGeom>
        </p:spPr>
      </p:pic>
      <p:pic>
        <p:nvPicPr>
          <p:cNvPr id="7" name="Imagen 6">
            <a:extLst>
              <a:ext uri="{FF2B5EF4-FFF2-40B4-BE49-F238E27FC236}">
                <a16:creationId xmlns:a16="http://schemas.microsoft.com/office/drawing/2014/main" id="{899F10CC-E67D-20C3-AB16-3DD8B69EB1A9}"/>
              </a:ext>
            </a:extLst>
          </p:cNvPr>
          <p:cNvPicPr>
            <a:picLocks noChangeAspect="1"/>
          </p:cNvPicPr>
          <p:nvPr/>
        </p:nvPicPr>
        <p:blipFill>
          <a:blip r:embed="rId3"/>
          <a:stretch>
            <a:fillRect/>
          </a:stretch>
        </p:blipFill>
        <p:spPr>
          <a:xfrm>
            <a:off x="3779127" y="134912"/>
            <a:ext cx="2951456" cy="6120388"/>
          </a:xfrm>
          <a:prstGeom prst="rect">
            <a:avLst/>
          </a:prstGeom>
        </p:spPr>
      </p:pic>
      <p:pic>
        <p:nvPicPr>
          <p:cNvPr id="9" name="Imagen 8">
            <a:extLst>
              <a:ext uri="{FF2B5EF4-FFF2-40B4-BE49-F238E27FC236}">
                <a16:creationId xmlns:a16="http://schemas.microsoft.com/office/drawing/2014/main" id="{5BC85C8A-5AE9-58B2-8802-4FC736A529A2}"/>
              </a:ext>
            </a:extLst>
          </p:cNvPr>
          <p:cNvPicPr>
            <a:picLocks noChangeAspect="1"/>
          </p:cNvPicPr>
          <p:nvPr/>
        </p:nvPicPr>
        <p:blipFill>
          <a:blip r:embed="rId4"/>
          <a:stretch>
            <a:fillRect/>
          </a:stretch>
        </p:blipFill>
        <p:spPr>
          <a:xfrm>
            <a:off x="6355927" y="939690"/>
            <a:ext cx="4829849" cy="5668166"/>
          </a:xfrm>
          <a:prstGeom prst="rect">
            <a:avLst/>
          </a:prstGeom>
        </p:spPr>
      </p:pic>
    </p:spTree>
    <p:extLst>
      <p:ext uri="{BB962C8B-B14F-4D97-AF65-F5344CB8AC3E}">
        <p14:creationId xmlns:p14="http://schemas.microsoft.com/office/powerpoint/2010/main" val="856006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A0B8DBA-2691-44BD-02FE-9C17F37EC07E}"/>
              </a:ext>
            </a:extLst>
          </p:cNvPr>
          <p:cNvPicPr>
            <a:picLocks noChangeAspect="1"/>
          </p:cNvPicPr>
          <p:nvPr/>
        </p:nvPicPr>
        <p:blipFill>
          <a:blip r:embed="rId2"/>
          <a:stretch>
            <a:fillRect/>
          </a:stretch>
        </p:blipFill>
        <p:spPr>
          <a:xfrm>
            <a:off x="1154243" y="45350"/>
            <a:ext cx="9949746" cy="6812650"/>
          </a:xfrm>
          <a:prstGeom prst="rect">
            <a:avLst/>
          </a:prstGeom>
        </p:spPr>
      </p:pic>
    </p:spTree>
    <p:extLst>
      <p:ext uri="{BB962C8B-B14F-4D97-AF65-F5344CB8AC3E}">
        <p14:creationId xmlns:p14="http://schemas.microsoft.com/office/powerpoint/2010/main" val="2907576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A6AB6E-8948-A147-F775-BA1543BC73A9}"/>
              </a:ext>
            </a:extLst>
          </p:cNvPr>
          <p:cNvPicPr>
            <a:picLocks noChangeAspect="1"/>
          </p:cNvPicPr>
          <p:nvPr/>
        </p:nvPicPr>
        <p:blipFill>
          <a:blip r:embed="rId2"/>
          <a:stretch>
            <a:fillRect/>
          </a:stretch>
        </p:blipFill>
        <p:spPr>
          <a:xfrm>
            <a:off x="2004441" y="104958"/>
            <a:ext cx="9942720" cy="6516590"/>
          </a:xfrm>
          <a:prstGeom prst="rect">
            <a:avLst/>
          </a:prstGeom>
        </p:spPr>
      </p:pic>
    </p:spTree>
    <p:extLst>
      <p:ext uri="{BB962C8B-B14F-4D97-AF65-F5344CB8AC3E}">
        <p14:creationId xmlns:p14="http://schemas.microsoft.com/office/powerpoint/2010/main" val="413589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F16F7D09-1211-017C-97DB-C70B22FECD24}"/>
              </a:ext>
            </a:extLst>
          </p:cNvPr>
          <p:cNvSpPr txBox="1"/>
          <p:nvPr/>
        </p:nvSpPr>
        <p:spPr>
          <a:xfrm>
            <a:off x="871442" y="2447337"/>
            <a:ext cx="4353116" cy="377043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solidFill>
                  <a:srgbClr val="595959"/>
                </a:solidFill>
              </a:rPr>
              <a:t> CARA LATERAL:</a:t>
            </a:r>
          </a:p>
          <a:p>
            <a:pPr indent="-228600">
              <a:lnSpc>
                <a:spcPct val="90000"/>
              </a:lnSpc>
              <a:spcAft>
                <a:spcPts val="600"/>
              </a:spcAft>
              <a:buFont typeface="Arial" panose="020B0604020202020204" pitchFamily="34" charset="0"/>
              <a:buChar char="•"/>
            </a:pPr>
            <a:r>
              <a:rPr lang="en-US" sz="2000" dirty="0">
                <a:solidFill>
                  <a:srgbClr val="595959"/>
                </a:solidFill>
              </a:rPr>
              <a:t> En </a:t>
            </a:r>
            <a:r>
              <a:rPr lang="en-US" sz="2000" dirty="0" err="1">
                <a:solidFill>
                  <a:srgbClr val="595959"/>
                </a:solidFill>
              </a:rPr>
              <a:t>su</a:t>
            </a:r>
            <a:r>
              <a:rPr lang="en-US" sz="2000" dirty="0">
                <a:solidFill>
                  <a:srgbClr val="595959"/>
                </a:solidFill>
              </a:rPr>
              <a:t> </a:t>
            </a:r>
            <a:r>
              <a:rPr lang="en-US" sz="2000" dirty="0" err="1">
                <a:solidFill>
                  <a:srgbClr val="595959"/>
                </a:solidFill>
              </a:rPr>
              <a:t>mitad</a:t>
            </a:r>
            <a:r>
              <a:rPr lang="en-US" sz="2000" dirty="0">
                <a:solidFill>
                  <a:srgbClr val="595959"/>
                </a:solidFill>
              </a:rPr>
              <a:t> superior, </a:t>
            </a:r>
            <a:r>
              <a:rPr lang="en-US" sz="2000" dirty="0" err="1">
                <a:solidFill>
                  <a:srgbClr val="595959"/>
                </a:solidFill>
              </a:rPr>
              <a:t>una</a:t>
            </a:r>
            <a:r>
              <a:rPr lang="en-US" sz="2000" dirty="0">
                <a:solidFill>
                  <a:srgbClr val="595959"/>
                </a:solidFill>
              </a:rPr>
              <a:t> </a:t>
            </a:r>
            <a:r>
              <a:rPr lang="en-US" sz="2000" dirty="0" err="1">
                <a:solidFill>
                  <a:srgbClr val="595959"/>
                </a:solidFill>
              </a:rPr>
              <a:t>depresión</a:t>
            </a:r>
            <a:r>
              <a:rPr lang="en-US" sz="2000" dirty="0">
                <a:solidFill>
                  <a:srgbClr val="595959"/>
                </a:solidFill>
              </a:rPr>
              <a:t> longitudinal </a:t>
            </a:r>
            <a:r>
              <a:rPr lang="en-US" sz="2000" dirty="0" err="1">
                <a:solidFill>
                  <a:srgbClr val="595959"/>
                </a:solidFill>
              </a:rPr>
              <a:t>en</a:t>
            </a:r>
            <a:r>
              <a:rPr lang="en-US" sz="2000" dirty="0">
                <a:solidFill>
                  <a:srgbClr val="595959"/>
                </a:solidFill>
              </a:rPr>
              <a:t> la que se </a:t>
            </a:r>
            <a:r>
              <a:rPr lang="en-US" sz="2000" dirty="0" err="1">
                <a:solidFill>
                  <a:srgbClr val="595959"/>
                </a:solidFill>
              </a:rPr>
              <a:t>inserta</a:t>
            </a:r>
            <a:r>
              <a:rPr lang="en-US" sz="2000" dirty="0">
                <a:solidFill>
                  <a:srgbClr val="595959"/>
                </a:solidFill>
              </a:rPr>
              <a:t> </a:t>
            </a:r>
            <a:r>
              <a:rPr lang="en-US" sz="2000" dirty="0" err="1">
                <a:solidFill>
                  <a:srgbClr val="595959"/>
                </a:solidFill>
              </a:rPr>
              <a:t>el</a:t>
            </a:r>
            <a:r>
              <a:rPr lang="en-US" sz="2000" dirty="0">
                <a:solidFill>
                  <a:srgbClr val="595959"/>
                </a:solidFill>
              </a:rPr>
              <a:t> </a:t>
            </a:r>
            <a:r>
              <a:rPr lang="en-US" sz="2000" dirty="0" err="1">
                <a:solidFill>
                  <a:srgbClr val="595959"/>
                </a:solidFill>
              </a:rPr>
              <a:t>músculo</a:t>
            </a:r>
            <a:r>
              <a:rPr lang="en-US" sz="2000" dirty="0">
                <a:solidFill>
                  <a:srgbClr val="595959"/>
                </a:solidFill>
              </a:rPr>
              <a:t> tibial anterior.</a:t>
            </a:r>
          </a:p>
          <a:p>
            <a:pPr indent="-228600">
              <a:lnSpc>
                <a:spcPct val="90000"/>
              </a:lnSpc>
              <a:spcAft>
                <a:spcPts val="600"/>
              </a:spcAft>
              <a:buFont typeface="Arial" panose="020B0604020202020204" pitchFamily="34" charset="0"/>
              <a:buChar char="•"/>
            </a:pPr>
            <a:r>
              <a:rPr lang="en-US" sz="2000" dirty="0">
                <a:solidFill>
                  <a:srgbClr val="595959"/>
                </a:solidFill>
              </a:rPr>
              <a:t>La </a:t>
            </a:r>
            <a:r>
              <a:rPr lang="en-US" sz="2000" dirty="0" err="1">
                <a:solidFill>
                  <a:srgbClr val="595959"/>
                </a:solidFill>
              </a:rPr>
              <a:t>parte</a:t>
            </a:r>
            <a:r>
              <a:rPr lang="en-US" sz="2000" dirty="0">
                <a:solidFill>
                  <a:srgbClr val="595959"/>
                </a:solidFill>
              </a:rPr>
              <a:t> inferior de </a:t>
            </a:r>
            <a:r>
              <a:rPr lang="en-US" sz="2000" dirty="0" err="1">
                <a:solidFill>
                  <a:srgbClr val="595959"/>
                </a:solidFill>
              </a:rPr>
              <a:t>esta</a:t>
            </a:r>
            <a:r>
              <a:rPr lang="en-US" sz="2000" dirty="0">
                <a:solidFill>
                  <a:srgbClr val="595959"/>
                </a:solidFill>
              </a:rPr>
              <a:t> </a:t>
            </a:r>
            <a:r>
              <a:rPr lang="en-US" sz="2000" dirty="0" err="1">
                <a:solidFill>
                  <a:srgbClr val="595959"/>
                </a:solidFill>
              </a:rPr>
              <a:t>cara</a:t>
            </a:r>
            <a:r>
              <a:rPr lang="en-US" sz="2000" dirty="0">
                <a:solidFill>
                  <a:srgbClr val="595959"/>
                </a:solidFill>
              </a:rPr>
              <a:t> es </a:t>
            </a:r>
            <a:r>
              <a:rPr lang="en-US" sz="2000" dirty="0" err="1">
                <a:solidFill>
                  <a:srgbClr val="595959"/>
                </a:solidFill>
              </a:rPr>
              <a:t>convexa</a:t>
            </a:r>
            <a:endParaRPr lang="en-US" sz="2000" dirty="0">
              <a:solidFill>
                <a:srgbClr val="595959"/>
              </a:solidFill>
            </a:endParaRPr>
          </a:p>
        </p:txBody>
      </p:sp>
      <p:pic>
        <p:nvPicPr>
          <p:cNvPr id="7" name="Imagen 6">
            <a:extLst>
              <a:ext uri="{FF2B5EF4-FFF2-40B4-BE49-F238E27FC236}">
                <a16:creationId xmlns:a16="http://schemas.microsoft.com/office/drawing/2014/main" id="{49298FC6-9CFD-96A9-50D4-0A9B8619148A}"/>
              </a:ext>
            </a:extLst>
          </p:cNvPr>
          <p:cNvPicPr>
            <a:picLocks noChangeAspect="1"/>
          </p:cNvPicPr>
          <p:nvPr/>
        </p:nvPicPr>
        <p:blipFill>
          <a:blip r:embed="rId2"/>
          <a:stretch>
            <a:fillRect/>
          </a:stretch>
        </p:blipFill>
        <p:spPr>
          <a:xfrm>
            <a:off x="7977125" y="685799"/>
            <a:ext cx="2406407" cy="5531972"/>
          </a:xfrm>
          <a:prstGeom prst="rect">
            <a:avLst/>
          </a:prstGeom>
        </p:spPr>
      </p:pic>
    </p:spTree>
    <p:extLst>
      <p:ext uri="{BB962C8B-B14F-4D97-AF65-F5344CB8AC3E}">
        <p14:creationId xmlns:p14="http://schemas.microsoft.com/office/powerpoint/2010/main" val="1943752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40CD0C-4350-63CD-8ADB-6D22846355BB}"/>
              </a:ext>
            </a:extLst>
          </p:cNvPr>
          <p:cNvPicPr>
            <a:picLocks noChangeAspect="1"/>
          </p:cNvPicPr>
          <p:nvPr/>
        </p:nvPicPr>
        <p:blipFill>
          <a:blip r:embed="rId2"/>
          <a:stretch>
            <a:fillRect/>
          </a:stretch>
        </p:blipFill>
        <p:spPr>
          <a:xfrm>
            <a:off x="419725" y="115818"/>
            <a:ext cx="5410204" cy="6626363"/>
          </a:xfrm>
          <a:prstGeom prst="rect">
            <a:avLst/>
          </a:prstGeom>
        </p:spPr>
      </p:pic>
      <p:sp>
        <p:nvSpPr>
          <p:cNvPr id="6" name="CuadroTexto 5">
            <a:extLst>
              <a:ext uri="{FF2B5EF4-FFF2-40B4-BE49-F238E27FC236}">
                <a16:creationId xmlns:a16="http://schemas.microsoft.com/office/drawing/2014/main" id="{50F43CB8-2261-DA6D-0921-DFA7C2094ABD}"/>
              </a:ext>
            </a:extLst>
          </p:cNvPr>
          <p:cNvSpPr txBox="1"/>
          <p:nvPr/>
        </p:nvSpPr>
        <p:spPr>
          <a:xfrm>
            <a:off x="6970426" y="449705"/>
            <a:ext cx="4661941" cy="923330"/>
          </a:xfrm>
          <a:prstGeom prst="rect">
            <a:avLst/>
          </a:prstGeom>
          <a:noFill/>
        </p:spPr>
        <p:txBody>
          <a:bodyPr wrap="square" rtlCol="0">
            <a:spAutoFit/>
          </a:bodyPr>
          <a:lstStyle/>
          <a:p>
            <a:r>
              <a:rPr lang="es-ES" dirty="0"/>
              <a:t>Compartimento lateral para el fibular superficial y el anterior para el nervio fibular profundo</a:t>
            </a:r>
            <a:endParaRPr lang="es-CL" dirty="0"/>
          </a:p>
        </p:txBody>
      </p:sp>
    </p:spTree>
    <p:extLst>
      <p:ext uri="{BB962C8B-B14F-4D97-AF65-F5344CB8AC3E}">
        <p14:creationId xmlns:p14="http://schemas.microsoft.com/office/powerpoint/2010/main" val="1362492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Imagen 4">
            <a:extLst>
              <a:ext uri="{FF2B5EF4-FFF2-40B4-BE49-F238E27FC236}">
                <a16:creationId xmlns:a16="http://schemas.microsoft.com/office/drawing/2014/main" id="{FD44A7FA-1372-DD33-EBC9-0025AE40BC48}"/>
              </a:ext>
            </a:extLst>
          </p:cNvPr>
          <p:cNvPicPr>
            <a:picLocks noChangeAspect="1"/>
          </p:cNvPicPr>
          <p:nvPr/>
        </p:nvPicPr>
        <p:blipFill>
          <a:blip r:embed="rId2"/>
          <a:srcRect l="3385" r="6889" b="-4"/>
          <a:stretch/>
        </p:blipFill>
        <p:spPr>
          <a:xfrm>
            <a:off x="-3046" y="340423"/>
            <a:ext cx="4630139" cy="5265795"/>
          </a:xfrm>
          <a:prstGeom prst="rect">
            <a:avLst/>
          </a:prstGeom>
        </p:spPr>
      </p:pic>
      <p:pic>
        <p:nvPicPr>
          <p:cNvPr id="7" name="Imagen 6">
            <a:extLst>
              <a:ext uri="{FF2B5EF4-FFF2-40B4-BE49-F238E27FC236}">
                <a16:creationId xmlns:a16="http://schemas.microsoft.com/office/drawing/2014/main" id="{2FB41E31-165F-429B-2730-C3F0C52CB6D7}"/>
              </a:ext>
            </a:extLst>
          </p:cNvPr>
          <p:cNvPicPr>
            <a:picLocks noChangeAspect="1"/>
          </p:cNvPicPr>
          <p:nvPr/>
        </p:nvPicPr>
        <p:blipFill>
          <a:blip r:embed="rId3"/>
          <a:srcRect l="13832" r="13158" b="-1"/>
          <a:stretch/>
        </p:blipFill>
        <p:spPr>
          <a:xfrm>
            <a:off x="4901780" y="1071563"/>
            <a:ext cx="7290218" cy="5242298"/>
          </a:xfrm>
          <a:prstGeom prst="rect">
            <a:avLst/>
          </a:prstGeom>
        </p:spPr>
      </p:pic>
    </p:spTree>
    <p:extLst>
      <p:ext uri="{BB962C8B-B14F-4D97-AF65-F5344CB8AC3E}">
        <p14:creationId xmlns:p14="http://schemas.microsoft.com/office/powerpoint/2010/main" val="169964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459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06D3FD75-FFD4-6CF3-347F-9A8CEF03B63D}"/>
              </a:ext>
            </a:extLst>
          </p:cNvPr>
          <p:cNvPicPr>
            <a:picLocks noChangeAspect="1"/>
          </p:cNvPicPr>
          <p:nvPr/>
        </p:nvPicPr>
        <p:blipFill>
          <a:blip r:embed="rId2"/>
          <a:srcRect r="2" b="568"/>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Imagen 6">
            <a:extLst>
              <a:ext uri="{FF2B5EF4-FFF2-40B4-BE49-F238E27FC236}">
                <a16:creationId xmlns:a16="http://schemas.microsoft.com/office/drawing/2014/main" id="{5C07E78B-17BC-43A6-C18F-F7A51D7A6654}"/>
              </a:ext>
            </a:extLst>
          </p:cNvPr>
          <p:cNvPicPr>
            <a:picLocks noChangeAspect="1"/>
          </p:cNvPicPr>
          <p:nvPr/>
        </p:nvPicPr>
        <p:blipFill>
          <a:blip r:embed="rId3"/>
          <a:srcRect r="22133"/>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1"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E852EEC7-C738-76AB-BED9-0E4C33589A12}"/>
              </a:ext>
            </a:extLst>
          </p:cNvPr>
          <p:cNvSpPr txBox="1"/>
          <p:nvPr/>
        </p:nvSpPr>
        <p:spPr>
          <a:xfrm>
            <a:off x="448056" y="2258171"/>
            <a:ext cx="2804504" cy="39187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CARA POSTERIOR:</a:t>
            </a:r>
          </a:p>
          <a:p>
            <a:pPr indent="-228600">
              <a:lnSpc>
                <a:spcPct val="90000"/>
              </a:lnSpc>
              <a:spcAft>
                <a:spcPts val="600"/>
              </a:spcAft>
              <a:buFont typeface="Arial" panose="020B0604020202020204" pitchFamily="34" charset="0"/>
              <a:buChar char="•"/>
            </a:pPr>
            <a:r>
              <a:rPr lang="en-US" sz="1700"/>
              <a:t> La  línea del sóleo que es una cresta rugosa oblicua  sobre la cual se inserta el músculo sóleo . </a:t>
            </a:r>
          </a:p>
          <a:p>
            <a:pPr indent="-228600">
              <a:lnSpc>
                <a:spcPct val="90000"/>
              </a:lnSpc>
              <a:spcAft>
                <a:spcPts val="600"/>
              </a:spcAft>
              <a:buFont typeface="Arial" panose="020B0604020202020204" pitchFamily="34" charset="0"/>
              <a:buChar char="•"/>
            </a:pPr>
            <a:r>
              <a:rPr lang="en-US" sz="1700"/>
              <a:t>El labio superior de esta cresta se inserta el musculo poplíteo.</a:t>
            </a:r>
          </a:p>
          <a:p>
            <a:pPr indent="-228600">
              <a:lnSpc>
                <a:spcPct val="90000"/>
              </a:lnSpc>
              <a:spcAft>
                <a:spcPts val="600"/>
              </a:spcAft>
              <a:buFont typeface="Arial" panose="020B0604020202020204" pitchFamily="34" charset="0"/>
              <a:buChar char="•"/>
            </a:pPr>
            <a:r>
              <a:rPr lang="en-US" sz="1700"/>
              <a:t>El labio inferior separados por una cresta vertical y alargada </a:t>
            </a:r>
          </a:p>
          <a:p>
            <a:pPr indent="-228600">
              <a:lnSpc>
                <a:spcPct val="90000"/>
              </a:lnSpc>
              <a:spcAft>
                <a:spcPts val="600"/>
              </a:spcAft>
              <a:buFont typeface="Arial" panose="020B0604020202020204" pitchFamily="34" charset="0"/>
              <a:buChar char="•"/>
            </a:pPr>
            <a:r>
              <a:rPr lang="en-US" sz="1700"/>
              <a:t>por medial se inserta el musculo flexor largo de los dedos y por lateral el musculo tibial posterior.</a:t>
            </a:r>
          </a:p>
        </p:txBody>
      </p:sp>
    </p:spTree>
    <p:extLst>
      <p:ext uri="{BB962C8B-B14F-4D97-AF65-F5344CB8AC3E}">
        <p14:creationId xmlns:p14="http://schemas.microsoft.com/office/powerpoint/2010/main" val="378585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agrama&#10;&#10;Descripción generada automáticamente">
            <a:extLst>
              <a:ext uri="{FF2B5EF4-FFF2-40B4-BE49-F238E27FC236}">
                <a16:creationId xmlns:a16="http://schemas.microsoft.com/office/drawing/2014/main" id="{ABDA2B28-60E9-6E1A-D55A-A04F856145E4}"/>
              </a:ext>
            </a:extLst>
          </p:cNvPr>
          <p:cNvPicPr>
            <a:picLocks noChangeAspect="1"/>
          </p:cNvPicPr>
          <p:nvPr/>
        </p:nvPicPr>
        <p:blipFill>
          <a:blip r:embed="rId2"/>
          <a:srcRect t="12984" b="21318"/>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9" name="Imagen 8" descr="Diagrama&#10;&#10;Descripción generada automáticamente">
            <a:extLst>
              <a:ext uri="{FF2B5EF4-FFF2-40B4-BE49-F238E27FC236}">
                <a16:creationId xmlns:a16="http://schemas.microsoft.com/office/drawing/2014/main" id="{7D4ACC16-D7C8-1DC8-842D-924383EEE869}"/>
              </a:ext>
            </a:extLst>
          </p:cNvPr>
          <p:cNvPicPr>
            <a:picLocks noChangeAspect="1"/>
          </p:cNvPicPr>
          <p:nvPr/>
        </p:nvPicPr>
        <p:blipFill>
          <a:blip r:embed="rId3"/>
          <a:srcRect l="23704" r="22345" b="-2"/>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8E81E139-F834-23AC-5C17-6872298A7B1C}"/>
              </a:ext>
            </a:extLst>
          </p:cNvPr>
          <p:cNvSpPr txBox="1"/>
          <p:nvPr/>
        </p:nvSpPr>
        <p:spPr>
          <a:xfrm>
            <a:off x="448056" y="2258171"/>
            <a:ext cx="2804504" cy="39187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BORDE ANTERIOR:</a:t>
            </a:r>
          </a:p>
          <a:p>
            <a:pPr indent="-228600">
              <a:lnSpc>
                <a:spcPct val="90000"/>
              </a:lnSpc>
              <a:spcAft>
                <a:spcPts val="600"/>
              </a:spcAft>
              <a:buFont typeface="Arial" panose="020B0604020202020204" pitchFamily="34" charset="0"/>
              <a:buChar char="•"/>
            </a:pPr>
            <a:r>
              <a:rPr lang="en-US" sz="1400"/>
              <a:t> Contorneado en forma de S, cresta de la tibia. </a:t>
            </a:r>
          </a:p>
          <a:p>
            <a:pPr indent="-228600">
              <a:lnSpc>
                <a:spcPct val="90000"/>
              </a:lnSpc>
              <a:spcAft>
                <a:spcPts val="600"/>
              </a:spcAft>
              <a:buFont typeface="Arial" panose="020B0604020202020204" pitchFamily="34" charset="0"/>
              <a:buChar char="•"/>
            </a:pPr>
            <a:r>
              <a:rPr lang="en-US" sz="1400"/>
              <a:t>Puede partir o terminar en la tuberosidad tibial según su descripción.</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BORDE INTEROSEO:</a:t>
            </a:r>
          </a:p>
          <a:p>
            <a:pPr indent="-228600">
              <a:lnSpc>
                <a:spcPct val="90000"/>
              </a:lnSpc>
              <a:spcAft>
                <a:spcPts val="600"/>
              </a:spcAft>
              <a:buFont typeface="Arial" panose="020B0604020202020204" pitchFamily="34" charset="0"/>
              <a:buChar char="•"/>
            </a:pPr>
            <a:r>
              <a:rPr lang="en-US" sz="1400"/>
              <a:t>Es agudizado para la membrana interósea.</a:t>
            </a:r>
          </a:p>
          <a:p>
            <a:pPr indent="-228600">
              <a:lnSpc>
                <a:spcPct val="90000"/>
              </a:lnSpc>
              <a:spcAft>
                <a:spcPts val="600"/>
              </a:spcAft>
              <a:buFont typeface="Arial" panose="020B0604020202020204" pitchFamily="34" charset="0"/>
              <a:buChar char="•"/>
            </a:pPr>
            <a:r>
              <a:rPr lang="en-US" sz="1400"/>
              <a:t>Se  bifurca cerca del extremo inferior del hueso.</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BORDE MEDIAL: Relativamente convexo. Periostitis tibial.</a:t>
            </a:r>
          </a:p>
        </p:txBody>
      </p:sp>
    </p:spTree>
    <p:extLst>
      <p:ext uri="{BB962C8B-B14F-4D97-AF65-F5344CB8AC3E}">
        <p14:creationId xmlns:p14="http://schemas.microsoft.com/office/powerpoint/2010/main" val="319092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descr="Interfaz de usuario gráfica&#10;&#10;Descripción generada automáticamente con confianza baja">
            <a:extLst>
              <a:ext uri="{FF2B5EF4-FFF2-40B4-BE49-F238E27FC236}">
                <a16:creationId xmlns:a16="http://schemas.microsoft.com/office/drawing/2014/main" id="{7B159457-D130-3B7D-2FF7-C8F4D6D5B36B}"/>
              </a:ext>
            </a:extLst>
          </p:cNvPr>
          <p:cNvPicPr>
            <a:picLocks noChangeAspect="1"/>
          </p:cNvPicPr>
          <p:nvPr/>
        </p:nvPicPr>
        <p:blipFill>
          <a:blip r:embed="rId2"/>
          <a:srcRect t="270" b="75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uadroTexto 4">
            <a:extLst>
              <a:ext uri="{FF2B5EF4-FFF2-40B4-BE49-F238E27FC236}">
                <a16:creationId xmlns:a16="http://schemas.microsoft.com/office/drawing/2014/main" id="{171E614C-124E-28EF-C0B2-D7370C7A0335}"/>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100" dirty="0"/>
              <a:t>EXTREMO SUPERIOR:</a:t>
            </a:r>
          </a:p>
          <a:p>
            <a:pPr indent="-228600">
              <a:lnSpc>
                <a:spcPct val="90000"/>
              </a:lnSpc>
              <a:spcAft>
                <a:spcPts val="600"/>
              </a:spcAft>
              <a:buFont typeface="Arial" panose="020B0604020202020204" pitchFamily="34" charset="0"/>
              <a:buChar char="•"/>
            </a:pPr>
            <a:r>
              <a:rPr lang="en-US" sz="1100" dirty="0" err="1"/>
              <a:t>Está</a:t>
            </a:r>
            <a:r>
              <a:rPr lang="en-US" sz="1100" dirty="0"/>
              <a:t> </a:t>
            </a:r>
            <a:r>
              <a:rPr lang="en-US" sz="1100" dirty="0" err="1"/>
              <a:t>formado</a:t>
            </a:r>
            <a:r>
              <a:rPr lang="en-US" sz="1100" dirty="0"/>
              <a:t> </a:t>
            </a:r>
            <a:r>
              <a:rPr lang="en-US" sz="1100" dirty="0" err="1"/>
              <a:t>por</a:t>
            </a:r>
            <a:r>
              <a:rPr lang="en-US" sz="1100" dirty="0"/>
              <a:t> dos </a:t>
            </a:r>
            <a:r>
              <a:rPr lang="en-US" sz="1100" dirty="0" err="1"/>
              <a:t>cóndilos</a:t>
            </a:r>
            <a:r>
              <a:rPr lang="en-US" sz="1100" dirty="0"/>
              <a:t> lateral y  medial que </a:t>
            </a:r>
            <a:r>
              <a:rPr lang="en-US" sz="1100" dirty="0" err="1"/>
              <a:t>contienen</a:t>
            </a:r>
            <a:r>
              <a:rPr lang="en-US" sz="1100" dirty="0"/>
              <a:t> las </a:t>
            </a:r>
            <a:r>
              <a:rPr lang="en-US" sz="1100" dirty="0" err="1"/>
              <a:t>caras</a:t>
            </a:r>
            <a:r>
              <a:rPr lang="en-US" sz="1100" dirty="0"/>
              <a:t> </a:t>
            </a:r>
            <a:r>
              <a:rPr lang="en-US" sz="1100" dirty="0" err="1"/>
              <a:t>articulares</a:t>
            </a:r>
            <a:r>
              <a:rPr lang="en-US" sz="1100" dirty="0"/>
              <a:t> </a:t>
            </a:r>
            <a:r>
              <a:rPr lang="en-US" sz="1100" dirty="0" err="1"/>
              <a:t>superiores</a:t>
            </a:r>
            <a:r>
              <a:rPr lang="en-US" sz="1100" dirty="0"/>
              <a:t> de la tibia a o </a:t>
            </a:r>
            <a:r>
              <a:rPr lang="en-US" sz="1100" dirty="0" err="1"/>
              <a:t>cavidades</a:t>
            </a:r>
            <a:r>
              <a:rPr lang="en-US" sz="1100" dirty="0"/>
              <a:t> </a:t>
            </a:r>
            <a:r>
              <a:rPr lang="en-US" sz="1100" dirty="0" err="1"/>
              <a:t>glenoideas</a:t>
            </a:r>
            <a:r>
              <a:rPr lang="en-US" sz="1100" dirty="0"/>
              <a:t>.</a:t>
            </a:r>
          </a:p>
          <a:p>
            <a:pPr indent="-228600">
              <a:lnSpc>
                <a:spcPct val="90000"/>
              </a:lnSpc>
              <a:spcAft>
                <a:spcPts val="600"/>
              </a:spcAft>
              <a:buFont typeface="Arial" panose="020B0604020202020204" pitchFamily="34" charset="0"/>
              <a:buChar char="•"/>
            </a:pPr>
            <a:r>
              <a:rPr lang="en-US" sz="1100" dirty="0"/>
              <a:t>Anterior  e </a:t>
            </a:r>
            <a:r>
              <a:rPr lang="en-US" sz="1100" dirty="0" err="1"/>
              <a:t>intermedio</a:t>
            </a:r>
            <a:r>
              <a:rPr lang="en-US" sz="1100" dirty="0"/>
              <a:t> a </a:t>
            </a:r>
            <a:r>
              <a:rPr lang="en-US" sz="1100" dirty="0" err="1"/>
              <a:t>estas</a:t>
            </a:r>
            <a:r>
              <a:rPr lang="en-US" sz="1100" dirty="0"/>
              <a:t> superficies </a:t>
            </a:r>
            <a:r>
              <a:rPr lang="en-US" sz="1100" dirty="0" err="1"/>
              <a:t>ubicamos</a:t>
            </a:r>
            <a:r>
              <a:rPr lang="en-US" sz="1100" dirty="0"/>
              <a:t> la </a:t>
            </a:r>
            <a:r>
              <a:rPr lang="en-US" sz="1100" dirty="0" err="1"/>
              <a:t>tuberosidad</a:t>
            </a:r>
            <a:r>
              <a:rPr lang="en-US" sz="1100" dirty="0"/>
              <a:t> de la tibia, </a:t>
            </a:r>
            <a:r>
              <a:rPr lang="en-US" sz="1100" dirty="0" err="1"/>
              <a:t>por</a:t>
            </a:r>
            <a:r>
              <a:rPr lang="en-US" sz="1100" dirty="0"/>
              <a:t> posterior  </a:t>
            </a:r>
            <a:r>
              <a:rPr lang="en-US" sz="1100" dirty="0" err="1"/>
              <a:t>una</a:t>
            </a:r>
            <a:r>
              <a:rPr lang="en-US" sz="1100" dirty="0"/>
              <a:t> </a:t>
            </a:r>
            <a:r>
              <a:rPr lang="en-US" sz="1100" dirty="0" err="1"/>
              <a:t>depresión</a:t>
            </a:r>
            <a:r>
              <a:rPr lang="en-US" sz="1100" dirty="0"/>
              <a:t>.</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CARA LATERO MEDIAL:(</a:t>
            </a:r>
            <a:r>
              <a:rPr lang="en-US" sz="1100" dirty="0" err="1"/>
              <a:t>cara</a:t>
            </a:r>
            <a:r>
              <a:rPr lang="en-US" sz="1100" dirty="0"/>
              <a:t> lateral del </a:t>
            </a:r>
            <a:r>
              <a:rPr lang="en-US" sz="1100" dirty="0" err="1"/>
              <a:t>condilo</a:t>
            </a:r>
            <a:r>
              <a:rPr lang="en-US" sz="1100" dirty="0"/>
              <a:t> medial)</a:t>
            </a:r>
          </a:p>
          <a:p>
            <a:pPr indent="-228600">
              <a:lnSpc>
                <a:spcPct val="90000"/>
              </a:lnSpc>
              <a:spcAft>
                <a:spcPts val="600"/>
              </a:spcAft>
              <a:buFont typeface="Arial" panose="020B0604020202020204" pitchFamily="34" charset="0"/>
              <a:buChar char="•"/>
            </a:pPr>
            <a:r>
              <a:rPr lang="en-US" sz="1100" dirty="0"/>
              <a:t>Curva de un </a:t>
            </a:r>
            <a:r>
              <a:rPr lang="en-US" sz="1100" dirty="0" err="1"/>
              <a:t>espesor</a:t>
            </a:r>
            <a:r>
              <a:rPr lang="en-US" sz="1100" dirty="0"/>
              <a:t> de 2 </a:t>
            </a:r>
            <a:r>
              <a:rPr lang="en-US" sz="1100" dirty="0" err="1"/>
              <a:t>cmt</a:t>
            </a:r>
            <a:r>
              <a:rPr lang="en-US" sz="1100" dirty="0"/>
              <a:t> (ambas)</a:t>
            </a:r>
          </a:p>
          <a:p>
            <a:pPr indent="-228600">
              <a:lnSpc>
                <a:spcPct val="90000"/>
              </a:lnSpc>
              <a:spcAft>
                <a:spcPts val="600"/>
              </a:spcAft>
              <a:buFont typeface="Arial" panose="020B0604020202020204" pitchFamily="34" charset="0"/>
              <a:buChar char="•"/>
            </a:pPr>
            <a:r>
              <a:rPr lang="en-US" sz="1100" dirty="0"/>
              <a:t>Por posterior </a:t>
            </a:r>
            <a:r>
              <a:rPr lang="en-US" sz="1100" dirty="0" err="1"/>
              <a:t>rugosidad</a:t>
            </a:r>
            <a:r>
              <a:rPr lang="en-US" sz="1100" dirty="0"/>
              <a:t> para </a:t>
            </a:r>
            <a:r>
              <a:rPr lang="en-US" sz="1100" dirty="0" err="1"/>
              <a:t>inserción</a:t>
            </a:r>
            <a:r>
              <a:rPr lang="en-US" sz="1100" dirty="0"/>
              <a:t> del </a:t>
            </a:r>
            <a:r>
              <a:rPr lang="en-US" sz="1100" dirty="0" err="1"/>
              <a:t>tendón</a:t>
            </a:r>
            <a:r>
              <a:rPr lang="en-US" sz="1100" dirty="0"/>
              <a:t> del M </a:t>
            </a:r>
            <a:r>
              <a:rPr lang="en-US" sz="1100" dirty="0" err="1"/>
              <a:t>semimembranoso</a:t>
            </a:r>
            <a:r>
              <a:rPr lang="en-US" sz="1100" dirty="0"/>
              <a:t>:</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CARA LATERO LATERAL.</a:t>
            </a:r>
          </a:p>
          <a:p>
            <a:pPr indent="-228600">
              <a:lnSpc>
                <a:spcPct val="90000"/>
              </a:lnSpc>
              <a:spcAft>
                <a:spcPts val="600"/>
              </a:spcAft>
              <a:buFont typeface="Arial" panose="020B0604020202020204" pitchFamily="34" charset="0"/>
              <a:buChar char="•"/>
            </a:pPr>
            <a:r>
              <a:rPr lang="en-US" sz="1100" dirty="0"/>
              <a:t>Por </a:t>
            </a:r>
            <a:r>
              <a:rPr lang="en-US" sz="1100" dirty="0" err="1"/>
              <a:t>postero</a:t>
            </a:r>
            <a:r>
              <a:rPr lang="en-US" sz="1100" dirty="0"/>
              <a:t> inferior </a:t>
            </a:r>
            <a:r>
              <a:rPr lang="en-US" sz="1100" dirty="0" err="1"/>
              <a:t>superficie</a:t>
            </a:r>
            <a:r>
              <a:rPr lang="en-US" sz="1100" dirty="0"/>
              <a:t> articular plana para la cabeza de la </a:t>
            </a:r>
            <a:r>
              <a:rPr lang="en-US" sz="1100" dirty="0" err="1"/>
              <a:t>fíbula</a:t>
            </a:r>
            <a:r>
              <a:rPr lang="en-US" sz="1100" dirty="0"/>
              <a:t>.</a:t>
            </a:r>
          </a:p>
        </p:txBody>
      </p:sp>
    </p:spTree>
    <p:extLst>
      <p:ext uri="{BB962C8B-B14F-4D97-AF65-F5344CB8AC3E}">
        <p14:creationId xmlns:p14="http://schemas.microsoft.com/office/powerpoint/2010/main" val="2344814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724CBAA0-50BD-275A-0747-C0DF6D572E74}"/>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900"/>
              <a:t>CARA ARTICULAR SUPERIOR.</a:t>
            </a:r>
          </a:p>
          <a:p>
            <a:pPr indent="-228600">
              <a:lnSpc>
                <a:spcPct val="90000"/>
              </a:lnSpc>
              <a:spcAft>
                <a:spcPts val="600"/>
              </a:spcAft>
              <a:buFont typeface="Arial" panose="020B0604020202020204" pitchFamily="34" charset="0"/>
              <a:buChar char="•"/>
            </a:pPr>
            <a:endParaRPr lang="en-US" sz="900"/>
          </a:p>
          <a:p>
            <a:pPr indent="-228600">
              <a:lnSpc>
                <a:spcPct val="90000"/>
              </a:lnSpc>
              <a:spcAft>
                <a:spcPts val="600"/>
              </a:spcAft>
              <a:buFont typeface="Arial" panose="020B0604020202020204" pitchFamily="34" charset="0"/>
              <a:buChar char="•"/>
            </a:pPr>
            <a:r>
              <a:rPr lang="en-US" sz="900"/>
              <a:t>Se divide en dos articulares medial y lateral y una zona intermedia o intercondílea</a:t>
            </a:r>
          </a:p>
          <a:p>
            <a:pPr indent="-228600">
              <a:lnSpc>
                <a:spcPct val="90000"/>
              </a:lnSpc>
              <a:spcAft>
                <a:spcPts val="600"/>
              </a:spcAft>
              <a:buFont typeface="Arial" panose="020B0604020202020204" pitchFamily="34" charset="0"/>
              <a:buChar char="•"/>
            </a:pPr>
            <a:endParaRPr lang="en-US" sz="900"/>
          </a:p>
          <a:p>
            <a:pPr indent="-228600">
              <a:lnSpc>
                <a:spcPct val="90000"/>
              </a:lnSpc>
              <a:spcAft>
                <a:spcPts val="600"/>
              </a:spcAft>
              <a:buFont typeface="Arial" panose="020B0604020202020204" pitchFamily="34" charset="0"/>
              <a:buChar char="•"/>
            </a:pPr>
            <a:r>
              <a:rPr lang="en-US" sz="900"/>
              <a:t>Las caras articulares superiores son dos, una lateral y otra medial. </a:t>
            </a:r>
          </a:p>
          <a:p>
            <a:pPr indent="-228600">
              <a:lnSpc>
                <a:spcPct val="90000"/>
              </a:lnSpc>
              <a:spcAft>
                <a:spcPts val="600"/>
              </a:spcAft>
              <a:buFont typeface="Arial" panose="020B0604020202020204" pitchFamily="34" charset="0"/>
              <a:buChar char="•"/>
            </a:pPr>
            <a:r>
              <a:rPr lang="en-US" sz="900"/>
              <a:t>La medial es más cóncava, más larga y menos ancha que la lateral. </a:t>
            </a:r>
          </a:p>
          <a:p>
            <a:pPr indent="-228600">
              <a:lnSpc>
                <a:spcPct val="90000"/>
              </a:lnSpc>
              <a:spcAft>
                <a:spcPts val="600"/>
              </a:spcAft>
              <a:buFont typeface="Arial" panose="020B0604020202020204" pitchFamily="34" charset="0"/>
              <a:buChar char="•"/>
            </a:pPr>
            <a:r>
              <a:rPr lang="en-US" sz="900"/>
              <a:t>La lateral es casi plana incluso ligeramente convexa de anterior a posterior. </a:t>
            </a:r>
          </a:p>
          <a:p>
            <a:pPr indent="-228600">
              <a:lnSpc>
                <a:spcPct val="90000"/>
              </a:lnSpc>
              <a:spcAft>
                <a:spcPts val="600"/>
              </a:spcAft>
              <a:buFont typeface="Arial" panose="020B0604020202020204" pitchFamily="34" charset="0"/>
              <a:buChar char="•"/>
            </a:pPr>
            <a:endParaRPr lang="en-US" sz="900"/>
          </a:p>
          <a:p>
            <a:pPr indent="-228600">
              <a:lnSpc>
                <a:spcPct val="90000"/>
              </a:lnSpc>
              <a:spcAft>
                <a:spcPts val="600"/>
              </a:spcAft>
              <a:buFont typeface="Arial" panose="020B0604020202020204" pitchFamily="34" charset="0"/>
              <a:buChar char="•"/>
            </a:pPr>
            <a:r>
              <a:rPr lang="en-US" sz="900"/>
              <a:t>El área intercondílea se divide en tres partes una central saliente y una área anterior y posterior.</a:t>
            </a:r>
          </a:p>
          <a:p>
            <a:pPr indent="-228600">
              <a:lnSpc>
                <a:spcPct val="90000"/>
              </a:lnSpc>
              <a:spcAft>
                <a:spcPts val="600"/>
              </a:spcAft>
              <a:buFont typeface="Arial" panose="020B0604020202020204" pitchFamily="34" charset="0"/>
              <a:buChar char="•"/>
            </a:pPr>
            <a:r>
              <a:rPr lang="en-US" sz="900"/>
              <a:t>La central formada por dos tubérculos  más próximos al borde posterior de la cara articular superior.</a:t>
            </a:r>
          </a:p>
          <a:p>
            <a:pPr indent="-228600">
              <a:lnSpc>
                <a:spcPct val="90000"/>
              </a:lnSpc>
              <a:spcAft>
                <a:spcPts val="600"/>
              </a:spcAft>
              <a:buFont typeface="Arial" panose="020B0604020202020204" pitchFamily="34" charset="0"/>
              <a:buChar char="•"/>
            </a:pPr>
            <a:r>
              <a:rPr lang="en-US" sz="900"/>
              <a:t>Estos tubérculos o eminencia intercondíleas limitan precisamente el espacio intercondileo anterior y posterior con rugosidades para la inserción de los meniscos y LCP y LCA.</a:t>
            </a:r>
          </a:p>
        </p:txBody>
      </p:sp>
      <p:pic>
        <p:nvPicPr>
          <p:cNvPr id="7" name="Imagen 6" descr="Diagrama&#10;&#10;Descripción generada automáticamente">
            <a:extLst>
              <a:ext uri="{FF2B5EF4-FFF2-40B4-BE49-F238E27FC236}">
                <a16:creationId xmlns:a16="http://schemas.microsoft.com/office/drawing/2014/main" id="{3FA7D8BE-5153-63DD-A8C5-EBE4F166C699}"/>
              </a:ext>
            </a:extLst>
          </p:cNvPr>
          <p:cNvPicPr>
            <a:picLocks noChangeAspect="1"/>
          </p:cNvPicPr>
          <p:nvPr/>
        </p:nvPicPr>
        <p:blipFill>
          <a:blip r:embed="rId2"/>
          <a:stretch>
            <a:fillRect/>
          </a:stretch>
        </p:blipFill>
        <p:spPr>
          <a:xfrm>
            <a:off x="4654296" y="676142"/>
            <a:ext cx="6903720" cy="5505716"/>
          </a:xfrm>
          <a:prstGeom prst="rect">
            <a:avLst/>
          </a:prstGeom>
        </p:spPr>
      </p:pic>
    </p:spTree>
    <p:extLst>
      <p:ext uri="{BB962C8B-B14F-4D97-AF65-F5344CB8AC3E}">
        <p14:creationId xmlns:p14="http://schemas.microsoft.com/office/powerpoint/2010/main" val="192321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agrama&#10;&#10;Descripción generada automáticamente">
            <a:extLst>
              <a:ext uri="{FF2B5EF4-FFF2-40B4-BE49-F238E27FC236}">
                <a16:creationId xmlns:a16="http://schemas.microsoft.com/office/drawing/2014/main" id="{FB18D017-B349-F5BB-D15B-3BCD49A60D2C}"/>
              </a:ext>
            </a:extLst>
          </p:cNvPr>
          <p:cNvPicPr>
            <a:picLocks noChangeAspect="1"/>
          </p:cNvPicPr>
          <p:nvPr/>
        </p:nvPicPr>
        <p:blipFill>
          <a:blip r:embed="rId2"/>
          <a:srcRect t="1404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0A7A6129-DF2B-D3EB-66D6-9B396E73ADB6}"/>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700"/>
              <a:t>EXTREMO INFERIOR:</a:t>
            </a:r>
          </a:p>
          <a:p>
            <a:pPr indent="-228600">
              <a:lnSpc>
                <a:spcPct val="90000"/>
              </a:lnSpc>
              <a:spcAft>
                <a:spcPts val="600"/>
              </a:spcAft>
              <a:buFont typeface="Arial" panose="020B0604020202020204" pitchFamily="34" charset="0"/>
              <a:buChar char="•"/>
            </a:pPr>
            <a:endParaRPr lang="en-US" sz="700"/>
          </a:p>
          <a:p>
            <a:pPr indent="-228600">
              <a:lnSpc>
                <a:spcPct val="90000"/>
              </a:lnSpc>
              <a:spcAft>
                <a:spcPts val="600"/>
              </a:spcAft>
              <a:buFont typeface="Arial" panose="020B0604020202020204" pitchFamily="34" charset="0"/>
              <a:buChar char="•"/>
            </a:pPr>
            <a:r>
              <a:rPr lang="en-US" sz="700"/>
              <a:t>Cara anterior.</a:t>
            </a:r>
          </a:p>
          <a:p>
            <a:pPr indent="-228600">
              <a:lnSpc>
                <a:spcPct val="90000"/>
              </a:lnSpc>
              <a:spcAft>
                <a:spcPts val="600"/>
              </a:spcAft>
              <a:buFont typeface="Arial" panose="020B0604020202020204" pitchFamily="34" charset="0"/>
              <a:buChar char="•"/>
            </a:pPr>
            <a:r>
              <a:rPr lang="en-US" sz="700"/>
              <a:t>Convexa, lisa. Importancia en su borde inferior rugosidad para la inserción de la capsula articular. </a:t>
            </a:r>
          </a:p>
          <a:p>
            <a:pPr indent="-228600">
              <a:lnSpc>
                <a:spcPct val="90000"/>
              </a:lnSpc>
              <a:spcAft>
                <a:spcPts val="600"/>
              </a:spcAft>
              <a:buFont typeface="Arial" panose="020B0604020202020204" pitchFamily="34" charset="0"/>
              <a:buChar char="•"/>
            </a:pPr>
            <a:endParaRPr lang="en-US" sz="700"/>
          </a:p>
          <a:p>
            <a:pPr indent="-228600">
              <a:lnSpc>
                <a:spcPct val="90000"/>
              </a:lnSpc>
              <a:spcAft>
                <a:spcPts val="600"/>
              </a:spcAft>
              <a:buFont typeface="Arial" panose="020B0604020202020204" pitchFamily="34" charset="0"/>
              <a:buChar char="•"/>
            </a:pPr>
            <a:r>
              <a:rPr lang="en-US" sz="700"/>
              <a:t>Cara posterior.</a:t>
            </a:r>
          </a:p>
          <a:p>
            <a:pPr indent="-228600">
              <a:lnSpc>
                <a:spcPct val="90000"/>
              </a:lnSpc>
              <a:spcAft>
                <a:spcPts val="600"/>
              </a:spcAft>
              <a:buFont typeface="Arial" panose="020B0604020202020204" pitchFamily="34" charset="0"/>
              <a:buChar char="•"/>
            </a:pPr>
            <a:r>
              <a:rPr lang="en-US" sz="700"/>
              <a:t> Menos convexa que la anterior depresión media u/o incisura  poco profunda para el paso </a:t>
            </a:r>
          </a:p>
          <a:p>
            <a:pPr indent="-228600">
              <a:lnSpc>
                <a:spcPct val="90000"/>
              </a:lnSpc>
              <a:spcAft>
                <a:spcPts val="600"/>
              </a:spcAft>
              <a:buFont typeface="Arial" panose="020B0604020202020204" pitchFamily="34" charset="0"/>
              <a:buChar char="•"/>
            </a:pPr>
            <a:r>
              <a:rPr lang="en-US" sz="700"/>
              <a:t>del tendón del músculo flexor largo del dedo gordo. </a:t>
            </a:r>
          </a:p>
        </p:txBody>
      </p:sp>
    </p:spTree>
    <p:extLst>
      <p:ext uri="{BB962C8B-B14F-4D97-AF65-F5344CB8AC3E}">
        <p14:creationId xmlns:p14="http://schemas.microsoft.com/office/powerpoint/2010/main" val="111385843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572</TotalTime>
  <Words>2088</Words>
  <Application>Microsoft Office PowerPoint</Application>
  <PresentationFormat>Panorámica</PresentationFormat>
  <Paragraphs>202</Paragraphs>
  <Slides>42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Aptos</vt:lpstr>
      <vt:lpstr>Aptos Display</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Elias Walter Fernandez Arias (efernandez)</dc:creator>
  <cp:lastModifiedBy>Elias Walter Fernandez Arias (efernandez)</cp:lastModifiedBy>
  <cp:revision>19</cp:revision>
  <dcterms:created xsi:type="dcterms:W3CDTF">2024-11-20T11:34:02Z</dcterms:created>
  <dcterms:modified xsi:type="dcterms:W3CDTF">2024-11-21T14:56:04Z</dcterms:modified>
</cp:coreProperties>
</file>