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embeddedFontLst>
    <p:embeddedFont>
      <p:font typeface="Corbel"/>
      <p:regular r:id="rId14"/>
      <p:bold r:id="rId15"/>
      <p:italic r:id="rId16"/>
      <p:boldItalic r:id="rId17"/>
    </p:embeddedFont>
    <p:embeddedFont>
      <p:font typeface="Gill Sans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jxfqoSE6iti6LaVTRt490XinEZ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rbel-bold.fntdata"/><Relationship Id="rId14" Type="http://schemas.openxmlformats.org/officeDocument/2006/relationships/font" Target="fonts/Corbel-regular.fntdata"/><Relationship Id="rId17" Type="http://schemas.openxmlformats.org/officeDocument/2006/relationships/font" Target="fonts/Corbel-boldItalic.fntdata"/><Relationship Id="rId16" Type="http://schemas.openxmlformats.org/officeDocument/2006/relationships/font" Target="fonts/Corbel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GillSans-bold.fntdata"/><Relationship Id="rId6" Type="http://schemas.openxmlformats.org/officeDocument/2006/relationships/slide" Target="slides/slide1.xml"/><Relationship Id="rId18" Type="http://schemas.openxmlformats.org/officeDocument/2006/relationships/font" Target="fonts/GillSans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6" name="Google Shape;86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eeb1b3c240_0_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1eeb1b3c240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39b0411a30_0_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g239b0411a3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6" name="Google Shape;10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3" name="Google Shape;113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9" name="Google Shape;11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5" name="Google Shape;125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1" name="Google Shape;131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3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3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41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3"/>
          <p:cNvSpPr txBox="1"/>
          <p:nvPr>
            <p:ph type="ctrTitle"/>
          </p:nvPr>
        </p:nvSpPr>
        <p:spPr>
          <a:xfrm>
            <a:off x="802386" y="1298448"/>
            <a:ext cx="54864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Corbel"/>
              <a:buNone/>
              <a:defRPr sz="54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3"/>
          <p:cNvSpPr txBox="1"/>
          <p:nvPr>
            <p:ph idx="1" type="subTitle"/>
          </p:nvPr>
        </p:nvSpPr>
        <p:spPr>
          <a:xfrm>
            <a:off x="825011" y="4670246"/>
            <a:ext cx="5486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 cap="none">
                <a:solidFill>
                  <a:srgbClr val="D7F0F6"/>
                </a:solidFill>
              </a:defRPr>
            </a:lvl1pPr>
            <a:lvl2pPr lvl="1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8" name="Google Shape;18;p23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3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3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/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2"/>
          <p:cNvSpPr txBox="1"/>
          <p:nvPr>
            <p:ph idx="1" type="body"/>
          </p:nvPr>
        </p:nvSpPr>
        <p:spPr>
          <a:xfrm rot="5400000">
            <a:off x="3084831" y="681228"/>
            <a:ext cx="512064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5" name="Google Shape;75;p32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2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2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/>
          <p:nvPr>
            <p:ph type="title"/>
          </p:nvPr>
        </p:nvSpPr>
        <p:spPr>
          <a:xfrm rot="5400000">
            <a:off x="-1133475" y="2409825"/>
            <a:ext cx="4953000" cy="2114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3"/>
          <p:cNvSpPr txBox="1"/>
          <p:nvPr>
            <p:ph idx="1" type="body"/>
          </p:nvPr>
        </p:nvSpPr>
        <p:spPr>
          <a:xfrm rot="5400000">
            <a:off x="3083814" y="685800"/>
            <a:ext cx="512064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1" name="Google Shape;81;p33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3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3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4"/>
          <p:cNvSpPr txBox="1"/>
          <p:nvPr>
            <p:ph type="title"/>
          </p:nvPr>
        </p:nvSpPr>
        <p:spPr>
          <a:xfrm>
            <a:off x="192024" y="1143000"/>
            <a:ext cx="212598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orbel"/>
              <a:buNone/>
              <a:defRPr b="0" sz="2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4"/>
          <p:cNvSpPr txBox="1"/>
          <p:nvPr>
            <p:ph idx="1" type="body"/>
          </p:nvPr>
        </p:nvSpPr>
        <p:spPr>
          <a:xfrm>
            <a:off x="2900934" y="868680"/>
            <a:ext cx="54864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24" name="Google Shape;24;p24"/>
          <p:cNvSpPr txBox="1"/>
          <p:nvPr>
            <p:ph idx="2" type="body"/>
          </p:nvPr>
        </p:nvSpPr>
        <p:spPr>
          <a:xfrm>
            <a:off x="192024" y="3337560"/>
            <a:ext cx="2125980" cy="2560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50"/>
              <a:buNone/>
              <a:defRPr sz="125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25" name="Google Shape;25;p24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4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4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showMasterSp="0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1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1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1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5"/>
          <p:cNvSpPr txBox="1"/>
          <p:nvPr>
            <p:ph type="title"/>
          </p:nvPr>
        </p:nvSpPr>
        <p:spPr>
          <a:xfrm>
            <a:off x="192024" y="1143000"/>
            <a:ext cx="212598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orbel"/>
              <a:buNone/>
              <a:defRPr b="0" sz="2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5"/>
          <p:cNvSpPr/>
          <p:nvPr>
            <p:ph idx="2" type="pic"/>
          </p:nvPr>
        </p:nvSpPr>
        <p:spPr>
          <a:xfrm>
            <a:off x="2677983" y="767419"/>
            <a:ext cx="6086423" cy="533095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35" name="Google Shape;35;p25"/>
          <p:cNvSpPr txBox="1"/>
          <p:nvPr>
            <p:ph idx="1" type="body"/>
          </p:nvPr>
        </p:nvSpPr>
        <p:spPr>
          <a:xfrm>
            <a:off x="192024" y="3340602"/>
            <a:ext cx="2125980" cy="2560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50"/>
              <a:buNone/>
              <a:defRPr sz="125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36" name="Google Shape;36;p25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5"/>
          <p:cNvSpPr txBox="1"/>
          <p:nvPr>
            <p:ph idx="11" type="ftr"/>
          </p:nvPr>
        </p:nvSpPr>
        <p:spPr>
          <a:xfrm>
            <a:off x="2624326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5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6"/>
          <p:cNvSpPr txBox="1"/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6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6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6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7"/>
          <p:cNvSpPr txBox="1"/>
          <p:nvPr>
            <p:ph idx="1" type="body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7" name="Google Shape;47;p27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7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7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8"/>
          <p:cNvSpPr txBox="1"/>
          <p:nvPr>
            <p:ph type="title"/>
          </p:nvPr>
        </p:nvSpPr>
        <p:spPr>
          <a:xfrm>
            <a:off x="2900934" y="1298448"/>
            <a:ext cx="54864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400"/>
              <a:buFont typeface="Corbel"/>
              <a:buNone/>
              <a:defRPr b="0" sz="5400">
                <a:solidFill>
                  <a:srgbClr val="59595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8"/>
          <p:cNvSpPr txBox="1"/>
          <p:nvPr>
            <p:ph idx="1" type="body"/>
          </p:nvPr>
        </p:nvSpPr>
        <p:spPr>
          <a:xfrm>
            <a:off x="2914650" y="4672584"/>
            <a:ext cx="5486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 cap="none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3" name="Google Shape;53;p28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8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8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9"/>
          <p:cNvSpPr txBox="1"/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9"/>
          <p:cNvSpPr txBox="1"/>
          <p:nvPr>
            <p:ph idx="1" type="body"/>
          </p:nvPr>
        </p:nvSpPr>
        <p:spPr>
          <a:xfrm>
            <a:off x="2900934" y="868680"/>
            <a:ext cx="260604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655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700"/>
              <a:buChar char="●"/>
              <a:defRPr sz="1700"/>
            </a:lvl2pPr>
            <a:lvl3pPr indent="-32385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500"/>
              <a:buChar char="●"/>
              <a:defRPr sz="1500"/>
            </a:lvl3pPr>
            <a:lvl4pPr indent="-31115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5pPr>
            <a:lvl6pPr indent="-31115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6pPr>
            <a:lvl7pPr indent="-31115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8pPr>
            <a:lvl9pPr indent="-31115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300"/>
              <a:buChar char="●"/>
              <a:defRPr sz="1300"/>
            </a:lvl9pPr>
          </a:lstStyle>
          <a:p/>
        </p:txBody>
      </p:sp>
      <p:sp>
        <p:nvSpPr>
          <p:cNvPr id="59" name="Google Shape;59;p29"/>
          <p:cNvSpPr txBox="1"/>
          <p:nvPr>
            <p:ph idx="2" type="body"/>
          </p:nvPr>
        </p:nvSpPr>
        <p:spPr>
          <a:xfrm>
            <a:off x="5863590" y="868680"/>
            <a:ext cx="260604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655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700"/>
              <a:buChar char="●"/>
              <a:defRPr sz="1700"/>
            </a:lvl2pPr>
            <a:lvl3pPr indent="-32385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500"/>
              <a:buChar char="●"/>
              <a:defRPr sz="1500"/>
            </a:lvl3pPr>
            <a:lvl4pPr indent="-31115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5pPr>
            <a:lvl6pPr indent="-31115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6pPr>
            <a:lvl7pPr indent="-31115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8pPr>
            <a:lvl9pPr indent="-31115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300"/>
              <a:buChar char="●"/>
              <a:defRPr sz="1300"/>
            </a:lvl9pPr>
          </a:lstStyle>
          <a:p/>
        </p:txBody>
      </p:sp>
      <p:sp>
        <p:nvSpPr>
          <p:cNvPr id="60" name="Google Shape;60;p29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9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9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0"/>
          <p:cNvSpPr txBox="1"/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0"/>
          <p:cNvSpPr txBox="1"/>
          <p:nvPr>
            <p:ph idx="1" type="body"/>
          </p:nvPr>
        </p:nvSpPr>
        <p:spPr>
          <a:xfrm>
            <a:off x="2900934" y="1023586"/>
            <a:ext cx="2606040" cy="8077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sz="19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6" name="Google Shape;66;p30"/>
          <p:cNvSpPr txBox="1"/>
          <p:nvPr>
            <p:ph idx="2" type="body"/>
          </p:nvPr>
        </p:nvSpPr>
        <p:spPr>
          <a:xfrm>
            <a:off x="2900934" y="1930936"/>
            <a:ext cx="260604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655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700"/>
              <a:buChar char="●"/>
              <a:defRPr sz="1700"/>
            </a:lvl2pPr>
            <a:lvl3pPr indent="-32385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500"/>
              <a:buChar char="●"/>
              <a:defRPr sz="1500"/>
            </a:lvl3pPr>
            <a:lvl4pPr indent="-31115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5pPr>
            <a:lvl6pPr indent="-31115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6pPr>
            <a:lvl7pPr indent="-31115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8pPr>
            <a:lvl9pPr indent="-31115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300"/>
              <a:buChar char="●"/>
              <a:defRPr sz="1300"/>
            </a:lvl9pPr>
          </a:lstStyle>
          <a:p/>
        </p:txBody>
      </p:sp>
      <p:sp>
        <p:nvSpPr>
          <p:cNvPr id="67" name="Google Shape;67;p30"/>
          <p:cNvSpPr txBox="1"/>
          <p:nvPr>
            <p:ph idx="3" type="body"/>
          </p:nvPr>
        </p:nvSpPr>
        <p:spPr>
          <a:xfrm>
            <a:off x="5863847" y="1023587"/>
            <a:ext cx="2606040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sz="19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8" name="Google Shape;68;p30"/>
          <p:cNvSpPr txBox="1"/>
          <p:nvPr>
            <p:ph idx="4" type="body"/>
          </p:nvPr>
        </p:nvSpPr>
        <p:spPr>
          <a:xfrm>
            <a:off x="5863847" y="1930936"/>
            <a:ext cx="260604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655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700"/>
              <a:buChar char="●"/>
              <a:defRPr sz="1700"/>
            </a:lvl2pPr>
            <a:lvl3pPr indent="-32385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500"/>
              <a:buChar char="●"/>
              <a:defRPr sz="1500"/>
            </a:lvl3pPr>
            <a:lvl4pPr indent="-31115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5pPr>
            <a:lvl6pPr indent="-31115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6pPr>
            <a:lvl7pPr indent="-31115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300"/>
              <a:buChar char="●"/>
              <a:defRPr sz="1300"/>
            </a:lvl8pPr>
            <a:lvl9pPr indent="-31115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300"/>
              <a:buChar char="●"/>
              <a:defRPr sz="1300"/>
            </a:lvl9pPr>
          </a:lstStyle>
          <a:p/>
        </p:txBody>
      </p:sp>
      <p:sp>
        <p:nvSpPr>
          <p:cNvPr id="69" name="Google Shape;69;p30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0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22"/>
          <p:cNvSpPr txBox="1"/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Corbel"/>
              <a:buNone/>
              <a:defRPr b="0" i="0" sz="30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2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41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22"/>
          <p:cNvSpPr txBox="1"/>
          <p:nvPr>
            <p:ph idx="1" type="body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925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36550" lvl="1" marL="914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Noto Sans Symbols"/>
              <a:buChar char="●"/>
              <a:defRPr b="0" i="0" sz="17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●"/>
              <a:defRPr b="0" i="0" sz="15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1150" lvl="3" marL="18288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Noto Sans Symbols"/>
              <a:buChar char="●"/>
              <a:defRPr b="0" i="0" sz="13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1150" lvl="4" marL="22860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Noto Sans Symbols"/>
              <a:buChar char="●"/>
              <a:defRPr b="0" i="0" sz="13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1150" lvl="5" marL="27432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Noto Sans Symbols"/>
              <a:buChar char="●"/>
              <a:defRPr b="0" i="0" sz="13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1150" lvl="6" marL="3200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Noto Sans Symbols"/>
              <a:buChar char="●"/>
              <a:defRPr b="0" i="0" sz="13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1150" lvl="7" marL="3657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Noto Sans Symbols"/>
              <a:buChar char="●"/>
              <a:defRPr b="0" i="0" sz="13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1150" lvl="8" marL="4114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1300"/>
              <a:buFont typeface="Noto Sans Symbols"/>
              <a:buChar char="●"/>
              <a:defRPr b="0" i="0" sz="13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0" name="Google Shape;10;p22"/>
          <p:cNvSpPr txBox="1"/>
          <p:nvPr>
            <p:ph idx="10" type="dt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2"/>
          <p:cNvSpPr txBox="1"/>
          <p:nvPr>
            <p:ph idx="11" type="ftr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2"/>
          <p:cNvSpPr txBox="1"/>
          <p:nvPr>
            <p:ph idx="12" type="sldNum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i="0" sz="11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/>
          <p:nvPr>
            <p:ph type="ctrTitle"/>
          </p:nvPr>
        </p:nvSpPr>
        <p:spPr>
          <a:xfrm>
            <a:off x="541132" y="1110977"/>
            <a:ext cx="4211245" cy="23201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Corbel"/>
              <a:buNone/>
            </a:pPr>
            <a:r>
              <a:rPr b="1" lang="es-CL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Inglés Intermedio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9" name="Google Shape;89;p19"/>
          <p:cNvSpPr txBox="1"/>
          <p:nvPr>
            <p:ph idx="1" type="subTitle"/>
          </p:nvPr>
        </p:nvSpPr>
        <p:spPr>
          <a:xfrm>
            <a:off x="360756" y="2944180"/>
            <a:ext cx="4211245" cy="16225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1" lang="es-CL"/>
              <a:t> </a:t>
            </a:r>
            <a:r>
              <a:rPr b="1" lang="es-CL">
                <a:solidFill>
                  <a:schemeClr val="dk1"/>
                </a:solidFill>
              </a:rPr>
              <a:t>      Week 5</a:t>
            </a:r>
            <a:endParaRPr b="1">
              <a:solidFill>
                <a:schemeClr val="dk1"/>
              </a:solidFill>
            </a:endParaRPr>
          </a:p>
        </p:txBody>
      </p:sp>
      <p:pic>
        <p:nvPicPr>
          <p:cNvPr descr="Resultado de imagen para logo facultad de medicina universidad de chile" id="90" name="Google Shape;9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32754" y="1543588"/>
            <a:ext cx="3774980" cy="37749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eeb1b3c240_0_14"/>
          <p:cNvSpPr txBox="1"/>
          <p:nvPr>
            <p:ph type="title"/>
          </p:nvPr>
        </p:nvSpPr>
        <p:spPr>
          <a:xfrm>
            <a:off x="192024" y="1143000"/>
            <a:ext cx="212598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orbel"/>
              <a:buNone/>
            </a:pPr>
            <a:r>
              <a:t/>
            </a:r>
            <a:endParaRPr/>
          </a:p>
        </p:txBody>
      </p:sp>
      <p:sp>
        <p:nvSpPr>
          <p:cNvPr id="96" name="Google Shape;96;g1eeb1b3c240_0_14"/>
          <p:cNvSpPr txBox="1"/>
          <p:nvPr>
            <p:ph idx="1" type="body"/>
          </p:nvPr>
        </p:nvSpPr>
        <p:spPr>
          <a:xfrm>
            <a:off x="2900934" y="868680"/>
            <a:ext cx="54864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60"/>
              <a:buNone/>
            </a:pPr>
            <a:r>
              <a:rPr b="1" lang="es-CL" sz="3600" u="sng"/>
              <a:t>Today’s menu</a:t>
            </a:r>
            <a:endParaRPr b="1" sz="3600" u="sng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60"/>
              <a:buNone/>
            </a:pPr>
            <a:r>
              <a:t/>
            </a:r>
            <a:endParaRPr b="1" sz="36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60"/>
              <a:buNone/>
            </a:pPr>
            <a:r>
              <a:rPr b="1" lang="es-CL" sz="3600"/>
              <a:t>Warm up activity:Pain relief,p.17</a:t>
            </a:r>
            <a:endParaRPr b="1" sz="36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60"/>
              <a:buNone/>
            </a:pPr>
            <a:r>
              <a:rPr b="1" lang="es-CL" sz="3600"/>
              <a:t>video on acupuncture</a:t>
            </a:r>
            <a:endParaRPr b="1" sz="3600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60"/>
              <a:buNone/>
            </a:pPr>
            <a:r>
              <a:rPr b="1" lang="es-CL" sz="3600"/>
              <a:t>Discussion</a:t>
            </a:r>
            <a:endParaRPr b="1" sz="3600"/>
          </a:p>
        </p:txBody>
      </p:sp>
      <p:sp>
        <p:nvSpPr>
          <p:cNvPr id="97" name="Google Shape;97;g1eeb1b3c240_0_14"/>
          <p:cNvSpPr txBox="1"/>
          <p:nvPr>
            <p:ph idx="2" type="body"/>
          </p:nvPr>
        </p:nvSpPr>
        <p:spPr>
          <a:xfrm>
            <a:off x="192025" y="3337553"/>
            <a:ext cx="1302900" cy="18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39b0411a30_0_2"/>
          <p:cNvSpPr txBox="1"/>
          <p:nvPr>
            <p:ph idx="4294967295" type="body"/>
          </p:nvPr>
        </p:nvSpPr>
        <p:spPr>
          <a:xfrm>
            <a:off x="665225" y="1262675"/>
            <a:ext cx="7722000" cy="47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30554"/>
              <a:buFont typeface="Arial"/>
              <a:buNone/>
            </a:pPr>
            <a:r>
              <a:t/>
            </a:r>
            <a:endParaRPr b="1" sz="3600" u="sng"/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s-CL" sz="8400">
                <a:latin typeface="Calibri"/>
                <a:ea typeface="Calibri"/>
                <a:cs typeface="Calibri"/>
                <a:sym typeface="Calibri"/>
              </a:rPr>
              <a:t>1.</a:t>
            </a:r>
            <a:r>
              <a:rPr b="1" lang="es-CL" sz="9200">
                <a:latin typeface="Calibri"/>
                <a:ea typeface="Calibri"/>
                <a:cs typeface="Calibri"/>
                <a:sym typeface="Calibri"/>
              </a:rPr>
              <a:t> What do you know about acupuncture?</a:t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75"/>
              <a:buNone/>
            </a:pPr>
            <a:r>
              <a:rPr b="1" lang="es-CL" sz="9200">
                <a:latin typeface="Calibri"/>
                <a:ea typeface="Calibri"/>
                <a:cs typeface="Calibri"/>
                <a:sym typeface="Calibri"/>
              </a:rPr>
              <a:t>2. Does acupuncture hurt?</a:t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75"/>
              <a:buNone/>
            </a:pPr>
            <a:r>
              <a:rPr b="1" lang="es-CL" sz="9200">
                <a:latin typeface="Calibri"/>
                <a:ea typeface="Calibri"/>
                <a:cs typeface="Calibri"/>
                <a:sym typeface="Calibri"/>
              </a:rPr>
              <a:t>3. Who should not use acupuncture?</a:t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s-CL" sz="9200">
                <a:latin typeface="Calibri"/>
                <a:ea typeface="Calibri"/>
                <a:cs typeface="Calibri"/>
                <a:sym typeface="Calibri"/>
              </a:rPr>
              <a:t>4. Why do you think an acupuncturist must be well trained?</a:t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75"/>
              <a:buNone/>
            </a:pPr>
            <a:r>
              <a:rPr b="1" lang="es-CL" sz="9200">
                <a:latin typeface="Calibri"/>
                <a:ea typeface="Calibri"/>
                <a:cs typeface="Calibri"/>
                <a:sym typeface="Calibri"/>
              </a:rPr>
              <a:t>5. Are you afraid of needles?</a:t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t/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s-CL" sz="9200">
                <a:latin typeface="Calibri"/>
                <a:ea typeface="Calibri"/>
                <a:cs typeface="Calibri"/>
                <a:sym typeface="Calibri"/>
              </a:rPr>
              <a:t>6. Have you ever been treated with acupuncture? Or heard someone who has</a:t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s-CL" sz="9200">
                <a:latin typeface="Calibri"/>
                <a:ea typeface="Calibri"/>
                <a:cs typeface="Calibri"/>
                <a:sym typeface="Calibri"/>
              </a:rPr>
              <a:t>experienced this? How was the experience?</a:t>
            </a:r>
            <a:endParaRPr b="1" sz="9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33684"/>
              <a:buNone/>
            </a:pPr>
            <a:r>
              <a:t/>
            </a:r>
            <a:endParaRPr b="1" sz="7600" u="sng"/>
          </a:p>
        </p:txBody>
      </p:sp>
      <p:sp>
        <p:nvSpPr>
          <p:cNvPr id="103" name="Google Shape;103;g239b0411a30_0_2"/>
          <p:cNvSpPr txBox="1"/>
          <p:nvPr/>
        </p:nvSpPr>
        <p:spPr>
          <a:xfrm>
            <a:off x="0" y="0"/>
            <a:ext cx="77220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i="0" lang="es-CL" sz="3100" u="sng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I. Speaking activity: Ask and answer these questions with a partner, take some notes.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/>
          <p:nvPr>
            <p:ph idx="2" type="pic"/>
          </p:nvPr>
        </p:nvSpPr>
        <p:spPr>
          <a:xfrm>
            <a:off x="2677983" y="767419"/>
            <a:ext cx="6086400" cy="5331000"/>
          </a:xfrm>
          <a:prstGeom prst="roundRect">
            <a:avLst>
              <a:gd fmla="val 783" name="adj"/>
            </a:avLst>
          </a:prstGeom>
          <a:solidFill>
            <a:schemeClr val="lt2"/>
          </a:solidFill>
          <a:ln>
            <a:noFill/>
          </a:ln>
        </p:spPr>
      </p:sp>
      <p:sp>
        <p:nvSpPr>
          <p:cNvPr id="109" name="Google Shape;109;p1"/>
          <p:cNvSpPr txBox="1"/>
          <p:nvPr>
            <p:ph idx="1" type="body"/>
          </p:nvPr>
        </p:nvSpPr>
        <p:spPr>
          <a:xfrm>
            <a:off x="3222150" y="3813250"/>
            <a:ext cx="5638800" cy="219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57142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s-CL" sz="3900">
                <a:solidFill>
                  <a:srgbClr val="1B485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3900">
                <a:solidFill>
                  <a:srgbClr val="1B485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ACUPUNCTURE ACTIVITIES</a:t>
            </a:r>
            <a:endParaRPr sz="3900">
              <a:solidFill>
                <a:srgbClr val="1B485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Salud, Medicina, La Acupuntura imagen png - imagen transparente descarga  gratuita" id="110" name="Google Shape;11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77974" y="767425"/>
            <a:ext cx="6182975" cy="2661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189689" y="1123838"/>
            <a:ext cx="2319900" cy="460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400"/>
              <a:buFont typeface="Gill Sans"/>
              <a:buNone/>
            </a:pPr>
            <a:r>
              <a:rPr b="1" lang="es-CL" sz="31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 </a:t>
            </a:r>
            <a:r>
              <a:rPr b="1" lang="es-CL" sz="31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Activity</a:t>
            </a:r>
            <a:endParaRPr b="1" sz="3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1"/>
          <p:cNvSpPr txBox="1"/>
          <p:nvPr/>
        </p:nvSpPr>
        <p:spPr>
          <a:xfrm>
            <a:off x="3015875" y="1804575"/>
            <a:ext cx="4751100" cy="35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9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Acupuncture: Ancient Healing Practice of Chinese Medicine</a:t>
            </a:r>
            <a:endParaRPr sz="19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9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Pages 18 and 19 in your Handout</a:t>
            </a:r>
            <a:endParaRPr sz="19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>
            <p:ph type="title"/>
          </p:nvPr>
        </p:nvSpPr>
        <p:spPr>
          <a:xfrm>
            <a:off x="189689" y="1123838"/>
            <a:ext cx="2421431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400"/>
              <a:buFont typeface="Gill Sans"/>
              <a:buNone/>
            </a:pPr>
            <a:r>
              <a:rPr b="1" lang="es-CL" u="sng">
                <a:solidFill>
                  <a:schemeClr val="dk1"/>
                </a:solidFill>
              </a:rPr>
              <a:t>Video Activity:  </a:t>
            </a:r>
            <a:r>
              <a:rPr b="1" lang="es-CL">
                <a:solidFill>
                  <a:schemeClr val="dk1"/>
                </a:solidFill>
              </a:rPr>
              <a:t>Key vocabul</a:t>
            </a:r>
            <a:r>
              <a:rPr b="1" lang="es-CL" sz="2400">
                <a:solidFill>
                  <a:schemeClr val="dk1"/>
                </a:solidFill>
              </a:rPr>
              <a:t>ary </a:t>
            </a:r>
            <a:endParaRPr b="1" sz="2400">
              <a:solidFill>
                <a:schemeClr val="dk1"/>
              </a:solidFill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2611125" y="1854782"/>
            <a:ext cx="6302100" cy="35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CL" sz="2700" u="sng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Video  </a:t>
            </a:r>
            <a:r>
              <a:rPr b="0" i="0" lang="es-CL" sz="2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 </a:t>
            </a:r>
            <a:endParaRPr b="0" i="0" sz="2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1" i="1" lang="es-CL" sz="2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Amazing Facts About Acupuncture</a:t>
            </a:r>
            <a:endParaRPr b="1" i="1" sz="2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1" sz="2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CL" sz="2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to stick - elaborate placebo -  symptomatology - </a:t>
            </a:r>
            <a:endParaRPr b="0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s-CL" sz="2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to poke - pharmaceutical company </a:t>
            </a:r>
            <a:endParaRPr b="0" i="0" sz="2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CL" sz="2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www.wordreference.com</a:t>
            </a:r>
            <a:endParaRPr b="0" i="0" sz="2700" u="none" cap="none" strike="noStrik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>
            <p:ph type="title"/>
          </p:nvPr>
        </p:nvSpPr>
        <p:spPr>
          <a:xfrm>
            <a:off x="822960" y="-13989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400"/>
              <a:buFont typeface="Gill Sans"/>
              <a:buNone/>
            </a:pPr>
            <a:r>
              <a:rPr lang="es-CL" sz="2400"/>
              <a:t>Watch the videos and answer the questions.</a:t>
            </a:r>
            <a:endParaRPr sz="2400"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467360" y="619760"/>
            <a:ext cx="8466328" cy="5628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3464" lvl="0" marL="3657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s-CL" sz="2500" u="sng"/>
              <a:t>Amazing Facts about  Acupuncture (see your handout,p.20)</a:t>
            </a:r>
            <a:endParaRPr b="1" sz="2500" u="sng"/>
          </a:p>
          <a:p>
            <a:pPr indent="-283464" lvl="0" marL="36576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2200"/>
          </a:p>
          <a:p>
            <a:pPr indent="-283464" lvl="0" marL="36576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b="1" lang="es-CL" sz="2200"/>
              <a:t>1.- </a:t>
            </a:r>
            <a:r>
              <a:rPr b="1" lang="es-CL" sz="2500"/>
              <a:t>Mention at least two reasons the neurologist explains acupuncture is useless.</a:t>
            </a:r>
            <a:endParaRPr b="1" sz="2500"/>
          </a:p>
          <a:p>
            <a:pPr indent="-283464" lvl="0" marL="36576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57"/>
              <a:buNone/>
            </a:pPr>
            <a:r>
              <a:rPr b="1" lang="es-CL" sz="2200"/>
              <a:t>____________________________________________________________</a:t>
            </a:r>
            <a:endParaRPr b="1" sz="2200"/>
          </a:p>
          <a:p>
            <a:pPr indent="0" lvl="0" marL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57"/>
              <a:buNone/>
            </a:pPr>
            <a:r>
              <a:t/>
            </a:r>
            <a:endParaRPr b="1" sz="2200"/>
          </a:p>
          <a:p>
            <a:pPr indent="-283464" lvl="0" marL="36576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b="1" lang="es-CL" sz="2200"/>
              <a:t>2. –</a:t>
            </a:r>
            <a:r>
              <a:rPr b="1" lang="es-CL" sz="2500"/>
              <a:t> The neurologist makes a comparison with a pharmaceutical company.  Why do you think he does it so? </a:t>
            </a:r>
            <a:endParaRPr b="1" sz="2500"/>
          </a:p>
          <a:p>
            <a:pPr indent="-283464" lvl="0" marL="36576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b="1" lang="es-CL" sz="2200"/>
              <a:t>____________________________________________________________</a:t>
            </a:r>
            <a:endParaRPr sz="2100"/>
          </a:p>
          <a:p>
            <a:pPr indent="-283464" lvl="0" marL="36576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200"/>
          </a:p>
          <a:p>
            <a:pPr indent="-283464" lvl="0" marL="36576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b="1" lang="es-CL" sz="2200"/>
              <a:t>3.</a:t>
            </a:r>
            <a:r>
              <a:rPr b="1" lang="es-CL" sz="2500"/>
              <a:t>- What does the evidence show?</a:t>
            </a:r>
            <a:endParaRPr b="1" sz="2500"/>
          </a:p>
          <a:p>
            <a:pPr indent="-283464" lvl="0" marL="36576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b="1" lang="es-CL" sz="2200"/>
              <a:t>____________________________________________________________</a:t>
            </a:r>
            <a:endParaRPr b="1" sz="2200"/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2200"/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"/>
          <p:cNvSpPr txBox="1"/>
          <p:nvPr>
            <p:ph type="title"/>
          </p:nvPr>
        </p:nvSpPr>
        <p:spPr>
          <a:xfrm>
            <a:off x="0" y="91758"/>
            <a:ext cx="7498080" cy="6153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Font typeface="Corbel"/>
              <a:buNone/>
            </a:pPr>
            <a:r>
              <a:rPr lang="es-CL" sz="3200"/>
              <a:t>ANSWER KEY</a:t>
            </a:r>
            <a:endParaRPr/>
          </a:p>
        </p:txBody>
      </p:sp>
      <p:sp>
        <p:nvSpPr>
          <p:cNvPr id="134" name="Google Shape;134;p17"/>
          <p:cNvSpPr txBox="1"/>
          <p:nvPr>
            <p:ph idx="1" type="body"/>
          </p:nvPr>
        </p:nvSpPr>
        <p:spPr>
          <a:xfrm>
            <a:off x="1072896" y="707136"/>
            <a:ext cx="7860792" cy="55412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60"/>
              <a:buNone/>
            </a:pPr>
            <a:r>
              <a:rPr lang="es-CL" sz="9000" u="sng">
                <a:solidFill>
                  <a:schemeClr val="dk1"/>
                </a:solidFill>
              </a:rPr>
              <a:t>ANSWER KEY</a:t>
            </a:r>
            <a:endParaRPr sz="9000">
              <a:solidFill>
                <a:schemeClr val="dk1"/>
              </a:solidFill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60"/>
              <a:buNone/>
            </a:pPr>
            <a:r>
              <a:rPr lang="es-CL" sz="9000" u="sng"/>
              <a:t>Amazing facts about  Acupuncture</a:t>
            </a:r>
            <a:endParaRPr sz="9000" u="sng"/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360"/>
              <a:buNone/>
            </a:pPr>
            <a:r>
              <a:t/>
            </a:r>
            <a:endParaRPr sz="9000"/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"/>
              <a:buNone/>
            </a:pPr>
            <a:r>
              <a:rPr i="1" lang="es-CL" sz="9000">
                <a:solidFill>
                  <a:srgbClr val="002060"/>
                </a:solidFill>
              </a:rPr>
              <a:t>1.- Mention at least two reasons the neurologist explains acupuncture is useless.</a:t>
            </a:r>
            <a:endParaRPr i="1" sz="9000">
              <a:solidFill>
                <a:srgbClr val="002060"/>
              </a:solidFill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"/>
              <a:buNone/>
            </a:pPr>
            <a:r>
              <a:rPr i="1" lang="es-CL" sz="9000">
                <a:solidFill>
                  <a:srgbClr val="002060"/>
                </a:solidFill>
              </a:rPr>
              <a:t>    It shows acupuncture is an elaborate placebo</a:t>
            </a:r>
            <a:endParaRPr i="1" sz="9000">
              <a:solidFill>
                <a:srgbClr val="002060"/>
              </a:solidFill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"/>
              <a:buNone/>
            </a:pPr>
            <a:r>
              <a:rPr i="1" lang="es-CL" sz="9000">
                <a:solidFill>
                  <a:srgbClr val="002060"/>
                </a:solidFill>
              </a:rPr>
              <a:t>    Thousand of studies show that it doesn't matter where you stick the needles and it doesn't matter if you stick the needles.</a:t>
            </a:r>
            <a:endParaRPr i="1" sz="9000">
              <a:solidFill>
                <a:srgbClr val="002060"/>
              </a:solidFill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"/>
              <a:buNone/>
            </a:pPr>
            <a:r>
              <a:t/>
            </a:r>
            <a:endParaRPr i="1" sz="9000">
              <a:solidFill>
                <a:srgbClr val="002060"/>
              </a:solidFill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"/>
              <a:buNone/>
            </a:pPr>
            <a:r>
              <a:rPr i="1" lang="es-CL" sz="9000">
                <a:solidFill>
                  <a:srgbClr val="002060"/>
                </a:solidFill>
              </a:rPr>
              <a:t>2. – The neurologist makes a comparison with a pharmaceutical company.  Why do you think he does it so? </a:t>
            </a:r>
            <a:endParaRPr i="1" sz="9000">
              <a:solidFill>
                <a:srgbClr val="002060"/>
              </a:solidFill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"/>
              <a:buNone/>
            </a:pPr>
            <a:r>
              <a:rPr i="1" lang="es-CL" sz="9000">
                <a:solidFill>
                  <a:srgbClr val="002060"/>
                </a:solidFill>
              </a:rPr>
              <a:t>A pharmaceutical company couldn't say that the placebo and their drug work in the same way.</a:t>
            </a:r>
            <a:endParaRPr i="1" sz="9000">
              <a:solidFill>
                <a:srgbClr val="002060"/>
              </a:solidFill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"/>
              <a:buNone/>
            </a:pPr>
            <a:r>
              <a:rPr i="1" lang="es-CL" sz="9000">
                <a:solidFill>
                  <a:srgbClr val="002060"/>
                </a:solidFill>
              </a:rPr>
              <a:t>3.- What does the evidence show?</a:t>
            </a:r>
            <a:endParaRPr i="1" sz="9000">
              <a:solidFill>
                <a:srgbClr val="002060"/>
              </a:solidFill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"/>
              <a:buNone/>
            </a:pPr>
            <a:r>
              <a:rPr i="1" lang="es-CL" sz="9000">
                <a:solidFill>
                  <a:srgbClr val="002060"/>
                </a:solidFill>
              </a:rPr>
              <a:t>There are thousand of studies that demonstrate that it doesn't work</a:t>
            </a:r>
            <a:endParaRPr i="1" sz="9000">
              <a:solidFill>
                <a:srgbClr val="002060"/>
              </a:solidFill>
            </a:endParaRPr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400"/>
              <a:buNone/>
            </a:pPr>
            <a:r>
              <a:t/>
            </a:r>
            <a:endParaRPr i="1" sz="9000"/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79999"/>
              <a:buNone/>
            </a:pPr>
            <a:r>
              <a:t/>
            </a:r>
            <a:endParaRPr sz="1800"/>
          </a:p>
          <a:p>
            <a:pPr indent="-283464" lvl="0" marL="3657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45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2020-10-28T09:31:32Z</dcterms:created>
  <dc:creator>pc</dc:creator>
</cp:coreProperties>
</file>