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gtHa/zFQIK3mVOkpJqaB3tn9K2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5" name="Google Shape;145;p2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2c96f3a9690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0" name="Google Shape;200;g2c96f3a9690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1" name="Google Shape;201;g2c96f3a9690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3" name="Google Shape;153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8" name="Google Shape;158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4" name="Google Shape;164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0" name="Google Shape;170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6" name="Google Shape;176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2" name="Google Shape;182;p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8" name="Google Shape;188;p2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4" name="Google Shape;194;p3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showMasterSp="0" type="title">
  <p:cSld name="TITLE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oogle Shape;27;p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8" name="Google Shape;28;p8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9" name="Google Shape;29;p8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30" name="Google Shape;30;p8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019"/>
              </a:schemeClr>
            </a:solidFill>
            <a:ln>
              <a:noFill/>
            </a:ln>
          </p:spPr>
        </p:sp>
        <p:sp>
          <p:nvSpPr>
            <p:cNvPr id="31" name="Google Shape;31;p8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32" name="Google Shape;32;p8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098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8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019"/>
              </a:srgbClr>
            </a:solidFill>
            <a:ln>
              <a:noFill/>
            </a:ln>
          </p:spPr>
        </p:sp>
        <p:sp>
          <p:nvSpPr>
            <p:cNvPr id="34" name="Google Shape;34;p8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019"/>
              </a:srgbClr>
            </a:solidFill>
            <a:ln>
              <a:noFill/>
            </a:ln>
          </p:spPr>
        </p:sp>
        <p:sp>
          <p:nvSpPr>
            <p:cNvPr id="35" name="Google Shape;35;p8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3921"/>
              </a:schemeClr>
            </a:solidFill>
            <a:ln>
              <a:noFill/>
            </a:ln>
          </p:spPr>
        </p:sp>
        <p:sp>
          <p:nvSpPr>
            <p:cNvPr id="36" name="Google Shape;36;p8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3921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8" name="Google Shape;38;p8"/>
          <p:cNvSpPr txBox="1"/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"/>
          <p:cNvSpPr txBox="1"/>
          <p:nvPr>
            <p:ph idx="1" type="subTitle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0" name="Google Shape;40;p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descripción">
  <p:cSld name="Título y descripción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/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7"/>
          <p:cNvSpPr txBox="1"/>
          <p:nvPr>
            <p:ph idx="1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7" name="Google Shape;97;p1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 con descripción">
  <p:cSld name="Cita con descripción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8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8"/>
          <p:cNvSpPr txBox="1"/>
          <p:nvPr>
            <p:ph idx="1" type="body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03" name="Google Shape;103;p18"/>
          <p:cNvSpPr txBox="1"/>
          <p:nvPr>
            <p:ph idx="2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4" name="Google Shape;104;p1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7" name="Google Shape;107;p18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8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rgbClr val="BFE47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rjeta de nombre">
  <p:cSld name="Tarjeta de nombre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9"/>
          <p:cNvSpPr txBox="1"/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19"/>
          <p:cNvSpPr txBox="1"/>
          <p:nvPr>
            <p:ph idx="1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2" name="Google Shape;112;p1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r la tarjeta de nombre">
  <p:cSld name="Citar la tarjeta de nombre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0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0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18" name="Google Shape;118;p20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9" name="Google Shape;119;p2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2" name="Google Shape;122;p20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0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dadero o falso">
  <p:cSld name="Verdadero o falso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1"/>
          <p:cNvSpPr txBox="1"/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1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27" name="Google Shape;127;p21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8" name="Google Shape;128;p2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2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22"/>
          <p:cNvSpPr txBox="1"/>
          <p:nvPr>
            <p:ph idx="1" type="body"/>
          </p:nvPr>
        </p:nvSpPr>
        <p:spPr>
          <a:xfrm rot="5400000">
            <a:off x="3035281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4" name="Google Shape;134;p2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3"/>
          <p:cNvSpPr txBox="1"/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23"/>
          <p:cNvSpPr txBox="1"/>
          <p:nvPr>
            <p:ph idx="1" type="body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40" name="Google Shape;140;p2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2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2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b="0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" type="body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2" name="Google Shape;52;p1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1"/>
          <p:cNvSpPr txBox="1"/>
          <p:nvPr>
            <p:ph idx="1" type="body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8" name="Google Shape;58;p11"/>
          <p:cNvSpPr txBox="1"/>
          <p:nvPr>
            <p:ph idx="2" type="body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5" name="Google Shape;65;p12"/>
          <p:cNvSpPr txBox="1"/>
          <p:nvPr>
            <p:ph idx="2" type="body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3" type="body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7" name="Google Shape;67;p12"/>
          <p:cNvSpPr txBox="1"/>
          <p:nvPr>
            <p:ph idx="4" type="body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8" name="Google Shape;68;p1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/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5"/>
          <p:cNvSpPr txBox="1"/>
          <p:nvPr>
            <p:ph idx="1" type="body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83" name="Google Shape;83;p15"/>
          <p:cNvSpPr txBox="1"/>
          <p:nvPr>
            <p:ph idx="2" type="body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/>
        </p:txBody>
      </p:sp>
      <p:sp>
        <p:nvSpPr>
          <p:cNvPr id="84" name="Google Shape;84;p1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/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b="0"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6"/>
          <p:cNvSpPr/>
          <p:nvPr>
            <p:ph idx="2" type="pic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</p:sp>
      <p:sp>
        <p:nvSpPr>
          <p:cNvPr id="90" name="Google Shape;90;p16"/>
          <p:cNvSpPr txBox="1"/>
          <p:nvPr>
            <p:ph idx="1" type="body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91" name="Google Shape;91;p1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Google Shape;11;p7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" name="Google Shape;12;p7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3" name="Google Shape;13;p7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019"/>
              </a:schemeClr>
            </a:solidFill>
            <a:ln>
              <a:noFill/>
            </a:ln>
          </p:spPr>
        </p:sp>
        <p:sp>
          <p:nvSpPr>
            <p:cNvPr id="14" name="Google Shape;14;p7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5" name="Google Shape;15;p7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098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7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019"/>
              </a:srgbClr>
            </a:solidFill>
            <a:ln>
              <a:noFill/>
            </a:ln>
          </p:spPr>
        </p:sp>
        <p:sp>
          <p:nvSpPr>
            <p:cNvPr id="17" name="Google Shape;17;p7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019"/>
              </a:srgbClr>
            </a:solidFill>
            <a:ln>
              <a:noFill/>
            </a:ln>
          </p:spPr>
        </p:sp>
        <p:sp>
          <p:nvSpPr>
            <p:cNvPr id="18" name="Google Shape;18;p7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3921"/>
              </a:schemeClr>
            </a:solidFill>
            <a:ln>
              <a:noFill/>
            </a:ln>
          </p:spPr>
        </p:sp>
        <p:sp>
          <p:nvSpPr>
            <p:cNvPr id="19" name="Google Shape;19;p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83921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" name="Google Shape;21;p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7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0988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99719" lvl="2" marL="1371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89560" lvl="3" marL="1828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89560" lvl="4" marL="22860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89560" lvl="5" marL="2743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89560" lvl="6" marL="3200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89559" lvl="7" marL="3657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89559" lvl="8" marL="4114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3" name="Google Shape;23;p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Resultado de imagen para logo facultad de medicina universidad de chile" id="147" name="Google Shape;147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2109" y="236152"/>
            <a:ext cx="2743200" cy="2963623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7"/>
          <p:cNvSpPr txBox="1"/>
          <p:nvPr>
            <p:ph type="ctrTitle"/>
          </p:nvPr>
        </p:nvSpPr>
        <p:spPr>
          <a:xfrm>
            <a:off x="2632366" y="2660074"/>
            <a:ext cx="6525490" cy="13577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800"/>
              <a:buFont typeface="Trebuchet MS"/>
              <a:buNone/>
            </a:pPr>
            <a:r>
              <a:rPr b="1" lang="en-US" sz="4800">
                <a:solidFill>
                  <a:srgbClr val="00B050"/>
                </a:solidFill>
              </a:rPr>
              <a:t>English Intermediate </a:t>
            </a:r>
            <a:endParaRPr b="1" sz="4800">
              <a:solidFill>
                <a:srgbClr val="00B050"/>
              </a:solidFill>
            </a:endParaRPr>
          </a:p>
        </p:txBody>
      </p:sp>
      <p:sp>
        <p:nvSpPr>
          <p:cNvPr id="149" name="Google Shape;149;p27"/>
          <p:cNvSpPr txBox="1"/>
          <p:nvPr>
            <p:ph idx="1" type="subTitle"/>
          </p:nvPr>
        </p:nvSpPr>
        <p:spPr>
          <a:xfrm>
            <a:off x="6305292" y="4239492"/>
            <a:ext cx="3020291" cy="1448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80"/>
              <a:buNone/>
            </a:pPr>
            <a:r>
              <a:rPr b="1" lang="en-US" sz="3600">
                <a:solidFill>
                  <a:srgbClr val="00B050"/>
                </a:solidFill>
              </a:rPr>
              <a:t>Week 3</a:t>
            </a:r>
            <a:endParaRPr b="1" sz="360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c96f3a9690_0_0"/>
          <p:cNvSpPr txBox="1"/>
          <p:nvPr>
            <p:ph type="ctrTitle"/>
          </p:nvPr>
        </p:nvSpPr>
        <p:spPr>
          <a:xfrm>
            <a:off x="1507067" y="2404534"/>
            <a:ext cx="7767000" cy="1646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rPr lang="en-US"/>
              <a:t>Good Job!</a:t>
            </a:r>
            <a:endParaRPr/>
          </a:p>
        </p:txBody>
      </p:sp>
      <p:sp>
        <p:nvSpPr>
          <p:cNvPr id="204" name="Google Shape;204;g2c96f3a9690_0_0"/>
          <p:cNvSpPr txBox="1"/>
          <p:nvPr>
            <p:ph idx="1" type="subTitle"/>
          </p:nvPr>
        </p:nvSpPr>
        <p:spPr>
          <a:xfrm>
            <a:off x="1507067" y="4050833"/>
            <a:ext cx="7767000" cy="10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en-US"/>
              <a:t>See you next class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"/>
          <p:cNvSpPr txBox="1"/>
          <p:nvPr>
            <p:ph type="ctrTitle"/>
          </p:nvPr>
        </p:nvSpPr>
        <p:spPr>
          <a:xfrm>
            <a:off x="2402732" y="3048000"/>
            <a:ext cx="6527258" cy="734290"/>
          </a:xfrm>
          <a:prstGeom prst="rect">
            <a:avLst/>
          </a:prstGeom>
          <a:noFill/>
          <a:ln>
            <a:noFill/>
          </a:ln>
          <a:effectLst>
            <a:outerShdw blurRad="25400">
              <a:srgbClr val="000000">
                <a:alpha val="43921"/>
              </a:srgbClr>
            </a:outerShdw>
          </a:effectLst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99773"/>
              <a:buFont typeface="Sorts Mill Goudy"/>
              <a:buNone/>
            </a:pPr>
            <a:r>
              <a:rPr b="1" lang="en-US" sz="4900">
                <a:solidFill>
                  <a:srgbClr val="00B050"/>
                </a:solidFill>
              </a:rPr>
              <a:t>My Personal Statement</a:t>
            </a:r>
            <a:endParaRPr b="1" sz="490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"/>
          <p:cNvSpPr txBox="1"/>
          <p:nvPr>
            <p:ph type="title"/>
          </p:nvPr>
        </p:nvSpPr>
        <p:spPr>
          <a:xfrm>
            <a:off x="677334" y="816638"/>
            <a:ext cx="8596668" cy="1113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b="1" lang="en-US" sz="28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This is just a starting point for you to write your Personal Statement, so be creative and complete with your information in the blanks below.</a:t>
            </a:r>
            <a:endParaRPr sz="2800"/>
          </a:p>
        </p:txBody>
      </p:sp>
      <p:sp>
        <p:nvSpPr>
          <p:cNvPr id="161" name="Google Shape;161;p6"/>
          <p:cNvSpPr txBox="1"/>
          <p:nvPr>
            <p:ph idx="1" type="body"/>
          </p:nvPr>
        </p:nvSpPr>
        <p:spPr>
          <a:xfrm>
            <a:off x="466928" y="2160589"/>
            <a:ext cx="880707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13716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1" sz="240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004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28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Hello, my name is ________________________, and I am excited to apply for the health program. I have always been ___________________ about _______________ and believe that pursuing a career in health is the perfect way for me to make a positive impact on people's lives</a:t>
            </a:r>
            <a:r>
              <a:rPr lang="en-US" sz="2800">
                <a:latin typeface="Arial"/>
                <a:ea typeface="Arial"/>
                <a:cs typeface="Arial"/>
                <a:sym typeface="Arial"/>
              </a:rPr>
              <a:t>.</a:t>
            </a:r>
            <a:endParaRPr sz="28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4"/>
          <p:cNvSpPr txBox="1"/>
          <p:nvPr>
            <p:ph type="title"/>
          </p:nvPr>
        </p:nvSpPr>
        <p:spPr>
          <a:xfrm>
            <a:off x="677334" y="816638"/>
            <a:ext cx="8596668" cy="1113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b="1" lang="en-US" sz="28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1. Motivation:  Why do you want to study health?</a:t>
            </a:r>
            <a:br>
              <a:rPr b="1" lang="en-US" sz="28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</a:br>
            <a:endParaRPr b="1" sz="2800">
              <a:solidFill>
                <a:srgbClr val="00B050"/>
              </a:solidFill>
            </a:endParaRPr>
          </a:p>
        </p:txBody>
      </p:sp>
      <p:sp>
        <p:nvSpPr>
          <p:cNvPr id="167" name="Google Shape;167;p24"/>
          <p:cNvSpPr txBox="1"/>
          <p:nvPr>
            <p:ph idx="1" type="body"/>
          </p:nvPr>
        </p:nvSpPr>
        <p:spPr>
          <a:xfrm>
            <a:off x="572131" y="1771483"/>
            <a:ext cx="880707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13716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1" sz="240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004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28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I am drawn to the field of health because I _____________________________ witnessing the positive effects of healthcare professionals have inspired me to ____________________________ .</a:t>
            </a:r>
            <a:endParaRPr sz="280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5"/>
          <p:cNvSpPr txBox="1"/>
          <p:nvPr>
            <p:ph type="title"/>
          </p:nvPr>
        </p:nvSpPr>
        <p:spPr>
          <a:xfrm>
            <a:off x="677334" y="816638"/>
            <a:ext cx="8596668" cy="1113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b="1" lang="en-US" sz="28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2. Education and Experience:  What educational background or experiences do you have related to health?</a:t>
            </a:r>
            <a:br>
              <a:rPr b="1" lang="en-US" sz="28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</a:br>
            <a:endParaRPr b="1" sz="2800">
              <a:solidFill>
                <a:srgbClr val="00B050"/>
              </a:solidFill>
            </a:endParaRPr>
          </a:p>
        </p:txBody>
      </p:sp>
      <p:sp>
        <p:nvSpPr>
          <p:cNvPr id="173" name="Google Shape;173;p25"/>
          <p:cNvSpPr txBox="1"/>
          <p:nvPr>
            <p:ph idx="1" type="body"/>
          </p:nvPr>
        </p:nvSpPr>
        <p:spPr>
          <a:xfrm>
            <a:off x="572131" y="1771483"/>
            <a:ext cx="8807074" cy="42698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13716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1" sz="240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3716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sz="240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004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28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While studying __________________________ I gained a foundational understanding of health principles. Additionally, I  __________________ _________________    [mention any relevant experiences, like volunteering or internships] where I learned about __________________________ .</a:t>
            </a:r>
            <a:endParaRPr sz="280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6"/>
          <p:cNvSpPr txBox="1"/>
          <p:nvPr>
            <p:ph type="title"/>
          </p:nvPr>
        </p:nvSpPr>
        <p:spPr>
          <a:xfrm>
            <a:off x="677334" y="816638"/>
            <a:ext cx="8596668" cy="1113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b="1" lang="en-US" sz="28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3. Skills and Qualities: What skills and qualities do you possess that make you a suitable candidate for the health program?</a:t>
            </a:r>
            <a:br>
              <a:rPr b="1" lang="en-US" sz="28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</a:br>
            <a:endParaRPr b="1" sz="2800">
              <a:solidFill>
                <a:srgbClr val="00B050"/>
              </a:solidFill>
            </a:endParaRPr>
          </a:p>
        </p:txBody>
      </p:sp>
      <p:sp>
        <p:nvSpPr>
          <p:cNvPr id="179" name="Google Shape;179;p26"/>
          <p:cNvSpPr txBox="1"/>
          <p:nvPr>
            <p:ph idx="1" type="body"/>
          </p:nvPr>
        </p:nvSpPr>
        <p:spPr>
          <a:xfrm>
            <a:off x="572131" y="1682983"/>
            <a:ext cx="8807100" cy="4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13716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1" sz="240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004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24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I have developed strong communication skills, empathy, and the ability to____________________________________. My attention to detail and organizational skills have been enhanced through_______________________ ___________________________     [mention specific experiences or activities]. I am also adaptable and committed__________________________________ </a:t>
            </a:r>
            <a:r>
              <a:rPr lang="en-US" sz="1800">
                <a:latin typeface="Arial"/>
                <a:ea typeface="Arial"/>
                <a:cs typeface="Arial"/>
                <a:sym typeface="Arial"/>
              </a:rPr>
              <a:t>.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8"/>
          <p:cNvSpPr txBox="1"/>
          <p:nvPr>
            <p:ph type="title"/>
          </p:nvPr>
        </p:nvSpPr>
        <p:spPr>
          <a:xfrm>
            <a:off x="677334" y="816638"/>
            <a:ext cx="8596668" cy="1113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b="1" lang="en-US" sz="28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4. Career Aspirations: What are your career aspirations in health?</a:t>
            </a:r>
            <a:br>
              <a:rPr b="1" lang="en-US" sz="28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</a:br>
            <a:endParaRPr b="1" sz="2800">
              <a:solidFill>
                <a:srgbClr val="00B050"/>
              </a:solidFill>
            </a:endParaRPr>
          </a:p>
        </p:txBody>
      </p:sp>
      <p:sp>
        <p:nvSpPr>
          <p:cNvPr id="185" name="Google Shape;185;p28"/>
          <p:cNvSpPr txBox="1"/>
          <p:nvPr>
            <p:ph idx="1" type="body"/>
          </p:nvPr>
        </p:nvSpPr>
        <p:spPr>
          <a:xfrm>
            <a:off x="572131" y="2256817"/>
            <a:ext cx="8807074" cy="37845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13716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en-US" sz="24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I aspire to________________________________________             [mention specific career goals], such as working in a hospital, clinic, or community health setting. I am excited about the opportunity to contribute to health promotion and disease prevention initiatives.</a:t>
            </a:r>
            <a:endParaRPr sz="240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3716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1" sz="240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9"/>
          <p:cNvSpPr txBox="1"/>
          <p:nvPr>
            <p:ph type="title"/>
          </p:nvPr>
        </p:nvSpPr>
        <p:spPr>
          <a:xfrm>
            <a:off x="677334" y="816638"/>
            <a:ext cx="8596668" cy="1113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b="1" lang="en-US" sz="28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5. Conclusion: </a:t>
            </a:r>
            <a:endParaRPr b="1" sz="2800">
              <a:solidFill>
                <a:srgbClr val="00B050"/>
              </a:solidFill>
            </a:endParaRPr>
          </a:p>
        </p:txBody>
      </p:sp>
      <p:sp>
        <p:nvSpPr>
          <p:cNvPr id="191" name="Google Shape;191;p29"/>
          <p:cNvSpPr txBox="1"/>
          <p:nvPr>
            <p:ph idx="1" type="body"/>
          </p:nvPr>
        </p:nvSpPr>
        <p:spPr>
          <a:xfrm>
            <a:off x="572131" y="1624519"/>
            <a:ext cx="8807074" cy="44168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13716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1" sz="240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004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24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In conclusion,__________________________________. I believe that my passion, academic background, and experiences have prepared me for success in the program. I look forward to ___________________________________ _________________________________________________________________________________________ .</a:t>
            </a:r>
            <a:endParaRPr sz="240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0"/>
          <p:cNvSpPr txBox="1"/>
          <p:nvPr>
            <p:ph type="title"/>
          </p:nvPr>
        </p:nvSpPr>
        <p:spPr>
          <a:xfrm>
            <a:off x="677334" y="816638"/>
            <a:ext cx="8596668" cy="1113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br>
              <a:rPr b="1" lang="en-US" sz="2800">
                <a:solidFill>
                  <a:srgbClr val="00B050"/>
                </a:solidFill>
              </a:rPr>
            </a:br>
            <a:br>
              <a:rPr b="1" lang="en-US" sz="2800">
                <a:solidFill>
                  <a:srgbClr val="00B050"/>
                </a:solidFill>
              </a:rPr>
            </a:br>
            <a:r>
              <a:rPr b="1" lang="en-US" sz="2800">
                <a:solidFill>
                  <a:srgbClr val="00B050"/>
                </a:solidFill>
              </a:rPr>
              <a:t>  </a:t>
            </a:r>
            <a:endParaRPr/>
          </a:p>
        </p:txBody>
      </p:sp>
      <p:sp>
        <p:nvSpPr>
          <p:cNvPr id="197" name="Google Shape;197;p30"/>
          <p:cNvSpPr txBox="1"/>
          <p:nvPr>
            <p:ph idx="1" type="body"/>
          </p:nvPr>
        </p:nvSpPr>
        <p:spPr>
          <a:xfrm>
            <a:off x="677334" y="2605577"/>
            <a:ext cx="8807100" cy="403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13716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b="1" lang="en-US" sz="28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Now make an outline (*) planning what information you would like to include. We will work on them in later weeks, so don't worry if you feel this is incomplete</a:t>
            </a:r>
            <a:r>
              <a:rPr lang="en-US" sz="2800">
                <a:latin typeface="Arial"/>
                <a:ea typeface="Arial"/>
                <a:cs typeface="Arial"/>
                <a:sym typeface="Arial"/>
              </a:rPr>
              <a:t>. </a:t>
            </a:r>
            <a:endParaRPr sz="28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*Do not forget that the translation for OUTLINE is “PUNTEO” so the important part now is to find the content of the different paragraphs to work on them later.</a:t>
            </a:r>
            <a:endParaRPr b="1" sz="280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aceta">
  <a:themeElements>
    <a:clrScheme name="Faceta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2022-03-30T12:55:45Z</dcterms:created>
  <dc:creator>Karen Viviana Mardones Mardones (kmardones)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