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Nunito"/>
      <p:regular r:id="rId13"/>
      <p:bold r:id="rId14"/>
      <p:italic r:id="rId15"/>
      <p:boldItalic r:id="rId16"/>
    </p:embeddedFont>
    <p:embeddedFont>
      <p:font typeface="Maven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Nuni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italic.fntdata"/><Relationship Id="rId14" Type="http://schemas.openxmlformats.org/officeDocument/2006/relationships/font" Target="fonts/Nunito-bold.fntdata"/><Relationship Id="rId17" Type="http://schemas.openxmlformats.org/officeDocument/2006/relationships/font" Target="fonts/MavenPro-regular.fntdata"/><Relationship Id="rId16"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baaf7f1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baaf7f1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cbaaf7f1e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cbaaf7f1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cbaaf7f1e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cbaaf7f1e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cbaaf7f1e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cbaaf7f1e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e8714637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e8714637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0a25e7080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0a25e7080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Science presentation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Instructions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727650" y="5705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Structure of Evaluations in the semester</a:t>
            </a:r>
            <a:endParaRPr/>
          </a:p>
        </p:txBody>
      </p:sp>
      <p:sp>
        <p:nvSpPr>
          <p:cNvPr id="284" name="Google Shape;284;p14"/>
          <p:cNvSpPr txBox="1"/>
          <p:nvPr>
            <p:ph idx="1" type="body"/>
          </p:nvPr>
        </p:nvSpPr>
        <p:spPr>
          <a:xfrm>
            <a:off x="906875" y="1268200"/>
            <a:ext cx="7079100" cy="3875400"/>
          </a:xfrm>
          <a:prstGeom prst="rect">
            <a:avLst/>
          </a:prstGeom>
        </p:spPr>
        <p:txBody>
          <a:bodyPr anchorCtr="0" anchor="t" bIns="91425" lIns="91425" spcFirstLastPara="1" rIns="91425" wrap="square" tIns="91425">
            <a:normAutofit/>
          </a:bodyPr>
          <a:lstStyle/>
          <a:p>
            <a:pPr indent="-1270" lvl="0" marL="0" rtl="0" algn="l">
              <a:lnSpc>
                <a:spcPct val="100000"/>
              </a:lnSpc>
              <a:spcBef>
                <a:spcPts val="0"/>
              </a:spcBef>
              <a:spcAft>
                <a:spcPts val="0"/>
              </a:spcAft>
              <a:buNone/>
            </a:pPr>
            <a:r>
              <a:rPr b="1" lang="es" sz="1200">
                <a:solidFill>
                  <a:srgbClr val="000000"/>
                </a:solidFill>
              </a:rPr>
              <a:t>Academic Writing Portfolio					15%  </a:t>
            </a:r>
            <a:endParaRPr b="1" sz="1200">
              <a:solidFill>
                <a:srgbClr val="000000"/>
              </a:solidFill>
            </a:endParaRPr>
          </a:p>
          <a:p>
            <a:pPr indent="0" lvl="0" marL="269999" rtl="0" algn="l">
              <a:lnSpc>
                <a:spcPct val="100000"/>
              </a:lnSpc>
              <a:spcBef>
                <a:spcPts val="0"/>
              </a:spcBef>
              <a:spcAft>
                <a:spcPts val="0"/>
              </a:spcAft>
              <a:buNone/>
            </a:pPr>
            <a:r>
              <a:rPr b="1" lang="es" sz="1200">
                <a:solidFill>
                  <a:srgbClr val="000000"/>
                </a:solidFill>
              </a:rPr>
              <a:t>Personal Statement Outline 			0%      </a:t>
            </a:r>
            <a:endParaRPr b="1" sz="1200">
              <a:solidFill>
                <a:srgbClr val="000000"/>
              </a:solidFill>
            </a:endParaRPr>
          </a:p>
          <a:p>
            <a:pPr indent="0" lvl="0" marL="269999" rtl="0" algn="l">
              <a:lnSpc>
                <a:spcPct val="100000"/>
              </a:lnSpc>
              <a:spcBef>
                <a:spcPts val="0"/>
              </a:spcBef>
              <a:spcAft>
                <a:spcPts val="0"/>
              </a:spcAft>
              <a:buNone/>
            </a:pPr>
            <a:r>
              <a:rPr b="1" lang="es" sz="1200">
                <a:solidFill>
                  <a:srgbClr val="000000"/>
                </a:solidFill>
              </a:rPr>
              <a:t>Personal Statement Practice          		0%      </a:t>
            </a:r>
            <a:endParaRPr b="1" sz="1200">
              <a:solidFill>
                <a:srgbClr val="000000"/>
              </a:solidFill>
            </a:endParaRPr>
          </a:p>
          <a:p>
            <a:pPr indent="0" lvl="0" marL="269999" rtl="0" algn="l">
              <a:lnSpc>
                <a:spcPct val="100000"/>
              </a:lnSpc>
              <a:spcBef>
                <a:spcPts val="0"/>
              </a:spcBef>
              <a:spcAft>
                <a:spcPts val="0"/>
              </a:spcAft>
              <a:buNone/>
            </a:pPr>
            <a:r>
              <a:rPr b="1" lang="es" sz="1200">
                <a:solidFill>
                  <a:srgbClr val="000000"/>
                </a:solidFill>
              </a:rPr>
              <a:t>Personal statement version 1		8%      </a:t>
            </a:r>
            <a:endParaRPr b="1" sz="1200">
              <a:solidFill>
                <a:srgbClr val="000000"/>
              </a:solidFill>
            </a:endParaRPr>
          </a:p>
          <a:p>
            <a:pPr indent="0" lvl="0" marL="269999" rtl="0" algn="l">
              <a:lnSpc>
                <a:spcPct val="100000"/>
              </a:lnSpc>
              <a:spcBef>
                <a:spcPts val="0"/>
              </a:spcBef>
              <a:spcAft>
                <a:spcPts val="0"/>
              </a:spcAft>
              <a:buNone/>
            </a:pPr>
            <a:r>
              <a:rPr b="1" lang="es" sz="1200">
                <a:solidFill>
                  <a:srgbClr val="000000"/>
                </a:solidFill>
              </a:rPr>
              <a:t>Personal statement final version </a:t>
            </a:r>
            <a:r>
              <a:rPr b="1" lang="es" sz="1200">
                <a:solidFill>
                  <a:srgbClr val="000000"/>
                </a:solidFill>
              </a:rPr>
              <a:t>	</a:t>
            </a:r>
            <a:r>
              <a:rPr b="1" lang="es" sz="1200">
                <a:solidFill>
                  <a:srgbClr val="000000"/>
                </a:solidFill>
              </a:rPr>
              <a:t>	7%       </a:t>
            </a:r>
            <a:endParaRPr b="1" sz="1200">
              <a:solidFill>
                <a:srgbClr val="000000"/>
              </a:solidFill>
            </a:endParaRPr>
          </a:p>
          <a:p>
            <a:pPr indent="0" lvl="0" marL="269999" rtl="0" algn="l">
              <a:lnSpc>
                <a:spcPct val="100000"/>
              </a:lnSpc>
              <a:spcBef>
                <a:spcPts val="0"/>
              </a:spcBef>
              <a:spcAft>
                <a:spcPts val="0"/>
              </a:spcAft>
              <a:buNone/>
            </a:pPr>
            <a:r>
              <a:t/>
            </a:r>
            <a:endParaRPr b="1" sz="1200">
              <a:solidFill>
                <a:srgbClr val="000000"/>
              </a:solidFill>
            </a:endParaRPr>
          </a:p>
          <a:p>
            <a:pPr indent="-1270" lvl="0" marL="0" rtl="0" algn="l">
              <a:lnSpc>
                <a:spcPct val="100000"/>
              </a:lnSpc>
              <a:spcBef>
                <a:spcPts val="0"/>
              </a:spcBef>
              <a:spcAft>
                <a:spcPts val="0"/>
              </a:spcAft>
              <a:buNone/>
            </a:pPr>
            <a:r>
              <a:rPr b="1" lang="es" sz="1200">
                <a:solidFill>
                  <a:srgbClr val="000000"/>
                </a:solidFill>
              </a:rPr>
              <a:t>Science Presentation (Check dates in your lesson plan)	15%</a:t>
            </a:r>
            <a:endParaRPr b="1" sz="1200">
              <a:solidFill>
                <a:srgbClr val="000000"/>
              </a:solidFill>
            </a:endParaRPr>
          </a:p>
          <a:p>
            <a:pPr indent="-1270" lvl="0" marL="0" rtl="0" algn="l">
              <a:lnSpc>
                <a:spcPct val="100000"/>
              </a:lnSpc>
              <a:spcBef>
                <a:spcPts val="0"/>
              </a:spcBef>
              <a:spcAft>
                <a:spcPts val="0"/>
              </a:spcAft>
              <a:buNone/>
            </a:pPr>
            <a:r>
              <a:t/>
            </a:r>
            <a:endParaRPr b="1" sz="1200">
              <a:solidFill>
                <a:srgbClr val="000000"/>
              </a:solidFill>
            </a:endParaRPr>
          </a:p>
          <a:p>
            <a:pPr indent="0" lvl="0" marL="0" rtl="0" algn="l">
              <a:lnSpc>
                <a:spcPct val="100000"/>
              </a:lnSpc>
              <a:spcBef>
                <a:spcPts val="0"/>
              </a:spcBef>
              <a:spcAft>
                <a:spcPts val="0"/>
              </a:spcAft>
              <a:buNone/>
            </a:pPr>
            <a:r>
              <a:rPr b="1" lang="es" sz="1200">
                <a:solidFill>
                  <a:srgbClr val="000000"/>
                </a:solidFill>
              </a:rPr>
              <a:t>Online Listening Quizzes						15%</a:t>
            </a:r>
            <a:endParaRPr b="1" sz="1200">
              <a:solidFill>
                <a:srgbClr val="000000"/>
              </a:solidFill>
            </a:endParaRPr>
          </a:p>
          <a:p>
            <a:pPr indent="0" lvl="0" marL="287549" rtl="0" algn="l">
              <a:lnSpc>
                <a:spcPct val="100000"/>
              </a:lnSpc>
              <a:spcBef>
                <a:spcPts val="0"/>
              </a:spcBef>
              <a:spcAft>
                <a:spcPts val="0"/>
              </a:spcAft>
              <a:buNone/>
            </a:pPr>
            <a:r>
              <a:rPr b="1" lang="es" sz="1200">
                <a:solidFill>
                  <a:srgbClr val="000000"/>
                </a:solidFill>
              </a:rPr>
              <a:t>Online listening quiz 1                    		5%</a:t>
            </a:r>
            <a:endParaRPr b="1" sz="1200">
              <a:solidFill>
                <a:srgbClr val="000000"/>
              </a:solidFill>
            </a:endParaRPr>
          </a:p>
          <a:p>
            <a:pPr indent="0" lvl="0" marL="287549" rtl="0" algn="l">
              <a:lnSpc>
                <a:spcPct val="100000"/>
              </a:lnSpc>
              <a:spcBef>
                <a:spcPts val="0"/>
              </a:spcBef>
              <a:spcAft>
                <a:spcPts val="0"/>
              </a:spcAft>
              <a:buNone/>
            </a:pPr>
            <a:r>
              <a:rPr b="1" lang="es" sz="1200">
                <a:solidFill>
                  <a:srgbClr val="000000"/>
                </a:solidFill>
              </a:rPr>
              <a:t>Online listening quiz 2                   		5%</a:t>
            </a:r>
            <a:endParaRPr b="1" sz="1200">
              <a:solidFill>
                <a:srgbClr val="000000"/>
              </a:solidFill>
            </a:endParaRPr>
          </a:p>
          <a:p>
            <a:pPr indent="0" lvl="0" marL="287549" rtl="0" algn="l">
              <a:lnSpc>
                <a:spcPct val="100000"/>
              </a:lnSpc>
              <a:spcBef>
                <a:spcPts val="0"/>
              </a:spcBef>
              <a:spcAft>
                <a:spcPts val="0"/>
              </a:spcAft>
              <a:buNone/>
            </a:pPr>
            <a:r>
              <a:rPr b="1" lang="es" sz="1200">
                <a:solidFill>
                  <a:srgbClr val="000000"/>
                </a:solidFill>
              </a:rPr>
              <a:t>Online listening quiz 3                    		5%</a:t>
            </a:r>
            <a:endParaRPr b="1" sz="1200">
              <a:solidFill>
                <a:srgbClr val="000000"/>
              </a:solidFill>
            </a:endParaRPr>
          </a:p>
          <a:p>
            <a:pPr indent="0" lvl="0" marL="287549" rtl="0" algn="l">
              <a:lnSpc>
                <a:spcPct val="100000"/>
              </a:lnSpc>
              <a:spcBef>
                <a:spcPts val="0"/>
              </a:spcBef>
              <a:spcAft>
                <a:spcPts val="0"/>
              </a:spcAft>
              <a:buNone/>
            </a:pPr>
            <a:r>
              <a:t/>
            </a:r>
            <a:endParaRPr b="1" sz="1200">
              <a:solidFill>
                <a:srgbClr val="000000"/>
              </a:solidFill>
            </a:endParaRPr>
          </a:p>
          <a:p>
            <a:pPr indent="-1270" lvl="0" marL="0" rtl="0" algn="l">
              <a:lnSpc>
                <a:spcPct val="100000"/>
              </a:lnSpc>
              <a:spcBef>
                <a:spcPts val="0"/>
              </a:spcBef>
              <a:spcAft>
                <a:spcPts val="0"/>
              </a:spcAft>
              <a:buNone/>
            </a:pPr>
            <a:r>
              <a:rPr b="1" lang="es" sz="1200">
                <a:solidFill>
                  <a:srgbClr val="000000"/>
                </a:solidFill>
              </a:rPr>
              <a:t>Congress Poster Presentation					15%</a:t>
            </a:r>
            <a:endParaRPr b="1" sz="1200">
              <a:solidFill>
                <a:srgbClr val="000000"/>
              </a:solidFill>
            </a:endParaRPr>
          </a:p>
          <a:p>
            <a:pPr indent="-1270" lvl="0" marL="0" rtl="0" algn="l">
              <a:lnSpc>
                <a:spcPct val="100000"/>
              </a:lnSpc>
              <a:spcBef>
                <a:spcPts val="0"/>
              </a:spcBef>
              <a:spcAft>
                <a:spcPts val="0"/>
              </a:spcAft>
              <a:buNone/>
            </a:pPr>
            <a:r>
              <a:t/>
            </a:r>
            <a:endParaRPr b="1" sz="1200">
              <a:solidFill>
                <a:srgbClr val="000000"/>
              </a:solidFill>
            </a:endParaRPr>
          </a:p>
          <a:p>
            <a:pPr indent="-1270" lvl="0" marL="0" rtl="0" algn="l">
              <a:lnSpc>
                <a:spcPct val="100000"/>
              </a:lnSpc>
              <a:spcBef>
                <a:spcPts val="0"/>
              </a:spcBef>
              <a:spcAft>
                <a:spcPts val="0"/>
              </a:spcAft>
              <a:buNone/>
            </a:pPr>
            <a:r>
              <a:rPr b="1" lang="es" sz="1200">
                <a:solidFill>
                  <a:srgbClr val="000000"/>
                </a:solidFill>
              </a:rPr>
              <a:t>Final Test Oral Part						15%</a:t>
            </a:r>
            <a:endParaRPr b="1" sz="1200">
              <a:solidFill>
                <a:srgbClr val="000000"/>
              </a:solidFill>
            </a:endParaRPr>
          </a:p>
          <a:p>
            <a:pPr indent="-1270" lvl="0" marL="0" rtl="0" algn="l">
              <a:lnSpc>
                <a:spcPct val="100000"/>
              </a:lnSpc>
              <a:spcBef>
                <a:spcPts val="0"/>
              </a:spcBef>
              <a:spcAft>
                <a:spcPts val="0"/>
              </a:spcAft>
              <a:buNone/>
            </a:pPr>
            <a:r>
              <a:rPr b="1" lang="es" sz="1200">
                <a:solidFill>
                  <a:srgbClr val="000000"/>
                </a:solidFill>
              </a:rPr>
              <a:t>Final Test Written Part						15%</a:t>
            </a:r>
            <a:endParaRPr b="1" sz="1200">
              <a:solidFill>
                <a:srgbClr val="000000"/>
              </a:solidFill>
            </a:endParaRPr>
          </a:p>
          <a:p>
            <a:pPr indent="-1270" lvl="0" marL="0" rtl="0" algn="l">
              <a:lnSpc>
                <a:spcPct val="100000"/>
              </a:lnSpc>
              <a:spcBef>
                <a:spcPts val="0"/>
              </a:spcBef>
              <a:spcAft>
                <a:spcPts val="0"/>
              </a:spcAft>
              <a:buNone/>
            </a:pPr>
            <a:r>
              <a:t/>
            </a:r>
            <a:endParaRPr b="1" sz="1200">
              <a:solidFill>
                <a:srgbClr val="000000"/>
              </a:solidFill>
            </a:endParaRPr>
          </a:p>
          <a:p>
            <a:pPr indent="-1270" lvl="0" marL="0" rtl="0" algn="l">
              <a:lnSpc>
                <a:spcPct val="100000"/>
              </a:lnSpc>
              <a:spcBef>
                <a:spcPts val="0"/>
              </a:spcBef>
              <a:spcAft>
                <a:spcPts val="0"/>
              </a:spcAft>
              <a:buNone/>
            </a:pPr>
            <a:r>
              <a:rPr b="1" lang="es" sz="1200">
                <a:solidFill>
                  <a:srgbClr val="000000"/>
                </a:solidFill>
              </a:rPr>
              <a:t>Participation (5 APMs online y 2 APMs presenciales)	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215100" y="53357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Science presentation</a:t>
            </a:r>
            <a:endParaRPr/>
          </a:p>
        </p:txBody>
      </p:sp>
      <p:sp>
        <p:nvSpPr>
          <p:cNvPr id="290" name="Google Shape;290;p15"/>
          <p:cNvSpPr txBox="1"/>
          <p:nvPr>
            <p:ph idx="1" type="body"/>
          </p:nvPr>
        </p:nvSpPr>
        <p:spPr>
          <a:xfrm>
            <a:off x="215100" y="1275000"/>
            <a:ext cx="8378400" cy="386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Modality: Oral presentation</a:t>
            </a:r>
            <a:endParaRPr/>
          </a:p>
          <a:p>
            <a:pPr indent="0" lvl="0" marL="0" rtl="0" algn="l">
              <a:spcBef>
                <a:spcPts val="1200"/>
              </a:spcBef>
              <a:spcAft>
                <a:spcPts val="0"/>
              </a:spcAft>
              <a:buNone/>
            </a:pPr>
            <a:r>
              <a:rPr lang="es"/>
              <a:t>Participants: 2. </a:t>
            </a:r>
            <a:endParaRPr/>
          </a:p>
          <a:p>
            <a:pPr indent="0" lvl="0" marL="0" rtl="0" algn="l">
              <a:spcBef>
                <a:spcPts val="1200"/>
              </a:spcBef>
              <a:spcAft>
                <a:spcPts val="0"/>
              </a:spcAft>
              <a:buNone/>
            </a:pPr>
            <a:r>
              <a:rPr lang="es"/>
              <a:t>Duration: 1,5 minutes per participant</a:t>
            </a:r>
            <a:endParaRPr/>
          </a:p>
          <a:p>
            <a:pPr indent="0" lvl="0" marL="0" rtl="0" algn="l">
              <a:spcBef>
                <a:spcPts val="1200"/>
              </a:spcBef>
              <a:spcAft>
                <a:spcPts val="0"/>
              </a:spcAft>
              <a:buNone/>
            </a:pPr>
            <a:r>
              <a:rPr lang="es"/>
              <a:t>Description:</a:t>
            </a:r>
            <a:endParaRPr/>
          </a:p>
          <a:p>
            <a:pPr indent="0" lvl="0" marL="0" rtl="0" algn="l">
              <a:spcBef>
                <a:spcPts val="1200"/>
              </a:spcBef>
              <a:spcAft>
                <a:spcPts val="0"/>
              </a:spcAft>
              <a:buNone/>
            </a:pPr>
            <a:r>
              <a:rPr lang="es"/>
              <a:t>This presentation must be about a topic regarding your major. Your presentation must be formal and academic in its form </a:t>
            </a:r>
            <a:r>
              <a:rPr lang="es"/>
              <a:t>and</a:t>
            </a:r>
            <a:r>
              <a:rPr lang="es"/>
              <a:t> nature (citation will be required)</a:t>
            </a:r>
            <a:endParaRPr/>
          </a:p>
          <a:p>
            <a:pPr indent="0" lvl="0" marL="0" rtl="0" algn="l">
              <a:spcBef>
                <a:spcPts val="1200"/>
              </a:spcBef>
              <a:spcAft>
                <a:spcPts val="1200"/>
              </a:spcAft>
              <a:buNone/>
            </a:pPr>
            <a:r>
              <a:rPr lang="es"/>
              <a:t>Use of visual aids will not be </a:t>
            </a:r>
            <a:r>
              <a:rPr lang="es"/>
              <a:t>required</a:t>
            </a:r>
            <a:r>
              <a:rPr lang="es"/>
              <a:t> but, if </a:t>
            </a:r>
            <a:r>
              <a:rPr lang="es"/>
              <a:t>present,</a:t>
            </a:r>
            <a:r>
              <a:rPr lang="es"/>
              <a:t> </a:t>
            </a:r>
            <a:r>
              <a:rPr lang="es"/>
              <a:t>the</a:t>
            </a:r>
            <a:r>
              <a:rPr lang="es"/>
              <a:t> idea is to write as little text as possible. Images, stats, graphs may be included. Reading will be penalized… even from the visual aids. Your presentation </a:t>
            </a:r>
            <a:r>
              <a:rPr lang="es" u="sng"/>
              <a:t>must not depend on</a:t>
            </a:r>
            <a:r>
              <a:rPr lang="es"/>
              <a:t> reading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96" name="Google Shape;296;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Description (continued):</a:t>
            </a:r>
            <a:endParaRPr/>
          </a:p>
          <a:p>
            <a:pPr indent="0" lvl="0" marL="0" rtl="0" algn="l">
              <a:spcBef>
                <a:spcPts val="1200"/>
              </a:spcBef>
              <a:spcAft>
                <a:spcPts val="0"/>
              </a:spcAft>
              <a:buNone/>
            </a:pPr>
            <a:r>
              <a:rPr lang="es"/>
              <a:t>In the </a:t>
            </a:r>
            <a:r>
              <a:rPr lang="es"/>
              <a:t>semester, we will be covering grammatical aspects:</a:t>
            </a:r>
            <a:endParaRPr/>
          </a:p>
          <a:p>
            <a:pPr indent="-311150" lvl="0" marL="457200" rtl="0" algn="l">
              <a:spcBef>
                <a:spcPts val="1200"/>
              </a:spcBef>
              <a:spcAft>
                <a:spcPts val="0"/>
              </a:spcAft>
              <a:buSzPts val="1300"/>
              <a:buChar char="-"/>
            </a:pPr>
            <a:r>
              <a:rPr lang="es"/>
              <a:t>Passive voice</a:t>
            </a:r>
            <a:endParaRPr/>
          </a:p>
          <a:p>
            <a:pPr indent="-311150" lvl="0" marL="457200" rtl="0" algn="l">
              <a:spcBef>
                <a:spcPts val="0"/>
              </a:spcBef>
              <a:spcAft>
                <a:spcPts val="0"/>
              </a:spcAft>
              <a:buSzPts val="1300"/>
              <a:buChar char="-"/>
            </a:pPr>
            <a:r>
              <a:rPr lang="es"/>
              <a:t>Conditional clauses</a:t>
            </a:r>
            <a:endParaRPr/>
          </a:p>
          <a:p>
            <a:pPr indent="0" lvl="0" marL="0" rtl="0" algn="l">
              <a:spcBef>
                <a:spcPts val="1200"/>
              </a:spcBef>
              <a:spcAft>
                <a:spcPts val="1200"/>
              </a:spcAft>
              <a:buNone/>
            </a:pPr>
            <a:r>
              <a:rPr lang="es"/>
              <a:t>You must find ways to include these in the presentation. Your presentation will be evaluated in terms of general grammar and vocabulary but also in terms of your competence in using these grammatical aspects.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nvSpPr>
        <p:spPr>
          <a:xfrm>
            <a:off x="4275925" y="656250"/>
            <a:ext cx="33774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pic>
        <p:nvPicPr>
          <p:cNvPr id="302" name="Google Shape;302;p17"/>
          <p:cNvPicPr preferRelativeResize="0"/>
          <p:nvPr/>
        </p:nvPicPr>
        <p:blipFill>
          <a:blip r:embed="rId3">
            <a:alphaModFix/>
          </a:blip>
          <a:stretch>
            <a:fillRect/>
          </a:stretch>
        </p:blipFill>
        <p:spPr>
          <a:xfrm>
            <a:off x="776888" y="731150"/>
            <a:ext cx="7590221" cy="3841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8"/>
          <p:cNvPicPr preferRelativeResize="0"/>
          <p:nvPr/>
        </p:nvPicPr>
        <p:blipFill>
          <a:blip r:embed="rId3">
            <a:alphaModFix/>
          </a:blip>
          <a:stretch>
            <a:fillRect/>
          </a:stretch>
        </p:blipFill>
        <p:spPr>
          <a:xfrm>
            <a:off x="152400" y="152400"/>
            <a:ext cx="7275409"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So… Let’s start working on it right away</a:t>
            </a:r>
            <a:endParaRPr/>
          </a:p>
        </p:txBody>
      </p:sp>
      <p:pic>
        <p:nvPicPr>
          <p:cNvPr descr="Free picture: workshop, laboratory, workplace, factory, technology ..." id="313" name="Google Shape;313;p19"/>
          <p:cNvPicPr preferRelativeResize="0"/>
          <p:nvPr/>
        </p:nvPicPr>
        <p:blipFill>
          <a:blip r:embed="rId3">
            <a:alphaModFix/>
          </a:blip>
          <a:stretch>
            <a:fillRect/>
          </a:stretch>
        </p:blipFill>
        <p:spPr>
          <a:xfrm>
            <a:off x="1139150" y="1354200"/>
            <a:ext cx="6865700" cy="44971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