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3/26/2024</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‹Nº›</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3/26/2024</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‹Nº›</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3/26/2024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3/26/2024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3/26/2024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3/26/2024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3/26/2024</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‹Nº›</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3/26/2024</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‹Nº›</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3/26/2024</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‹Nº›</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915128" y="1788454"/>
            <a:ext cx="8361229" cy="2451037"/>
          </a:xfrm>
        </p:spPr>
        <p:txBody>
          <a:bodyPr/>
          <a:lstStyle/>
          <a:p>
            <a:r>
              <a:rPr lang="en-US" sz="3600" b="1" dirty="0" smtClean="0">
                <a:solidFill>
                  <a:srgbClr val="C55A11"/>
                </a:solidFill>
                <a:latin typeface="Bodoni MT Black" panose="02070A03080606020203" pitchFamily="18" charset="0"/>
                <a:ea typeface="Arial"/>
                <a:cs typeface="Arial"/>
                <a:sym typeface="Arial"/>
              </a:rPr>
              <a:t/>
            </a:r>
            <a:br>
              <a:rPr lang="en-US" sz="3600" b="1" dirty="0" smtClean="0">
                <a:solidFill>
                  <a:srgbClr val="C55A11"/>
                </a:solidFill>
                <a:latin typeface="Bodoni MT Black" panose="02070A03080606020203" pitchFamily="18" charset="0"/>
                <a:ea typeface="Arial"/>
                <a:cs typeface="Arial"/>
                <a:sym typeface="Arial"/>
              </a:rPr>
            </a:br>
            <a:r>
              <a:rPr lang="en-US" sz="3600" b="1" dirty="0">
                <a:solidFill>
                  <a:srgbClr val="C55A11"/>
                </a:solidFill>
                <a:latin typeface="Bodoni MT Black" panose="02070A03080606020203" pitchFamily="18" charset="0"/>
                <a:ea typeface="Arial"/>
                <a:cs typeface="Arial"/>
                <a:sym typeface="Arial"/>
              </a:rPr>
              <a:t/>
            </a:r>
            <a:br>
              <a:rPr lang="en-US" sz="3600" b="1" dirty="0">
                <a:solidFill>
                  <a:srgbClr val="C55A11"/>
                </a:solidFill>
                <a:latin typeface="Bodoni MT Black" panose="02070A03080606020203" pitchFamily="18" charset="0"/>
                <a:ea typeface="Arial"/>
                <a:cs typeface="Arial"/>
                <a:sym typeface="Arial"/>
              </a:rPr>
            </a:br>
            <a:r>
              <a:rPr lang="en-US" sz="3600" b="1" dirty="0" smtClean="0">
                <a:solidFill>
                  <a:srgbClr val="C55A11"/>
                </a:solidFill>
                <a:latin typeface="Bodoni MT Black" panose="02070A03080606020203" pitchFamily="18" charset="0"/>
                <a:ea typeface="Arial"/>
                <a:cs typeface="Arial"/>
                <a:sym typeface="Arial"/>
              </a:rPr>
              <a:t>The </a:t>
            </a:r>
            <a:r>
              <a:rPr lang="en-US" sz="3600" b="1" dirty="0">
                <a:solidFill>
                  <a:srgbClr val="C55A11"/>
                </a:solidFill>
                <a:latin typeface="Bodoni MT Black" panose="02070A03080606020203" pitchFamily="18" charset="0"/>
                <a:ea typeface="Arial"/>
                <a:cs typeface="Arial"/>
                <a:sym typeface="Arial"/>
              </a:rPr>
              <a:t>Importance of Hand Hygiene in Healthcare</a:t>
            </a:r>
            <a:r>
              <a:rPr lang="en-US" dirty="0">
                <a:solidFill>
                  <a:srgbClr val="C55A11"/>
                </a:solidFill>
                <a:latin typeface="Times New Roman"/>
                <a:ea typeface="Times New Roman"/>
                <a:cs typeface="Times New Roman"/>
                <a:sym typeface="Times New Roman"/>
              </a:rPr>
              <a:t/>
            </a:r>
            <a:br>
              <a:rPr lang="en-US" dirty="0">
                <a:solidFill>
                  <a:srgbClr val="C55A11"/>
                </a:solidFill>
                <a:latin typeface="Times New Roman"/>
                <a:ea typeface="Times New Roman"/>
                <a:cs typeface="Times New Roman"/>
                <a:sym typeface="Times New Roman"/>
              </a:rPr>
            </a:br>
            <a:endParaRPr lang="es-CL" dirty="0"/>
          </a:p>
        </p:txBody>
      </p:sp>
      <p:sp>
        <p:nvSpPr>
          <p:cNvPr id="3" name="Subtítulo 2"/>
          <p:cNvSpPr>
            <a:spLocks noGrp="1"/>
          </p:cNvSpPr>
          <p:nvPr>
            <p:ph type="subTitle" idx="1"/>
          </p:nvPr>
        </p:nvSpPr>
        <p:spPr>
          <a:xfrm>
            <a:off x="5928607" y="7230375"/>
            <a:ext cx="2915883" cy="711205"/>
          </a:xfrm>
        </p:spPr>
        <p:txBody>
          <a:bodyPr/>
          <a:lstStyle/>
          <a:p>
            <a:endParaRPr lang="es-CL" dirty="0"/>
          </a:p>
        </p:txBody>
      </p:sp>
      <p:pic>
        <p:nvPicPr>
          <p:cNvPr id="1026" name="Picture 2" descr="The Proper Handwashing Procedure for Nurses | Berxi™"/>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27763" y="3356264"/>
            <a:ext cx="3252355" cy="25353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43003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4294967295"/>
          </p:nvPr>
        </p:nvSpPr>
        <p:spPr>
          <a:xfrm>
            <a:off x="1485900" y="800100"/>
            <a:ext cx="9746673" cy="5067300"/>
          </a:xfrm>
        </p:spPr>
        <p:txBody>
          <a:bodyPr/>
          <a:lstStyle/>
          <a:p>
            <a:pPr marL="0" lvl="0" indent="0" algn="just">
              <a:lnSpc>
                <a:spcPct val="107000"/>
              </a:lnSpc>
              <a:spcBef>
                <a:spcPts val="1542"/>
              </a:spcBef>
              <a:spcAft>
                <a:spcPts val="0"/>
              </a:spcAft>
              <a:buNone/>
            </a:pPr>
            <a:r>
              <a:rPr lang="en-US" dirty="0">
                <a:solidFill>
                  <a:schemeClr val="dk1"/>
                </a:solidFill>
                <a:latin typeface="Times New Roman"/>
                <a:ea typeface="Times New Roman"/>
                <a:cs typeface="Times New Roman"/>
                <a:sym typeface="Times New Roman"/>
              </a:rPr>
              <a:t>Hand hygiene is a critical practice for healthcare professionals to prevent the spread of infections. Clean hands help protect both patients and healthcare workers from harmful germs. Proper hand hygiene involves washing hands with soap and water or using hand sanitizers.</a:t>
            </a:r>
            <a:endParaRPr lang="en-US" dirty="0">
              <a:solidFill>
                <a:schemeClr val="dk1"/>
              </a:solidFill>
              <a:latin typeface="Calibri"/>
              <a:ea typeface="Calibri"/>
              <a:cs typeface="Calibri"/>
              <a:sym typeface="Calibri"/>
            </a:endParaRPr>
          </a:p>
          <a:p>
            <a:pPr marL="0" lvl="0" indent="0" algn="just">
              <a:lnSpc>
                <a:spcPct val="107000"/>
              </a:lnSpc>
              <a:spcBef>
                <a:spcPts val="1542"/>
              </a:spcBef>
              <a:spcAft>
                <a:spcPts val="0"/>
              </a:spcAft>
              <a:buNone/>
            </a:pPr>
            <a:r>
              <a:rPr lang="en-US" b="1" dirty="0">
                <a:solidFill>
                  <a:schemeClr val="dk1"/>
                </a:solidFill>
                <a:latin typeface="Times New Roman"/>
                <a:ea typeface="Times New Roman"/>
                <a:cs typeface="Times New Roman"/>
                <a:sym typeface="Times New Roman"/>
              </a:rPr>
              <a:t>Why is hand hygiene important?</a:t>
            </a:r>
            <a:r>
              <a:rPr lang="en-US" dirty="0">
                <a:solidFill>
                  <a:schemeClr val="dk1"/>
                </a:solidFill>
                <a:latin typeface="Times New Roman"/>
                <a:ea typeface="Times New Roman"/>
                <a:cs typeface="Times New Roman"/>
                <a:sym typeface="Times New Roman"/>
              </a:rPr>
              <a:t> Hand hygiene is crucial because it helps reduce the risk of transmitting infections. Healthcare professionals often get in contact with patients who may have reduced immune systems or existing health conditions, making them more susceptible to infections. By maintaining clean hands, healthcare workers can prevent the transfer of harmful microorganisms from one patient to another, reducing the likelihood of healthcare-associated infections.</a:t>
            </a:r>
            <a:endParaRPr lang="en-US" dirty="0"/>
          </a:p>
          <a:p>
            <a:endParaRPr lang="es-CL" dirty="0"/>
          </a:p>
        </p:txBody>
      </p:sp>
    </p:spTree>
    <p:extLst>
      <p:ext uri="{BB962C8B-B14F-4D97-AF65-F5344CB8AC3E}">
        <p14:creationId xmlns:p14="http://schemas.microsoft.com/office/powerpoint/2010/main" val="4169925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527463" y="-17520"/>
            <a:ext cx="7928263" cy="6003951"/>
          </a:xfrm>
          <a:prstGeom prst="rect">
            <a:avLst/>
          </a:prstGeom>
        </p:spPr>
        <p:txBody>
          <a:bodyPr wrap="square">
            <a:spAutoFit/>
          </a:bodyPr>
          <a:lstStyle/>
          <a:p>
            <a:pPr lvl="0">
              <a:lnSpc>
                <a:spcPct val="107000"/>
              </a:lnSpc>
            </a:pPr>
            <a:r>
              <a:rPr lang="en-US" b="1" dirty="0">
                <a:solidFill>
                  <a:srgbClr val="C55A11"/>
                </a:solidFill>
                <a:latin typeface="Times New Roman"/>
                <a:ea typeface="Times New Roman"/>
                <a:cs typeface="Times New Roman"/>
                <a:sym typeface="Times New Roman"/>
              </a:rPr>
              <a:t>How to practice hand hygiene?</a:t>
            </a:r>
            <a:endParaRPr lang="en-US" dirty="0">
              <a:solidFill>
                <a:srgbClr val="C55A11"/>
              </a:solidFill>
              <a:latin typeface="Calibri"/>
              <a:ea typeface="Calibri"/>
              <a:cs typeface="Calibri"/>
              <a:sym typeface="Calibri"/>
            </a:endParaRPr>
          </a:p>
          <a:p>
            <a:pPr marL="342900" lvl="0" indent="-342900">
              <a:lnSpc>
                <a:spcPct val="107000"/>
              </a:lnSpc>
              <a:spcBef>
                <a:spcPts val="1500"/>
              </a:spcBef>
              <a:buClr>
                <a:schemeClr val="dk1"/>
              </a:buClr>
              <a:buSzPts val="2000"/>
              <a:buFont typeface="Calibri"/>
              <a:buAutoNum type="arabicPeriod"/>
            </a:pPr>
            <a:r>
              <a:rPr lang="en-US" b="1" dirty="0">
                <a:solidFill>
                  <a:schemeClr val="dk1"/>
                </a:solidFill>
                <a:latin typeface="Times New Roman"/>
                <a:ea typeface="Times New Roman"/>
                <a:cs typeface="Times New Roman"/>
                <a:sym typeface="Times New Roman"/>
              </a:rPr>
              <a:t>Hand Washing:</a:t>
            </a:r>
            <a:r>
              <a:rPr lang="en-US" dirty="0">
                <a:solidFill>
                  <a:schemeClr val="dk1"/>
                </a:solidFill>
                <a:latin typeface="Times New Roman"/>
                <a:ea typeface="Times New Roman"/>
                <a:cs typeface="Times New Roman"/>
                <a:sym typeface="Times New Roman"/>
              </a:rPr>
              <a:t> When hands are visibly dirty, it's best to wash them with soap and water for at least 20 seconds. Scrub all areas of your hands, including the back of your hands and under your nails, before rinsing thoroughly.</a:t>
            </a:r>
            <a:endParaRPr lang="en-US" dirty="0">
              <a:solidFill>
                <a:schemeClr val="dk1"/>
              </a:solidFill>
              <a:latin typeface="Calibri"/>
              <a:ea typeface="Calibri"/>
              <a:cs typeface="Calibri"/>
              <a:sym typeface="Calibri"/>
            </a:endParaRPr>
          </a:p>
          <a:p>
            <a:pPr marL="342900" lvl="0" indent="-342900">
              <a:lnSpc>
                <a:spcPct val="107000"/>
              </a:lnSpc>
              <a:buClr>
                <a:schemeClr val="dk1"/>
              </a:buClr>
              <a:buSzPts val="2000"/>
              <a:buFont typeface="Calibri"/>
              <a:buAutoNum type="arabicPeriod"/>
            </a:pPr>
            <a:r>
              <a:rPr lang="en-US" b="1" dirty="0">
                <a:solidFill>
                  <a:schemeClr val="dk1"/>
                </a:solidFill>
                <a:latin typeface="Times New Roman"/>
                <a:ea typeface="Times New Roman"/>
                <a:cs typeface="Times New Roman"/>
                <a:sym typeface="Times New Roman"/>
              </a:rPr>
              <a:t>Hand Sanitizers:</a:t>
            </a:r>
            <a:r>
              <a:rPr lang="en-US" dirty="0">
                <a:solidFill>
                  <a:schemeClr val="dk1"/>
                </a:solidFill>
                <a:latin typeface="Times New Roman"/>
                <a:ea typeface="Times New Roman"/>
                <a:cs typeface="Times New Roman"/>
                <a:sym typeface="Times New Roman"/>
              </a:rPr>
              <a:t> If hands are not visibly dirty, using an alcohol-based hand sanitizer is effective. Apply a sufficient amount to cover all surfaces of your hands and rub them together until dry.</a:t>
            </a:r>
            <a:endParaRPr lang="en-US" dirty="0"/>
          </a:p>
          <a:p>
            <a:pPr lvl="0">
              <a:lnSpc>
                <a:spcPct val="107000"/>
              </a:lnSpc>
              <a:spcBef>
                <a:spcPts val="1500"/>
              </a:spcBef>
            </a:pPr>
            <a:r>
              <a:rPr lang="en-US" b="1" dirty="0">
                <a:solidFill>
                  <a:srgbClr val="C55A11"/>
                </a:solidFill>
                <a:latin typeface="Times New Roman"/>
                <a:ea typeface="Times New Roman"/>
                <a:cs typeface="Times New Roman"/>
                <a:sym typeface="Times New Roman"/>
              </a:rPr>
              <a:t>When to perform hand hygiene?</a:t>
            </a:r>
            <a:r>
              <a:rPr lang="en-US" dirty="0">
                <a:solidFill>
                  <a:srgbClr val="C55A11"/>
                </a:solidFill>
                <a:latin typeface="Times New Roman"/>
                <a:ea typeface="Times New Roman"/>
                <a:cs typeface="Times New Roman"/>
                <a:sym typeface="Times New Roman"/>
              </a:rPr>
              <a:t> Hand hygiene is essential:</a:t>
            </a:r>
            <a:endParaRPr lang="en-US" dirty="0">
              <a:solidFill>
                <a:srgbClr val="C55A11"/>
              </a:solidFill>
              <a:latin typeface="Calibri"/>
              <a:ea typeface="Calibri"/>
              <a:cs typeface="Calibri"/>
              <a:sym typeface="Calibri"/>
            </a:endParaRPr>
          </a:p>
          <a:p>
            <a:pPr marL="342900" lvl="0" indent="-342900">
              <a:lnSpc>
                <a:spcPct val="107000"/>
              </a:lnSpc>
              <a:spcBef>
                <a:spcPts val="1500"/>
              </a:spcBef>
              <a:buClr>
                <a:schemeClr val="dk1"/>
              </a:buClr>
              <a:buSzPts val="1000"/>
              <a:buFont typeface="Noto Sans Symbols"/>
              <a:buChar char="∙"/>
            </a:pPr>
            <a:r>
              <a:rPr lang="en-US" dirty="0">
                <a:solidFill>
                  <a:schemeClr val="dk1"/>
                </a:solidFill>
                <a:latin typeface="Times New Roman"/>
                <a:ea typeface="Times New Roman"/>
                <a:cs typeface="Times New Roman"/>
                <a:sym typeface="Times New Roman"/>
              </a:rPr>
              <a:t>Before and after patient contact</a:t>
            </a:r>
            <a:endParaRPr lang="en-US" dirty="0">
              <a:solidFill>
                <a:schemeClr val="dk1"/>
              </a:solidFill>
              <a:latin typeface="Calibri"/>
              <a:ea typeface="Calibri"/>
              <a:cs typeface="Calibri"/>
              <a:sym typeface="Calibri"/>
            </a:endParaRPr>
          </a:p>
          <a:p>
            <a:pPr marL="342900" lvl="0" indent="-342900">
              <a:lnSpc>
                <a:spcPct val="107000"/>
              </a:lnSpc>
              <a:buClr>
                <a:schemeClr val="dk1"/>
              </a:buClr>
              <a:buSzPts val="1000"/>
              <a:buFont typeface="Noto Sans Symbols"/>
              <a:buChar char="∙"/>
            </a:pPr>
            <a:r>
              <a:rPr lang="en-US" dirty="0">
                <a:solidFill>
                  <a:schemeClr val="dk1"/>
                </a:solidFill>
                <a:latin typeface="Times New Roman"/>
                <a:ea typeface="Times New Roman"/>
                <a:cs typeface="Times New Roman"/>
                <a:sym typeface="Times New Roman"/>
              </a:rPr>
              <a:t>Before putting on and after removing gloves</a:t>
            </a:r>
            <a:endParaRPr lang="en-US" dirty="0">
              <a:solidFill>
                <a:schemeClr val="dk1"/>
              </a:solidFill>
              <a:latin typeface="Calibri"/>
              <a:ea typeface="Calibri"/>
              <a:cs typeface="Calibri"/>
              <a:sym typeface="Calibri"/>
            </a:endParaRPr>
          </a:p>
          <a:p>
            <a:pPr marL="342900" lvl="0" indent="-342900">
              <a:lnSpc>
                <a:spcPct val="107000"/>
              </a:lnSpc>
              <a:buClr>
                <a:schemeClr val="dk1"/>
              </a:buClr>
              <a:buSzPts val="1000"/>
              <a:buFont typeface="Noto Sans Symbols"/>
              <a:buChar char="∙"/>
            </a:pPr>
            <a:r>
              <a:rPr lang="en-US" dirty="0">
                <a:solidFill>
                  <a:schemeClr val="dk1"/>
                </a:solidFill>
                <a:latin typeface="Times New Roman"/>
                <a:ea typeface="Times New Roman"/>
                <a:cs typeface="Times New Roman"/>
                <a:sym typeface="Times New Roman"/>
              </a:rPr>
              <a:t>Before and after performing medical procedures</a:t>
            </a:r>
            <a:endParaRPr lang="en-US" dirty="0">
              <a:solidFill>
                <a:schemeClr val="dk1"/>
              </a:solidFill>
              <a:latin typeface="Calibri"/>
              <a:ea typeface="Calibri"/>
              <a:cs typeface="Calibri"/>
              <a:sym typeface="Calibri"/>
            </a:endParaRPr>
          </a:p>
          <a:p>
            <a:pPr marL="342900" lvl="0" indent="-342900">
              <a:lnSpc>
                <a:spcPct val="107000"/>
              </a:lnSpc>
              <a:buClr>
                <a:schemeClr val="dk1"/>
              </a:buClr>
              <a:buSzPts val="1000"/>
              <a:buFont typeface="Noto Sans Symbols"/>
              <a:buChar char="∙"/>
            </a:pPr>
            <a:r>
              <a:rPr lang="en-US" dirty="0">
                <a:solidFill>
                  <a:schemeClr val="dk1"/>
                </a:solidFill>
                <a:latin typeface="Times New Roman"/>
                <a:ea typeface="Times New Roman"/>
                <a:cs typeface="Times New Roman"/>
                <a:sym typeface="Times New Roman"/>
              </a:rPr>
              <a:t>After touching surfaces or objects in the patient's vicinity</a:t>
            </a:r>
            <a:endParaRPr lang="en-US" dirty="0"/>
          </a:p>
          <a:p>
            <a:pPr marL="342900" lvl="0" indent="-279400">
              <a:lnSpc>
                <a:spcPct val="107000"/>
              </a:lnSpc>
              <a:buClr>
                <a:schemeClr val="dk1"/>
              </a:buClr>
              <a:buSzPts val="1000"/>
            </a:pPr>
            <a:endParaRPr lang="en-US" dirty="0">
              <a:solidFill>
                <a:schemeClr val="dk1"/>
              </a:solidFill>
              <a:latin typeface="Times New Roman"/>
              <a:ea typeface="Times New Roman"/>
              <a:cs typeface="Times New Roman"/>
              <a:sym typeface="Times New Roman"/>
            </a:endParaRPr>
          </a:p>
          <a:p>
            <a:pPr lvl="0">
              <a:lnSpc>
                <a:spcPct val="107000"/>
              </a:lnSpc>
            </a:pPr>
            <a:r>
              <a:rPr lang="en-US" dirty="0">
                <a:solidFill>
                  <a:schemeClr val="dk1"/>
                </a:solidFill>
                <a:latin typeface="Times New Roman"/>
                <a:ea typeface="Times New Roman"/>
                <a:cs typeface="Times New Roman"/>
                <a:sym typeface="Times New Roman"/>
              </a:rPr>
              <a:t>Hand hygiene is a simple but  powerful practice that healthcare professionals should prioritize. By keeping their hands clean, they contribute to a safer healthcare environment for everyone involved. Regular and thorough hand hygiene is a responsibility that helps prevent the spread of infections and ensures better patient care.</a:t>
            </a:r>
            <a:endParaRPr lang="en-US"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5999314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579417" y="1264748"/>
            <a:ext cx="8530937" cy="4013406"/>
          </a:xfrm>
          <a:prstGeom prst="rect">
            <a:avLst/>
          </a:prstGeom>
        </p:spPr>
        <p:txBody>
          <a:bodyPr wrap="square">
            <a:spAutoFit/>
          </a:bodyPr>
          <a:lstStyle/>
          <a:p>
            <a:pPr lvl="0">
              <a:lnSpc>
                <a:spcPct val="107000"/>
              </a:lnSpc>
            </a:pPr>
            <a:r>
              <a:rPr lang="en-US" sz="2000" b="1" dirty="0" smtClean="0">
                <a:solidFill>
                  <a:srgbClr val="C55A11"/>
                </a:solidFill>
                <a:latin typeface="Quattrocento Sans"/>
                <a:ea typeface="Quattrocento Sans"/>
                <a:cs typeface="Quattrocento Sans"/>
                <a:sym typeface="Quattrocento Sans"/>
              </a:rPr>
              <a:t>Exercise:  </a:t>
            </a:r>
            <a:r>
              <a:rPr lang="en-US" sz="2000" b="1" dirty="0">
                <a:solidFill>
                  <a:srgbClr val="C55A11"/>
                </a:solidFill>
                <a:latin typeface="Quattrocento Sans"/>
                <a:ea typeface="Quattrocento Sans"/>
                <a:cs typeface="Quattrocento Sans"/>
                <a:sym typeface="Quattrocento Sans"/>
              </a:rPr>
              <a:t>Answer these questions about the text with your partner. Then,  read aloud for the whole class. </a:t>
            </a:r>
            <a:endParaRPr lang="en-US" sz="1600" b="1" dirty="0"/>
          </a:p>
          <a:p>
            <a:pPr lvl="0">
              <a:lnSpc>
                <a:spcPct val="200000"/>
              </a:lnSpc>
            </a:pPr>
            <a:endParaRPr lang="en-US" sz="1600" dirty="0">
              <a:solidFill>
                <a:schemeClr val="dk1"/>
              </a:solidFill>
              <a:latin typeface="Times New Roman"/>
              <a:ea typeface="Times New Roman"/>
              <a:cs typeface="Times New Roman"/>
              <a:sym typeface="Times New Roman"/>
            </a:endParaRPr>
          </a:p>
          <a:p>
            <a:pPr marL="342900" lvl="0" indent="-342900">
              <a:lnSpc>
                <a:spcPct val="200000"/>
              </a:lnSpc>
              <a:buClr>
                <a:schemeClr val="dk1"/>
              </a:buClr>
              <a:buSzPts val="2000"/>
              <a:buFont typeface="Calibri"/>
              <a:buAutoNum type="arabicPeriod"/>
            </a:pPr>
            <a:r>
              <a:rPr lang="en-US" dirty="0">
                <a:solidFill>
                  <a:schemeClr val="dk1"/>
                </a:solidFill>
                <a:latin typeface="Times New Roman"/>
                <a:ea typeface="Times New Roman"/>
                <a:cs typeface="Times New Roman"/>
                <a:sym typeface="Times New Roman"/>
              </a:rPr>
              <a:t>Why is hand hygiene important for healthcare professionals?</a:t>
            </a:r>
            <a:endParaRPr lang="en-US" dirty="0">
              <a:solidFill>
                <a:schemeClr val="dk1"/>
              </a:solidFill>
              <a:latin typeface="Calibri"/>
              <a:ea typeface="Calibri"/>
              <a:cs typeface="Calibri"/>
              <a:sym typeface="Calibri"/>
            </a:endParaRPr>
          </a:p>
          <a:p>
            <a:pPr marL="342900" lvl="0" indent="-342900">
              <a:lnSpc>
                <a:spcPct val="200000"/>
              </a:lnSpc>
              <a:buClr>
                <a:schemeClr val="dk1"/>
              </a:buClr>
              <a:buSzPts val="2000"/>
              <a:buFont typeface="Calibri"/>
              <a:buAutoNum type="arabicPeriod"/>
            </a:pPr>
            <a:r>
              <a:rPr lang="en-US" dirty="0">
                <a:solidFill>
                  <a:schemeClr val="dk1"/>
                </a:solidFill>
                <a:latin typeface="Times New Roman"/>
                <a:ea typeface="Times New Roman"/>
                <a:cs typeface="Times New Roman"/>
                <a:sym typeface="Times New Roman"/>
              </a:rPr>
              <a:t>What are the two main methods of practicing hand hygiene?</a:t>
            </a:r>
            <a:endParaRPr lang="en-US" dirty="0">
              <a:solidFill>
                <a:schemeClr val="dk1"/>
              </a:solidFill>
              <a:latin typeface="Calibri"/>
              <a:ea typeface="Calibri"/>
              <a:cs typeface="Calibri"/>
              <a:sym typeface="Calibri"/>
            </a:endParaRPr>
          </a:p>
          <a:p>
            <a:pPr marL="342900" lvl="0" indent="-342900">
              <a:lnSpc>
                <a:spcPct val="200000"/>
              </a:lnSpc>
              <a:buClr>
                <a:schemeClr val="dk1"/>
              </a:buClr>
              <a:buSzPts val="2000"/>
              <a:buFont typeface="Calibri"/>
              <a:buAutoNum type="arabicPeriod"/>
            </a:pPr>
            <a:r>
              <a:rPr lang="en-US" dirty="0">
                <a:solidFill>
                  <a:schemeClr val="dk1"/>
                </a:solidFill>
                <a:latin typeface="Times New Roman"/>
                <a:ea typeface="Times New Roman"/>
                <a:cs typeface="Times New Roman"/>
                <a:sym typeface="Times New Roman"/>
              </a:rPr>
              <a:t>When should healthcare professionals perform hand hygiene?</a:t>
            </a:r>
            <a:endParaRPr lang="en-US" dirty="0">
              <a:solidFill>
                <a:schemeClr val="dk1"/>
              </a:solidFill>
              <a:latin typeface="Calibri"/>
              <a:ea typeface="Calibri"/>
              <a:cs typeface="Calibri"/>
              <a:sym typeface="Calibri"/>
            </a:endParaRPr>
          </a:p>
          <a:p>
            <a:pPr marL="342900" lvl="0" indent="-342900">
              <a:lnSpc>
                <a:spcPct val="200000"/>
              </a:lnSpc>
              <a:buClr>
                <a:schemeClr val="dk1"/>
              </a:buClr>
              <a:buSzPts val="2000"/>
              <a:buFont typeface="Calibri"/>
              <a:buAutoNum type="arabicPeriod"/>
            </a:pPr>
            <a:r>
              <a:rPr lang="en-US" dirty="0">
                <a:solidFill>
                  <a:schemeClr val="dk1"/>
                </a:solidFill>
                <a:latin typeface="Times New Roman"/>
                <a:ea typeface="Times New Roman"/>
                <a:cs typeface="Times New Roman"/>
                <a:sym typeface="Times New Roman"/>
              </a:rPr>
              <a:t>How does hand hygiene contribute to patient care?</a:t>
            </a:r>
            <a:endParaRPr lang="en-US" dirty="0">
              <a:solidFill>
                <a:schemeClr val="dk1"/>
              </a:solidFill>
              <a:latin typeface="Calibri"/>
              <a:ea typeface="Calibri"/>
              <a:cs typeface="Calibri"/>
              <a:sym typeface="Calibri"/>
            </a:endParaRPr>
          </a:p>
          <a:p>
            <a:pPr marL="342900" lvl="0" indent="-342900">
              <a:lnSpc>
                <a:spcPct val="200000"/>
              </a:lnSpc>
              <a:buClr>
                <a:schemeClr val="dk1"/>
              </a:buClr>
              <a:buSzPts val="2000"/>
              <a:buFont typeface="Calibri"/>
              <a:buAutoNum type="arabicPeriod"/>
            </a:pPr>
            <a:r>
              <a:rPr lang="en-US" dirty="0">
                <a:solidFill>
                  <a:schemeClr val="dk1"/>
                </a:solidFill>
                <a:latin typeface="Times New Roman"/>
                <a:ea typeface="Times New Roman"/>
                <a:cs typeface="Times New Roman"/>
                <a:sym typeface="Times New Roman"/>
              </a:rPr>
              <a:t>Why is it crucial for healthcare workers to prevent the spread of infect</a:t>
            </a:r>
            <a:r>
              <a:rPr lang="en-US" sz="1600" dirty="0">
                <a:solidFill>
                  <a:schemeClr val="dk1"/>
                </a:solidFill>
                <a:latin typeface="Times New Roman"/>
                <a:ea typeface="Times New Roman"/>
                <a:cs typeface="Times New Roman"/>
                <a:sym typeface="Times New Roman"/>
              </a:rPr>
              <a:t>ions?</a:t>
            </a:r>
            <a:endParaRPr lang="en-US" sz="140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644641908"/>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TM10001105[[fn=Recorte]]</Template>
  <TotalTime>26</TotalTime>
  <Words>367</Words>
  <Application>Microsoft Office PowerPoint</Application>
  <PresentationFormat>Panorámica</PresentationFormat>
  <Paragraphs>20</Paragraphs>
  <Slides>4</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4</vt:i4>
      </vt:variant>
    </vt:vector>
  </HeadingPairs>
  <TitlesOfParts>
    <vt:vector size="12" baseType="lpstr">
      <vt:lpstr>Arial</vt:lpstr>
      <vt:lpstr>Bodoni MT Black</vt:lpstr>
      <vt:lpstr>Calibri</vt:lpstr>
      <vt:lpstr>Franklin Gothic Book</vt:lpstr>
      <vt:lpstr>Noto Sans Symbols</vt:lpstr>
      <vt:lpstr>Quattrocento Sans</vt:lpstr>
      <vt:lpstr>Times New Roman</vt:lpstr>
      <vt:lpstr>Crop</vt:lpstr>
      <vt:lpstr>  The Importance of Hand Hygiene in Healthcare </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Importance of Hand Hygiene in Healthcare</dc:title>
  <dc:creator>Usuario</dc:creator>
  <cp:lastModifiedBy>Usuario</cp:lastModifiedBy>
  <cp:revision>3</cp:revision>
  <dcterms:created xsi:type="dcterms:W3CDTF">2024-03-26T15:47:59Z</dcterms:created>
  <dcterms:modified xsi:type="dcterms:W3CDTF">2024-03-26T16:14:10Z</dcterms:modified>
</cp:coreProperties>
</file>