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87" r:id="rId9"/>
    <p:sldId id="266" r:id="rId10"/>
    <p:sldId id="267" r:id="rId11"/>
    <p:sldId id="291" r:id="rId12"/>
    <p:sldId id="268" r:id="rId13"/>
    <p:sldId id="288" r:id="rId14"/>
    <p:sldId id="289" r:id="rId15"/>
    <p:sldId id="290" r:id="rId16"/>
    <p:sldId id="269" r:id="rId17"/>
    <p:sldId id="292" r:id="rId18"/>
    <p:sldId id="293" r:id="rId19"/>
    <p:sldId id="294" r:id="rId20"/>
    <p:sldId id="270" r:id="rId21"/>
    <p:sldId id="271" r:id="rId22"/>
    <p:sldId id="298" r:id="rId23"/>
    <p:sldId id="295" r:id="rId24"/>
    <p:sldId id="272" r:id="rId25"/>
    <p:sldId id="273" r:id="rId26"/>
    <p:sldId id="274" r:id="rId27"/>
    <p:sldId id="275" r:id="rId28"/>
    <p:sldId id="277" r:id="rId29"/>
    <p:sldId id="278" r:id="rId30"/>
    <p:sldId id="279" r:id="rId31"/>
    <p:sldId id="282" r:id="rId32"/>
    <p:sldId id="296" r:id="rId33"/>
    <p:sldId id="29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824F9-27D6-0C41-B10F-172CBEBFA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5300">
                <a:solidFill>
                  <a:schemeClr val="tx1">
                    <a:lumMod val="75000"/>
                    <a:lumOff val="25000"/>
                  </a:schemeClr>
                </a:solidFill>
              </a:rPr>
              <a:t>Trastornos de la conducta alimentaria en adolescentes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63767B-20C9-F44B-98E8-7EE69155E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843" y="3528906"/>
            <a:ext cx="8637072" cy="1486566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s-C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DRA. Verónica Gaete P.</a:t>
            </a:r>
          </a:p>
          <a:p>
            <a:pPr algn="r"/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Centro SERJOVEN, DPCIO, Facultad de Medicina, Universidad de Chile. </a:t>
            </a:r>
          </a:p>
          <a:p>
            <a:pPr algn="r"/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Unidad de Trastornos Alimentarios, Centro DE Adolescentes y Jóvenes, Clínica Las Condes</a:t>
            </a:r>
          </a:p>
          <a:p>
            <a:endParaRPr lang="es-CL" dirty="0"/>
          </a:p>
        </p:txBody>
      </p:sp>
      <p:pic>
        <p:nvPicPr>
          <p:cNvPr id="40" name="Imagen 39" descr="Un par de mujeres sonriendo&#10;&#10;Descripción generada automáticamente">
            <a:extLst>
              <a:ext uri="{FF2B5EF4-FFF2-40B4-BE49-F238E27FC236}">
                <a16:creationId xmlns:a16="http://schemas.microsoft.com/office/drawing/2014/main" id="{49C4F03B-EFE6-374F-90D6-262E97D66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4" t="1691" r="11797" b="19603"/>
          <a:stretch/>
        </p:blipFill>
        <p:spPr>
          <a:xfrm>
            <a:off x="9472612" y="3686295"/>
            <a:ext cx="1730356" cy="18569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2EB632-12F2-754F-BD75-BC8EDD1B2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3"/>
    </mc:Choice>
    <mc:Fallback>
      <p:transition spd="slow" advTm="1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Impacto en la salud TCA (psicosocial)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1"/>
            <a:ext cx="9603275" cy="3816812"/>
          </a:xfrm>
        </p:spPr>
        <p:txBody>
          <a:bodyPr>
            <a:normAutofit fontScale="92500" lnSpcReduction="10000"/>
          </a:bodyPr>
          <a:lstStyle/>
          <a:p>
            <a:r>
              <a:rPr lang="es-ES_tradnl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Problemas psicológicos (más frecuentes): </a:t>
            </a: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Aislamiento social y dificultades para fortalecer el </a:t>
            </a:r>
            <a:r>
              <a:rPr lang="es-ES_tradn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autoconcepto</a:t>
            </a:r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la autoestima, la autonomía y la capacidad de intimar, por lo que interfieren en logro de tareas propias de adolescencia.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Comorbilidad psiquiátrica es común: </a:t>
            </a:r>
            <a:endParaRPr lang="es-CL" sz="2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Especialmente síntomas depresivos, t. ansiosos, TOC.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También, t. de la personalidad, abuso de sustancias y comportamientos </a:t>
            </a:r>
            <a:r>
              <a:rPr lang="es-ES_tradn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autoagresivos</a:t>
            </a:r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(conducta suicida contribuye significativamente a mortalidad).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Relaciones familiares se afectan seriamente.</a:t>
            </a:r>
            <a:endParaRPr lang="es-CL" sz="2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Padres se ven sometidos a intenso y prolongado estrés, con aumento de problemas de salud mental.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0F8BA9-1EA5-5144-BE70-6068A9D5F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34"/>
    </mc:Choice>
    <mc:Fallback>
      <p:transition spd="slow" advTm="6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 clínica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Comienzan habitualmente en la adolescencia, aunque su identificación ha aumentado entre niños menores (desde los 5 años).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se inicia con mayor frecuencia en adolescencia temprana a media</a:t>
            </a: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BN comienza habitualmente en adolescencia tardía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TA: </a:t>
            </a: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estudio evidenció pico de aparición a los 13,9 años</a:t>
            </a: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Otro a los18-20 años, pero no incluyó varones, siendo el TCA más prevalente entre éstos.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gran mayoría se presentan en mujeres, aunque ha aumentado su diagnóstico en hombres (proporción sexo femenino: masculino entre 3:1 y 18:1).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65A4A6-0D04-DE41-8667-567D6787C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71"/>
    </mc:Choice>
    <mc:Fallback>
      <p:transition spd="slow" advTm="6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 clínica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420" y="1771650"/>
            <a:ext cx="10481309" cy="4514850"/>
          </a:xfrm>
        </p:spPr>
        <p:txBody>
          <a:bodyPr>
            <a:normAutofit/>
          </a:bodyPr>
          <a:lstStyle/>
          <a:p>
            <a:pPr lvl="1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Conductas restrictivas.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Atracones.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Conductas compensatorias, purgativas (vómitos, laxantes, diuréticos, otros medicamentos) y no purgativas (restricción alimentaria y/o ejercicio).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Ejercicio excesivo.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Otras conductas destinadas al control del peso: </a:t>
            </a:r>
          </a:p>
          <a:p>
            <a:pPr lvl="2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Consumo líquidos disminuido/aumentado, masticar frecuentemente chicle sin azúcar, abuso de endulzantes, uso de sustancias para suprimir apetito o bajar de peso (cafeína, tabaco,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y abuso de otros suplementos (proteína, creatina,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ts val="286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Conductas de chequeo o evitación corporal.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B3DCDC-8370-6542-B2DB-BC90FC267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 clínica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Otras conductas relacionadas con la alimentación: </a:t>
            </a: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Contar calorías,</a:t>
            </a:r>
            <a:r>
              <a:rPr lang="es-ES_tradn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esconder/botar comida, mentir para no comer, preparar las propias comidas para controlar composición, cocinar para los demás sin comer, esconder baja de peso con ropas sueltas. 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Síntomas psicológicos: </a:t>
            </a: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Irritabilidad, disminución del ánimo, tendencia al aislamiento, aumento de ansiedad (especialmente en horas de comida), autocrítica general, dificultad de concentración por preocupación por alimentación/peso/figura, conducta suicida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E55BEB-3576-6E4E-BF5C-788AEB033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8"/>
    </mc:Choice>
    <mc:Fallback>
      <p:transition spd="slow" advTm="50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 clínica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816813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Tras los anteriores se encuentra la Psicopatología del TCA: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Preocupación excesiva por peso y figura.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Sobrevaluación de su importancia en la autoestima.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Miedo intenso a ganar peso (incluso estando bajo peso).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Insatisfacción con imagen corporal importante y persistente (distorsión en AN).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Minimización o negación de la severidad de los síntomas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es-ES_tradn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AN: negación o muy poca conciencia de problema. </a:t>
            </a:r>
            <a:endParaRPr lang="es-C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es-ES_tradn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BN: mayor predisposición al cambio, pero resistencias a dejar conductas percibidas como útiles para control del peso.</a:t>
            </a:r>
            <a:endParaRPr lang="es-C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es-ES_tradn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común que adolescentes con TCA tiendan a esconder o negar sus síntomas y se resistan a ser llevados a evaluación.</a:t>
            </a:r>
            <a:endParaRPr lang="es-C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E856B7-B4C7-4745-B262-4AFAB1017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52"/>
    </mc:Choice>
    <mc:Fallback>
      <p:transition spd="slow" advTm="8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clínica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TCA</a:t>
            </a:r>
            <a:br>
              <a:rPr lang="en-US" sz="2800" dirty="0"/>
            </a:br>
            <a:endParaRPr lang="en-US" sz="2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71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4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45F6C60-F7FB-D846-8183-7A4869351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35845"/>
              </p:ext>
            </p:extLst>
          </p:nvPr>
        </p:nvGraphicFramePr>
        <p:xfrm>
          <a:off x="4825039" y="977965"/>
          <a:ext cx="5863096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3096">
                  <a:extLst>
                    <a:ext uri="{9D8B030D-6E8A-4147-A177-3AD203B41FA5}">
                      <a16:colId xmlns:a16="http://schemas.microsoft.com/office/drawing/2014/main" val="4242774788"/>
                    </a:ext>
                  </a:extLst>
                </a:gridCol>
              </a:tblGrid>
              <a:tr h="208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Síntomas médicos (físicos) en adolescentes con TCA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19" marR="51519" marT="0" marB="0"/>
                </a:tc>
                <a:extLst>
                  <a:ext uri="{0D108BD9-81ED-4DB2-BD59-A6C34878D82A}">
                    <a16:rowId xmlns:a16="http://schemas.microsoft.com/office/drawing/2014/main" val="2101835398"/>
                  </a:ext>
                </a:extLst>
              </a:tr>
              <a:tr h="3678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GENERALES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Significativa disminución, aumento o fluctuaciones de peso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Mantención o falta de incremento esperado de peso y/o talla en un adolescente en crecimiento y desarrollo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Retraso del desarrollo puberal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Fatiga, debilidad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Mareos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Síncopes o presíncopes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Intolerancia al frío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DERMATOLÓGICOS 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Caída del cabello; uñas quebradizas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CARDIORESPIRATORIOS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Disnea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Dolor torácico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Palpitaciones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GASTROINTESTINALES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Regurgitación y acidez frecuentes; pirosis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Hematemesis (vómitos con sangre)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Saciedad precoz, disconfort epigástrico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Dolor abdominal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Constipación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OTROS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Amenorrea y otras alteraciones menstruales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 err="1">
                          <a:effectLst/>
                        </a:rPr>
                        <a:t>Convulsiones</a:t>
                      </a:r>
                      <a:endParaRPr lang="es-CL" sz="105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19" marR="51519" marT="0" marB="0"/>
                </a:tc>
                <a:extLst>
                  <a:ext uri="{0D108BD9-81ED-4DB2-BD59-A6C34878D82A}">
                    <a16:rowId xmlns:a16="http://schemas.microsoft.com/office/drawing/2014/main" val="3421930231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CABB3E-2660-FA4D-965C-66B69B8B8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4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20"/>
    </mc:Choice>
    <mc:Fallback>
      <p:transition spd="slow" advTm="7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0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12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6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id="{BB09D7A2-7AF4-47EF-AFFF-DD7B285D6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47D37C61-77C0-4FB5-8D20-8E995DBDA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582" y="1474970"/>
            <a:ext cx="3496796" cy="3152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clínica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TCA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717C442-118A-41E1-BEDA-5085A9833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0"/>
            <a:ext cx="6104330" cy="5149101"/>
            <a:chOff x="7463259" y="583365"/>
            <a:chExt cx="6104330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F41FFC-3419-484D-810A-AD720CD7B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63191118-AA30-4C30-B6D1-3A7D636BF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26">
            <a:extLst>
              <a:ext uri="{FF2B5EF4-FFF2-40B4-BE49-F238E27FC236}">
                <a16:creationId xmlns:a16="http://schemas.microsoft.com/office/drawing/2014/main" id="{72DDAF42-061F-484B-92E1-21F5D083F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1FFE8A-5450-4340-A14D-75506E8F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C13B575-73CA-5E48-A980-022B65605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932427"/>
              </p:ext>
            </p:extLst>
          </p:nvPr>
        </p:nvGraphicFramePr>
        <p:xfrm>
          <a:off x="1210281" y="890981"/>
          <a:ext cx="4941386" cy="423330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4941386">
                  <a:extLst>
                    <a:ext uri="{9D8B030D-6E8A-4147-A177-3AD203B41FA5}">
                      <a16:colId xmlns:a16="http://schemas.microsoft.com/office/drawing/2014/main" val="3044301304"/>
                    </a:ext>
                  </a:extLst>
                </a:gridCol>
              </a:tblGrid>
              <a:tr h="564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0" cap="all" spc="150">
                          <a:solidFill>
                            <a:schemeClr val="lt1"/>
                          </a:solidFill>
                          <a:effectLst/>
                        </a:rPr>
                        <a:t>Hallazgos al examen físico en adolescentes con TCA</a:t>
                      </a:r>
                      <a:endParaRPr lang="es-CL" sz="11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978" marR="96978" marT="96978" marB="9697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085326"/>
                  </a:ext>
                </a:extLst>
              </a:tr>
              <a:tr h="3301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GENERALES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Hipotermia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Disminución o aumento del panículo adiposo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Atrofia muscular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Atrofia de mamas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5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DERMATOLÓGICOS </a:t>
                      </a:r>
                      <a:endParaRPr lang="es-CL" sz="105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Cabello opaco y delgado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Piel seca, pálida; lanugo; carotenodermia (coloración amarillenta de piel)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Extremidades frías, acrocianosis, perfusión pobre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Signo de Russell (callosidades en nudillos por inducción de vómitos)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ORALES/DENTALES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Trauma y laceraciones orales; perimolisis; caries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Hipertrofia parotídea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CARDIOVASCULARES: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Bradicardia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Ortostatismo, hipotensión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Soplo cardíaco (1/3 con prolapso de la válvula mitral)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GASTROINTESTINALES: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100" b="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Distensión</a:t>
                      </a:r>
                      <a:r>
                        <a:rPr lang="en-GB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abdominal </a:t>
                      </a:r>
                      <a:endParaRPr lang="es-CL" sz="1100" b="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050" b="1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OTROS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100" b="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Edema de extremidades</a:t>
                      </a:r>
                      <a:endParaRPr lang="es-CL" sz="1100" b="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6978" marR="96978" marT="96978" marB="969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91572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808BBD-DEBE-2441-9F5C-71A5755B4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5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72"/>
    </mc:Choice>
    <mc:Fallback>
      <p:transition spd="slow" advTm="7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 clínica TCA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Estado nutricional según tipo TCA: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se asocia a bajo peso o desnutrición.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BN a eutrofia o sobrepeso.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 a sobrepeso u obesidad.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Diferencias según sexo: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Varones presentan más deseo de aumentar musculatura que de adelgazar (con excepción de aquellos con AN).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Varones cursan con Otros Trastornos Alimentarios y de la Ingestión de Alimentos Especificados</a:t>
            </a:r>
            <a:r>
              <a:rPr lang="es-ES_tradnl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mayor frecuencia que mujeres. 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380D9F-486F-5F46-8B92-A611D7BF3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82"/>
    </mc:Choice>
    <mc:Fallback>
      <p:transition spd="slow" advTm="4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 TCA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8168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 ser integral y realizado, de preferencia, por equipo multidisciplinario especializado en TCA y  adolescencia.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Incluye manejo nutricional, psicológico, uso de psicofármacos para el TCA (cuando está indicado), y abordaje de complicaciones médicas y comorbilidades psiquiátricas.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 comprender varios niveles de atención, articulados entre sí (ambulatorio, ambulatorio intensivo, hospitalización parcial/diurna, hospitalización completa).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Severidad TCA, duración y seguridad del paciente determinarán el nivel necesario.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 ambulatorio es de elección para adolescentes; sólo recurrir a otros niveles cuando no es factible o ha fracasado.</a:t>
            </a:r>
            <a:r>
              <a:rPr lang="es-C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0BA601-777A-444A-BF1A-8AD86F3B4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47"/>
    </mc:Choice>
    <mc:Fallback>
      <p:transition spd="slow" advTm="8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Importancia de pesquisa precoz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 precoz es crucial para un pronóstico favorable.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Quienes atienden a población infantojuvenil están llamados a desempeñar rol fundamental en </a:t>
            </a: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 precoz 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derivación a tratamiento especializado.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0F2187-B581-7E45-951A-7D03982AE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9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28"/>
    </mc:Choice>
    <mc:Fallback>
      <p:transition spd="slow" advTm="2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TCA EN ADOLESCENTES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TCA: enfermedades muy serias, asociadas a significativa morbilidad y mortalidad, que habitualmente se inician en la adolescencia.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Prevalencia ha aumentado en las últimas décadas.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Resulta esencial que quienes trabajan con población infantojuvenil se familiaricen con ellos.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360ABC-D01B-7740-ABB2-6654EF51F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97"/>
    </mc:Choice>
    <mc:Fallback>
      <p:transition spd="slow" advTm="5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 inicial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Ante sospecha de TCA, realizar evaluación destinada a: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Confirmar diagnóstico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Detectar complicaciones médicas asociadas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existencia de condiciones que determinen necesidad de hospitalización o intervenciones de urgencia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Motivar al paciente y a sus padres a iniciar un tratamiento.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19093C-982D-DE4C-9280-224B39A98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1"/>
    </mc:Choice>
    <mc:Fallback>
      <p:transition spd="slow" advTm="36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Anamnesis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1" y="1977390"/>
            <a:ext cx="10757674" cy="4080510"/>
          </a:xfrm>
        </p:spPr>
        <p:txBody>
          <a:bodyPr>
            <a:normAutofit fontScale="62500" lnSpcReduction="20000"/>
          </a:bodyPr>
          <a:lstStyle/>
          <a:p>
            <a:r>
              <a:rPr lang="es-ES_tradnl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Alteraciones cognitivas y conductuales propias de los TCA (explorar </a:t>
            </a:r>
            <a:r>
              <a:rPr lang="es-ES_tradnl" sz="3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dirigidamente</a:t>
            </a:r>
            <a:r>
              <a:rPr lang="es-ES_tradnl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  <a:endParaRPr lang="es-CL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¿Cómo te sientes acerca de tu cuerpo? Si tuvieras una varita mágica y pudieras cambiar algo de él, ¿qué cambiarías?  ¿Alguna vez has sentido miedo de aumentar de peso o volverte gordo?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¿Has tratado de bajar de peso? ¿Qué has intentado? ¿Desde cuándo?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¿Has disminuido el tamaño de las porciones que comes? ¿Te saltas comidas? ¿Qué alimentos que antes solías comer evitas o te prohíbes? ¿Desde cuándo presentas los previos? Explorar también rituales alimentarios y conversión reciente al vegetarianismo para el control del peso.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comiste ayer? (cantidad y calidad del desayuno, almuerzo, onces, cena y colaciones).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¿Cuentas calorías? Si lo haces, ¿cuántas comes al día?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¿Tomas líquidos sin calorías (agua, té, café, gaseosas u otros) para evitar comer o bajar de peso? ¿Cuánto tomas al día? ¿Desde cuándo o en qué período?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¿Has tenido atracones? ¿Con qué frecuencia? ¿En qué horario? ¿Desde cuándo o en qué período? ¿Desencadenantes? ¿Restringes tu ingesta tras los atracones?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¿Te has provocado vómitos?  ¿Con qué frecuencia?  ¿En qué momento (después de un atracón o en otras circunstancias)? ¿Desde cuándo o en qué período?</a:t>
            </a: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6A38B6-3E92-724B-9AC0-76617817E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26"/>
    </mc:Choice>
    <mc:Fallback>
      <p:transition spd="slow" advTm="11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Anamnesis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" y="1805940"/>
            <a:ext cx="11393169" cy="4457700"/>
          </a:xfrm>
        </p:spPr>
        <p:txBody>
          <a:bodyPr>
            <a:normAutofit fontScale="55000" lnSpcReduction="20000"/>
          </a:bodyPr>
          <a:lstStyle/>
          <a:p>
            <a:r>
              <a:rPr lang="es-ES_tradnl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Alteraciones cognitivas y conductuales propias de los TCA (explorar </a:t>
            </a:r>
            <a:r>
              <a:rPr lang="es-ES_tradnl" sz="3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dirigidamente</a:t>
            </a:r>
            <a:r>
              <a:rPr lang="es-ES_tradnl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  <a:endParaRPr lang="es-CL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¿Has tomado laxantes, diuréticos, medicamentos, productos “naturales” u otros para el control del peso? (en los varones, ¿has utilizado suplementos o medicamentos para aumentar tu masa muscular?) ¿De qué tipo, cuánto y con qué frecuencia? ¿En qué momento (después de un atracón o en otras circunstancias)? ¿Desde cuándo o en qué período?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¿Haces ejercicio? ¿De qué tipo y con qué intensidad, duración y frecuencia? ¿Cuánto te estresa perderte una sesión de ejercicio? ¿Lo has continuado realizando a pesar de estar enfermo o lesionado?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¿Con qué frecuencia te pesas?</a:t>
            </a:r>
            <a:r>
              <a:rPr lang="es-C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¿Cuánto es lo que más has pesado? ¿Cuándo fue? ¿Cuánto medías en ese momento?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¿Cuál ha sido tu peso mínimo en el último año? ¿Cuándo fue? ¿Cuánto medías en ese momento?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¿Cuánto te gustaría pesar? ¿Cuál piensas que es tu peso saludable?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¿Miras, tocas o mides frecuentemente alguna(s) parte(s) de tu cuerpo con el fin de evaluar cómo está tu peso o figura? 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s-ES_tradnl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¿Cuánto tiempo del día gastas pensando en la comida, el peso y la figura? ¿Cuánta de tu energía la inviertes en tu peso y tu figura? </a:t>
            </a:r>
            <a:endParaRPr lang="es-CL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6E20BE-F7C3-D149-8E45-F7D54735C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7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33"/>
    </mc:Choice>
    <mc:Fallback>
      <p:transition spd="slow" advTm="11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Anamnesis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794510"/>
            <a:ext cx="10334764" cy="442341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Síntomas médicos asociados (descritos con anterioridad). </a:t>
            </a:r>
            <a:endParaRPr lang="es-C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Antecedentes personales y familiares relevantes. </a:t>
            </a:r>
            <a:endParaRPr lang="es-C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6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Crecimiento y el desarrollo.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6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Antecedentes ginecológicos si es mujer: edad de la menarquia, regularidad de los ciclos, FUR y anticoncepción.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6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Historia familiar de obesidad, TCA y otros trastornos psiquiátricos.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 psicosocial. </a:t>
            </a:r>
            <a:endParaRPr lang="es-C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6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Comorbilidad psiquiátrica que requiera intervenciones de urgencia (ej., riesgo suicida).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6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Conductas de riesgo que necesiten ser abordadas sin demora (ej., autoagresiones y relaciones sexuales no protegidas).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Grado de comprensión del problema y motivación a recibir ayuda del paciente y padres. </a:t>
            </a:r>
            <a:endParaRPr lang="es-C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65DDB0-E45F-7249-B4F8-8EF99414D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45"/>
    </mc:Choice>
    <mc:Fallback>
      <p:transition spd="slow" advTm="7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Anamnesis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Relevante incluir a padres, pues frecuentemente la información que proviene de los pacientes es poco confiable. </a:t>
            </a:r>
          </a:p>
          <a:p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Posponer preguntar por cuestiones muy sensibles para cuando se esté a solas con el adolescente: </a:t>
            </a: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vómitos y su frecuencia; atracones, su contenido y frecuencia; uso de laxantes y otros medicamentos para control del peso.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39DFF5-57EE-4448-A2C7-23820E1C9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59"/>
    </mc:Choice>
    <mc:Fallback>
      <p:transition spd="slow" advTm="5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Examen físico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 ser completo e incluir: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Signos vitales (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Tª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FR, FC y PA en decúbito dorsal y de pie).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Antropometría: peso y talla.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Cálculo del IMC y registro en curvas apropiadas (puede ser insuficiente para el diagnóstico nutricional, en especial Anorexia Nerviosa (AN) Atípica).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de talla en curvas apropiadas, observación de su evolución y realización del diagnóstico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estatural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Desarrollo puberal: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estadíos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Tanner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 de alteraciones asociadas a los TCA.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2D67BC-5681-924C-84AD-200271084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8"/>
    </mc:Choice>
    <mc:Fallback>
      <p:transition spd="slow" advTm="7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3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5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diferencial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TCA</a:t>
            </a:r>
          </a:p>
        </p:txBody>
      </p:sp>
      <p:cxnSp>
        <p:nvCxnSpPr>
          <p:cNvPr id="57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8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1815E64-5C1A-B14E-AEF6-7649EEC74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670"/>
              </p:ext>
            </p:extLst>
          </p:nvPr>
        </p:nvGraphicFramePr>
        <p:xfrm>
          <a:off x="4618374" y="1062994"/>
          <a:ext cx="6282920" cy="3966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7953">
                  <a:extLst>
                    <a:ext uri="{9D8B030D-6E8A-4147-A177-3AD203B41FA5}">
                      <a16:colId xmlns:a16="http://schemas.microsoft.com/office/drawing/2014/main" val="2153025453"/>
                    </a:ext>
                  </a:extLst>
                </a:gridCol>
                <a:gridCol w="2584967">
                  <a:extLst>
                    <a:ext uri="{9D8B030D-6E8A-4147-A177-3AD203B41FA5}">
                      <a16:colId xmlns:a16="http://schemas.microsoft.com/office/drawing/2014/main" val="3239051235"/>
                    </a:ext>
                  </a:extLst>
                </a:gridCol>
              </a:tblGrid>
              <a:tr h="4203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Anorexia Nerviosa</a:t>
                      </a:r>
                      <a:endParaRPr lang="es-C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8" marR="539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Bulimia </a:t>
                      </a:r>
                      <a:r>
                        <a:rPr lang="pt-BR" sz="1200" dirty="0" err="1">
                          <a:effectLst/>
                        </a:rPr>
                        <a:t>Nerviosa</a:t>
                      </a:r>
                      <a:r>
                        <a:rPr lang="pt-BR" sz="1200" dirty="0">
                          <a:effectLst/>
                        </a:rPr>
                        <a:t> o 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err="1">
                          <a:effectLst/>
                        </a:rPr>
                        <a:t>Trastorno</a:t>
                      </a:r>
                      <a:r>
                        <a:rPr lang="pt-BR" sz="1200" dirty="0">
                          <a:effectLst/>
                        </a:rPr>
                        <a:t> por </a:t>
                      </a:r>
                      <a:r>
                        <a:rPr lang="pt-BR" sz="1200" dirty="0" err="1">
                          <a:effectLst/>
                        </a:rPr>
                        <a:t>Atracón</a:t>
                      </a:r>
                      <a:r>
                        <a:rPr lang="pt-BR" sz="1200" dirty="0">
                          <a:effectLst/>
                        </a:rPr>
                        <a:t> </a:t>
                      </a:r>
                      <a:endParaRPr lang="es-C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8" marR="53908" marT="0" marB="0"/>
                </a:tc>
                <a:extLst>
                  <a:ext uri="{0D108BD9-81ED-4DB2-BD59-A6C34878D82A}">
                    <a16:rowId xmlns:a16="http://schemas.microsoft.com/office/drawing/2014/main" val="3371965397"/>
                  </a:ext>
                </a:extLst>
              </a:tr>
              <a:tr h="3545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- Patología endocrina: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Hipertiroidismo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Enfermedad de Addison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Diabetes Mellitus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- Patología gastrointestinal: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Enfermedad inflamatoria intestinal 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Enfermedad celíaca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Úlcera péptica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-Neoplasias: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Tumores del sistema nervioso central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 Otros cánceres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- Otras patologías médicas: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Infecciones crónicas (por ej., tuberculosis)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- Patología psiquiátrica: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Trastorno obsesivo-compulsivo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Trastornos ansiosos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Trastornos depresivos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050" b="0" dirty="0">
                          <a:effectLst/>
                        </a:rPr>
                        <a:t>Trastorno de </a:t>
                      </a:r>
                      <a:r>
                        <a:rPr lang="es-ES" sz="1050" b="0" dirty="0" err="1">
                          <a:effectLst/>
                        </a:rPr>
                        <a:t>rumiación</a:t>
                      </a:r>
                      <a:endParaRPr lang="es-CL" sz="105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b="0" dirty="0">
                          <a:effectLst/>
                        </a:rPr>
                        <a:t>Trastorno de evitación/restricción de la ingestión de alimentos</a:t>
                      </a:r>
                      <a:endParaRPr lang="es-CL" sz="105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08" marR="539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r>
                        <a:rPr lang="en-US" sz="1050" dirty="0">
                          <a:effectLst/>
                        </a:rPr>
                        <a:t> </a:t>
                      </a:r>
                      <a:r>
                        <a:rPr lang="en-GB" sz="1050" b="1" dirty="0" err="1">
                          <a:effectLst/>
                        </a:rPr>
                        <a:t>Patología</a:t>
                      </a:r>
                      <a:r>
                        <a:rPr lang="en-GB" sz="1050" b="1" dirty="0">
                          <a:effectLst/>
                        </a:rPr>
                        <a:t> </a:t>
                      </a:r>
                      <a:r>
                        <a:rPr lang="en-GB" sz="1050" b="1" dirty="0" err="1">
                          <a:effectLst/>
                        </a:rPr>
                        <a:t>médica</a:t>
                      </a:r>
                      <a:r>
                        <a:rPr lang="en-GB" sz="1050" b="1" dirty="0">
                          <a:effectLst/>
                        </a:rPr>
                        <a:t>:</a:t>
                      </a:r>
                      <a:endParaRPr lang="es-CL" sz="1050" b="1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 err="1">
                          <a:effectLst/>
                        </a:rPr>
                        <a:t>Obesidad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>
                          <a:effectLst/>
                        </a:rPr>
                        <a:t>Insulinoma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 err="1">
                          <a:effectLst/>
                        </a:rPr>
                        <a:t>Tumores</a:t>
                      </a:r>
                      <a:r>
                        <a:rPr lang="en-GB" sz="1050" dirty="0">
                          <a:effectLst/>
                        </a:rPr>
                        <a:t> </a:t>
                      </a:r>
                      <a:r>
                        <a:rPr lang="en-GB" sz="1050" dirty="0" err="1">
                          <a:effectLst/>
                        </a:rPr>
                        <a:t>hipotalámicos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 err="1">
                          <a:effectLst/>
                        </a:rPr>
                        <a:t>Obstrucción</a:t>
                      </a:r>
                      <a:r>
                        <a:rPr lang="en-GB" sz="1050" dirty="0">
                          <a:effectLst/>
                        </a:rPr>
                        <a:t> del </a:t>
                      </a:r>
                      <a:r>
                        <a:rPr lang="en-GB" sz="1050" dirty="0" err="1">
                          <a:effectLst/>
                        </a:rPr>
                        <a:t>vaciamiento</a:t>
                      </a:r>
                      <a:r>
                        <a:rPr lang="en-GB" sz="1050" dirty="0">
                          <a:effectLst/>
                        </a:rPr>
                        <a:t> </a:t>
                      </a:r>
                      <a:r>
                        <a:rPr lang="en-GB" sz="1050" dirty="0" err="1">
                          <a:effectLst/>
                        </a:rPr>
                        <a:t>gástrico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 err="1">
                          <a:effectLst/>
                        </a:rPr>
                        <a:t>Hiperemesis</a:t>
                      </a:r>
                      <a:r>
                        <a:rPr lang="en-GB" sz="1050" dirty="0">
                          <a:effectLst/>
                        </a:rPr>
                        <a:t> </a:t>
                      </a:r>
                      <a:r>
                        <a:rPr lang="en-GB" sz="1050" dirty="0" err="1">
                          <a:effectLst/>
                        </a:rPr>
                        <a:t>gravídica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1050" dirty="0" err="1">
                          <a:effectLst/>
                        </a:rPr>
                        <a:t>Sindrome</a:t>
                      </a:r>
                      <a:r>
                        <a:rPr lang="en-GB" sz="1050" dirty="0">
                          <a:effectLst/>
                        </a:rPr>
                        <a:t> de Prader-Willi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Sindrome de Kleine-Levin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Sindrone de Klüver-Bucy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- </a:t>
                      </a:r>
                      <a:r>
                        <a:rPr lang="es-CL" sz="1050" b="1" dirty="0">
                          <a:effectLst/>
                        </a:rPr>
                        <a:t>Patología psiquiátrica: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Anorexia nerviosa (t</a:t>
                      </a:r>
                      <a:r>
                        <a:rPr lang="es-ES" sz="1050" dirty="0" err="1">
                          <a:effectLst/>
                        </a:rPr>
                        <a:t>ipo</a:t>
                      </a:r>
                      <a:r>
                        <a:rPr lang="es-ES" sz="1050" dirty="0">
                          <a:effectLst/>
                        </a:rPr>
                        <a:t> con atracones/purgas)</a:t>
                      </a:r>
                      <a:endParaRPr lang="es-CL" sz="105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Trastorno obsesivo-compulsivo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Trastornos depresivos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050" dirty="0">
                          <a:effectLst/>
                        </a:rPr>
                        <a:t>Trastorno dismórfico corporal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50" dirty="0">
                          <a:effectLst/>
                        </a:rPr>
                        <a:t> </a:t>
                      </a:r>
                      <a:endParaRPr lang="es-C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8" marR="53908" marT="0" marB="0"/>
                </a:tc>
                <a:extLst>
                  <a:ext uri="{0D108BD9-81ED-4DB2-BD59-A6C34878D82A}">
                    <a16:rowId xmlns:a16="http://schemas.microsoft.com/office/drawing/2014/main" val="278819870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5C48EF-AE46-5948-ABDC-D472DFFF1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6"/>
    </mc:Choice>
    <mc:Fallback>
      <p:transition spd="slow" advTm="4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 de laboratorio inicial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4046220"/>
          </a:xfrm>
        </p:spPr>
        <p:txBody>
          <a:bodyPr>
            <a:normAutofit fontScale="85000" lnSpcReduction="10000"/>
          </a:bodyPr>
          <a:lstStyle/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Hemograma, perfil bioquímico, electrolitos plasmáticos, gases venosos, 25-hidroxi vitamina D y orina completa.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existe(n):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Baja de peso significativa: </a:t>
            </a:r>
            <a:r>
              <a:rPr lang="es-ES_tradn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creatininemia</a:t>
            </a:r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pruebas tiroideas y </a:t>
            </a:r>
            <a:r>
              <a:rPr lang="es-ES_tradn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magnesemia</a:t>
            </a:r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Vómitos o sospecha: </a:t>
            </a:r>
            <a:r>
              <a:rPr lang="es-ES_tradn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amilasemia</a:t>
            </a:r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Alteraciones electrolíticas, baja de peso o purgas significativas y/o síntomas o signos cardiovasculares: ECG.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Síntomas o signos cardiovasculares: ecocardiograma.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Amenorrea: pueden indicarse LH, FSH, estradiol. Si persiste por 6 meses o más: DEXA.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Varones con AN: testosterona. 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Incertidumbre diagnóstica: otros exámenes según el caso (VHS, pruebas para descartar enfermedad celíaca, TAC o RM de cerebro, y estudios del sistema gastrointestinal alto o bajo, </a:t>
            </a:r>
            <a:r>
              <a:rPr lang="es-ES_tradn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es-ES_tradn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s-CL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2F7F5C-3823-8741-829D-524DB42F3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1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77"/>
    </mc:Choice>
    <mc:Fallback>
      <p:transition spd="slow" advTm="9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11587617-1CD9-4BB4-8FDB-02547523F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2359BEA-F467-446B-9ED2-7DE4AE394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1700"/>
              <a:t>Alteraciones potenciales en exámenes de laboratorio iniciales TCA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7C4A58F-EDCB-42E6-BB21-2D410EF07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EF18BD6-B169-4CEE-BB3D-71DFD6A8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C253CD2-F713-407C-B979-22CDBA531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EBFF14C-A798-9344-8100-9371B1D89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209452"/>
              </p:ext>
            </p:extLst>
          </p:nvPr>
        </p:nvGraphicFramePr>
        <p:xfrm>
          <a:off x="1500189" y="328619"/>
          <a:ext cx="8915082" cy="424337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914917">
                  <a:extLst>
                    <a:ext uri="{9D8B030D-6E8A-4147-A177-3AD203B41FA5}">
                      <a16:colId xmlns:a16="http://schemas.microsoft.com/office/drawing/2014/main" val="3164649973"/>
                    </a:ext>
                  </a:extLst>
                </a:gridCol>
                <a:gridCol w="6000165">
                  <a:extLst>
                    <a:ext uri="{9D8B030D-6E8A-4147-A177-3AD203B41FA5}">
                      <a16:colId xmlns:a16="http://schemas.microsoft.com/office/drawing/2014/main" val="1703964566"/>
                    </a:ext>
                  </a:extLst>
                </a:gridCol>
              </a:tblGrid>
              <a:tr h="213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Hemograma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Anemia, leucopenia, trombocitopenia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618897332"/>
                  </a:ext>
                </a:extLst>
              </a:tr>
              <a:tr h="14163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Perfil bioquímico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Glucosa: ↓(desnutrición)</a:t>
                      </a: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Nitrógeno ureico: ↑(deshidratación)</a:t>
                      </a: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Calcio: leve ↓ (desnutrición, a expensas del hueso) </a:t>
                      </a: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Fósforo: ↓ (desnutrición)</a:t>
                      </a: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Proteínas totales/albúmina: ↑ en desnutrición temprana a expensas de la masa muscular, ↓ más tarde </a:t>
                      </a: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Alanina-aminotransferasa (ALAT, SGPT) y aspartato-aminotransferasa (ASAT, SGOT): ↑ (desnutrición)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1035898424"/>
                  </a:ext>
                </a:extLst>
              </a:tr>
              <a:tr h="5567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Electrolitos plasmáticos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Sodio: ↓ (intoxicación hídrica o laxantes) 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Potasio: ↓ (vómitos, laxantes, diuréticos)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Cloro: ↓ (vómitos, laxantes), ↑ (laxantes)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803715149"/>
                  </a:ext>
                </a:extLst>
              </a:tr>
              <a:tr h="213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Gases venosos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Bicarbonato: ↑ (vómitos), ↓ (laxantes) 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3164986111"/>
                  </a:ext>
                </a:extLst>
              </a:tr>
              <a:tr h="213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Magnesemia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↓ (desnutrición, laxantes) 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3643739395"/>
                  </a:ext>
                </a:extLst>
              </a:tr>
              <a:tr h="213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Creatininemia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↑ (deshidratación, insuficiencia renal), ↓ (disminución masa muscular).   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2699785822"/>
                  </a:ext>
                </a:extLst>
              </a:tr>
              <a:tr h="213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Amilasemia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↑ (vómitos, pancreatitis) 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3664231685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Pruebas tiroideas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s-CL" sz="1000" kern="0">
                          <a:effectLst/>
                        </a:rPr>
                        <a:t>T3 ↓, T4 normal o ↓, TSH normal o ↓ (síndrome del eutiroideo enfermo) </a:t>
                      </a:r>
                      <a:endParaRPr lang="es-CL" sz="1000" b="1" kern="0">
                        <a:solidFill>
                          <a:srgbClr val="365F91"/>
                        </a:solidFill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3742364986"/>
                  </a:ext>
                </a:extLst>
              </a:tr>
              <a:tr h="3849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Gonadotrofinas y esteroides sexuales 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LH , FSH, estradiol: ↓ en mujeres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Testosterona: ↓ en varones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107621587"/>
                  </a:ext>
                </a:extLst>
              </a:tr>
              <a:tr h="3849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ECG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Bradicardia y otras arritmias, intervalo QTc prolongado, aumento de la dispersión del intervalo QT 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354130314"/>
                  </a:ext>
                </a:extLst>
              </a:tr>
              <a:tr h="213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Densitometría ósea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Densidad mineral ósea ↓ </a:t>
                      </a:r>
                      <a:endParaRPr lang="es-C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405" marR="41405" marT="0" marB="0"/>
                </a:tc>
                <a:extLst>
                  <a:ext uri="{0D108BD9-81ED-4DB2-BD59-A6C34878D82A}">
                    <a16:rowId xmlns:a16="http://schemas.microsoft.com/office/drawing/2014/main" val="3738199629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8DFE6C-43C1-534D-A973-5146EC372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3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1"/>
    </mc:Choice>
    <mc:Fallback>
      <p:transition spd="slow" advTm="31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Derivación a tratamiento especializado 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Determinar si:</a:t>
            </a: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paciente está en condiciones de recibir tratamiento ambulatorio (especializado) </a:t>
            </a:r>
          </a:p>
          <a:p>
            <a:pPr lvl="1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 nivel de riesgo físico o psicosocial hacen necesaria hospitalización o internación psiquiátrica.</a:t>
            </a:r>
          </a:p>
          <a:p>
            <a:pPr lvl="1"/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Derivarlo a una u otra instancia.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011FC3-A50F-1E4F-89AB-8DDB43785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7"/>
    </mc:Choice>
    <mc:Fallback>
      <p:transition spd="slow" advTm="27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5204C30-4ABA-4B2E-9D2B-9BEB77E4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2F65F-F91E-49D5-A1AD-D5B532905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960" y="1474969"/>
            <a:ext cx="2853278" cy="31516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TCA=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Trastornos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Alimentarios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de la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Ingestión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Alimentos (DSM-5)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BDFEB6-D2AA-410C-A693-EA7E9BBA3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0"/>
            <a:ext cx="7560115" cy="5149101"/>
            <a:chOff x="7463258" y="583365"/>
            <a:chExt cx="7560115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7821D8-3BF6-4948-8A87-8BBC164E4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732DBE-4BC5-4FB2-8BF7-DE447BE6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CBA4719-C30A-462C-A3A7-5D93A2B3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0857DA-DEF8-4780-BECA-1C2205344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0724193-E829-EE43-B8B2-D556A37FC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72804"/>
              </p:ext>
            </p:extLst>
          </p:nvPr>
        </p:nvGraphicFramePr>
        <p:xfrm>
          <a:off x="1130582" y="859089"/>
          <a:ext cx="6561808" cy="4412370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6561808">
                  <a:extLst>
                    <a:ext uri="{9D8B030D-6E8A-4147-A177-3AD203B41FA5}">
                      <a16:colId xmlns:a16="http://schemas.microsoft.com/office/drawing/2014/main" val="360554959"/>
                    </a:ext>
                  </a:extLst>
                </a:gridCol>
              </a:tblGrid>
              <a:tr h="835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Trastornos Alimentarios y de la Ingestión de Alimentos (</a:t>
                      </a:r>
                      <a:r>
                        <a:rPr lang="es-CL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DSM-5)</a:t>
                      </a:r>
                      <a:endParaRPr lang="es-CL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onsolas" panose="020B0609020204030204" pitchFamily="49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912" marR="122347" marT="122347" marB="12234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679164"/>
                  </a:ext>
                </a:extLst>
              </a:tr>
              <a:tr h="33826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Pica.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Trastorno de </a:t>
                      </a:r>
                      <a:r>
                        <a:rPr lang="es-ES_tradnl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Rumiación</a:t>
                      </a: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Trastorno de Evitación/Restricción de la Ingestión de Alimentos.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Anorexia Nerviosa.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Bulimia Nerviosa.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Trastorno por Atracón.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Otros Trastornos Alimentarios y de la Ingestión de Alimentos Especificados (AN Atípica, BN de Frecuencia Baja y/o Duración Limitada, TA de Frecuencia Baja y/o Duración Limitada, Trastorno por Purgas y Síndrome de Ingestión Nocturna de Alimentos).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228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Trastornos Alimentarios y de la Ingestión de Alimentos No Especificados.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Symbol" pitchFamily="2" charset="2"/>
                      </a:endParaRPr>
                    </a:p>
                  </a:txBody>
                  <a:tcPr marL="203912" marR="106034" marT="106034" marB="106034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781638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3B2449-A9C0-E449-A06A-589B168A8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4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86"/>
    </mc:Choice>
    <mc:Fallback>
      <p:transition spd="slow" advTm="5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s-CL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Indicaciones de hospitalización/internación en adolescentes TCA </a:t>
            </a:r>
            <a:r>
              <a:rPr lang="es-C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GoldeN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J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Adolesc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Health. 2015; 56:370-5)</a:t>
            </a:r>
            <a:endParaRPr lang="es-CL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162555" cy="3450613"/>
          </a:xfrm>
        </p:spPr>
        <p:txBody>
          <a:bodyPr>
            <a:normAutofit/>
          </a:bodyPr>
          <a:lstStyle/>
          <a:p>
            <a:endParaRPr lang="es-CL"/>
          </a:p>
          <a:p>
            <a:endParaRPr lang="es-CL"/>
          </a:p>
        </p:txBody>
      </p: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E7377ECB-5383-274C-89C2-681C986D8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58046"/>
              </p:ext>
            </p:extLst>
          </p:nvPr>
        </p:nvGraphicFramePr>
        <p:xfrm>
          <a:off x="1451579" y="1903528"/>
          <a:ext cx="10407046" cy="412191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407046">
                  <a:extLst>
                    <a:ext uri="{9D8B030D-6E8A-4147-A177-3AD203B41FA5}">
                      <a16:colId xmlns:a16="http://schemas.microsoft.com/office/drawing/2014/main" val="3420235137"/>
                    </a:ext>
                  </a:extLst>
                </a:gridCol>
              </a:tblGrid>
              <a:tr h="3878192">
                <a:tc>
                  <a:txBody>
                    <a:bodyPr/>
                    <a:lstStyle/>
                    <a:p>
                      <a:pPr algn="just">
                        <a:lnSpc>
                          <a:spcPts val="218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Una o más de las siguientes justifican hospitalización:</a:t>
                      </a: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IMC ≤ al 75% del promedio para edad y sexo </a:t>
                      </a: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Deshidratación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Alteraciones electrolíticas (hipokalemia, hiponatremia, hipofosfemia)</a:t>
                      </a: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Alteraciones electrocardiográficas (ej., QTc prolongado)</a:t>
                      </a: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Inestabilidad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fisiológica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0" lvl="0" indent="0" algn="l">
                        <a:lnSpc>
                          <a:spcPts val="188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CL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-Bradicardia severa (FC &lt; 50 lpm durante el día; &lt; 45 lpm en la noche)</a:t>
                      </a:r>
                    </a:p>
                    <a:p>
                      <a:pPr lvl="0" algn="l">
                        <a:lnSpc>
                          <a:spcPts val="1880"/>
                        </a:lnSpc>
                      </a:pPr>
                      <a:r>
                        <a:rPr lang="es-CL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-Hipotensión (&lt; 90/45 mm Hg)</a:t>
                      </a:r>
                    </a:p>
                    <a:p>
                      <a:pPr lvl="0" algn="l">
                        <a:lnSpc>
                          <a:spcPts val="1880"/>
                        </a:lnSpc>
                      </a:pPr>
                      <a:r>
                        <a:rPr lang="es-CL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-Hipotermia (</a:t>
                      </a:r>
                      <a:r>
                        <a:rPr lang="es-ES" sz="14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Tª</a:t>
                      </a:r>
                      <a:r>
                        <a:rPr lang="es-CL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corporal &lt; 35.6 °C)</a:t>
                      </a:r>
                    </a:p>
                    <a:p>
                      <a:pPr lvl="0" algn="l">
                        <a:lnSpc>
                          <a:spcPts val="1880"/>
                        </a:lnSpc>
                      </a:pPr>
                      <a:r>
                        <a:rPr lang="es-CL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-Aumento ortostático del pulso (&gt;20 lpm) o disminución de la PA (&gt;20 mm Hg sistólica, &gt;10 mm Hg diastólica)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Detención del crecimiento y desarrollo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Rechazo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agudo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 comer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Atracones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y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purgas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incontrolables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Complicaciones médicas agudas de la desnutrición (ej., síncope, convulsiones, insuficiencia cardíaca, pancreatitis)</a:t>
                      </a: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L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Comorbilidad psiquiátrica/médica que prohíbe o limita un tratamiento ambulatorio apropiado (ej., depresión severa, ideación suicida, TOC, Diabetes Mellitus tipo 1)</a:t>
                      </a:r>
                    </a:p>
                    <a:p>
                      <a:pPr marL="342900" lvl="0" indent="-342900" algn="l">
                        <a:lnSpc>
                          <a:spcPts val="188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Fracaso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de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tratamiento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ambulatorio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2" marR="70642" marT="0" marB="0"/>
                </a:tc>
                <a:extLst>
                  <a:ext uri="{0D108BD9-81ED-4DB2-BD59-A6C34878D82A}">
                    <a16:rowId xmlns:a16="http://schemas.microsoft.com/office/drawing/2014/main" val="834849704"/>
                  </a:ext>
                </a:extLst>
              </a:tr>
            </a:tbl>
          </a:graphicData>
        </a:graphic>
      </p:graphicFrame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85ECEDA8-95F6-F849-8214-CEA857937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83"/>
    </mc:Choice>
    <mc:Fallback>
      <p:transition spd="slow" advTm="9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TCA: enfermedades muy serias que habitualmente se inician en adolescencia y han ido en aumento en países en desarrollo.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Perfil de quienes los presentan se ha ido ampliando, incluyendo hoy a personas de diversos sexos, NSE, etnia y estado nutricional, que los inician a e</a:t>
            </a:r>
            <a:r>
              <a:rPr lang="es-C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dades cada vez más tempranas</a:t>
            </a: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Etiología multifactorial y aún no del todo conocida. 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Asociación con significativa morbilidad (física y psicosocial) y mortalidad, y a compromiso severo de calidad de vida.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BC01F1-DAA4-854D-B6FD-7510E03AE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1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94"/>
    </mc:Choice>
    <mc:Fallback>
      <p:transition spd="slow" advTm="5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/>
              <a:t> </a:t>
            </a:r>
            <a:endParaRPr lang="es-CL" dirty="0"/>
          </a:p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Tratamiento de adolescentes con TCA debe ser integral y realizado, de preferencia, por equipos multidisciplinarios especializados o con alto grado de capacitación en TCA y Adolescencia.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Quienes atienden a población infantojuvenil están llamados a desempeñar rol fundamental en pesquisa precoz (crucial para pronóstico favorable) y derivación a manejo especializado.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776B00-2FAF-BC40-B466-834B40DA0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7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5"/>
    </mc:Choice>
    <mc:Fallback>
      <p:transition spd="slow" advTm="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/>
          <a:lstStyle/>
          <a:p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 sospecha de TCA tendrán que llevar a cabo evaluación destinada a confirmar el diagnóstico, detectar complicaciones médicas asociadas, establecer la existencia de condiciones que determinen necesidad de hospitalización o intervenciones de urgencia, y motivar al paciente y a sus padres a iniciar un tratamiento.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Luego de evaluación, deberán derivar al paciente a tratamiento ambulatorio especializado u hospitalización/internación psiquiátrica si su nivel de riesgo físico o psicosocial lo justifica. </a:t>
            </a:r>
            <a:endParaRPr lang="es-C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2BF497-C19B-0C45-ACE4-71029510D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8"/>
    </mc:Choice>
    <mc:Fallback>
      <p:transition spd="slow" advTm="4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id="{7F0FC757-0FB0-43DC-8A8C-A60D5517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B078FCAE-E8BE-4215-8F37-55B5EE72F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3525640" cy="2380828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frecuentes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adolescencia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8" name="Straight Connector 22">
            <a:extLst>
              <a:ext uri="{FF2B5EF4-FFF2-40B4-BE49-F238E27FC236}">
                <a16:creationId xmlns:a16="http://schemas.microsoft.com/office/drawing/2014/main" id="{3AAF1CF6-A2E3-40FC-975A-E8E573D2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3521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9" name="Group 24">
            <a:extLst>
              <a:ext uri="{FF2B5EF4-FFF2-40B4-BE49-F238E27FC236}">
                <a16:creationId xmlns:a16="http://schemas.microsoft.com/office/drawing/2014/main" id="{4907A2B9-67D8-42FB-A373-67076DE4D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1EDF98-4415-4462-AEA7-82AEA1205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E744230B-ABEB-48BC-A302-410B6FBD4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88BBAE4-1AA8-4249-AB11-FEFFDB51A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28689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F48ABDD-EC14-4852-8085-531535B9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4E9326-7C69-4A33-9A45-62F659E4A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A33F0EE-A235-5648-A3CF-28ABCEFDF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02527"/>
              </p:ext>
            </p:extLst>
          </p:nvPr>
        </p:nvGraphicFramePr>
        <p:xfrm>
          <a:off x="6107254" y="1116345"/>
          <a:ext cx="4794896" cy="386617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794896">
                  <a:extLst>
                    <a:ext uri="{9D8B030D-6E8A-4147-A177-3AD203B41FA5}">
                      <a16:colId xmlns:a16="http://schemas.microsoft.com/office/drawing/2014/main" val="985324236"/>
                    </a:ext>
                  </a:extLst>
                </a:gridCol>
              </a:tblGrid>
              <a:tr h="184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Anorexia Nerviosa (AN)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4085832809"/>
                  </a:ext>
                </a:extLst>
              </a:tr>
              <a:tr h="6324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Restricción de la ingesta de energía llevando a un peso corporal significativamente bajo, distorsión de la imagen corporal, miedo intenso a ganar peso, falta de reconocimiento de la gravedad de la enfermedad y/o comportamientos que interfieren con la ganancia de peso. </a:t>
                      </a:r>
                      <a:endParaRPr lang="es-CL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2174559054"/>
                  </a:ext>
                </a:extLst>
              </a:tr>
              <a:tr h="184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Bulimia Nerviosa (BN)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638615510"/>
                  </a:ext>
                </a:extLst>
              </a:tr>
              <a:tr h="781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Atracones seguidos de conductas compensatorias purgativas (por ej., vómito autoinducido, abuso de laxantes y/o diuréticos) y no purgativas (restricción de la ingesta o ejercicio excesivo), al menos 1 vez/ semana durante 3 meses. Puede existir distorsión de la imagen corporal, miedo intenso a ganar peso y falta de reconocimiento de la gravedad de la enfermedad. </a:t>
                      </a:r>
                      <a:endParaRPr lang="es-CL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1770615658"/>
                  </a:ext>
                </a:extLst>
              </a:tr>
              <a:tr h="184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Trastorno por Atracón (TA)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3674148958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Atracones sin conductas compensatorias, al menos 1 vez/ semana durante 3 meses. Se asocian con comer rápidamente, sin hambre, hasta sentirse incómodamente lleno, y/o con depresión, vergüenza o culpa. </a:t>
                      </a:r>
                      <a:endParaRPr lang="es-CL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3930329938"/>
                  </a:ext>
                </a:extLst>
              </a:tr>
              <a:tr h="184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Otros Trastornos Alimentarios o de la Ingestión de Alimentos Especificados</a:t>
                      </a:r>
                      <a:endParaRPr lang="es-C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1802167327"/>
                  </a:ext>
                </a:extLst>
              </a:tr>
              <a:tr h="12290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TCA que no cumplen con todos los criterios de los anteriores, pero tienen comportamientos específicos como característica clave, tales como restricción de la ingesta, purgas y/o atracones:</a:t>
                      </a:r>
                      <a:endParaRPr lang="es-CL" sz="10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AN Atípica</a:t>
                      </a:r>
                      <a:endParaRPr lang="es-CL" sz="10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BN (de Frecuencia Baja y/o Duración Limitada)</a:t>
                      </a:r>
                      <a:endParaRPr lang="es-CL" sz="10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TA (de Frecuencia Baja y/o Duración Limitada)</a:t>
                      </a:r>
                      <a:endParaRPr lang="es-CL" sz="10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Trastorno Purgativo</a:t>
                      </a:r>
                      <a:endParaRPr lang="es-CL" sz="10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000" dirty="0">
                          <a:effectLst/>
                        </a:rPr>
                        <a:t>Síndrome de Ingestión Nocturna de Alimentos</a:t>
                      </a:r>
                      <a:endParaRPr lang="es-CL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47" marR="55047" marT="0" marB="0"/>
                </a:tc>
                <a:extLst>
                  <a:ext uri="{0D108BD9-81ED-4DB2-BD59-A6C34878D82A}">
                    <a16:rowId xmlns:a16="http://schemas.microsoft.com/office/drawing/2014/main" val="287810458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10F0F8D-8556-4A42-BFEC-1E7B22F65E4A}"/>
              </a:ext>
            </a:extLst>
          </p:cNvPr>
          <p:cNvSpPr txBox="1"/>
          <p:nvPr/>
        </p:nvSpPr>
        <p:spPr>
          <a:xfrm>
            <a:off x="2857500" y="4714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6A46BE4-0555-5B4B-B766-2719373D5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37"/>
    </mc:Choice>
    <mc:Fallback>
      <p:transition spd="slow" advTm="13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Epidemiología TCA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4057650"/>
          </a:xfrm>
        </p:spPr>
        <p:txBody>
          <a:bodyPr>
            <a:normAutofit fontScale="85000" lnSpcReduction="20000"/>
          </a:bodyPr>
          <a:lstStyle/>
          <a:p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Presencia en diversas culturas y países; tendencia al aumento en países en desarrollo. </a:t>
            </a:r>
          </a:p>
          <a:p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Perfil de quienes los presentan se ha ampliado: distintos sexos, minorías, individuos de diverso NSE, etnia y estado nutricional, a e</a:t>
            </a:r>
            <a:r>
              <a:rPr lang="es-C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dades cada vez más tempranas</a:t>
            </a:r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Prevalencia internacional </a:t>
            </a:r>
            <a:r>
              <a:rPr lang="es-ES_tradnl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(adolescentes): </a:t>
            </a:r>
            <a:endParaRPr lang="es-CL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0.5% a 1%, BN 1-2 a 4%, TANE hasta 14% (DSM- IV). </a:t>
            </a:r>
            <a:endParaRPr lang="es-CL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DSM-5 incremento de AN y BN, y reducción significativa de No Especificados. </a:t>
            </a:r>
            <a:endParaRPr lang="es-CL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 1 a 3% en adolescentes y niños, significativamente mayor en los que buscan tratamiento por obesidad.</a:t>
            </a:r>
            <a:endParaRPr lang="es-CL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Prevalencia Chile </a:t>
            </a:r>
            <a:r>
              <a:rPr lang="es-ES_tradnl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(adolescentes): </a:t>
            </a:r>
            <a:endParaRPr lang="es-CL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Pocos estudios, resultados discordantes.</a:t>
            </a:r>
            <a:endParaRPr lang="es-CL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s-ES_tradnl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Ámbito clínico: impresión de aumento significativo.</a:t>
            </a:r>
            <a:endParaRPr lang="es-CL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3099A2-D5B0-6043-9EE5-8260B1896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0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30"/>
    </mc:Choice>
    <mc:Fallback>
      <p:transition spd="slow" advTm="11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Etiología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endParaRPr lang="es-ES_tradnl" dirty="0"/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carece de comprensión clara y completa.</a:t>
            </a:r>
          </a:p>
          <a:p>
            <a:pPr marL="0" indent="0">
              <a:buNone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Multifactorial: factores biológicos, psicológicos, conductuales y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socioambientales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interactuarían de manera compleja, contribuyendo a su aparición y mantención.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2BD691-6C3C-CA45-B4F4-DACBABA8E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6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85"/>
    </mc:Choice>
    <mc:Fallback>
      <p:transition spd="slow" advTm="2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8087"/>
            <a:ext cx="9603275" cy="587136"/>
          </a:xfrm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Impacto en la salud TCA</a:t>
            </a:r>
            <a:br>
              <a:rPr lang="es-CL" dirty="0"/>
            </a:b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D20654-10C2-3D44-9A14-7BE2502B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3100"/>
            <a:ext cx="9603275" cy="35232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Asociación a significativa morbilidad, mortalidad y compromiso severo de la calidad de vida.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Tasas brutas de mortalidad en AN: 0 a 22,5% , aunque pronóstico significativamente más favorable en adolescentes.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Pueden comprometer prácticamente todos los órganos y sistemas corporales, y afectar el crecimiento y desarrollo. 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D873B8-1E45-E44D-8686-8C737E937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7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30"/>
    </mc:Choice>
    <mc:Fallback>
      <p:transition spd="slow" advTm="3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Complicaciones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médicas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TCA </a:t>
            </a:r>
            <a:br>
              <a:rPr lang="en-US" sz="2300" dirty="0"/>
            </a:br>
            <a:endParaRPr lang="en-US" sz="23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2C71E55-1C5F-524C-8C39-8A6722E33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692460"/>
              </p:ext>
            </p:extLst>
          </p:nvPr>
        </p:nvGraphicFramePr>
        <p:xfrm>
          <a:off x="4766508" y="794648"/>
          <a:ext cx="5980157" cy="4361298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2135093">
                  <a:extLst>
                    <a:ext uri="{9D8B030D-6E8A-4147-A177-3AD203B41FA5}">
                      <a16:colId xmlns:a16="http://schemas.microsoft.com/office/drawing/2014/main" val="710319142"/>
                    </a:ext>
                  </a:extLst>
                </a:gridCol>
                <a:gridCol w="3845064">
                  <a:extLst>
                    <a:ext uri="{9D8B030D-6E8A-4147-A177-3AD203B41FA5}">
                      <a16:colId xmlns:a16="http://schemas.microsoft.com/office/drawing/2014/main" val="2251208883"/>
                    </a:ext>
                  </a:extLst>
                </a:gridCol>
              </a:tblGrid>
              <a:tr h="1284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Generales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s-CL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865" marR="90519" marT="90519" marB="9051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endParaRPr lang="es-ES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Deshidratación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Hipokalemia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Hipomagnesemia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Hiponatremia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Amenorrea/otras alteraciones menstruales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DMO</a:t>
                      </a:r>
                      <a:r>
                        <a:rPr lang="es-E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baja/osteoporosis 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0865" marR="90519" marT="90519" marB="9051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04902"/>
                  </a:ext>
                </a:extLst>
              </a:tr>
              <a:tr h="28509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Relacionadas a la restricción calórica y pérdida de peso 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s-CL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s-CL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865" marR="78450" marT="78450" marB="78450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Incapacidad para mantener la temperatura corporal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Atrofia </a:t>
                      </a:r>
                      <a:r>
                        <a:rPr lang="es-CL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miocárdica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Aumento de dispersión del intervalo QT 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Arritmias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Otras alteraciones electrocardiográficas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Prolapso de la válvula mitral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Derrame pericárdico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Retardo del vaciamiento gástrico y alteración de la motilidad gastrointestinal (distensión abdominal/plenitud postprandial/constipación)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Hipoglicemia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Hipercolesterolemia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Alteración exámenes de función hepática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Anemia/leucopenia/trombocitopenia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Síndrome del </a:t>
                      </a:r>
                      <a:r>
                        <a:rPr lang="es-ES" sz="1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eutiroídeo</a:t>
                      </a: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enfermo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Retardo de crecimiento </a:t>
                      </a:r>
                      <a:endParaRPr lang="es-CL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Atrofia cerebral </a:t>
                      </a:r>
                      <a:endParaRPr lang="es-CL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0865" marR="78450" marT="78450" marB="78450">
                    <a:lnL w="1905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75663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B2315F-FA3F-3147-94E4-04D713EEF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4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20"/>
    </mc:Choice>
    <mc:Fallback>
      <p:transition spd="slow" advTm="8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25A9E-193D-984F-90ED-0F7169A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Complicaciones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médicas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TCA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9A493EF-F0BE-7B45-AC0A-D7B072524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610497"/>
              </p:ext>
            </p:extLst>
          </p:nvPr>
        </p:nvGraphicFramePr>
        <p:xfrm>
          <a:off x="4927052" y="1116345"/>
          <a:ext cx="5665563" cy="3991766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933990">
                  <a:extLst>
                    <a:ext uri="{9D8B030D-6E8A-4147-A177-3AD203B41FA5}">
                      <a16:colId xmlns:a16="http://schemas.microsoft.com/office/drawing/2014/main" val="2505378356"/>
                    </a:ext>
                  </a:extLst>
                </a:gridCol>
                <a:gridCol w="3731573">
                  <a:extLst>
                    <a:ext uri="{9D8B030D-6E8A-4147-A177-3AD203B41FA5}">
                      <a16:colId xmlns:a16="http://schemas.microsoft.com/office/drawing/2014/main" val="3023821814"/>
                    </a:ext>
                  </a:extLst>
                </a:gridCol>
              </a:tblGrid>
              <a:tr h="7103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FFFFFF"/>
                          </a:solidFill>
                          <a:effectLst/>
                        </a:rPr>
                        <a:t>Relacionadas a los atracones </a:t>
                      </a:r>
                      <a:endParaRPr lang="es-CL" sz="1400" b="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3340" marR="122004" marT="122004" marB="12200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b="0" dirty="0">
                          <a:solidFill>
                            <a:srgbClr val="FFFFFF"/>
                          </a:solidFill>
                          <a:effectLst/>
                        </a:rPr>
                        <a:t>Dilatación aguda y ruptura gástrica (rara)</a:t>
                      </a:r>
                      <a:endParaRPr lang="es-CL" sz="1400" b="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340" marR="122004" marT="122004" marB="12200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55794"/>
                  </a:ext>
                </a:extLst>
              </a:tr>
              <a:tr h="17948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FFFFFF"/>
                          </a:solidFill>
                          <a:effectLst/>
                        </a:rPr>
                        <a:t>Relacionadas a los vómitos </a:t>
                      </a:r>
                      <a:endParaRPr lang="es-CL" sz="1400" b="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3340" marR="122004" marT="122004" marB="12200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Alcalosis metabólica </a:t>
                      </a:r>
                      <a:r>
                        <a:rPr lang="es-ES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hipoclorémica</a:t>
                      </a: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endParaRPr lang="es-CL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Esofagitis</a:t>
                      </a:r>
                      <a:endParaRPr lang="es-CL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Reflujo gastroesofágico </a:t>
                      </a:r>
                      <a:endParaRPr lang="es-CL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CL" sz="1400" b="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Perimolisis </a:t>
                      </a:r>
                      <a:r>
                        <a:rPr lang="es-CL" sz="1200" b="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(erosiones del esmalte dental en superficies linguales y oclusales</a:t>
                      </a:r>
                      <a:r>
                        <a:rPr lang="es-ES" sz="1200" b="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)</a:t>
                      </a:r>
                      <a:endParaRPr lang="es-C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Síndrome de </a:t>
                      </a:r>
                      <a:r>
                        <a:rPr lang="es-ES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Mallory-Weiss</a:t>
                      </a: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endParaRPr lang="es-CL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pt-BR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Ruptura esofágica o gástrica (rara) </a:t>
                      </a:r>
                      <a:endParaRPr lang="es-CL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Neumonia</a:t>
                      </a: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aspirativa</a:t>
                      </a:r>
                      <a:r>
                        <a:rPr lang="es-E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(rara)</a:t>
                      </a:r>
                      <a:endParaRPr lang="es-CL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340" marR="122004" marT="122004" marB="12200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611665"/>
                  </a:ext>
                </a:extLst>
              </a:tr>
              <a:tr h="1361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0" dirty="0">
                          <a:solidFill>
                            <a:srgbClr val="FFFFFF"/>
                          </a:solidFill>
                          <a:effectLst/>
                        </a:rPr>
                        <a:t>Relacionadas al abuso de laxantes </a:t>
                      </a:r>
                      <a:endParaRPr lang="es-CL" sz="1400" b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s-CL" sz="1400" b="1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3340" marR="122004" marT="122004" marB="12200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Acidosis metabólica </a:t>
                      </a:r>
                      <a:r>
                        <a:rPr lang="es-ES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hiperclorémica</a:t>
                      </a:r>
                      <a:r>
                        <a:rPr lang="es-E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endParaRPr lang="es-CL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Hiperuricemia</a:t>
                      </a:r>
                      <a:endParaRPr lang="es-CL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Hipocalcemia</a:t>
                      </a:r>
                      <a:endParaRPr lang="es-CL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s-E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Retención hídrica post suspensión de laxantes </a:t>
                      </a:r>
                      <a:endParaRPr lang="es-CL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340" marR="122004" marT="122004" marB="12200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19008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E95BD3A-8B3A-8944-9ED1-CC22E6D9D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03"/>
    </mc:Choice>
    <mc:Fallback>
      <p:transition spd="slow" advTm="6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3478</Words>
  <Application>Microsoft Macintosh PowerPoint</Application>
  <PresentationFormat>Panorámica</PresentationFormat>
  <Paragraphs>373</Paragraphs>
  <Slides>33</Slides>
  <Notes>0</Notes>
  <HiddenSlides>0</HiddenSlides>
  <MMClips>33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Cambria</vt:lpstr>
      <vt:lpstr>Consolas</vt:lpstr>
      <vt:lpstr>Gill Sans MT</vt:lpstr>
      <vt:lpstr>Symbol</vt:lpstr>
      <vt:lpstr>Times New Roman</vt:lpstr>
      <vt:lpstr>Galería</vt:lpstr>
      <vt:lpstr>Trastornos de la conducta alimentaria en adolescentes </vt:lpstr>
      <vt:lpstr>TCA EN ADOLESCENTES</vt:lpstr>
      <vt:lpstr>TCA= Trastornos Alimentarios y de la Ingestión de Alimentos (DSM-5)</vt:lpstr>
      <vt:lpstr>Criterios diagnósticos   TCA más frecuentes  adolescencia</vt:lpstr>
      <vt:lpstr>Epidemiología TCA  </vt:lpstr>
      <vt:lpstr>Etiología TCA </vt:lpstr>
      <vt:lpstr>Impacto en la salud TCA </vt:lpstr>
      <vt:lpstr>Complicaciones médicas TCA  </vt:lpstr>
      <vt:lpstr>Complicaciones médicas TCA</vt:lpstr>
      <vt:lpstr>Impacto en la salud TCA (psicosocial) </vt:lpstr>
      <vt:lpstr>Presentación clínica TCA </vt:lpstr>
      <vt:lpstr>Presentación clínica TCA </vt:lpstr>
      <vt:lpstr>Presentación clínica TCA </vt:lpstr>
      <vt:lpstr>Presentación clínica TCA </vt:lpstr>
      <vt:lpstr>Presentación clínica TCA </vt:lpstr>
      <vt:lpstr>Presentación clínica TCA</vt:lpstr>
      <vt:lpstr>Presentación clínica TCA</vt:lpstr>
      <vt:lpstr>TRATAMIENTO TCA</vt:lpstr>
      <vt:lpstr>Importancia de pesquisa precoz </vt:lpstr>
      <vt:lpstr>Evaluación inicial TCA </vt:lpstr>
      <vt:lpstr>Anamnesis </vt:lpstr>
      <vt:lpstr>Anamnesis </vt:lpstr>
      <vt:lpstr>Anamnesis </vt:lpstr>
      <vt:lpstr>Anamnesis</vt:lpstr>
      <vt:lpstr>Examen físico </vt:lpstr>
      <vt:lpstr>Diagnóstico diferencial TCA</vt:lpstr>
      <vt:lpstr>Evaluación de laboratorio inicial TCA </vt:lpstr>
      <vt:lpstr>Alteraciones potenciales en exámenes de laboratorio iniciales TCA</vt:lpstr>
      <vt:lpstr>Derivación a tratamiento especializado  </vt:lpstr>
      <vt:lpstr>Indicaciones de hospitalización/internación en adolescentes TCA (GoldeN et al. J Adolesc Health. 2015; 56:370-5)</vt:lpstr>
      <vt:lpstr>CONCLUSIONES</vt:lpstr>
      <vt:lpstr>CONCLUSIONES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Trastornos de la conducta alimentaria en adolescentes </dc:title>
  <dc:creator>Veronica Gaete</dc:creator>
  <cp:lastModifiedBy>Veronica Gaete</cp:lastModifiedBy>
  <cp:revision>30</cp:revision>
  <dcterms:created xsi:type="dcterms:W3CDTF">2020-06-01T19:36:59Z</dcterms:created>
  <dcterms:modified xsi:type="dcterms:W3CDTF">2020-06-01T22:39:44Z</dcterms:modified>
</cp:coreProperties>
</file>