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1" r:id="rId2"/>
    <p:sldId id="333" r:id="rId3"/>
    <p:sldId id="364" r:id="rId4"/>
    <p:sldId id="335" r:id="rId5"/>
    <p:sldId id="429" r:id="rId6"/>
    <p:sldId id="453" r:id="rId7"/>
    <p:sldId id="427" r:id="rId8"/>
    <p:sldId id="454" r:id="rId9"/>
    <p:sldId id="462" r:id="rId10"/>
    <p:sldId id="452" r:id="rId11"/>
    <p:sldId id="438" r:id="rId12"/>
    <p:sldId id="399" r:id="rId13"/>
    <p:sldId id="441" r:id="rId14"/>
    <p:sldId id="456" r:id="rId15"/>
    <p:sldId id="458" r:id="rId16"/>
    <p:sldId id="463" r:id="rId17"/>
    <p:sldId id="461" r:id="rId18"/>
    <p:sldId id="459" r:id="rId19"/>
    <p:sldId id="464" r:id="rId20"/>
    <p:sldId id="460" r:id="rId21"/>
    <p:sldId id="400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8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0"/>
    <p:restoredTop sz="95934"/>
  </p:normalViewPr>
  <p:slideViewPr>
    <p:cSldViewPr snapToGrid="0" snapToObjects="1">
      <p:cViewPr varScale="1">
        <p:scale>
          <a:sx n="80" d="100"/>
          <a:sy n="80" d="100"/>
        </p:scale>
        <p:origin x="-120" y="-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9DA2B-B437-436D-8676-1FF1640F819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AB55DD-0DDB-4F16-984D-7BB910EFDBDF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Tipo de tos, frecuencia de tos</a:t>
          </a:r>
          <a:endParaRPr lang="en-US" dirty="0">
            <a:solidFill>
              <a:schemeClr val="tx1"/>
            </a:solidFill>
          </a:endParaRPr>
        </a:p>
      </dgm:t>
    </dgm:pt>
    <dgm:pt modelId="{7FA5087C-2267-42EC-BC44-B7066EEDA253}" type="parTrans" cxnId="{24BA38A2-E4A1-4F93-A822-350086E76CC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6381BB-3D03-411A-A2D4-960F731941F2}" type="sibTrans" cxnId="{24BA38A2-E4A1-4F93-A822-350086E76CC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D729B85-2094-4218-B39C-FDA80EE81D91}">
      <dgm:prSet/>
      <dgm:spPr/>
      <dgm:t>
        <a:bodyPr/>
        <a:lstStyle/>
        <a:p>
          <a:r>
            <a:rPr lang="es-CL">
              <a:solidFill>
                <a:schemeClr val="tx1"/>
              </a:solidFill>
            </a:rPr>
            <a:t>Tos con ejercicio, risa o llanto</a:t>
          </a:r>
          <a:endParaRPr lang="en-US">
            <a:solidFill>
              <a:schemeClr val="tx1"/>
            </a:solidFill>
          </a:endParaRPr>
        </a:p>
      </dgm:t>
    </dgm:pt>
    <dgm:pt modelId="{97DF90AE-5B47-44EC-9DC0-CA78B181F82B}" type="parTrans" cxnId="{C30A4940-C658-4DAD-9358-EAD094DADF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AC02A7B-237E-4518-B853-535AB1559688}" type="sibTrans" cxnId="{C30A4940-C658-4DAD-9358-EAD094DADF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1FE5A3F-968F-4C9F-8305-ECBFCF3B5209}">
      <dgm:prSet/>
      <dgm:spPr/>
      <dgm:t>
        <a:bodyPr/>
        <a:lstStyle/>
        <a:p>
          <a:r>
            <a:rPr lang="es-CL">
              <a:solidFill>
                <a:schemeClr val="tx1"/>
              </a:solidFill>
            </a:rPr>
            <a:t>Tos al exponerse a alergenos</a:t>
          </a:r>
          <a:endParaRPr lang="en-US">
            <a:solidFill>
              <a:schemeClr val="tx1"/>
            </a:solidFill>
          </a:endParaRPr>
        </a:p>
      </dgm:t>
    </dgm:pt>
    <dgm:pt modelId="{F7731BC5-7939-414C-8747-FC58547CE093}" type="parTrans" cxnId="{14C89AD8-4E87-4486-A3A0-580651B20A9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DB98F16-AB86-403B-8268-B947A25396C9}" type="sibTrans" cxnId="{14C89AD8-4E87-4486-A3A0-580651B20A9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FCF0B5-09E9-4DFA-8D9D-38B742FE16EE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Respuesta a salbutamol</a:t>
          </a:r>
          <a:endParaRPr lang="en-US" dirty="0">
            <a:solidFill>
              <a:schemeClr val="tx1"/>
            </a:solidFill>
          </a:endParaRPr>
        </a:p>
      </dgm:t>
    </dgm:pt>
    <dgm:pt modelId="{0242A2B6-27ED-4280-A609-68E00C90BBB7}" type="parTrans" cxnId="{F46A4C08-C0A4-4162-8E12-E81DFF450D6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DFEB511-3C2B-4166-8F5F-345CE1CBADEB}" type="sibTrans" cxnId="{F46A4C08-C0A4-4162-8E12-E81DFF450D6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C6252DE-5BD6-4D17-BFAE-A040F7F9E9C6}">
      <dgm:prSet/>
      <dgm:spPr/>
      <dgm:t>
        <a:bodyPr/>
        <a:lstStyle/>
        <a:p>
          <a:r>
            <a:rPr lang="es-CL">
              <a:solidFill>
                <a:schemeClr val="tx1"/>
              </a:solidFill>
            </a:rPr>
            <a:t>Presencia de dermatitis, rinitis, alergia alimentaria</a:t>
          </a:r>
          <a:endParaRPr lang="en-US">
            <a:solidFill>
              <a:schemeClr val="tx1"/>
            </a:solidFill>
          </a:endParaRPr>
        </a:p>
      </dgm:t>
    </dgm:pt>
    <dgm:pt modelId="{E2BD6B80-5DDC-4034-9FBA-39159A5AB1B5}" type="parTrans" cxnId="{10F5F928-FFB9-4A6A-ADF5-17AF62D3827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1670919-4460-4B13-AC37-E8B0342AAC4E}" type="sibTrans" cxnId="{10F5F928-FFB9-4A6A-ADF5-17AF62D3827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ACC117-3709-46E7-8373-6DE109337D80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Antecdente de asma o alergia en padres o hermanos</a:t>
          </a:r>
          <a:endParaRPr lang="en-US" dirty="0">
            <a:solidFill>
              <a:schemeClr val="tx1"/>
            </a:solidFill>
          </a:endParaRPr>
        </a:p>
      </dgm:t>
    </dgm:pt>
    <dgm:pt modelId="{6F2AE701-F1C2-451A-B405-A594E5BECFEF}" type="parTrans" cxnId="{4DB72BE9-DBEF-4271-890D-8342B155320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0C2D58E-13C2-44C8-A549-91BDDBB0DA61}" type="sibTrans" cxnId="{4DB72BE9-DBEF-4271-890D-8342B155320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554EC98-BFD4-4027-BC9A-99517E946EF0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Antecdente de prematurez, RGE, soplo, Cardiopatía</a:t>
          </a:r>
          <a:endParaRPr lang="en-US" dirty="0">
            <a:solidFill>
              <a:schemeClr val="tx1"/>
            </a:solidFill>
          </a:endParaRPr>
        </a:p>
      </dgm:t>
    </dgm:pt>
    <dgm:pt modelId="{8506FC03-41BB-4014-AB35-DF37A89B915F}" type="parTrans" cxnId="{0E51047B-0846-471D-805C-4EC5261DB10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E8D9C81-2532-46B7-A5B5-09C7324A19D6}" type="sibTrans" cxnId="{0E51047B-0846-471D-805C-4EC5261DB10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46ED9CF-C4F1-4097-9AEC-D2D976282CD7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Antecdente de infecciones repetidas y uso de antibiótico</a:t>
          </a:r>
          <a:endParaRPr lang="en-US" dirty="0">
            <a:solidFill>
              <a:schemeClr val="tx1"/>
            </a:solidFill>
          </a:endParaRPr>
        </a:p>
      </dgm:t>
    </dgm:pt>
    <dgm:pt modelId="{3960E809-2E5A-47B1-A505-BDF4DC5DA895}" type="parTrans" cxnId="{4D7DFA16-1ECF-4BD1-86DB-D26B495EF86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9050C47-BB9D-45C9-ACA2-F9634B295D0A}" type="sibTrans" cxnId="{4D7DFA16-1ECF-4BD1-86DB-D26B495EF86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99F259D-3C70-9948-9E9A-B5D0E28C44B1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falla en crecimiento, diarrea crónica</a:t>
          </a:r>
        </a:p>
      </dgm:t>
    </dgm:pt>
    <dgm:pt modelId="{2313850B-741E-D64D-8516-8C2DAB402735}" type="parTrans" cxnId="{7D94449D-A6EE-EA4B-9619-202FF543FC3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DF30732-1C54-5143-87D7-610BEE4BE6EB}" type="sibTrans" cxnId="{7D94449D-A6EE-EA4B-9619-202FF543FC3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6B754BD-47DB-3045-B358-AF8E0BAA2893}" type="pres">
      <dgm:prSet presAssocID="{7479DA2B-B437-436D-8676-1FF1640F81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DA86B41-90B9-A54F-BC8A-7E34B4AA841F}" type="pres">
      <dgm:prSet presAssocID="{A0AB55DD-0DDB-4F16-984D-7BB910EFDBD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495621-3712-C540-BA64-D3A483694D5C}" type="pres">
      <dgm:prSet presAssocID="{446381BB-3D03-411A-A2D4-960F731941F2}" presName="sibTrans" presStyleLbl="sibTrans1D1" presStyleIdx="0" presStyleCnt="8"/>
      <dgm:spPr/>
      <dgm:t>
        <a:bodyPr/>
        <a:lstStyle/>
        <a:p>
          <a:endParaRPr lang="es-ES"/>
        </a:p>
      </dgm:t>
    </dgm:pt>
    <dgm:pt modelId="{0DEA9C70-A0A7-A34B-B022-D0D3E84C2AC2}" type="pres">
      <dgm:prSet presAssocID="{446381BB-3D03-411A-A2D4-960F731941F2}" presName="connectorText" presStyleLbl="sibTrans1D1" presStyleIdx="0" presStyleCnt="8"/>
      <dgm:spPr/>
      <dgm:t>
        <a:bodyPr/>
        <a:lstStyle/>
        <a:p>
          <a:endParaRPr lang="es-ES"/>
        </a:p>
      </dgm:t>
    </dgm:pt>
    <dgm:pt modelId="{E5E01F63-A5C6-C94F-B74F-AE8A26F21FF8}" type="pres">
      <dgm:prSet presAssocID="{3D729B85-2094-4218-B39C-FDA80EE81D9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E2611A-911C-1344-B48A-6813B7FE71E2}" type="pres">
      <dgm:prSet presAssocID="{0AC02A7B-237E-4518-B853-535AB1559688}" presName="sibTrans" presStyleLbl="sibTrans1D1" presStyleIdx="1" presStyleCnt="8"/>
      <dgm:spPr/>
      <dgm:t>
        <a:bodyPr/>
        <a:lstStyle/>
        <a:p>
          <a:endParaRPr lang="es-ES"/>
        </a:p>
      </dgm:t>
    </dgm:pt>
    <dgm:pt modelId="{B67E8F9F-DC3D-6F4B-A51A-11452B7EAB67}" type="pres">
      <dgm:prSet presAssocID="{0AC02A7B-237E-4518-B853-535AB1559688}" presName="connectorText" presStyleLbl="sibTrans1D1" presStyleIdx="1" presStyleCnt="8"/>
      <dgm:spPr/>
      <dgm:t>
        <a:bodyPr/>
        <a:lstStyle/>
        <a:p>
          <a:endParaRPr lang="es-ES"/>
        </a:p>
      </dgm:t>
    </dgm:pt>
    <dgm:pt modelId="{A3FC2798-B7E6-214B-A778-B1A147620A5D}" type="pres">
      <dgm:prSet presAssocID="{71FE5A3F-968F-4C9F-8305-ECBFCF3B520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CE1ECF-34CF-B945-B650-AD442B98473D}" type="pres">
      <dgm:prSet presAssocID="{4DB98F16-AB86-403B-8268-B947A25396C9}" presName="sibTrans" presStyleLbl="sibTrans1D1" presStyleIdx="2" presStyleCnt="8"/>
      <dgm:spPr/>
      <dgm:t>
        <a:bodyPr/>
        <a:lstStyle/>
        <a:p>
          <a:endParaRPr lang="es-ES"/>
        </a:p>
      </dgm:t>
    </dgm:pt>
    <dgm:pt modelId="{B15B6D20-6770-384E-A597-82538C82C588}" type="pres">
      <dgm:prSet presAssocID="{4DB98F16-AB86-403B-8268-B947A25396C9}" presName="connectorText" presStyleLbl="sibTrans1D1" presStyleIdx="2" presStyleCnt="8"/>
      <dgm:spPr/>
      <dgm:t>
        <a:bodyPr/>
        <a:lstStyle/>
        <a:p>
          <a:endParaRPr lang="es-ES"/>
        </a:p>
      </dgm:t>
    </dgm:pt>
    <dgm:pt modelId="{29999C24-4A0C-BA46-979F-7C23CD1D3C16}" type="pres">
      <dgm:prSet presAssocID="{58FCF0B5-09E9-4DFA-8D9D-38B742FE16E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CB6C0E-1FFB-7C4A-AFFA-600845DFF549}" type="pres">
      <dgm:prSet presAssocID="{BDFEB511-3C2B-4166-8F5F-345CE1CBADEB}" presName="sibTrans" presStyleLbl="sibTrans1D1" presStyleIdx="3" presStyleCnt="8"/>
      <dgm:spPr/>
      <dgm:t>
        <a:bodyPr/>
        <a:lstStyle/>
        <a:p>
          <a:endParaRPr lang="es-ES"/>
        </a:p>
      </dgm:t>
    </dgm:pt>
    <dgm:pt modelId="{A7E9B6BE-2435-2A43-BEEC-3A29BA902774}" type="pres">
      <dgm:prSet presAssocID="{BDFEB511-3C2B-4166-8F5F-345CE1CBADEB}" presName="connectorText" presStyleLbl="sibTrans1D1" presStyleIdx="3" presStyleCnt="8"/>
      <dgm:spPr/>
      <dgm:t>
        <a:bodyPr/>
        <a:lstStyle/>
        <a:p>
          <a:endParaRPr lang="es-ES"/>
        </a:p>
      </dgm:t>
    </dgm:pt>
    <dgm:pt modelId="{E3C3FDEA-1B23-544B-98B2-9D0C997C1FC2}" type="pres">
      <dgm:prSet presAssocID="{EC6252DE-5BD6-4D17-BFAE-A040F7F9E9C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ED7A0-29A2-D744-96F2-0617E9E90AFF}" type="pres">
      <dgm:prSet presAssocID="{91670919-4460-4B13-AC37-E8B0342AAC4E}" presName="sibTrans" presStyleLbl="sibTrans1D1" presStyleIdx="4" presStyleCnt="8"/>
      <dgm:spPr/>
      <dgm:t>
        <a:bodyPr/>
        <a:lstStyle/>
        <a:p>
          <a:endParaRPr lang="es-ES"/>
        </a:p>
      </dgm:t>
    </dgm:pt>
    <dgm:pt modelId="{7E845559-7C88-9846-91E4-A05A8FC8454E}" type="pres">
      <dgm:prSet presAssocID="{91670919-4460-4B13-AC37-E8B0342AAC4E}" presName="connectorText" presStyleLbl="sibTrans1D1" presStyleIdx="4" presStyleCnt="8"/>
      <dgm:spPr/>
      <dgm:t>
        <a:bodyPr/>
        <a:lstStyle/>
        <a:p>
          <a:endParaRPr lang="es-ES"/>
        </a:p>
      </dgm:t>
    </dgm:pt>
    <dgm:pt modelId="{FE513AB0-462B-9941-BE2F-4B5A1F216E4B}" type="pres">
      <dgm:prSet presAssocID="{A7ACC117-3709-46E7-8373-6DE109337D8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45EE30-3C24-1C49-8132-350E246A5858}" type="pres">
      <dgm:prSet presAssocID="{70C2D58E-13C2-44C8-A549-91BDDBB0DA61}" presName="sibTrans" presStyleLbl="sibTrans1D1" presStyleIdx="5" presStyleCnt="8"/>
      <dgm:spPr/>
      <dgm:t>
        <a:bodyPr/>
        <a:lstStyle/>
        <a:p>
          <a:endParaRPr lang="es-ES"/>
        </a:p>
      </dgm:t>
    </dgm:pt>
    <dgm:pt modelId="{963CDE9A-6AF9-514D-9E3D-6A9FC6F16431}" type="pres">
      <dgm:prSet presAssocID="{70C2D58E-13C2-44C8-A549-91BDDBB0DA61}" presName="connectorText" presStyleLbl="sibTrans1D1" presStyleIdx="5" presStyleCnt="8"/>
      <dgm:spPr/>
      <dgm:t>
        <a:bodyPr/>
        <a:lstStyle/>
        <a:p>
          <a:endParaRPr lang="es-ES"/>
        </a:p>
      </dgm:t>
    </dgm:pt>
    <dgm:pt modelId="{6EBBCB51-D0A8-4840-B458-67BB82E0A765}" type="pres">
      <dgm:prSet presAssocID="{9554EC98-BFD4-4027-BC9A-99517E946EF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5DBEF7-6249-1249-8BDD-C84517A1F176}" type="pres">
      <dgm:prSet presAssocID="{5E8D9C81-2532-46B7-A5B5-09C7324A19D6}" presName="sibTrans" presStyleLbl="sibTrans1D1" presStyleIdx="6" presStyleCnt="8"/>
      <dgm:spPr/>
      <dgm:t>
        <a:bodyPr/>
        <a:lstStyle/>
        <a:p>
          <a:endParaRPr lang="es-ES"/>
        </a:p>
      </dgm:t>
    </dgm:pt>
    <dgm:pt modelId="{B3FF6DD0-5862-6C47-B0B4-AD36763D646C}" type="pres">
      <dgm:prSet presAssocID="{5E8D9C81-2532-46B7-A5B5-09C7324A19D6}" presName="connectorText" presStyleLbl="sibTrans1D1" presStyleIdx="6" presStyleCnt="8"/>
      <dgm:spPr/>
      <dgm:t>
        <a:bodyPr/>
        <a:lstStyle/>
        <a:p>
          <a:endParaRPr lang="es-ES"/>
        </a:p>
      </dgm:t>
    </dgm:pt>
    <dgm:pt modelId="{DBDEA340-26DC-C243-9E20-F7C3CF62D50D}" type="pres">
      <dgm:prSet presAssocID="{946ED9CF-C4F1-4097-9AEC-D2D976282CD7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793EDF-FDF7-7249-80DA-DFBD7DF9BA44}" type="pres">
      <dgm:prSet presAssocID="{D9050C47-BB9D-45C9-ACA2-F9634B295D0A}" presName="sibTrans" presStyleLbl="sibTrans1D1" presStyleIdx="7" presStyleCnt="8"/>
      <dgm:spPr/>
      <dgm:t>
        <a:bodyPr/>
        <a:lstStyle/>
        <a:p>
          <a:endParaRPr lang="es-ES"/>
        </a:p>
      </dgm:t>
    </dgm:pt>
    <dgm:pt modelId="{C045C518-4059-F049-8627-A42794D10CF6}" type="pres">
      <dgm:prSet presAssocID="{D9050C47-BB9D-45C9-ACA2-F9634B295D0A}" presName="connectorText" presStyleLbl="sibTrans1D1" presStyleIdx="7" presStyleCnt="8"/>
      <dgm:spPr/>
      <dgm:t>
        <a:bodyPr/>
        <a:lstStyle/>
        <a:p>
          <a:endParaRPr lang="es-ES"/>
        </a:p>
      </dgm:t>
    </dgm:pt>
    <dgm:pt modelId="{1722A5C1-2C24-C14E-81F0-7EE438C887C4}" type="pres">
      <dgm:prSet presAssocID="{099F259D-3C70-9948-9E9A-B5D0E28C44B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51047B-0846-471D-805C-4EC5261DB104}" srcId="{7479DA2B-B437-436D-8676-1FF1640F8194}" destId="{9554EC98-BFD4-4027-BC9A-99517E946EF0}" srcOrd="6" destOrd="0" parTransId="{8506FC03-41BB-4014-AB35-DF37A89B915F}" sibTransId="{5E8D9C81-2532-46B7-A5B5-09C7324A19D6}"/>
    <dgm:cxn modelId="{7BCF0302-3478-9F4C-B87D-40DF81363AA7}" type="presOf" srcId="{099F259D-3C70-9948-9E9A-B5D0E28C44B1}" destId="{1722A5C1-2C24-C14E-81F0-7EE438C887C4}" srcOrd="0" destOrd="0" presId="urn:microsoft.com/office/officeart/2016/7/layout/RepeatingBendingProcessNew"/>
    <dgm:cxn modelId="{53355BD0-6F32-954A-9F6F-4D6C94A81981}" type="presOf" srcId="{446381BB-3D03-411A-A2D4-960F731941F2}" destId="{0DEA9C70-A0A7-A34B-B022-D0D3E84C2AC2}" srcOrd="1" destOrd="0" presId="urn:microsoft.com/office/officeart/2016/7/layout/RepeatingBendingProcessNew"/>
    <dgm:cxn modelId="{14C89AD8-4E87-4486-A3A0-580651B20A9D}" srcId="{7479DA2B-B437-436D-8676-1FF1640F8194}" destId="{71FE5A3F-968F-4C9F-8305-ECBFCF3B5209}" srcOrd="2" destOrd="0" parTransId="{F7731BC5-7939-414C-8747-FC58547CE093}" sibTransId="{4DB98F16-AB86-403B-8268-B947A25396C9}"/>
    <dgm:cxn modelId="{72681612-CCCB-1143-9537-4D6288212026}" type="presOf" srcId="{A7ACC117-3709-46E7-8373-6DE109337D80}" destId="{FE513AB0-462B-9941-BE2F-4B5A1F216E4B}" srcOrd="0" destOrd="0" presId="urn:microsoft.com/office/officeart/2016/7/layout/RepeatingBendingProcessNew"/>
    <dgm:cxn modelId="{FED5A83E-0135-434B-A4CB-1F7CDF4E8A09}" type="presOf" srcId="{3D729B85-2094-4218-B39C-FDA80EE81D91}" destId="{E5E01F63-A5C6-C94F-B74F-AE8A26F21FF8}" srcOrd="0" destOrd="0" presId="urn:microsoft.com/office/officeart/2016/7/layout/RepeatingBendingProcessNew"/>
    <dgm:cxn modelId="{685B33AC-0393-3547-8F49-AB6EDD655364}" type="presOf" srcId="{BDFEB511-3C2B-4166-8F5F-345CE1CBADEB}" destId="{A7E9B6BE-2435-2A43-BEEC-3A29BA902774}" srcOrd="1" destOrd="0" presId="urn:microsoft.com/office/officeart/2016/7/layout/RepeatingBendingProcessNew"/>
    <dgm:cxn modelId="{5306148B-2DBD-1C4F-A4CB-8490A3BCD27E}" type="presOf" srcId="{91670919-4460-4B13-AC37-E8B0342AAC4E}" destId="{B87ED7A0-29A2-D744-96F2-0617E9E90AFF}" srcOrd="0" destOrd="0" presId="urn:microsoft.com/office/officeart/2016/7/layout/RepeatingBendingProcessNew"/>
    <dgm:cxn modelId="{5377D985-3AE4-7C41-A445-754B8E0D8725}" type="presOf" srcId="{A0AB55DD-0DDB-4F16-984D-7BB910EFDBDF}" destId="{ADA86B41-90B9-A54F-BC8A-7E34B4AA841F}" srcOrd="0" destOrd="0" presId="urn:microsoft.com/office/officeart/2016/7/layout/RepeatingBendingProcessNew"/>
    <dgm:cxn modelId="{F7420C19-3F5F-8C4D-BE5C-4730D723D788}" type="presOf" srcId="{0AC02A7B-237E-4518-B853-535AB1559688}" destId="{82E2611A-911C-1344-B48A-6813B7FE71E2}" srcOrd="0" destOrd="0" presId="urn:microsoft.com/office/officeart/2016/7/layout/RepeatingBendingProcessNew"/>
    <dgm:cxn modelId="{33DFBD2D-B5B4-2B41-9D76-FD5519062ED0}" type="presOf" srcId="{91670919-4460-4B13-AC37-E8B0342AAC4E}" destId="{7E845559-7C88-9846-91E4-A05A8FC8454E}" srcOrd="1" destOrd="0" presId="urn:microsoft.com/office/officeart/2016/7/layout/RepeatingBendingProcessNew"/>
    <dgm:cxn modelId="{2D9DDAC6-C6FA-884C-9AD0-9101FA96B243}" type="presOf" srcId="{EC6252DE-5BD6-4D17-BFAE-A040F7F9E9C6}" destId="{E3C3FDEA-1B23-544B-98B2-9D0C997C1FC2}" srcOrd="0" destOrd="0" presId="urn:microsoft.com/office/officeart/2016/7/layout/RepeatingBendingProcessNew"/>
    <dgm:cxn modelId="{9801E32D-C219-0741-A2BA-C2DE60C94F68}" type="presOf" srcId="{0AC02A7B-237E-4518-B853-535AB1559688}" destId="{B67E8F9F-DC3D-6F4B-A51A-11452B7EAB67}" srcOrd="1" destOrd="0" presId="urn:microsoft.com/office/officeart/2016/7/layout/RepeatingBendingProcessNew"/>
    <dgm:cxn modelId="{7756CA9E-5DDF-FD49-93BB-A33A36B87A79}" type="presOf" srcId="{70C2D58E-13C2-44C8-A549-91BDDBB0DA61}" destId="{3745EE30-3C24-1C49-8132-350E246A5858}" srcOrd="0" destOrd="0" presId="urn:microsoft.com/office/officeart/2016/7/layout/RepeatingBendingProcessNew"/>
    <dgm:cxn modelId="{421FEA25-97B5-8040-B25E-8C5DF97FF402}" type="presOf" srcId="{946ED9CF-C4F1-4097-9AEC-D2D976282CD7}" destId="{DBDEA340-26DC-C243-9E20-F7C3CF62D50D}" srcOrd="0" destOrd="0" presId="urn:microsoft.com/office/officeart/2016/7/layout/RepeatingBendingProcessNew"/>
    <dgm:cxn modelId="{24BA38A2-E4A1-4F93-A822-350086E76CC7}" srcId="{7479DA2B-B437-436D-8676-1FF1640F8194}" destId="{A0AB55DD-0DDB-4F16-984D-7BB910EFDBDF}" srcOrd="0" destOrd="0" parTransId="{7FA5087C-2267-42EC-BC44-B7066EEDA253}" sibTransId="{446381BB-3D03-411A-A2D4-960F731941F2}"/>
    <dgm:cxn modelId="{1DEBD8D8-7B24-0646-B681-D0B8B6339C4B}" type="presOf" srcId="{5E8D9C81-2532-46B7-A5B5-09C7324A19D6}" destId="{B3FF6DD0-5862-6C47-B0B4-AD36763D646C}" srcOrd="1" destOrd="0" presId="urn:microsoft.com/office/officeart/2016/7/layout/RepeatingBendingProcessNew"/>
    <dgm:cxn modelId="{2EEF492E-BD55-7347-A4F6-25170A87CD6F}" type="presOf" srcId="{BDFEB511-3C2B-4166-8F5F-345CE1CBADEB}" destId="{6BCB6C0E-1FFB-7C4A-AFFA-600845DFF549}" srcOrd="0" destOrd="0" presId="urn:microsoft.com/office/officeart/2016/7/layout/RepeatingBendingProcessNew"/>
    <dgm:cxn modelId="{99F697C5-527C-934C-A8AD-1FBED07942D7}" type="presOf" srcId="{446381BB-3D03-411A-A2D4-960F731941F2}" destId="{1C495621-3712-C540-BA64-D3A483694D5C}" srcOrd="0" destOrd="0" presId="urn:microsoft.com/office/officeart/2016/7/layout/RepeatingBendingProcessNew"/>
    <dgm:cxn modelId="{AA9F4321-7767-364D-907B-B4D88B5165C6}" type="presOf" srcId="{5E8D9C81-2532-46B7-A5B5-09C7324A19D6}" destId="{E65DBEF7-6249-1249-8BDD-C84517A1F176}" srcOrd="0" destOrd="0" presId="urn:microsoft.com/office/officeart/2016/7/layout/RepeatingBendingProcessNew"/>
    <dgm:cxn modelId="{E5E50EAC-B4DD-8A45-A954-260AE63AAD9B}" type="presOf" srcId="{4DB98F16-AB86-403B-8268-B947A25396C9}" destId="{84CE1ECF-34CF-B945-B650-AD442B98473D}" srcOrd="0" destOrd="0" presId="urn:microsoft.com/office/officeart/2016/7/layout/RepeatingBendingProcessNew"/>
    <dgm:cxn modelId="{5F978A4F-DB14-2C42-86B3-5AA2A53A9631}" type="presOf" srcId="{70C2D58E-13C2-44C8-A549-91BDDBB0DA61}" destId="{963CDE9A-6AF9-514D-9E3D-6A9FC6F16431}" srcOrd="1" destOrd="0" presId="urn:microsoft.com/office/officeart/2016/7/layout/RepeatingBendingProcessNew"/>
    <dgm:cxn modelId="{6DBA3913-4E33-EC43-B181-F2969EF3124A}" type="presOf" srcId="{58FCF0B5-09E9-4DFA-8D9D-38B742FE16EE}" destId="{29999C24-4A0C-BA46-979F-7C23CD1D3C16}" srcOrd="0" destOrd="0" presId="urn:microsoft.com/office/officeart/2016/7/layout/RepeatingBendingProcessNew"/>
    <dgm:cxn modelId="{5EC4394E-74F9-F546-BBBE-3EF1ECA1B49E}" type="presOf" srcId="{71FE5A3F-968F-4C9F-8305-ECBFCF3B5209}" destId="{A3FC2798-B7E6-214B-A778-B1A147620A5D}" srcOrd="0" destOrd="0" presId="urn:microsoft.com/office/officeart/2016/7/layout/RepeatingBendingProcessNew"/>
    <dgm:cxn modelId="{C8703E92-57B2-5C42-AF20-F587D5829E26}" type="presOf" srcId="{4DB98F16-AB86-403B-8268-B947A25396C9}" destId="{B15B6D20-6770-384E-A597-82538C82C588}" srcOrd="1" destOrd="0" presId="urn:microsoft.com/office/officeart/2016/7/layout/RepeatingBendingProcessNew"/>
    <dgm:cxn modelId="{7D94449D-A6EE-EA4B-9619-202FF543FC3C}" srcId="{7479DA2B-B437-436D-8676-1FF1640F8194}" destId="{099F259D-3C70-9948-9E9A-B5D0E28C44B1}" srcOrd="8" destOrd="0" parTransId="{2313850B-741E-D64D-8516-8C2DAB402735}" sibTransId="{2DF30732-1C54-5143-87D7-610BEE4BE6EB}"/>
    <dgm:cxn modelId="{2E0627EB-1CF2-BE49-BECD-E7D488AE1F15}" type="presOf" srcId="{D9050C47-BB9D-45C9-ACA2-F9634B295D0A}" destId="{C045C518-4059-F049-8627-A42794D10CF6}" srcOrd="1" destOrd="0" presId="urn:microsoft.com/office/officeart/2016/7/layout/RepeatingBendingProcessNew"/>
    <dgm:cxn modelId="{10F5F928-FFB9-4A6A-ADF5-17AF62D38272}" srcId="{7479DA2B-B437-436D-8676-1FF1640F8194}" destId="{EC6252DE-5BD6-4D17-BFAE-A040F7F9E9C6}" srcOrd="4" destOrd="0" parTransId="{E2BD6B80-5DDC-4034-9FBA-39159A5AB1B5}" sibTransId="{91670919-4460-4B13-AC37-E8B0342AAC4E}"/>
    <dgm:cxn modelId="{C30A4940-C658-4DAD-9358-EAD094DADFBB}" srcId="{7479DA2B-B437-436D-8676-1FF1640F8194}" destId="{3D729B85-2094-4218-B39C-FDA80EE81D91}" srcOrd="1" destOrd="0" parTransId="{97DF90AE-5B47-44EC-9DC0-CA78B181F82B}" sibTransId="{0AC02A7B-237E-4518-B853-535AB1559688}"/>
    <dgm:cxn modelId="{E4EFE9F2-462E-7D48-BE30-C4FBE86E8598}" type="presOf" srcId="{D9050C47-BB9D-45C9-ACA2-F9634B295D0A}" destId="{3C793EDF-FDF7-7249-80DA-DFBD7DF9BA44}" srcOrd="0" destOrd="0" presId="urn:microsoft.com/office/officeart/2016/7/layout/RepeatingBendingProcessNew"/>
    <dgm:cxn modelId="{004D9637-9136-4747-81A2-0D5DB541538A}" type="presOf" srcId="{7479DA2B-B437-436D-8676-1FF1640F8194}" destId="{C6B754BD-47DB-3045-B358-AF8E0BAA2893}" srcOrd="0" destOrd="0" presId="urn:microsoft.com/office/officeart/2016/7/layout/RepeatingBendingProcessNew"/>
    <dgm:cxn modelId="{4D7DFA16-1ECF-4BD1-86DB-D26B495EF86E}" srcId="{7479DA2B-B437-436D-8676-1FF1640F8194}" destId="{946ED9CF-C4F1-4097-9AEC-D2D976282CD7}" srcOrd="7" destOrd="0" parTransId="{3960E809-2E5A-47B1-A505-BDF4DC5DA895}" sibTransId="{D9050C47-BB9D-45C9-ACA2-F9634B295D0A}"/>
    <dgm:cxn modelId="{F46A4C08-C0A4-4162-8E12-E81DFF450D6A}" srcId="{7479DA2B-B437-436D-8676-1FF1640F8194}" destId="{58FCF0B5-09E9-4DFA-8D9D-38B742FE16EE}" srcOrd="3" destOrd="0" parTransId="{0242A2B6-27ED-4280-A609-68E00C90BBB7}" sibTransId="{BDFEB511-3C2B-4166-8F5F-345CE1CBADEB}"/>
    <dgm:cxn modelId="{4DB72BE9-DBEF-4271-890D-8342B1553202}" srcId="{7479DA2B-B437-436D-8676-1FF1640F8194}" destId="{A7ACC117-3709-46E7-8373-6DE109337D80}" srcOrd="5" destOrd="0" parTransId="{6F2AE701-F1C2-451A-B405-A594E5BECFEF}" sibTransId="{70C2D58E-13C2-44C8-A549-91BDDBB0DA61}"/>
    <dgm:cxn modelId="{7531DD68-2B50-954C-9DAB-43F8AB510D1E}" type="presOf" srcId="{9554EC98-BFD4-4027-BC9A-99517E946EF0}" destId="{6EBBCB51-D0A8-4840-B458-67BB82E0A765}" srcOrd="0" destOrd="0" presId="urn:microsoft.com/office/officeart/2016/7/layout/RepeatingBendingProcessNew"/>
    <dgm:cxn modelId="{145D5CBD-C4C6-8245-90EE-06988C81C11B}" type="presParOf" srcId="{C6B754BD-47DB-3045-B358-AF8E0BAA2893}" destId="{ADA86B41-90B9-A54F-BC8A-7E34B4AA841F}" srcOrd="0" destOrd="0" presId="urn:microsoft.com/office/officeart/2016/7/layout/RepeatingBendingProcessNew"/>
    <dgm:cxn modelId="{18411CE8-5893-A540-81DD-0D2CB1BC824A}" type="presParOf" srcId="{C6B754BD-47DB-3045-B358-AF8E0BAA2893}" destId="{1C495621-3712-C540-BA64-D3A483694D5C}" srcOrd="1" destOrd="0" presId="urn:microsoft.com/office/officeart/2016/7/layout/RepeatingBendingProcessNew"/>
    <dgm:cxn modelId="{2FFC7A5D-BA64-0D42-950A-CE95A5A58575}" type="presParOf" srcId="{1C495621-3712-C540-BA64-D3A483694D5C}" destId="{0DEA9C70-A0A7-A34B-B022-D0D3E84C2AC2}" srcOrd="0" destOrd="0" presId="urn:microsoft.com/office/officeart/2016/7/layout/RepeatingBendingProcessNew"/>
    <dgm:cxn modelId="{8768BC47-745A-A94C-A963-26F0178A59E9}" type="presParOf" srcId="{C6B754BD-47DB-3045-B358-AF8E0BAA2893}" destId="{E5E01F63-A5C6-C94F-B74F-AE8A26F21FF8}" srcOrd="2" destOrd="0" presId="urn:microsoft.com/office/officeart/2016/7/layout/RepeatingBendingProcessNew"/>
    <dgm:cxn modelId="{620677D2-A55C-F442-914C-273C08A5681F}" type="presParOf" srcId="{C6B754BD-47DB-3045-B358-AF8E0BAA2893}" destId="{82E2611A-911C-1344-B48A-6813B7FE71E2}" srcOrd="3" destOrd="0" presId="urn:microsoft.com/office/officeart/2016/7/layout/RepeatingBendingProcessNew"/>
    <dgm:cxn modelId="{2098ECB6-9F7B-A246-9F57-71E66FFF7FEF}" type="presParOf" srcId="{82E2611A-911C-1344-B48A-6813B7FE71E2}" destId="{B67E8F9F-DC3D-6F4B-A51A-11452B7EAB67}" srcOrd="0" destOrd="0" presId="urn:microsoft.com/office/officeart/2016/7/layout/RepeatingBendingProcessNew"/>
    <dgm:cxn modelId="{5F85BBAF-3467-8D4B-91CC-90F58E19152A}" type="presParOf" srcId="{C6B754BD-47DB-3045-B358-AF8E0BAA2893}" destId="{A3FC2798-B7E6-214B-A778-B1A147620A5D}" srcOrd="4" destOrd="0" presId="urn:microsoft.com/office/officeart/2016/7/layout/RepeatingBendingProcessNew"/>
    <dgm:cxn modelId="{E20D1355-10AA-5344-9085-1FBAF9AF766A}" type="presParOf" srcId="{C6B754BD-47DB-3045-B358-AF8E0BAA2893}" destId="{84CE1ECF-34CF-B945-B650-AD442B98473D}" srcOrd="5" destOrd="0" presId="urn:microsoft.com/office/officeart/2016/7/layout/RepeatingBendingProcessNew"/>
    <dgm:cxn modelId="{C64330D1-F48A-524D-9847-11FD99F9FC24}" type="presParOf" srcId="{84CE1ECF-34CF-B945-B650-AD442B98473D}" destId="{B15B6D20-6770-384E-A597-82538C82C588}" srcOrd="0" destOrd="0" presId="urn:microsoft.com/office/officeart/2016/7/layout/RepeatingBendingProcessNew"/>
    <dgm:cxn modelId="{481D08F2-856C-3E48-AF39-8560E9499101}" type="presParOf" srcId="{C6B754BD-47DB-3045-B358-AF8E0BAA2893}" destId="{29999C24-4A0C-BA46-979F-7C23CD1D3C16}" srcOrd="6" destOrd="0" presId="urn:microsoft.com/office/officeart/2016/7/layout/RepeatingBendingProcessNew"/>
    <dgm:cxn modelId="{AB9570CB-B1F6-5344-A47E-76E3A7C20A8B}" type="presParOf" srcId="{C6B754BD-47DB-3045-B358-AF8E0BAA2893}" destId="{6BCB6C0E-1FFB-7C4A-AFFA-600845DFF549}" srcOrd="7" destOrd="0" presId="urn:microsoft.com/office/officeart/2016/7/layout/RepeatingBendingProcessNew"/>
    <dgm:cxn modelId="{7AD9AF4A-5576-B642-9A75-AEC4C3AB696A}" type="presParOf" srcId="{6BCB6C0E-1FFB-7C4A-AFFA-600845DFF549}" destId="{A7E9B6BE-2435-2A43-BEEC-3A29BA902774}" srcOrd="0" destOrd="0" presId="urn:microsoft.com/office/officeart/2016/7/layout/RepeatingBendingProcessNew"/>
    <dgm:cxn modelId="{191D88FD-119A-4242-935A-DACD6FD00D60}" type="presParOf" srcId="{C6B754BD-47DB-3045-B358-AF8E0BAA2893}" destId="{E3C3FDEA-1B23-544B-98B2-9D0C997C1FC2}" srcOrd="8" destOrd="0" presId="urn:microsoft.com/office/officeart/2016/7/layout/RepeatingBendingProcessNew"/>
    <dgm:cxn modelId="{0301AA55-576A-AD4C-AEE3-7FAA71E8A146}" type="presParOf" srcId="{C6B754BD-47DB-3045-B358-AF8E0BAA2893}" destId="{B87ED7A0-29A2-D744-96F2-0617E9E90AFF}" srcOrd="9" destOrd="0" presId="urn:microsoft.com/office/officeart/2016/7/layout/RepeatingBendingProcessNew"/>
    <dgm:cxn modelId="{F02434A8-9C3D-2444-BD45-E6006493C628}" type="presParOf" srcId="{B87ED7A0-29A2-D744-96F2-0617E9E90AFF}" destId="{7E845559-7C88-9846-91E4-A05A8FC8454E}" srcOrd="0" destOrd="0" presId="urn:microsoft.com/office/officeart/2016/7/layout/RepeatingBendingProcessNew"/>
    <dgm:cxn modelId="{D6C285DB-2B79-E247-B92E-D2BEFB66831E}" type="presParOf" srcId="{C6B754BD-47DB-3045-B358-AF8E0BAA2893}" destId="{FE513AB0-462B-9941-BE2F-4B5A1F216E4B}" srcOrd="10" destOrd="0" presId="urn:microsoft.com/office/officeart/2016/7/layout/RepeatingBendingProcessNew"/>
    <dgm:cxn modelId="{C02ADD38-8576-0F43-B7C4-EBB9AF263E69}" type="presParOf" srcId="{C6B754BD-47DB-3045-B358-AF8E0BAA2893}" destId="{3745EE30-3C24-1C49-8132-350E246A5858}" srcOrd="11" destOrd="0" presId="urn:microsoft.com/office/officeart/2016/7/layout/RepeatingBendingProcessNew"/>
    <dgm:cxn modelId="{A0D5726A-6809-234F-A7A5-87DE8734295E}" type="presParOf" srcId="{3745EE30-3C24-1C49-8132-350E246A5858}" destId="{963CDE9A-6AF9-514D-9E3D-6A9FC6F16431}" srcOrd="0" destOrd="0" presId="urn:microsoft.com/office/officeart/2016/7/layout/RepeatingBendingProcessNew"/>
    <dgm:cxn modelId="{0ABC2E87-0ED0-CB4F-A463-1E14C452A287}" type="presParOf" srcId="{C6B754BD-47DB-3045-B358-AF8E0BAA2893}" destId="{6EBBCB51-D0A8-4840-B458-67BB82E0A765}" srcOrd="12" destOrd="0" presId="urn:microsoft.com/office/officeart/2016/7/layout/RepeatingBendingProcessNew"/>
    <dgm:cxn modelId="{232DFB99-B968-FF4B-B313-200F50DA16E7}" type="presParOf" srcId="{C6B754BD-47DB-3045-B358-AF8E0BAA2893}" destId="{E65DBEF7-6249-1249-8BDD-C84517A1F176}" srcOrd="13" destOrd="0" presId="urn:microsoft.com/office/officeart/2016/7/layout/RepeatingBendingProcessNew"/>
    <dgm:cxn modelId="{3A8E1F59-A06A-F345-8BE8-D8F2B227949A}" type="presParOf" srcId="{E65DBEF7-6249-1249-8BDD-C84517A1F176}" destId="{B3FF6DD0-5862-6C47-B0B4-AD36763D646C}" srcOrd="0" destOrd="0" presId="urn:microsoft.com/office/officeart/2016/7/layout/RepeatingBendingProcessNew"/>
    <dgm:cxn modelId="{BBF2869B-3EEF-DE4E-85E1-C683CF666E99}" type="presParOf" srcId="{C6B754BD-47DB-3045-B358-AF8E0BAA2893}" destId="{DBDEA340-26DC-C243-9E20-F7C3CF62D50D}" srcOrd="14" destOrd="0" presId="urn:microsoft.com/office/officeart/2016/7/layout/RepeatingBendingProcessNew"/>
    <dgm:cxn modelId="{BBD08782-4E02-594B-B907-6B22DECD01BD}" type="presParOf" srcId="{C6B754BD-47DB-3045-B358-AF8E0BAA2893}" destId="{3C793EDF-FDF7-7249-80DA-DFBD7DF9BA44}" srcOrd="15" destOrd="0" presId="urn:microsoft.com/office/officeart/2016/7/layout/RepeatingBendingProcessNew"/>
    <dgm:cxn modelId="{8A5448E9-D53D-534B-B7D6-D73AE220397D}" type="presParOf" srcId="{3C793EDF-FDF7-7249-80DA-DFBD7DF9BA44}" destId="{C045C518-4059-F049-8627-A42794D10CF6}" srcOrd="0" destOrd="0" presId="urn:microsoft.com/office/officeart/2016/7/layout/RepeatingBendingProcessNew"/>
    <dgm:cxn modelId="{99AE6BE5-382E-1348-B1E0-5A1B6FF7E6CC}" type="presParOf" srcId="{C6B754BD-47DB-3045-B358-AF8E0BAA2893}" destId="{1722A5C1-2C24-C14E-81F0-7EE438C887C4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95621-3712-C540-BA64-D3A483694D5C}">
      <dsp:nvSpPr>
        <dsp:cNvPr id="0" name=""/>
        <dsp:cNvSpPr/>
      </dsp:nvSpPr>
      <dsp:spPr>
        <a:xfrm>
          <a:off x="2479576" y="1086739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734648" y="1129613"/>
        <a:ext cx="28460" cy="5692"/>
      </dsp:txXfrm>
    </dsp:sp>
    <dsp:sp modelId="{ADA86B41-90B9-A54F-BC8A-7E34B4AA841F}">
      <dsp:nvSpPr>
        <dsp:cNvPr id="0" name=""/>
        <dsp:cNvSpPr/>
      </dsp:nvSpPr>
      <dsp:spPr>
        <a:xfrm>
          <a:off x="6574" y="390019"/>
          <a:ext cx="2474801" cy="14848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>
              <a:solidFill>
                <a:schemeClr val="tx1"/>
              </a:solidFill>
            </a:rPr>
            <a:t>Tipo de tos, frecuencia de tos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574" y="390019"/>
        <a:ext cx="2474801" cy="1484881"/>
      </dsp:txXfrm>
    </dsp:sp>
    <dsp:sp modelId="{82E2611A-911C-1344-B48A-6813B7FE71E2}">
      <dsp:nvSpPr>
        <dsp:cNvPr id="0" name=""/>
        <dsp:cNvSpPr/>
      </dsp:nvSpPr>
      <dsp:spPr>
        <a:xfrm>
          <a:off x="5523582" y="1086739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5778654" y="1129613"/>
        <a:ext cx="28460" cy="5692"/>
      </dsp:txXfrm>
    </dsp:sp>
    <dsp:sp modelId="{E5E01F63-A5C6-C94F-B74F-AE8A26F21FF8}">
      <dsp:nvSpPr>
        <dsp:cNvPr id="0" name=""/>
        <dsp:cNvSpPr/>
      </dsp:nvSpPr>
      <dsp:spPr>
        <a:xfrm>
          <a:off x="3050580" y="390019"/>
          <a:ext cx="2474801" cy="14848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>
              <a:solidFill>
                <a:schemeClr val="tx1"/>
              </a:solidFill>
            </a:rPr>
            <a:t>Tos con ejercicio, risa o llanto</a:t>
          </a:r>
          <a:endParaRPr lang="en-US" sz="2200" kern="1200">
            <a:solidFill>
              <a:schemeClr val="tx1"/>
            </a:solidFill>
          </a:endParaRPr>
        </a:p>
      </dsp:txBody>
      <dsp:txXfrm>
        <a:off x="3050580" y="390019"/>
        <a:ext cx="2474801" cy="1484881"/>
      </dsp:txXfrm>
    </dsp:sp>
    <dsp:sp modelId="{84CE1ECF-34CF-B945-B650-AD442B98473D}">
      <dsp:nvSpPr>
        <dsp:cNvPr id="0" name=""/>
        <dsp:cNvSpPr/>
      </dsp:nvSpPr>
      <dsp:spPr>
        <a:xfrm>
          <a:off x="1243975" y="1873100"/>
          <a:ext cx="6088012" cy="538604"/>
        </a:xfrm>
        <a:custGeom>
          <a:avLst/>
          <a:gdLst/>
          <a:ahLst/>
          <a:cxnLst/>
          <a:rect l="0" t="0" r="0" b="0"/>
          <a:pathLst>
            <a:path>
              <a:moveTo>
                <a:pt x="6088012" y="0"/>
              </a:moveTo>
              <a:lnTo>
                <a:pt x="6088012" y="286402"/>
              </a:lnTo>
              <a:lnTo>
                <a:pt x="0" y="286402"/>
              </a:lnTo>
              <a:lnTo>
                <a:pt x="0" y="538604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4135117" y="2139556"/>
        <a:ext cx="305728" cy="5692"/>
      </dsp:txXfrm>
    </dsp:sp>
    <dsp:sp modelId="{A3FC2798-B7E6-214B-A778-B1A147620A5D}">
      <dsp:nvSpPr>
        <dsp:cNvPr id="0" name=""/>
        <dsp:cNvSpPr/>
      </dsp:nvSpPr>
      <dsp:spPr>
        <a:xfrm>
          <a:off x="6094586" y="390019"/>
          <a:ext cx="2474801" cy="1484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>
              <a:solidFill>
                <a:schemeClr val="tx1"/>
              </a:solidFill>
            </a:rPr>
            <a:t>Tos al exponerse a alergenos</a:t>
          </a:r>
          <a:endParaRPr lang="en-US" sz="2200" kern="1200">
            <a:solidFill>
              <a:schemeClr val="tx1"/>
            </a:solidFill>
          </a:endParaRPr>
        </a:p>
      </dsp:txBody>
      <dsp:txXfrm>
        <a:off x="6094586" y="390019"/>
        <a:ext cx="2474801" cy="1484881"/>
      </dsp:txXfrm>
    </dsp:sp>
    <dsp:sp modelId="{6BCB6C0E-1FFB-7C4A-AFFA-600845DFF549}">
      <dsp:nvSpPr>
        <dsp:cNvPr id="0" name=""/>
        <dsp:cNvSpPr/>
      </dsp:nvSpPr>
      <dsp:spPr>
        <a:xfrm>
          <a:off x="2479576" y="3140825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734648" y="3183699"/>
        <a:ext cx="28460" cy="5692"/>
      </dsp:txXfrm>
    </dsp:sp>
    <dsp:sp modelId="{29999C24-4A0C-BA46-979F-7C23CD1D3C16}">
      <dsp:nvSpPr>
        <dsp:cNvPr id="0" name=""/>
        <dsp:cNvSpPr/>
      </dsp:nvSpPr>
      <dsp:spPr>
        <a:xfrm>
          <a:off x="6574" y="2444104"/>
          <a:ext cx="2474801" cy="14848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>
              <a:solidFill>
                <a:schemeClr val="tx1"/>
              </a:solidFill>
            </a:rPr>
            <a:t>Respuesta a salbutamol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574" y="2444104"/>
        <a:ext cx="2474801" cy="1484881"/>
      </dsp:txXfrm>
    </dsp:sp>
    <dsp:sp modelId="{B87ED7A0-29A2-D744-96F2-0617E9E90AFF}">
      <dsp:nvSpPr>
        <dsp:cNvPr id="0" name=""/>
        <dsp:cNvSpPr/>
      </dsp:nvSpPr>
      <dsp:spPr>
        <a:xfrm>
          <a:off x="5523582" y="3140825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5778654" y="3183699"/>
        <a:ext cx="28460" cy="5692"/>
      </dsp:txXfrm>
    </dsp:sp>
    <dsp:sp modelId="{E3C3FDEA-1B23-544B-98B2-9D0C997C1FC2}">
      <dsp:nvSpPr>
        <dsp:cNvPr id="0" name=""/>
        <dsp:cNvSpPr/>
      </dsp:nvSpPr>
      <dsp:spPr>
        <a:xfrm>
          <a:off x="3050580" y="2444104"/>
          <a:ext cx="2474801" cy="14848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>
              <a:solidFill>
                <a:schemeClr val="tx1"/>
              </a:solidFill>
            </a:rPr>
            <a:t>Presencia de dermatitis, rinitis, alergia alimentaria</a:t>
          </a:r>
          <a:endParaRPr lang="en-US" sz="2200" kern="1200">
            <a:solidFill>
              <a:schemeClr val="tx1"/>
            </a:solidFill>
          </a:endParaRPr>
        </a:p>
      </dsp:txBody>
      <dsp:txXfrm>
        <a:off x="3050580" y="2444104"/>
        <a:ext cx="2474801" cy="1484881"/>
      </dsp:txXfrm>
    </dsp:sp>
    <dsp:sp modelId="{3745EE30-3C24-1C49-8132-350E246A5858}">
      <dsp:nvSpPr>
        <dsp:cNvPr id="0" name=""/>
        <dsp:cNvSpPr/>
      </dsp:nvSpPr>
      <dsp:spPr>
        <a:xfrm>
          <a:off x="1243975" y="3927186"/>
          <a:ext cx="6088012" cy="538604"/>
        </a:xfrm>
        <a:custGeom>
          <a:avLst/>
          <a:gdLst/>
          <a:ahLst/>
          <a:cxnLst/>
          <a:rect l="0" t="0" r="0" b="0"/>
          <a:pathLst>
            <a:path>
              <a:moveTo>
                <a:pt x="6088012" y="0"/>
              </a:moveTo>
              <a:lnTo>
                <a:pt x="6088012" y="286402"/>
              </a:lnTo>
              <a:lnTo>
                <a:pt x="0" y="286402"/>
              </a:lnTo>
              <a:lnTo>
                <a:pt x="0" y="53860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4135117" y="4193642"/>
        <a:ext cx="305728" cy="5692"/>
      </dsp:txXfrm>
    </dsp:sp>
    <dsp:sp modelId="{FE513AB0-462B-9941-BE2F-4B5A1F216E4B}">
      <dsp:nvSpPr>
        <dsp:cNvPr id="0" name=""/>
        <dsp:cNvSpPr/>
      </dsp:nvSpPr>
      <dsp:spPr>
        <a:xfrm>
          <a:off x="6094586" y="2444104"/>
          <a:ext cx="2474801" cy="14848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>
              <a:solidFill>
                <a:schemeClr val="tx1"/>
              </a:solidFill>
            </a:rPr>
            <a:t>Antecdente de asma o alergia en padres o hermanos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094586" y="2444104"/>
        <a:ext cx="2474801" cy="1484881"/>
      </dsp:txXfrm>
    </dsp:sp>
    <dsp:sp modelId="{E65DBEF7-6249-1249-8BDD-C84517A1F176}">
      <dsp:nvSpPr>
        <dsp:cNvPr id="0" name=""/>
        <dsp:cNvSpPr/>
      </dsp:nvSpPr>
      <dsp:spPr>
        <a:xfrm>
          <a:off x="2479576" y="5194911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734648" y="5237784"/>
        <a:ext cx="28460" cy="5692"/>
      </dsp:txXfrm>
    </dsp:sp>
    <dsp:sp modelId="{6EBBCB51-D0A8-4840-B458-67BB82E0A765}">
      <dsp:nvSpPr>
        <dsp:cNvPr id="0" name=""/>
        <dsp:cNvSpPr/>
      </dsp:nvSpPr>
      <dsp:spPr>
        <a:xfrm>
          <a:off x="6574" y="4498190"/>
          <a:ext cx="2474801" cy="14848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>
              <a:solidFill>
                <a:schemeClr val="tx1"/>
              </a:solidFill>
            </a:rPr>
            <a:t>Antecdente de prematurez, RGE, soplo, Cardiopatía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6574" y="4498190"/>
        <a:ext cx="2474801" cy="1484881"/>
      </dsp:txXfrm>
    </dsp:sp>
    <dsp:sp modelId="{3C793EDF-FDF7-7249-80DA-DFBD7DF9BA44}">
      <dsp:nvSpPr>
        <dsp:cNvPr id="0" name=""/>
        <dsp:cNvSpPr/>
      </dsp:nvSpPr>
      <dsp:spPr>
        <a:xfrm>
          <a:off x="5523582" y="5194911"/>
          <a:ext cx="5386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604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5778654" y="5237784"/>
        <a:ext cx="28460" cy="5692"/>
      </dsp:txXfrm>
    </dsp:sp>
    <dsp:sp modelId="{DBDEA340-26DC-C243-9E20-F7C3CF62D50D}">
      <dsp:nvSpPr>
        <dsp:cNvPr id="0" name=""/>
        <dsp:cNvSpPr/>
      </dsp:nvSpPr>
      <dsp:spPr>
        <a:xfrm>
          <a:off x="3050580" y="4498190"/>
          <a:ext cx="2474801" cy="1484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>
              <a:solidFill>
                <a:schemeClr val="tx1"/>
              </a:solidFill>
            </a:rPr>
            <a:t>Antecdente de infecciones repetidas y uso de antibiótico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3050580" y="4498190"/>
        <a:ext cx="2474801" cy="1484881"/>
      </dsp:txXfrm>
    </dsp:sp>
    <dsp:sp modelId="{1722A5C1-2C24-C14E-81F0-7EE438C887C4}">
      <dsp:nvSpPr>
        <dsp:cNvPr id="0" name=""/>
        <dsp:cNvSpPr/>
      </dsp:nvSpPr>
      <dsp:spPr>
        <a:xfrm>
          <a:off x="6094586" y="4498190"/>
          <a:ext cx="2474801" cy="14848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67" tIns="127291" rIns="121267" bIns="127291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solidFill>
                <a:schemeClr val="tx1"/>
              </a:solidFill>
            </a:rPr>
            <a:t>falla en crecimiento, diarrea crónica</a:t>
          </a:r>
        </a:p>
      </dsp:txBody>
      <dsp:txXfrm>
        <a:off x="6094586" y="4498190"/>
        <a:ext cx="2474801" cy="1484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FC504-90CF-DE45-9000-1C13EF529A3F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BEC12-F20E-6344-82A1-8E4AD5E87BE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140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Se inicia como resfrio</a:t>
            </a:r>
          </a:p>
          <a:p>
            <a:r>
              <a:rPr lang="es-CL" dirty="0"/>
              <a:t>Luego de unos dias taquipnea, sibilancias,</a:t>
            </a:r>
            <a:r>
              <a:rPr lang="es-CL" baseline="0" dirty="0"/>
              <a:t> roncus retracciones</a:t>
            </a:r>
          </a:p>
          <a:p>
            <a:r>
              <a:rPr lang="es-CL" dirty="0"/>
              <a:t>1-3% presentan apneas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0E23A-9D69-4EF0-855C-77EE98D3FBF1}" type="slidenum">
              <a:rPr lang="es-CL" smtClean="0"/>
              <a:pPr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17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634BAF-A6B7-4C71-8746-BA98E532BEC8}" type="slidenum">
              <a:rPr lang="es-ES_tradnl" smtClean="0">
                <a:latin typeface="Arial" charset="0"/>
              </a:rPr>
              <a:pPr/>
              <a:t>12</a:t>
            </a:fld>
            <a:endParaRPr lang="es-ES_tradnl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8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1CEF63-F083-1F4F-B865-01978B5C9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5A9C382-717E-AF44-9096-E350045C5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13F552F-E082-7D48-8E80-A56DD6F8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AE6070-4915-A146-9D06-006ADDC55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5B9D696-7373-524D-841F-6E9063C9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0855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63BE25-D929-C443-89C4-143B75CC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27D5D6D-6421-0149-A2B8-E15A9F564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FA6FC88-2543-274A-9013-4C9ED935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CD50EC2-6A70-864E-9C56-5D3212BE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BB44144-5828-4C4C-B816-DEA41527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543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4F82B33-0EB3-9941-989E-5530E28BD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19B4B9B-6504-BE41-BC75-0B119D263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270A2BF-4D7B-CF4B-AD9C-3FA46DF5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0ED1879-89B3-BD4C-8577-397B5FBA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9D57BD5-A87B-8B43-9ACC-528F370A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807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BCAB4A-DB76-2B45-9E04-2744C11F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17AFC02-C94A-FA4B-B0C5-8EC365FD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8FED7CF-FE86-3D45-AEEA-20355A2B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A7AD147-D205-8743-AD93-C1BD102A5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9A190C8-C073-CF43-8742-6F56E6B8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366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3327765-A6A9-264A-956A-5AA432A6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97B2C92-E8DF-CD4A-AF9E-F359AEC02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F921BED-ACEA-5E46-A21F-6A0970FF9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A61EECA-B16D-824C-AC48-AF3679816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2A40148-5DAC-6A41-AC6C-E008CF32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835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CB0993B-FF4F-9242-AB69-95504628D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876E269-67DD-2D4F-88F0-21B28E6D8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98D69EF-0A6B-7540-ADA1-025A880A6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8F7492D-B8B9-5946-86F3-1A1AFDB9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1796A08-3BBD-2049-9828-C54A173C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33289B2-0F21-8749-BF1E-EB40CD55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699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E16699-B5AB-794C-8C58-F585528E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FAF4E05-FFD5-7A4E-83BB-8B7FA192E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A714A8F-BC5D-074F-81B1-1CF6405E7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006C948-DB65-2C42-88C5-82619CB2E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C3AABB7-4753-7645-86A8-4E5E5DC5B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964896C2-FBFE-9645-B5DA-B67BF0FAC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D2490F77-6D3F-0C43-9C54-32FF9FB8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BFDD528-474D-7246-960C-B6C11FA2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657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523FB75-1C09-A341-A7C7-602E5C5D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43A2477-C2C9-9042-8945-E33300E8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DC09B63-1E04-184F-B592-B065404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55B9E70-DB3D-9A4D-89D4-968EEF7D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55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CA98788-B3BC-1844-A99A-13BC31C0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21C1F1C2-496A-4F45-B919-C5BFF88D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3A21580-3BDA-D44B-83D7-511BCBFD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442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63584E-1C51-CA48-8715-28893672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BABF0E3-5941-EC47-BDAF-B3ED3598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11631CE-B466-D74F-B61F-579C5E1B9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D295407-8F19-7444-8C7A-A4AC6B35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9CEBA0C-2017-2D4D-87B8-03EA7488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9812736-FCA7-A247-B6C9-54534F1D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836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4095828-8A4D-4344-BE04-47732682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BEE15DF-E678-1648-B87E-1970A2978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07D4C2A-79BC-3F4A-AF85-1F488E3FD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5429AA7-AAEC-EE4B-9BBD-945CF4DC8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6D0C6B5-233C-6042-86B9-1EA1ED6D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C36102A-43E8-2942-AEA9-C2F6C666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92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3BE4CCF4-1B06-CE44-9E25-32908F2A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AE7DAAE-CACB-0744-93DE-F3862FD42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E01761-2611-624F-8577-7800126DC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8D311-35FE-2B4E-B6EB-D15F3BFD39FB}" type="datetimeFigureOut">
              <a:rPr lang="es-CL" smtClean="0"/>
              <a:t>06-07-21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A7B9460-5A3B-3941-A258-415014E74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B37B87F-0ED3-044C-802B-67B92FB30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7F8C-D9F4-E04E-B892-E93EBBB07B45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89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hyperlink" Target="https://pixabay.com/en/question-mark-question-response-1019983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>
                <a:solidFill>
                  <a:srgbClr val="5C8234"/>
                </a:solidFill>
                <a:latin typeface="Comic Sans MS" panose="030F0902030302020204" pitchFamily="66" charset="0"/>
              </a:rPr>
              <a:t>Taller SBO/Bronquiolitis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 fontScale="47500" lnSpcReduction="20000"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sz="67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6700" dirty="0"/>
              <a:t>Universidad de Chile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6700" dirty="0"/>
              <a:t>Departamento de Pediatría y Cirugía Infantil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_tradnl" sz="51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4400" dirty="0"/>
              <a:t>Dra. Mónica Saavedra B.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4400" dirty="0"/>
              <a:t>Unidad Broncopulmonar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4400" dirty="0"/>
              <a:t>Hospital Roberto del Río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ES_tradnl" sz="44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_tradnl" sz="4400" dirty="0"/>
              <a:t>Junio 2020</a:t>
            </a:r>
          </a:p>
          <a:p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600" y="4809490"/>
            <a:ext cx="1428400" cy="19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4E6FCC6-445A-0442-A35B-F9F6B9DD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Si el mismo paciente </a:t>
            </a:r>
            <a:r>
              <a:rPr lang="es-CL" sz="3200" b="1" u="sng" dirty="0">
                <a:solidFill>
                  <a:srgbClr val="5C8234"/>
                </a:solidFill>
                <a:latin typeface="Comic Sans MS" panose="030F0902030302020204" pitchFamily="66" charset="0"/>
              </a:rPr>
              <a:t>NO</a:t>
            </a: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 estuviera con signos de dificultad respiratoria y su sat O</a:t>
            </a:r>
            <a:r>
              <a:rPr lang="es-CL" sz="3200" b="1" baseline="-25000" dirty="0">
                <a:solidFill>
                  <a:srgbClr val="5C8234"/>
                </a:solidFill>
                <a:latin typeface="Comic Sans MS" panose="030F0902030302020204" pitchFamily="66" charset="0"/>
              </a:rPr>
              <a:t>2</a:t>
            </a: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 fuera &gt;95% </a:t>
            </a:r>
            <a:b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</a:b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/>
            </a:r>
            <a:b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</a:b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¿Qué indicaciones daría?. Justifique su respuesta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9BCA1C2-9476-E844-B34E-BEC87251E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8509"/>
            <a:ext cx="10515600" cy="3558454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s-CL" dirty="0"/>
              <a:t>Alta con salbutamol 2 puff cada 4 hrs y control en 48 hrs o antes sos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Alta con aseo nasal frecuente y observar signos de gravedad, control sos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Observación en S. Urgencia por 4 hrs y luego decidir alta u hospitalización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Hospitalizar </a:t>
            </a:r>
          </a:p>
          <a:p>
            <a:pPr marL="514350" indent="-514350">
              <a:buFont typeface="+mj-lt"/>
              <a:buAutoNum type="alphaLcParenR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1958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4DB300-B017-F34B-8AEE-3CC68FB3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¿Qué exámen(es) se debe(n) solicitar para hacer el diagnóstico de bronquiolitis?. Justifique su respuesta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B047255-410F-0C4A-858A-40A7B320E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0057"/>
            <a:ext cx="10515600" cy="4086906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s-CL" dirty="0"/>
              <a:t>Radiografía de tórax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IF viral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Hemograma PCR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Ninguno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159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35981" y="229267"/>
            <a:ext cx="10080702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   ¿Qué podríamos observar en la </a:t>
            </a:r>
            <a:r>
              <a:rPr lang="es-ES_tradnl" sz="32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Rx</a:t>
            </a:r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de Tórax de un paciente con bronquiolitis?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12234" y="1563670"/>
            <a:ext cx="4482790" cy="30529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_tradnl" sz="2400" dirty="0">
                <a:latin typeface="Comic Sans MS" pitchFamily="66" charset="0"/>
              </a:rPr>
              <a:t>__________________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_tradnl" sz="2400" dirty="0">
                <a:latin typeface="Comic Sans MS" pitchFamily="66" charset="0"/>
              </a:rPr>
              <a:t>__________________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_tradnl" sz="2400" dirty="0">
                <a:latin typeface="Comic Sans MS" pitchFamily="66" charset="0"/>
              </a:rPr>
              <a:t>__________________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_tradnl" sz="2400" dirty="0">
                <a:latin typeface="Comic Sans MS" pitchFamily="66" charset="0"/>
              </a:rPr>
              <a:t>__________________</a:t>
            </a:r>
            <a:endParaRPr lang="es-ES_tradnl" sz="2400" dirty="0">
              <a:latin typeface="Arial Rounded MT Bold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DFF60A-FFC8-E54F-A3B1-DCED77FD9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" t="5111" r="2444" b="5069"/>
          <a:stretch/>
        </p:blipFill>
        <p:spPr>
          <a:xfrm>
            <a:off x="5373257" y="3844458"/>
            <a:ext cx="5261535" cy="24052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717C997-8962-3143-B98F-0BB077547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352" y="1372268"/>
            <a:ext cx="5245100" cy="2212777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FE2F7237-50C2-D046-AE1D-9D25D82B218E}"/>
              </a:ext>
            </a:extLst>
          </p:cNvPr>
          <p:cNvCxnSpPr>
            <a:cxnSpLocks/>
          </p:cNvCxnSpPr>
          <p:nvPr/>
        </p:nvCxnSpPr>
        <p:spPr>
          <a:xfrm>
            <a:off x="4350817" y="2759529"/>
            <a:ext cx="5070769" cy="2289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EC8FA23D-8DB7-384F-8B26-79B6DA946A0A}"/>
              </a:ext>
            </a:extLst>
          </p:cNvPr>
          <p:cNvCxnSpPr>
            <a:cxnSpLocks/>
          </p:cNvCxnSpPr>
          <p:nvPr/>
        </p:nvCxnSpPr>
        <p:spPr>
          <a:xfrm>
            <a:off x="4350817" y="1975757"/>
            <a:ext cx="1960773" cy="4663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AD9A8BFC-D815-7D49-AC03-C002A0F0EA8D}"/>
              </a:ext>
            </a:extLst>
          </p:cNvPr>
          <p:cNvCxnSpPr>
            <a:cxnSpLocks/>
          </p:cNvCxnSpPr>
          <p:nvPr/>
        </p:nvCxnSpPr>
        <p:spPr>
          <a:xfrm>
            <a:off x="4350817" y="3429000"/>
            <a:ext cx="5070769" cy="18287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00A59E02-8F30-7744-B791-6DBE5F5B5D71}"/>
              </a:ext>
            </a:extLst>
          </p:cNvPr>
          <p:cNvCxnSpPr>
            <a:cxnSpLocks/>
          </p:cNvCxnSpPr>
          <p:nvPr/>
        </p:nvCxnSpPr>
        <p:spPr>
          <a:xfrm>
            <a:off x="4350817" y="4059044"/>
            <a:ext cx="3584869" cy="12352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780276F4-7FDF-EB40-BB5C-DDB18ADA68C1}"/>
              </a:ext>
            </a:extLst>
          </p:cNvPr>
          <p:cNvCxnSpPr>
            <a:cxnSpLocks/>
          </p:cNvCxnSpPr>
          <p:nvPr/>
        </p:nvCxnSpPr>
        <p:spPr>
          <a:xfrm flipH="1">
            <a:off x="8539843" y="2139043"/>
            <a:ext cx="375557" cy="8494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602100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E81DA43-5169-2E45-B0A7-18EC7C582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Una vez hospitalizado ¿Qué tratamiento ha demostrado efectividad en esta patología?</a:t>
            </a:r>
            <a:endParaRPr lang="es-CL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70A1802-DB7E-904E-88FA-1BBFBF2C8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s-CL" dirty="0"/>
              <a:t>Nebulizaciones con salbutamol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Nebulizaciones con adrenalina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Nebulizaciones con suero hipertónico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Corticoides</a:t>
            </a:r>
          </a:p>
          <a:p>
            <a:pPr marL="514350" indent="-514350">
              <a:buFont typeface="+mj-lt"/>
              <a:buAutoNum type="alphaLcParenR"/>
            </a:pPr>
            <a:r>
              <a:rPr lang="es-CL" dirty="0"/>
              <a:t>Ninguno</a:t>
            </a:r>
          </a:p>
          <a:p>
            <a:pPr marL="514350" indent="-514350">
              <a:buFont typeface="+mj-lt"/>
              <a:buAutoNum type="alphaLcParenR"/>
            </a:pPr>
            <a:endParaRPr lang="es-CL" dirty="0"/>
          </a:p>
          <a:p>
            <a:pPr marL="514350" indent="-514350">
              <a:buFont typeface="+mj-lt"/>
              <a:buAutoNum type="alphaLcParenR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769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502F6EA-0146-3848-A62D-326FEBFE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Caso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8929D20-3B47-054B-8A22-F94AE5CAB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L" dirty="0"/>
              <a:t>Paciente de 1 año 2 meses con cuadro de 4 días de tos seca, coriza, sin fiebre, hoy la madre nota aumento de tos y ruidos al pecho</a:t>
            </a:r>
          </a:p>
          <a:p>
            <a:pPr marL="0" indent="0">
              <a:buNone/>
            </a:pPr>
            <a:r>
              <a:rPr lang="es-CL" dirty="0"/>
              <a:t>Ex Físico: </a:t>
            </a:r>
          </a:p>
          <a:p>
            <a:r>
              <a:rPr lang="es-CL" dirty="0"/>
              <a:t>BEG </a:t>
            </a:r>
          </a:p>
          <a:p>
            <a:r>
              <a:rPr lang="es-CL" dirty="0"/>
              <a:t>Tº 36,5		FR 25x´</a:t>
            </a:r>
          </a:p>
          <a:p>
            <a:r>
              <a:rPr lang="es-CL" dirty="0"/>
              <a:t>FC 100x´		SatO2 96%</a:t>
            </a:r>
          </a:p>
          <a:p>
            <a:r>
              <a:rPr lang="es-CL" dirty="0"/>
              <a:t>Cabeza y cuello normal</a:t>
            </a:r>
          </a:p>
          <a:p>
            <a:r>
              <a:rPr lang="es-CL" dirty="0"/>
              <a:t>Ex pulmonar MP+, espiración prolongada y sibilancias espiratorias difusas</a:t>
            </a:r>
          </a:p>
          <a:p>
            <a:r>
              <a:rPr lang="es-CL" dirty="0"/>
              <a:t>Resto del examen es normal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71576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5EFDFF-966D-624A-BEE0-FAD1A845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b="1" dirty="0">
                <a:solidFill>
                  <a:srgbClr val="5C8234"/>
                </a:solidFill>
                <a:latin typeface="Comic Sans MS" panose="030F0902030302020204" pitchFamily="66" charset="0"/>
              </a:rPr>
              <a:t>Caso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DFC27B5-F5DF-3141-97BB-9A7B241F1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Antecedentes </a:t>
            </a:r>
          </a:p>
          <a:p>
            <a:r>
              <a:rPr lang="es-CL" dirty="0"/>
              <a:t>RNT AEG, vacunas al día, crecimiento adecuado.</a:t>
            </a:r>
          </a:p>
          <a:p>
            <a:r>
              <a:rPr lang="es-CL" dirty="0"/>
              <a:t>Farmacos (-), alergias(-)</a:t>
            </a:r>
          </a:p>
          <a:p>
            <a:r>
              <a:rPr lang="es-CL" dirty="0"/>
              <a:t>Hospitalizado a los 3 meses x bronquiolitis y tuvo 1 SBO hace 3 meses manejado con salbutamol, corticoides orales e ibuprofeno. </a:t>
            </a:r>
          </a:p>
          <a:p>
            <a:r>
              <a:rPr lang="es-CL" dirty="0"/>
              <a:t>Va a sala cuna</a:t>
            </a:r>
          </a:p>
          <a:p>
            <a:r>
              <a:rPr lang="es-CL" dirty="0"/>
              <a:t>Padres sanos, 1 hermano 7 años es controlado en broncopulmonar en tto con budesonida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4660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C68CB0-69FF-334B-BAE1-90648397E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Diagnóstico(s) ??</a:t>
            </a:r>
            <a:endParaRPr lang="es-CL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72071B0-3F14-FC42-B36B-724D65FA9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5546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180EC45-06B1-C14D-86DB-EADEE944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Mencione al menos 6 causas de SBOR por patología secundaria</a:t>
            </a:r>
          </a:p>
        </p:txBody>
      </p:sp>
      <p:pic>
        <p:nvPicPr>
          <p:cNvPr id="5" name="Marcador de contenido 4" descr="Imagen que contiene sostener, blanco, parado&#10;&#10;Descripción generada automáticamente">
            <a:extLst>
              <a:ext uri="{FF2B5EF4-FFF2-40B4-BE49-F238E27FC236}">
                <a16:creationId xmlns="" xmlns:a16="http://schemas.microsoft.com/office/drawing/2014/main" id="{D7D47F84-1F48-DC4A-A83C-0B370A82D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743607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F3E3B88-5F3B-9648-86F1-FBBFB21B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2292927" cy="5504688"/>
          </a:xfrm>
        </p:spPr>
        <p:txBody>
          <a:bodyPr>
            <a:normAutofit/>
          </a:bodyPr>
          <a:lstStyle/>
          <a:p>
            <a:r>
              <a:rPr lang="es-CL" sz="2800" b="1" dirty="0"/>
              <a:t>Preguntas claves para el diagnóstico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="" xmlns:a16="http://schemas.microsoft.com/office/drawing/2014/main" id="{9C3CA2A0-B681-445F-A832-D5704445D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92171"/>
              </p:ext>
            </p:extLst>
          </p:nvPr>
        </p:nvGraphicFramePr>
        <p:xfrm>
          <a:off x="3241963" y="277091"/>
          <a:ext cx="8575963" cy="6373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2440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09ED7D0-82DC-A145-B61B-ADE5EBAF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 Cuáles son los criterios predictores de asma?</a:t>
            </a:r>
            <a:endParaRPr lang="es-CL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C50394F-B620-054C-A2EA-75EB36993E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691B10F-CA25-B84D-8FB0-2187119D14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175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7DDC2EE-1A10-4EEA-BB51-09A4CF9B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dirty="0">
                <a:solidFill>
                  <a:srgbClr val="5C8234"/>
                </a:solidFill>
                <a:latin typeface="Comic Sans MS" panose="030F0902030302020204" pitchFamily="66" charset="0"/>
              </a:rPr>
              <a:t>Objetivo General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CC76A7A-0B28-4168-AF7B-B763495A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107"/>
            <a:ext cx="10515600" cy="4075855"/>
          </a:xfrm>
        </p:spPr>
        <p:txBody>
          <a:bodyPr/>
          <a:lstStyle/>
          <a:p>
            <a:pPr marL="0" indent="0">
              <a:buNone/>
            </a:pPr>
            <a:r>
              <a:rPr lang="es-CL" sz="3200" dirty="0"/>
              <a:t>Reconocer y tratar en forma adecuada los cuadros de Bronquiolitis y SBO </a:t>
            </a:r>
          </a:p>
          <a:p>
            <a:pPr marL="0" indent="0">
              <a:buNone/>
            </a:pPr>
            <a:r>
              <a:rPr lang="es-CL" sz="3200" dirty="0"/>
              <a:t> </a:t>
            </a:r>
          </a:p>
          <a:p>
            <a:pPr marL="0" indent="0" algn="ctr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5406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D4E3B9BC-4779-A14A-88F6-2E5BF13C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¿Cuándo iniciar tratamiento permanente o derivar?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="" xmlns:a16="http://schemas.microsoft.com/office/drawing/2014/main" id="{A6AF880B-80E6-194A-9568-68358EF8F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439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09C72C-67DD-3B46-8F78-3BAD48A1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Bibliografía sugerida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AA5D460-3101-3C4F-8BBC-C1408338F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CL" dirty="0"/>
              <a:t>Caballero MT, Polack FP, Stein RT, Viral bronchiolitis in young infants: new perspectives for management and treatment</a:t>
            </a:r>
            <a:r>
              <a:rPr lang="es-CL" sz="2400" dirty="0"/>
              <a:t/>
            </a:r>
            <a:br>
              <a:rPr lang="es-CL" sz="2400" dirty="0"/>
            </a:br>
            <a:r>
              <a:rPr lang="es-CL" sz="2400" dirty="0"/>
              <a:t>J Pediatr (Rio J). Nov-Dec 2017;93 Suppl 1:75-83</a:t>
            </a:r>
          </a:p>
          <a:p>
            <a:r>
              <a:rPr lang="es-CL" dirty="0"/>
              <a:t>O'Brien S, Borland ML, Cotterell E et al . Australasian bronchiolitis guideline. J. Paediatr. Child Health 2019; 55: 42–53</a:t>
            </a:r>
          </a:p>
          <a:p>
            <a:r>
              <a:rPr lang="en-US" dirty="0"/>
              <a:t>Shawn L. Ralston, Allan S. </a:t>
            </a:r>
            <a:r>
              <a:rPr lang="en-US" dirty="0" err="1"/>
              <a:t>Lieberthal</a:t>
            </a:r>
            <a:r>
              <a:rPr lang="en-US" dirty="0"/>
              <a:t>, et al. Clinical Practice Guideline: The Diagnosis, Management, and Prevention of Bronchiolitis Pediatrics Nov 2014, 134 (5) e1474‐e1502; DOI: 10.1542/peds.2014‐ 2742 </a:t>
            </a:r>
          </a:p>
          <a:p>
            <a:r>
              <a:rPr lang="en-US" dirty="0"/>
              <a:t>Todd A. Florin, Dr; Amy C </a:t>
            </a:r>
            <a:r>
              <a:rPr lang="en-US" dirty="0" err="1"/>
              <a:t>Plint</a:t>
            </a:r>
            <a:r>
              <a:rPr lang="en-US" dirty="0"/>
              <a:t> MD, and Joseph J </a:t>
            </a:r>
            <a:r>
              <a:rPr lang="en-US" dirty="0" err="1"/>
              <a:t>Zorc</a:t>
            </a:r>
            <a:r>
              <a:rPr lang="en-US" dirty="0"/>
              <a:t> Prof. Viral bronchiolitis. The Lancet, 2017;389 Issue 10065:211‐224.</a:t>
            </a:r>
          </a:p>
          <a:p>
            <a:r>
              <a:rPr lang="es-CL" dirty="0"/>
              <a:t>Brand PL, Baraldi E, Bisgaard H, Boner AL, Castro‐Rodriguez JA, Custovic A, et al. Definition, assessment and treatment of wheezing disorders in preschool children: an evidence‐based approach. Eur Respir J 2008; 32: 1096– 1110. </a:t>
            </a:r>
          </a:p>
          <a:p>
            <a:r>
              <a:rPr lang="es-CL" dirty="0"/>
              <a:t>Castro-Rodriguez JA, Holberg CJ, Wright AL, Martinez FD. A clinical index to define risk of asthma in young children with recurrent wheezing. Am J Respir Crit Care Med 2000;162:1403-6.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4846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45415D-68EF-4FA7-8C71-D7EC108E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Objetivos específicos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3EE0432-2327-4854-B4E8-BEBE0A53D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Reconocer la importancia de las definiciones </a:t>
            </a:r>
          </a:p>
          <a:p>
            <a:r>
              <a:rPr lang="es-CL" dirty="0"/>
              <a:t>Rol fundamental de la anamnesis y examen físico</a:t>
            </a:r>
          </a:p>
          <a:p>
            <a:r>
              <a:rPr lang="es-CL" dirty="0"/>
              <a:t>Identificar signos de insuficiencia respiratoria</a:t>
            </a:r>
          </a:p>
          <a:p>
            <a:r>
              <a:rPr lang="es-CL" dirty="0"/>
              <a:t>Plantear y descartar en forma adecuada el diagnóstico diferencial </a:t>
            </a:r>
          </a:p>
          <a:p>
            <a:r>
              <a:rPr lang="es-CL" dirty="0"/>
              <a:t>Utilizar tratamientos basados en evidencia</a:t>
            </a:r>
          </a:p>
        </p:txBody>
      </p:sp>
    </p:spTree>
    <p:extLst>
      <p:ext uri="{BB962C8B-B14F-4D97-AF65-F5344CB8AC3E}">
        <p14:creationId xmlns:p14="http://schemas.microsoft.com/office/powerpoint/2010/main" val="165326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A08CD7C-E4BD-4193-8BFD-9441B0A1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Metodología</a:t>
            </a:r>
            <a:r>
              <a:rPr lang="es-CL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81D2E6E-6CD1-4A20-A862-A5394464D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Se presentan algunos casos clínicos con preguntas que deberán ser respondidas en formato Word y enviarlos a su tutor hasta la </a:t>
            </a:r>
            <a:r>
              <a:rPr lang="es-CL" dirty="0" smtClean="0"/>
              <a:t>18</a:t>
            </a:r>
            <a:r>
              <a:rPr lang="es-CL" dirty="0" smtClean="0"/>
              <a:t>:</a:t>
            </a:r>
            <a:r>
              <a:rPr lang="es-CL" dirty="0"/>
              <a:t>00 hrs. del día anterior a la fecha asignada al taller</a:t>
            </a:r>
          </a:p>
          <a:p>
            <a:endParaRPr lang="es-CL" dirty="0"/>
          </a:p>
          <a:p>
            <a:r>
              <a:rPr lang="es-CL" dirty="0"/>
              <a:t>Durante el taller se discutirán los casos presentados, y las respuestas a las preguntas formuladas, resolviendo las dudas que puedan existir.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46654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412D09-E030-B640-8E5A-04A67A3B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Caso clínico</a:t>
            </a:r>
            <a:endParaRPr lang="es-CL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378C998-ECA4-9842-87C9-FA7274E6E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420586"/>
            <a:ext cx="10831286" cy="507228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2400" dirty="0" err="1"/>
              <a:t>Lactante</a:t>
            </a:r>
            <a:r>
              <a:rPr lang="nl-NL" sz="2400" dirty="0"/>
              <a:t> de 2 </a:t>
            </a:r>
            <a:r>
              <a:rPr lang="nl-NL" sz="2400" dirty="0" err="1"/>
              <a:t>meses</a:t>
            </a:r>
            <a:r>
              <a:rPr lang="nl-NL" sz="2400" dirty="0"/>
              <a:t> con </a:t>
            </a:r>
            <a:r>
              <a:rPr lang="nl-NL" sz="2400" dirty="0" err="1"/>
              <a:t>cuadro</a:t>
            </a:r>
            <a:r>
              <a:rPr lang="nl-NL" sz="2400" dirty="0"/>
              <a:t> de 2 </a:t>
            </a:r>
            <a:r>
              <a:rPr lang="nl-NL" sz="2400" dirty="0" err="1"/>
              <a:t>días</a:t>
            </a:r>
            <a:r>
              <a:rPr lang="nl-NL" sz="2400" dirty="0"/>
              <a:t> de </a:t>
            </a:r>
            <a:r>
              <a:rPr lang="nl-NL" sz="2400" dirty="0" err="1"/>
              <a:t>coriza</a:t>
            </a:r>
            <a:r>
              <a:rPr lang="nl-NL" sz="2400" dirty="0"/>
              <a:t> y tos, </a:t>
            </a:r>
            <a:r>
              <a:rPr lang="nl-NL" sz="2400" dirty="0" err="1"/>
              <a:t>anoche</a:t>
            </a:r>
            <a:r>
              <a:rPr lang="nl-NL" sz="2400" dirty="0"/>
              <a:t> se </a:t>
            </a:r>
            <a:r>
              <a:rPr lang="nl-NL" sz="2400" dirty="0" err="1"/>
              <a:t>agrega</a:t>
            </a:r>
            <a:r>
              <a:rPr lang="nl-NL" sz="2400" dirty="0"/>
              <a:t> </a:t>
            </a:r>
            <a:r>
              <a:rPr lang="nl-NL" sz="2400" dirty="0" err="1"/>
              <a:t>fiebre</a:t>
            </a:r>
            <a:r>
              <a:rPr lang="nl-NL" sz="2400" dirty="0"/>
              <a:t> </a:t>
            </a:r>
            <a:r>
              <a:rPr lang="nl-NL" sz="2400" dirty="0" err="1"/>
              <a:t>hasta</a:t>
            </a:r>
            <a:r>
              <a:rPr lang="nl-NL" sz="2400" dirty="0"/>
              <a:t> 38,5ºC. </a:t>
            </a:r>
            <a:r>
              <a:rPr lang="es-ES" sz="2400" dirty="0"/>
              <a:t>Hoy inapetente, notan </a:t>
            </a:r>
            <a:r>
              <a:rPr lang="nl-NL" sz="2400" dirty="0" err="1"/>
              <a:t>quejido</a:t>
            </a:r>
            <a:r>
              <a:rPr lang="nl-NL" sz="2400" dirty="0"/>
              <a:t> y </a:t>
            </a:r>
            <a:r>
              <a:rPr lang="nl-NL" sz="2400" dirty="0" err="1"/>
              <a:t>respiración</a:t>
            </a:r>
            <a:r>
              <a:rPr lang="nl-NL" sz="2400" dirty="0"/>
              <a:t> </a:t>
            </a:r>
            <a:r>
              <a:rPr lang="nl-NL" sz="2400" dirty="0" err="1"/>
              <a:t>rápida</a:t>
            </a:r>
            <a:r>
              <a:rPr lang="nl-NL" sz="2400" dirty="0"/>
              <a:t> por lo que </a:t>
            </a:r>
            <a:r>
              <a:rPr lang="nl-NL" sz="2400" dirty="0" err="1"/>
              <a:t>consultan</a:t>
            </a:r>
            <a:r>
              <a:rPr lang="nl-NL" sz="2400" dirty="0"/>
              <a:t> a </a:t>
            </a:r>
            <a:r>
              <a:rPr lang="nl-NL" sz="2400" dirty="0" err="1"/>
              <a:t>servicio</a:t>
            </a:r>
            <a:r>
              <a:rPr lang="nl-NL" sz="2400" dirty="0"/>
              <a:t> de </a:t>
            </a:r>
            <a:r>
              <a:rPr lang="nl-NL" sz="2400" dirty="0" err="1"/>
              <a:t>urgencia</a:t>
            </a:r>
            <a:r>
              <a:rPr lang="nl-NL" sz="2400" dirty="0"/>
              <a:t>.</a:t>
            </a:r>
            <a:endParaRPr lang="es-CL" sz="800" dirty="0"/>
          </a:p>
          <a:p>
            <a:pPr marL="0" indent="0">
              <a:lnSpc>
                <a:spcPct val="120000"/>
              </a:lnSpc>
              <a:buNone/>
            </a:pPr>
            <a:r>
              <a:rPr lang="es-CL" sz="2400" u="sng" dirty="0"/>
              <a:t>Antecedentes</a:t>
            </a:r>
            <a:r>
              <a:rPr lang="es-CL" sz="2400" dirty="0"/>
              <a:t>: RNT AEG, previamente sano. Hospitalizaciones (-)  uso de fármacos (-) alergias (-). Padres sanos, no fumadores, no tiene hermanos</a:t>
            </a:r>
            <a:endParaRPr lang="es-CL" sz="1200" dirty="0"/>
          </a:p>
          <a:p>
            <a:pPr marL="0" indent="0">
              <a:lnSpc>
                <a:spcPct val="120000"/>
              </a:lnSpc>
              <a:buNone/>
            </a:pPr>
            <a:r>
              <a:rPr lang="es-CL" sz="2400" u="sng" dirty="0"/>
              <a:t>Ex Fisico: </a:t>
            </a:r>
            <a:r>
              <a:rPr lang="es-CL" sz="2400" dirty="0"/>
              <a:t>(ver video de siguiente diapositiva)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CL" sz="2400" dirty="0"/>
              <a:t>ingresa decaido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2400" dirty="0"/>
              <a:t>	FC 170x´</a:t>
            </a:r>
            <a:r>
              <a:rPr lang="es-CL" sz="2400" dirty="0"/>
              <a:t>		</a:t>
            </a:r>
            <a:r>
              <a:rPr lang="nl-NL" sz="2400" dirty="0"/>
              <a:t>FR 56x´</a:t>
            </a:r>
            <a:endParaRPr lang="es-CL" sz="24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2400" dirty="0"/>
              <a:t>	</a:t>
            </a:r>
            <a:r>
              <a:rPr lang="nl-NL" sz="2400" dirty="0" err="1"/>
              <a:t>Sat</a:t>
            </a:r>
            <a:r>
              <a:rPr lang="nl-NL" sz="2400" dirty="0"/>
              <a:t> O</a:t>
            </a:r>
            <a:r>
              <a:rPr lang="nl-NL" sz="2400" baseline="-25000" dirty="0"/>
              <a:t>2</a:t>
            </a:r>
            <a:r>
              <a:rPr lang="nl-NL" sz="2400" dirty="0"/>
              <a:t> 89%</a:t>
            </a:r>
            <a:r>
              <a:rPr lang="es-CL" sz="2400" dirty="0"/>
              <a:t>		</a:t>
            </a:r>
            <a:r>
              <a:rPr lang="nl-NL" sz="2400" dirty="0"/>
              <a:t>Tº 38,5ºC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2400" dirty="0"/>
              <a:t>Ex </a:t>
            </a:r>
            <a:r>
              <a:rPr lang="nl-NL" sz="2400" dirty="0" err="1"/>
              <a:t>Pulmonar</a:t>
            </a:r>
            <a:r>
              <a:rPr lang="nl-NL" sz="2400" dirty="0"/>
              <a:t> MP+, </a:t>
            </a:r>
            <a:r>
              <a:rPr lang="nl-NL" sz="2400" dirty="0" err="1"/>
              <a:t>espiración</a:t>
            </a:r>
            <a:r>
              <a:rPr lang="nl-NL" sz="2400" dirty="0"/>
              <a:t> </a:t>
            </a:r>
            <a:r>
              <a:rPr lang="nl-NL" sz="2400" dirty="0" err="1"/>
              <a:t>prolongada</a:t>
            </a:r>
            <a:r>
              <a:rPr lang="nl-NL" sz="2400" dirty="0"/>
              <a:t>, </a:t>
            </a:r>
            <a:r>
              <a:rPr lang="nl-NL" sz="2400" dirty="0" err="1"/>
              <a:t>sibilancias</a:t>
            </a:r>
            <a:r>
              <a:rPr lang="nl-NL" sz="2400" dirty="0"/>
              <a:t> y </a:t>
            </a:r>
            <a:r>
              <a:rPr lang="nl-NL" sz="2400" dirty="0" err="1"/>
              <a:t>estertores</a:t>
            </a:r>
            <a:r>
              <a:rPr lang="nl-NL" sz="2400" dirty="0"/>
              <a:t> </a:t>
            </a:r>
            <a:r>
              <a:rPr lang="nl-NL" sz="2400" dirty="0" err="1"/>
              <a:t>bilaterales</a:t>
            </a:r>
            <a:r>
              <a:rPr lang="nl-NL" sz="2400" dirty="0"/>
              <a:t>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2400" dirty="0"/>
              <a:t>Resto del examen sin alteraciones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72217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CE16B7E-3572-1345-A52C-330B903B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Observe al paciente y evalúe </a:t>
            </a:r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los signos clínicos que hacen sospechar una insuficiencia respiratoria en este paciente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endParaRPr lang="es-CL" sz="3200" dirty="0"/>
          </a:p>
        </p:txBody>
      </p:sp>
      <p:pic>
        <p:nvPicPr>
          <p:cNvPr id="4" name="2m quejido.mp4">
            <a:hlinkClick r:id="" action="ppaction://media"/>
            <a:extLst>
              <a:ext uri="{FF2B5EF4-FFF2-40B4-BE49-F238E27FC236}">
                <a16:creationId xmlns="" xmlns:a16="http://schemas.microsoft.com/office/drawing/2014/main" id="{B50E3616-0DA4-BE45-914E-CBAD141DEC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0293" y="404813"/>
            <a:ext cx="10794379" cy="11430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Busque dirigidamente signos clínicos de gravedad</a:t>
            </a:r>
            <a:endParaRPr lang="es-ES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Imagen 4" descr="Imagen que contiene persona, lentes, ropa, viendo&#10;&#10;Descripción generada automáticamente">
            <a:extLst>
              <a:ext uri="{FF2B5EF4-FFF2-40B4-BE49-F238E27FC236}">
                <a16:creationId xmlns="" xmlns:a16="http://schemas.microsoft.com/office/drawing/2014/main" id="{0EAB2B9F-0EE2-714E-8E38-C8AA84DF9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4539468"/>
            <a:ext cx="2768600" cy="1435100"/>
          </a:xfrm>
          <a:prstGeom prst="rect">
            <a:avLst/>
          </a:prstGeom>
        </p:spPr>
      </p:pic>
      <p:pic>
        <p:nvPicPr>
          <p:cNvPr id="7" name="Imagen 6" descr="Imagen que contiene persona, celular, teléfono, sostener&#10;&#10;Descripción generada automáticamente">
            <a:extLst>
              <a:ext uri="{FF2B5EF4-FFF2-40B4-BE49-F238E27FC236}">
                <a16:creationId xmlns="" xmlns:a16="http://schemas.microsoft.com/office/drawing/2014/main" id="{92754D95-EE39-0C43-A5DE-F7AE27A21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30970"/>
            <a:ext cx="2547526" cy="1584176"/>
          </a:xfrm>
          <a:prstGeom prst="rect">
            <a:avLst/>
          </a:prstGeom>
        </p:spPr>
      </p:pic>
      <p:pic>
        <p:nvPicPr>
          <p:cNvPr id="9" name="Imagen 8" descr="Imagen que contiene persona, interior, hombre, sostener&#10;&#10;Descripción generada automáticamente">
            <a:extLst>
              <a:ext uri="{FF2B5EF4-FFF2-40B4-BE49-F238E27FC236}">
                <a16:creationId xmlns="" xmlns:a16="http://schemas.microsoft.com/office/drawing/2014/main" id="{70F833F9-0139-D540-AFF8-A963B51AD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1720850"/>
            <a:ext cx="2546350" cy="1708150"/>
          </a:xfrm>
          <a:prstGeom prst="rect">
            <a:avLst/>
          </a:prstGeom>
        </p:spPr>
      </p:pic>
      <p:pic>
        <p:nvPicPr>
          <p:cNvPr id="11" name="Imagen 10" descr="Un bebé acostado&#10;&#10;Descripción generada automáticamente">
            <a:extLst>
              <a:ext uri="{FF2B5EF4-FFF2-40B4-BE49-F238E27FC236}">
                <a16:creationId xmlns="" xmlns:a16="http://schemas.microsoft.com/office/drawing/2014/main" id="{D3896D26-FC6F-C145-8B65-972A403F9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274432"/>
            <a:ext cx="1944216" cy="17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29"/>
    </mc:Choice>
    <mc:Fallback xmlns="">
      <p:transition spd="slow" advTm="692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CC7667F-623C-7348-9D5E-56285A46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>
                <a:solidFill>
                  <a:srgbClr val="5C8234"/>
                </a:solidFill>
                <a:latin typeface="Comic Sans MS" panose="030F0902030302020204" pitchFamily="66" charset="0"/>
              </a:rPr>
              <a:t>¿Cuál es el diagnóstico en este caso?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BB42C53-6A23-8940-98E6-1ED010D74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CL" dirty="0"/>
              <a:t>SBO, Insuficiencia respiratoria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Bronquitis, insuficiencia respiratoria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Bronquiolitis, Insuficiencia respiratoria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Obs. Neumonia , insuficiencia respiratoria</a:t>
            </a:r>
          </a:p>
        </p:txBody>
      </p:sp>
    </p:spTree>
    <p:extLst>
      <p:ext uri="{BB962C8B-B14F-4D97-AF65-F5344CB8AC3E}">
        <p14:creationId xmlns:p14="http://schemas.microsoft.com/office/powerpoint/2010/main" val="137396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A0FCEB-A3D9-6444-B0F9-3340D4BD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solidFill>
                  <a:srgbClr val="5C8234"/>
                </a:solidFill>
                <a:latin typeface="Comic Sans MS" panose="030F0902030302020204" pitchFamily="66" charset="0"/>
              </a:rPr>
              <a:t>Diagnóstico diferencial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8D79D60-75F0-3340-B464-808F81A6D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Plantee al menos 5 causas o diagnósticos posibles frente a este cuadro clínico</a:t>
            </a:r>
          </a:p>
          <a:p>
            <a:endParaRPr lang="es-CL" dirty="0"/>
          </a:p>
          <a:p>
            <a:r>
              <a:rPr lang="es-CL" dirty="0"/>
              <a:t>¿Qué elementos de la historia clínica y examen físico le ayudarían para acercarse a cada uno de los diagnósticos diferenciales?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79478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675</Words>
  <Application>Microsoft Macintosh PowerPoint</Application>
  <PresentationFormat>Personalizado</PresentationFormat>
  <Paragraphs>113</Paragraphs>
  <Slides>21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Taller SBO/Bronquiolitis</vt:lpstr>
      <vt:lpstr>Objetivo General</vt:lpstr>
      <vt:lpstr>Objetivos específicos</vt:lpstr>
      <vt:lpstr>Metodología </vt:lpstr>
      <vt:lpstr>Caso clínico</vt:lpstr>
      <vt:lpstr>Observe al paciente y evalúe los signos clínicos que hacen sospechar una insuficiencia respiratoria en este paciente </vt:lpstr>
      <vt:lpstr>Presentación de PowerPoint</vt:lpstr>
      <vt:lpstr>¿Cuál es el diagnóstico en este caso?</vt:lpstr>
      <vt:lpstr>Diagnóstico diferencial</vt:lpstr>
      <vt:lpstr>Si el mismo paciente NO estuviera con signos de dificultad respiratoria y su sat O2 fuera &gt;95%   ¿Qué indicaciones daría?. Justifique su respuesta</vt:lpstr>
      <vt:lpstr>¿Qué exámen(es) se debe(n) solicitar para hacer el diagnóstico de bronquiolitis?. Justifique su respuesta</vt:lpstr>
      <vt:lpstr>    ¿Qué podríamos observar en la Rx de Tórax de un paciente con bronquiolitis?</vt:lpstr>
      <vt:lpstr>Una vez hospitalizado ¿Qué tratamiento ha demostrado efectividad en esta patología?</vt:lpstr>
      <vt:lpstr>Caso 2</vt:lpstr>
      <vt:lpstr>Caso 2</vt:lpstr>
      <vt:lpstr>Diagnóstico(s) ??</vt:lpstr>
      <vt:lpstr>Mencione al menos 6 causas de SBOR por patología secundaria</vt:lpstr>
      <vt:lpstr>Preguntas claves para el diagnóstico</vt:lpstr>
      <vt:lpstr>¿ Cuáles son los criterios predictores de asma?</vt:lpstr>
      <vt:lpstr>¿Cuándo iniciar tratamiento permanente o derivar?</vt:lpstr>
      <vt:lpstr>Bibliografía sugerida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SBO/Bronquiolitis</dc:title>
  <dc:creator>Monica Saavedra</dc:creator>
  <cp:lastModifiedBy>Astrid Jiusan</cp:lastModifiedBy>
  <cp:revision>16</cp:revision>
  <dcterms:created xsi:type="dcterms:W3CDTF">2020-06-06T17:44:32Z</dcterms:created>
  <dcterms:modified xsi:type="dcterms:W3CDTF">2021-07-06T16:18:35Z</dcterms:modified>
</cp:coreProperties>
</file>