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emf" ContentType="image/x-em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83" r:id="rId2"/>
    <p:sldId id="284" r:id="rId3"/>
    <p:sldId id="325" r:id="rId4"/>
    <p:sldId id="326" r:id="rId5"/>
    <p:sldId id="328" r:id="rId6"/>
    <p:sldId id="329" r:id="rId7"/>
    <p:sldId id="330" r:id="rId8"/>
    <p:sldId id="331" r:id="rId9"/>
    <p:sldId id="332" r:id="rId10"/>
    <p:sldId id="333" r:id="rId11"/>
    <p:sldId id="285" r:id="rId12"/>
    <p:sldId id="289" r:id="rId13"/>
    <p:sldId id="334" r:id="rId14"/>
    <p:sldId id="335" r:id="rId15"/>
    <p:sldId id="291" r:id="rId16"/>
    <p:sldId id="257" r:id="rId17"/>
    <p:sldId id="315" r:id="rId18"/>
    <p:sldId id="317" r:id="rId19"/>
    <p:sldId id="336" r:id="rId20"/>
    <p:sldId id="308" r:id="rId21"/>
    <p:sldId id="321" r:id="rId22"/>
    <p:sldId id="322" r:id="rId23"/>
    <p:sldId id="339" r:id="rId24"/>
    <p:sldId id="337" r:id="rId25"/>
    <p:sldId id="304" r:id="rId26"/>
    <p:sldId id="305" r:id="rId27"/>
    <p:sldId id="306" r:id="rId28"/>
    <p:sldId id="307" r:id="rId29"/>
    <p:sldId id="302" r:id="rId30"/>
    <p:sldId id="303" r:id="rId31"/>
    <p:sldId id="338" r:id="rId32"/>
    <p:sldId id="324" r:id="rId33"/>
    <p:sldId id="32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201" d="100"/>
          <a:sy n="201" d="100"/>
        </p:scale>
        <p:origin x="-80" y="388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ylvina:Downloads:ine_caracter&#237;sticas-inmigraci&#243;n-internacional-en-chile-censo-2017_tabulados_(2018).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ylvina:Downloads:ine_caracter&#237;sticas-inmigraci&#243;n-internacional-en-chile-censo-2017_tabulados_(2018).xlsx"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ylvina:Downloads:ine_caracter&#237;sticas-inmigraci&#243;n-internacional-en-chile-censo-2017_tabulados_(2018).xlsx" TargetMode="External"/><Relationship Id="rId2"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ylvina:Downloads:ine_caracter&#237;sticas-inmigraci&#243;n-internacional-en-chile-censo-2017_tabulados_(2018).xlsx" TargetMode="External"/><Relationship Id="rId2"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L" sz="1200" baseline="0" dirty="0" smtClean="0">
                <a:latin typeface="Calibri Light" panose="020F0302020204030204" pitchFamily="34" charset="0"/>
              </a:rPr>
              <a:t>  </a:t>
            </a:r>
            <a:r>
              <a:rPr lang="es-CL" sz="1200" baseline="0" dirty="0">
                <a:latin typeface="Calibri Light" panose="020F0302020204030204" pitchFamily="34" charset="0"/>
              </a:rPr>
              <a:t>Cantidad y porcentaje de inmigrantes internacionales respecto de la población total residente.</a:t>
            </a:r>
            <a:endParaRPr lang="es-CL" sz="1200" dirty="0">
              <a:latin typeface="Calibri Light" panose="020F0302020204030204" pitchFamily="34" charset="0"/>
            </a:endParaRPr>
          </a:p>
        </c:rich>
      </c:tx>
      <c:layout>
        <c:manualLayout>
          <c:xMode val="edge"/>
          <c:yMode val="edge"/>
          <c:x val="0.106487403045515"/>
          <c:y val="0.0112317393033713"/>
        </c:manualLayout>
      </c:layout>
      <c:overlay val="0"/>
    </c:title>
    <c:autoTitleDeleted val="0"/>
    <c:plotArea>
      <c:layout>
        <c:manualLayout>
          <c:layoutTarget val="inner"/>
          <c:xMode val="edge"/>
          <c:yMode val="edge"/>
          <c:x val="0.196565027329788"/>
          <c:y val="0.13857311119048"/>
          <c:w val="0.704950958587312"/>
          <c:h val="0.637540929742467"/>
        </c:manualLayout>
      </c:layout>
      <c:barChart>
        <c:barDir val="col"/>
        <c:grouping val="clustered"/>
        <c:varyColors val="0"/>
        <c:ser>
          <c:idx val="0"/>
          <c:order val="0"/>
          <c:tx>
            <c:v>CANTIDAD</c:v>
          </c:tx>
          <c:spPr>
            <a:solidFill>
              <a:srgbClr val="0070C0"/>
            </a:solidFill>
          </c:spPr>
          <c:invertIfNegative val="0"/>
          <c:cat>
            <c:numLit>
              <c:formatCode>General</c:formatCode>
              <c:ptCount val="3"/>
              <c:pt idx="0">
                <c:v>1992.0</c:v>
              </c:pt>
              <c:pt idx="1">
                <c:v>2002.0</c:v>
              </c:pt>
              <c:pt idx="2">
                <c:v>2017.0</c:v>
              </c:pt>
            </c:numLit>
          </c:cat>
          <c:val>
            <c:numRef>
              <c:f>'GRÁFICO N°1'!$D$6:$F$6</c:f>
              <c:numCache>
                <c:formatCode>_-* #,##0_-;\-* #,##0_-;_-* "-"??_-;_-@_-</c:formatCode>
                <c:ptCount val="3"/>
                <c:pt idx="0">
                  <c:v>105070.0</c:v>
                </c:pt>
                <c:pt idx="1">
                  <c:v>187008.0</c:v>
                </c:pt>
                <c:pt idx="2">
                  <c:v>746465.0</c:v>
                </c:pt>
              </c:numCache>
            </c:numRef>
          </c:val>
          <c:extLst xmlns:c16r2="http://schemas.microsoft.com/office/drawing/2015/06/chart">
            <c:ext xmlns:c16="http://schemas.microsoft.com/office/drawing/2014/chart" uri="{C3380CC4-5D6E-409C-BE32-E72D297353CC}">
              <c16:uniqueId val="{00000000-A69D-4412-8DBC-9B09AA1AFBF1}"/>
            </c:ext>
          </c:extLst>
        </c:ser>
        <c:dLbls>
          <c:showLegendKey val="0"/>
          <c:showVal val="0"/>
          <c:showCatName val="0"/>
          <c:showSerName val="0"/>
          <c:showPercent val="0"/>
          <c:showBubbleSize val="0"/>
        </c:dLbls>
        <c:gapWidth val="150"/>
        <c:axId val="-2123285992"/>
        <c:axId val="-2123285640"/>
      </c:barChart>
      <c:lineChart>
        <c:grouping val="standard"/>
        <c:varyColors val="0"/>
        <c:ser>
          <c:idx val="1"/>
          <c:order val="1"/>
          <c:tx>
            <c:v>PORCENTAJE</c:v>
          </c:tx>
          <c:marker>
            <c:symbol val="square"/>
            <c:size val="5"/>
          </c:marker>
          <c:dLbls>
            <c:spPr>
              <a:solidFill>
                <a:schemeClr val="bg1"/>
              </a:solidFill>
              <a:ln>
                <a:solidFill>
                  <a:schemeClr val="accent2">
                    <a:lumMod val="75000"/>
                  </a:schemeClr>
                </a:solidFill>
              </a:ln>
            </c:spPr>
            <c:txPr>
              <a:bodyPr/>
              <a:lstStyle/>
              <a:p>
                <a:pPr>
                  <a:defRPr sz="1100" b="1">
                    <a:solidFill>
                      <a:schemeClr val="accent2">
                        <a:lumMod val="75000"/>
                      </a:schemeClr>
                    </a:solidFill>
                  </a:defRPr>
                </a:pPr>
                <a:endParaRPr lang="es-E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'GRÁFICO N°1'!$D$5:$F$5</c:f>
              <c:numCache>
                <c:formatCode>General</c:formatCode>
                <c:ptCount val="3"/>
                <c:pt idx="0">
                  <c:v>1992.0</c:v>
                </c:pt>
                <c:pt idx="1">
                  <c:v>2002.0</c:v>
                </c:pt>
                <c:pt idx="2">
                  <c:v>2017.0</c:v>
                </c:pt>
              </c:numCache>
            </c:numRef>
          </c:cat>
          <c:val>
            <c:numRef>
              <c:f>'GRÁFICO N°1'!$D$8:$F$8</c:f>
              <c:numCache>
                <c:formatCode>0.0%</c:formatCode>
                <c:ptCount val="3"/>
                <c:pt idx="0">
                  <c:v>0.008</c:v>
                </c:pt>
                <c:pt idx="1">
                  <c:v>0.013</c:v>
                </c:pt>
                <c:pt idx="2">
                  <c:v>0.044</c:v>
                </c:pt>
              </c:numCache>
            </c:numRef>
          </c:val>
          <c:smooth val="0"/>
          <c:extLst xmlns:c16r2="http://schemas.microsoft.com/office/drawing/2015/06/chart">
            <c:ext xmlns:c16="http://schemas.microsoft.com/office/drawing/2014/chart" uri="{C3380CC4-5D6E-409C-BE32-E72D297353CC}">
              <c16:uniqueId val="{00000001-A69D-4412-8DBC-9B09AA1AFBF1}"/>
            </c:ext>
          </c:extLst>
        </c:ser>
        <c:dLbls>
          <c:showLegendKey val="0"/>
          <c:showVal val="0"/>
          <c:showCatName val="0"/>
          <c:showSerName val="0"/>
          <c:showPercent val="0"/>
          <c:showBubbleSize val="0"/>
        </c:dLbls>
        <c:marker val="1"/>
        <c:smooth val="0"/>
        <c:axId val="-2122877400"/>
        <c:axId val="-2122892648"/>
      </c:lineChart>
      <c:catAx>
        <c:axId val="-2123285992"/>
        <c:scaling>
          <c:orientation val="minMax"/>
        </c:scaling>
        <c:delete val="0"/>
        <c:axPos val="b"/>
        <c:majorGridlines/>
        <c:numFmt formatCode="General" sourceLinked="1"/>
        <c:majorTickMark val="none"/>
        <c:minorTickMark val="none"/>
        <c:tickLblPos val="nextTo"/>
        <c:crossAx val="-2123285640"/>
        <c:crosses val="autoZero"/>
        <c:auto val="1"/>
        <c:lblAlgn val="ctr"/>
        <c:lblOffset val="100"/>
        <c:noMultiLvlLbl val="0"/>
      </c:catAx>
      <c:valAx>
        <c:axId val="-2123285640"/>
        <c:scaling>
          <c:orientation val="minMax"/>
        </c:scaling>
        <c:delete val="0"/>
        <c:axPos val="l"/>
        <c:majorGridlines/>
        <c:title>
          <c:tx>
            <c:rich>
              <a:bodyPr/>
              <a:lstStyle/>
              <a:p>
                <a:pPr>
                  <a:defRPr/>
                </a:pPr>
                <a:r>
                  <a:rPr lang="es-CL"/>
                  <a:t>Cantidad</a:t>
                </a:r>
                <a:r>
                  <a:rPr lang="es-CL" baseline="0"/>
                  <a:t> de inmigrante</a:t>
                </a:r>
                <a:r>
                  <a:rPr lang="es-CL"/>
                  <a:t>s</a:t>
                </a:r>
              </a:p>
            </c:rich>
          </c:tx>
          <c:layout/>
          <c:overlay val="0"/>
        </c:title>
        <c:numFmt formatCode="#,##0" sourceLinked="0"/>
        <c:majorTickMark val="none"/>
        <c:minorTickMark val="none"/>
        <c:tickLblPos val="nextTo"/>
        <c:crossAx val="-2123285992"/>
        <c:crosses val="autoZero"/>
        <c:crossBetween val="between"/>
      </c:valAx>
      <c:valAx>
        <c:axId val="-2122892648"/>
        <c:scaling>
          <c:orientation val="minMax"/>
        </c:scaling>
        <c:delete val="0"/>
        <c:axPos val="r"/>
        <c:title>
          <c:tx>
            <c:rich>
              <a:bodyPr rot="-5400000" vert="horz"/>
              <a:lstStyle/>
              <a:p>
                <a:pPr>
                  <a:defRPr/>
                </a:pPr>
                <a:r>
                  <a:rPr lang="es-CL"/>
                  <a:t>Porcentaje</a:t>
                </a:r>
              </a:p>
            </c:rich>
          </c:tx>
          <c:layout/>
          <c:overlay val="0"/>
        </c:title>
        <c:numFmt formatCode="0.0%" sourceLinked="0"/>
        <c:majorTickMark val="out"/>
        <c:minorTickMark val="none"/>
        <c:tickLblPos val="nextTo"/>
        <c:crossAx val="-2122877400"/>
        <c:crosses val="max"/>
        <c:crossBetween val="between"/>
      </c:valAx>
      <c:catAx>
        <c:axId val="-2122877400"/>
        <c:scaling>
          <c:orientation val="minMax"/>
        </c:scaling>
        <c:delete val="1"/>
        <c:axPos val="b"/>
        <c:numFmt formatCode="General" sourceLinked="1"/>
        <c:majorTickMark val="out"/>
        <c:minorTickMark val="none"/>
        <c:tickLblPos val="none"/>
        <c:crossAx val="-2122892648"/>
        <c:crosses val="autoZero"/>
        <c:auto val="1"/>
        <c:lblAlgn val="ctr"/>
        <c:lblOffset val="100"/>
        <c:noMultiLvlLbl val="0"/>
      </c:cat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35168629952361"/>
          <c:y val="0.0386981302033017"/>
          <c:w val="0.84744961987032"/>
          <c:h val="0.797437458365935"/>
        </c:manualLayout>
      </c:layout>
      <c:barChart>
        <c:barDir val="bar"/>
        <c:grouping val="clustered"/>
        <c:varyColors val="0"/>
        <c:ser>
          <c:idx val="2"/>
          <c:order val="2"/>
          <c:tx>
            <c:v>Hombres Nacidos en Chile</c:v>
          </c:tx>
          <c:spPr>
            <a:solidFill>
              <a:schemeClr val="accent1">
                <a:lumMod val="75000"/>
              </a:schemeClr>
            </a:solidFill>
          </c:spPr>
          <c:invertIfNegative val="0"/>
          <c:cat>
            <c:strRef>
              <c:f>'GRÁFICO N°2'!$C$6:$C$106</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'GRÁFICO N°2'!$F$6:$F$106</c:f>
              <c:numCache>
                <c:formatCode>0.0</c:formatCode>
                <c:ptCount val="101"/>
                <c:pt idx="0">
                  <c:v>-1.284475085499647</c:v>
                </c:pt>
                <c:pt idx="1">
                  <c:v>-1.399393596524002</c:v>
                </c:pt>
                <c:pt idx="2">
                  <c:v>-1.431354215851444</c:v>
                </c:pt>
                <c:pt idx="3">
                  <c:v>-1.39750989101329</c:v>
                </c:pt>
                <c:pt idx="4">
                  <c:v>-1.411431846973253</c:v>
                </c:pt>
                <c:pt idx="5">
                  <c:v>-1.437117606221967</c:v>
                </c:pt>
                <c:pt idx="6">
                  <c:v>-1.491333395291859</c:v>
                </c:pt>
                <c:pt idx="7">
                  <c:v>-1.485881876694633</c:v>
                </c:pt>
                <c:pt idx="8">
                  <c:v>-1.457538969937432</c:v>
                </c:pt>
                <c:pt idx="9">
                  <c:v>-1.421898263685089</c:v>
                </c:pt>
                <c:pt idx="10">
                  <c:v>-1.388340860878368</c:v>
                </c:pt>
                <c:pt idx="11">
                  <c:v>-1.38086841319018</c:v>
                </c:pt>
                <c:pt idx="12">
                  <c:v>-1.36395248820657</c:v>
                </c:pt>
                <c:pt idx="13">
                  <c:v>-1.375678866882523</c:v>
                </c:pt>
                <c:pt idx="14">
                  <c:v>-1.425416177287876</c:v>
                </c:pt>
                <c:pt idx="15">
                  <c:v>-1.4433550416879</c:v>
                </c:pt>
                <c:pt idx="16">
                  <c:v>-1.497071835920518</c:v>
                </c:pt>
                <c:pt idx="17">
                  <c:v>-1.49702193643679</c:v>
                </c:pt>
                <c:pt idx="18">
                  <c:v>-1.511979306684098</c:v>
                </c:pt>
                <c:pt idx="19">
                  <c:v>-1.520200246628198</c:v>
                </c:pt>
                <c:pt idx="20">
                  <c:v>-1.560805951511424</c:v>
                </c:pt>
                <c:pt idx="21">
                  <c:v>-1.560182207964831</c:v>
                </c:pt>
                <c:pt idx="22">
                  <c:v>-1.608260360536245</c:v>
                </c:pt>
                <c:pt idx="23">
                  <c:v>-1.609445473274772</c:v>
                </c:pt>
                <c:pt idx="24">
                  <c:v>-1.64110669569985</c:v>
                </c:pt>
                <c:pt idx="25">
                  <c:v>-1.648953389515993</c:v>
                </c:pt>
                <c:pt idx="26">
                  <c:v>-1.69356352796835</c:v>
                </c:pt>
                <c:pt idx="27">
                  <c:v>-1.706312846060716</c:v>
                </c:pt>
                <c:pt idx="28">
                  <c:v>-1.627546510996911</c:v>
                </c:pt>
                <c:pt idx="29">
                  <c:v>-1.551063077313636</c:v>
                </c:pt>
                <c:pt idx="30">
                  <c:v>-1.497371232822882</c:v>
                </c:pt>
                <c:pt idx="31">
                  <c:v>-1.431079768690943</c:v>
                </c:pt>
                <c:pt idx="32">
                  <c:v>-1.399880116490345</c:v>
                </c:pt>
                <c:pt idx="33">
                  <c:v>-1.371786707151781</c:v>
                </c:pt>
                <c:pt idx="34">
                  <c:v>-1.42517915474017</c:v>
                </c:pt>
                <c:pt idx="35">
                  <c:v>-1.469976416256503</c:v>
                </c:pt>
                <c:pt idx="36">
                  <c:v>-1.36496295275205</c:v>
                </c:pt>
                <c:pt idx="37">
                  <c:v>-1.336370548576212</c:v>
                </c:pt>
                <c:pt idx="38">
                  <c:v>-1.26953019012327</c:v>
                </c:pt>
                <c:pt idx="39">
                  <c:v>-1.253125734847866</c:v>
                </c:pt>
                <c:pt idx="40">
                  <c:v>-1.273122952951648</c:v>
                </c:pt>
                <c:pt idx="41">
                  <c:v>-1.321675150618473</c:v>
                </c:pt>
                <c:pt idx="42">
                  <c:v>-1.370763767735368</c:v>
                </c:pt>
                <c:pt idx="43">
                  <c:v>-1.412641909453644</c:v>
                </c:pt>
                <c:pt idx="44">
                  <c:v>-1.386494579980452</c:v>
                </c:pt>
                <c:pt idx="45">
                  <c:v>-1.360172602314213</c:v>
                </c:pt>
                <c:pt idx="46">
                  <c:v>-1.316685202245726</c:v>
                </c:pt>
                <c:pt idx="47">
                  <c:v>-1.285610298754447</c:v>
                </c:pt>
                <c:pt idx="48">
                  <c:v>-1.308002692077147</c:v>
                </c:pt>
                <c:pt idx="49">
                  <c:v>-1.34504058387386</c:v>
                </c:pt>
                <c:pt idx="50">
                  <c:v>-1.354371787330895</c:v>
                </c:pt>
                <c:pt idx="51">
                  <c:v>-1.356018470293902</c:v>
                </c:pt>
                <c:pt idx="52">
                  <c:v>-1.369878051899205</c:v>
                </c:pt>
                <c:pt idx="53">
                  <c:v>-1.34137297181989</c:v>
                </c:pt>
                <c:pt idx="54">
                  <c:v>-1.365237399912551</c:v>
                </c:pt>
                <c:pt idx="55">
                  <c:v>-1.289315335421211</c:v>
                </c:pt>
                <c:pt idx="56">
                  <c:v>-1.248534982344939</c:v>
                </c:pt>
                <c:pt idx="57">
                  <c:v>-1.181594824924543</c:v>
                </c:pt>
                <c:pt idx="58">
                  <c:v>-1.150058351208784</c:v>
                </c:pt>
                <c:pt idx="59">
                  <c:v>-1.124497340669389</c:v>
                </c:pt>
                <c:pt idx="60">
                  <c:v>-1.089393053867116</c:v>
                </c:pt>
                <c:pt idx="61">
                  <c:v>-1.00427700949899</c:v>
                </c:pt>
                <c:pt idx="62">
                  <c:v>-0.93958232884633</c:v>
                </c:pt>
                <c:pt idx="63">
                  <c:v>-0.919460362033229</c:v>
                </c:pt>
                <c:pt idx="64">
                  <c:v>-0.858957238013676</c:v>
                </c:pt>
                <c:pt idx="65">
                  <c:v>-0.80698692571152</c:v>
                </c:pt>
                <c:pt idx="66">
                  <c:v>-0.754579992926748</c:v>
                </c:pt>
                <c:pt idx="67">
                  <c:v>-0.731339308380681</c:v>
                </c:pt>
                <c:pt idx="68">
                  <c:v>-0.693141253587305</c:v>
                </c:pt>
                <c:pt idx="69">
                  <c:v>-0.670836184361127</c:v>
                </c:pt>
                <c:pt idx="70">
                  <c:v>-0.635694472946059</c:v>
                </c:pt>
                <c:pt idx="71">
                  <c:v>-0.597858189409708</c:v>
                </c:pt>
                <c:pt idx="72">
                  <c:v>-0.566209441855562</c:v>
                </c:pt>
                <c:pt idx="73">
                  <c:v>-0.516309958128096</c:v>
                </c:pt>
                <c:pt idx="74">
                  <c:v>-0.491534864457409</c:v>
                </c:pt>
                <c:pt idx="75">
                  <c:v>-0.451116282638161</c:v>
                </c:pt>
                <c:pt idx="76">
                  <c:v>-0.416074370190547</c:v>
                </c:pt>
                <c:pt idx="77">
                  <c:v>-0.37732742107617</c:v>
                </c:pt>
                <c:pt idx="78">
                  <c:v>-0.327652485025477</c:v>
                </c:pt>
                <c:pt idx="79">
                  <c:v>-0.298149415271612</c:v>
                </c:pt>
                <c:pt idx="80">
                  <c:v>-0.278339320231808</c:v>
                </c:pt>
                <c:pt idx="81">
                  <c:v>-0.248150132576691</c:v>
                </c:pt>
                <c:pt idx="82">
                  <c:v>-0.224472827548008</c:v>
                </c:pt>
                <c:pt idx="83">
                  <c:v>-0.198674794460908</c:v>
                </c:pt>
                <c:pt idx="84">
                  <c:v>-0.185750828175494</c:v>
                </c:pt>
                <c:pt idx="85">
                  <c:v>-0.164743145526231</c:v>
                </c:pt>
                <c:pt idx="86">
                  <c:v>-0.151744330015226</c:v>
                </c:pt>
                <c:pt idx="87">
                  <c:v>-0.12678211328056</c:v>
                </c:pt>
                <c:pt idx="88">
                  <c:v>-0.101857321158691</c:v>
                </c:pt>
                <c:pt idx="89">
                  <c:v>-0.0880725887789783</c:v>
                </c:pt>
                <c:pt idx="90">
                  <c:v>-0.0657675195528008</c:v>
                </c:pt>
                <c:pt idx="91">
                  <c:v>-0.0485896222796205</c:v>
                </c:pt>
                <c:pt idx="92">
                  <c:v>-0.041715968396162</c:v>
                </c:pt>
                <c:pt idx="93">
                  <c:v>-0.0300893886876623</c:v>
                </c:pt>
                <c:pt idx="94">
                  <c:v>-0.0235525563193642</c:v>
                </c:pt>
                <c:pt idx="95">
                  <c:v>-0.0167911762742925</c:v>
                </c:pt>
                <c:pt idx="96">
                  <c:v>-0.0126869437377084</c:v>
                </c:pt>
                <c:pt idx="97">
                  <c:v>-0.0084080630080781</c:v>
                </c:pt>
                <c:pt idx="98">
                  <c:v>-0.00576339037052238</c:v>
                </c:pt>
                <c:pt idx="99">
                  <c:v>-0.00422898124590278</c:v>
                </c:pt>
                <c:pt idx="100">
                  <c:v>-0.0179263895290923</c:v>
                </c:pt>
              </c:numCache>
            </c:numRef>
          </c:val>
          <c:extLst xmlns:c16r2="http://schemas.microsoft.com/office/drawing/2015/06/chart">
            <c:ext xmlns:c16="http://schemas.microsoft.com/office/drawing/2014/chart" uri="{C3380CC4-5D6E-409C-BE32-E72D297353CC}">
              <c16:uniqueId val="{00000000-2753-439B-B50F-5A21DC42CBBE}"/>
            </c:ext>
          </c:extLst>
        </c:ser>
        <c:ser>
          <c:idx val="3"/>
          <c:order val="3"/>
          <c:tx>
            <c:v>Mujeres Nacidas en Chile</c:v>
          </c:tx>
          <c:spPr>
            <a:solidFill>
              <a:schemeClr val="accent2">
                <a:lumMod val="75000"/>
              </a:schemeClr>
            </a:solidFill>
          </c:spPr>
          <c:invertIfNegative val="0"/>
          <c:cat>
            <c:strRef>
              <c:f>'GRÁFICO N°2'!$C$6:$C$106</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'GRÁFICO N°2'!$G$6:$G$106</c:f>
              <c:numCache>
                <c:formatCode>0.0</c:formatCode>
                <c:ptCount val="101"/>
                <c:pt idx="0">
                  <c:v>1.182145074222654</c:v>
                </c:pt>
                <c:pt idx="1">
                  <c:v>1.29124396459955</c:v>
                </c:pt>
                <c:pt idx="2">
                  <c:v>1.312799072653471</c:v>
                </c:pt>
                <c:pt idx="3">
                  <c:v>1.280168358746623</c:v>
                </c:pt>
                <c:pt idx="4">
                  <c:v>1.303571388121538</c:v>
                </c:pt>
                <c:pt idx="5">
                  <c:v>1.315708058474907</c:v>
                </c:pt>
                <c:pt idx="6">
                  <c:v>1.36914278983424</c:v>
                </c:pt>
                <c:pt idx="7">
                  <c:v>1.359843572864074</c:v>
                </c:pt>
                <c:pt idx="8">
                  <c:v>1.334950284359325</c:v>
                </c:pt>
                <c:pt idx="9">
                  <c:v>1.30248647947502</c:v>
                </c:pt>
                <c:pt idx="10">
                  <c:v>1.276830178295794</c:v>
                </c:pt>
                <c:pt idx="11">
                  <c:v>1.258255588501542</c:v>
                </c:pt>
                <c:pt idx="12">
                  <c:v>1.247847618738781</c:v>
                </c:pt>
                <c:pt idx="13">
                  <c:v>1.261093041884746</c:v>
                </c:pt>
                <c:pt idx="14">
                  <c:v>1.309472814275681</c:v>
                </c:pt>
                <c:pt idx="15">
                  <c:v>1.321347199022199</c:v>
                </c:pt>
                <c:pt idx="16">
                  <c:v>1.368379777159764</c:v>
                </c:pt>
                <c:pt idx="17">
                  <c:v>1.364612402079543</c:v>
                </c:pt>
                <c:pt idx="18">
                  <c:v>1.389958729359762</c:v>
                </c:pt>
                <c:pt idx="19">
                  <c:v>1.400748205459761</c:v>
                </c:pt>
                <c:pt idx="20">
                  <c:v>1.448174212007602</c:v>
                </c:pt>
                <c:pt idx="21">
                  <c:v>1.457342286174341</c:v>
                </c:pt>
                <c:pt idx="22">
                  <c:v>1.510777017533674</c:v>
                </c:pt>
                <c:pt idx="23">
                  <c:v>1.510598186438094</c:v>
                </c:pt>
                <c:pt idx="24">
                  <c:v>1.542477809743505</c:v>
                </c:pt>
                <c:pt idx="25">
                  <c:v>1.567061124349248</c:v>
                </c:pt>
                <c:pt idx="26">
                  <c:v>1.603030018706925</c:v>
                </c:pt>
                <c:pt idx="27">
                  <c:v>1.613950637610349</c:v>
                </c:pt>
                <c:pt idx="28">
                  <c:v>1.551431286595548</c:v>
                </c:pt>
                <c:pt idx="29">
                  <c:v>1.484870352820637</c:v>
                </c:pt>
                <c:pt idx="30">
                  <c:v>1.437885462975227</c:v>
                </c:pt>
                <c:pt idx="31">
                  <c:v>1.397910752076557</c:v>
                </c:pt>
                <c:pt idx="32">
                  <c:v>1.356624613143632</c:v>
                </c:pt>
                <c:pt idx="33">
                  <c:v>1.33580867361811</c:v>
                </c:pt>
                <c:pt idx="34">
                  <c:v>1.397338492570701</c:v>
                </c:pt>
                <c:pt idx="35">
                  <c:v>1.447399277260087</c:v>
                </c:pt>
                <c:pt idx="36">
                  <c:v>1.338109633714573</c:v>
                </c:pt>
                <c:pt idx="37">
                  <c:v>1.319487355628166</c:v>
                </c:pt>
                <c:pt idx="38">
                  <c:v>1.268353584365298</c:v>
                </c:pt>
                <c:pt idx="39">
                  <c:v>1.237678090436793</c:v>
                </c:pt>
                <c:pt idx="40">
                  <c:v>1.266326831948724</c:v>
                </c:pt>
                <c:pt idx="41">
                  <c:v>1.316494915295459</c:v>
                </c:pt>
                <c:pt idx="42">
                  <c:v>1.375115748426614</c:v>
                </c:pt>
                <c:pt idx="43">
                  <c:v>1.399806361689706</c:v>
                </c:pt>
                <c:pt idx="44">
                  <c:v>1.390805196545508</c:v>
                </c:pt>
                <c:pt idx="45">
                  <c:v>1.373792398319321</c:v>
                </c:pt>
                <c:pt idx="46">
                  <c:v>1.32978802673358</c:v>
                </c:pt>
                <c:pt idx="47">
                  <c:v>1.301604246070157</c:v>
                </c:pt>
                <c:pt idx="48">
                  <c:v>1.333066596819215</c:v>
                </c:pt>
                <c:pt idx="49">
                  <c:v>1.371956399071366</c:v>
                </c:pt>
                <c:pt idx="50">
                  <c:v>1.384200368082083</c:v>
                </c:pt>
                <c:pt idx="51">
                  <c:v>1.388420781937773</c:v>
                </c:pt>
                <c:pt idx="52">
                  <c:v>1.414303602504732</c:v>
                </c:pt>
                <c:pt idx="53">
                  <c:v>1.38693052280794</c:v>
                </c:pt>
                <c:pt idx="54">
                  <c:v>1.411168097295561</c:v>
                </c:pt>
                <c:pt idx="55">
                  <c:v>1.340815944294352</c:v>
                </c:pt>
                <c:pt idx="56">
                  <c:v>1.305908114437118</c:v>
                </c:pt>
                <c:pt idx="57">
                  <c:v>1.240420167235687</c:v>
                </c:pt>
                <c:pt idx="58">
                  <c:v>1.208397479053812</c:v>
                </c:pt>
                <c:pt idx="59">
                  <c:v>1.172559727499561</c:v>
                </c:pt>
                <c:pt idx="60">
                  <c:v>1.143398336846967</c:v>
                </c:pt>
                <c:pt idx="61">
                  <c:v>1.067430887444543</c:v>
                </c:pt>
                <c:pt idx="62">
                  <c:v>1.003635874614604</c:v>
                </c:pt>
                <c:pt idx="63">
                  <c:v>0.990521594272064</c:v>
                </c:pt>
                <c:pt idx="64">
                  <c:v>0.931221202977705</c:v>
                </c:pt>
                <c:pt idx="65">
                  <c:v>0.871741980587765</c:v>
                </c:pt>
                <c:pt idx="66">
                  <c:v>0.827260726080477</c:v>
                </c:pt>
                <c:pt idx="67">
                  <c:v>0.807589305566666</c:v>
                </c:pt>
                <c:pt idx="68">
                  <c:v>0.771250826944791</c:v>
                </c:pt>
                <c:pt idx="69">
                  <c:v>0.748634654390428</c:v>
                </c:pt>
                <c:pt idx="70">
                  <c:v>0.723359859548442</c:v>
                </c:pt>
                <c:pt idx="71">
                  <c:v>0.688487795910324</c:v>
                </c:pt>
                <c:pt idx="72">
                  <c:v>0.652328148384029</c:v>
                </c:pt>
                <c:pt idx="73">
                  <c:v>0.610887022501601</c:v>
                </c:pt>
                <c:pt idx="74">
                  <c:v>0.589618044200609</c:v>
                </c:pt>
                <c:pt idx="75">
                  <c:v>0.553649149842933</c:v>
                </c:pt>
                <c:pt idx="76">
                  <c:v>0.525739576859399</c:v>
                </c:pt>
                <c:pt idx="77">
                  <c:v>0.490259487496309</c:v>
                </c:pt>
                <c:pt idx="78">
                  <c:v>0.429766888898082</c:v>
                </c:pt>
                <c:pt idx="79">
                  <c:v>0.400092849104825</c:v>
                </c:pt>
                <c:pt idx="80">
                  <c:v>0.381434804799302</c:v>
                </c:pt>
                <c:pt idx="81">
                  <c:v>0.357054165435216</c:v>
                </c:pt>
                <c:pt idx="82">
                  <c:v>0.328858462698754</c:v>
                </c:pt>
                <c:pt idx="83">
                  <c:v>0.299458630585387</c:v>
                </c:pt>
                <c:pt idx="84">
                  <c:v>0.288967206311355</c:v>
                </c:pt>
                <c:pt idx="85">
                  <c:v>0.26269095733412</c:v>
                </c:pt>
                <c:pt idx="86">
                  <c:v>0.263298983059092</c:v>
                </c:pt>
                <c:pt idx="87">
                  <c:v>0.228891880269482</c:v>
                </c:pt>
                <c:pt idx="88">
                  <c:v>0.191408882635894</c:v>
                </c:pt>
                <c:pt idx="89">
                  <c:v>0.169233826783962</c:v>
                </c:pt>
                <c:pt idx="90">
                  <c:v>0.131083193060209</c:v>
                </c:pt>
                <c:pt idx="91">
                  <c:v>0.105212294566289</c:v>
                </c:pt>
                <c:pt idx="92">
                  <c:v>0.0913826898414281</c:v>
                </c:pt>
                <c:pt idx="93">
                  <c:v>0.067908128028281</c:v>
                </c:pt>
                <c:pt idx="94">
                  <c:v>0.0574524699733649</c:v>
                </c:pt>
                <c:pt idx="95">
                  <c:v>0.0402966068707145</c:v>
                </c:pt>
                <c:pt idx="96">
                  <c:v>0.0343117262053007</c:v>
                </c:pt>
                <c:pt idx="97">
                  <c:v>0.0226996270656333</c:v>
                </c:pt>
                <c:pt idx="98">
                  <c:v>0.0161424868943632</c:v>
                </c:pt>
                <c:pt idx="99">
                  <c:v>0.0125658649827613</c:v>
                </c:pt>
                <c:pt idx="100">
                  <c:v>0.0339779081602179</c:v>
                </c:pt>
              </c:numCache>
            </c:numRef>
          </c:val>
          <c:extLst xmlns:c16r2="http://schemas.microsoft.com/office/drawing/2015/06/chart">
            <c:ext xmlns:c16="http://schemas.microsoft.com/office/drawing/2014/chart" uri="{C3380CC4-5D6E-409C-BE32-E72D297353CC}">
              <c16:uniqueId val="{00000001-2753-439B-B50F-5A21DC42CBBE}"/>
            </c:ext>
          </c:extLst>
        </c:ser>
        <c:ser>
          <c:idx val="0"/>
          <c:order val="0"/>
          <c:tx>
            <c:v>Hombres Nacidos en otro país</c:v>
          </c:tx>
          <c:spPr>
            <a:solidFill>
              <a:srgbClr val="00B0F0">
                <a:alpha val="45000"/>
              </a:srgbClr>
            </a:solidFill>
          </c:spPr>
          <c:invertIfNegative val="0"/>
          <c:cat>
            <c:strRef>
              <c:f>'GRÁFICO N°2'!$C$6:$C$106</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'GRÁFICO N°2'!$D$6:$D$106</c:f>
              <c:numCache>
                <c:formatCode>0.0</c:formatCode>
                <c:ptCount val="101"/>
                <c:pt idx="0">
                  <c:v>-0.180960172508141</c:v>
                </c:pt>
                <c:pt idx="1">
                  <c:v>-0.428290468166722</c:v>
                </c:pt>
                <c:pt idx="2">
                  <c:v>-0.571866652941145</c:v>
                </c:pt>
                <c:pt idx="3">
                  <c:v>-0.610063336060378</c:v>
                </c:pt>
                <c:pt idx="4">
                  <c:v>-0.706232290013057</c:v>
                </c:pt>
                <c:pt idx="5">
                  <c:v>-0.784251047022555</c:v>
                </c:pt>
                <c:pt idx="6">
                  <c:v>-0.808090111664346</c:v>
                </c:pt>
                <c:pt idx="7">
                  <c:v>-0.828949293225913</c:v>
                </c:pt>
                <c:pt idx="8">
                  <c:v>-0.830845582458783</c:v>
                </c:pt>
                <c:pt idx="9">
                  <c:v>-0.841952419394163</c:v>
                </c:pt>
                <c:pt idx="10">
                  <c:v>-0.825427613222012</c:v>
                </c:pt>
                <c:pt idx="11">
                  <c:v>-0.821635034756273</c:v>
                </c:pt>
                <c:pt idx="12">
                  <c:v>-0.8387016378521</c:v>
                </c:pt>
                <c:pt idx="13">
                  <c:v>-0.837618044004746</c:v>
                </c:pt>
                <c:pt idx="14">
                  <c:v>-0.856039139409766</c:v>
                </c:pt>
                <c:pt idx="15">
                  <c:v>-0.847370388630933</c:v>
                </c:pt>
                <c:pt idx="16">
                  <c:v>-0.864166093264922</c:v>
                </c:pt>
                <c:pt idx="17">
                  <c:v>-0.909947933315635</c:v>
                </c:pt>
                <c:pt idx="18">
                  <c:v>-1.116643459698436</c:v>
                </c:pt>
                <c:pt idx="19">
                  <c:v>-1.498068493967091</c:v>
                </c:pt>
                <c:pt idx="20">
                  <c:v>-1.749191368091412</c:v>
                </c:pt>
                <c:pt idx="21">
                  <c:v>-2.074269522297652</c:v>
                </c:pt>
                <c:pt idx="22">
                  <c:v>-2.357358414918919</c:v>
                </c:pt>
                <c:pt idx="23">
                  <c:v>-2.58301683363042</c:v>
                </c:pt>
                <c:pt idx="24">
                  <c:v>-2.997220581781536</c:v>
                </c:pt>
                <c:pt idx="25">
                  <c:v>-3.128606335773226</c:v>
                </c:pt>
                <c:pt idx="26">
                  <c:v>-3.341532526778313</c:v>
                </c:pt>
                <c:pt idx="27">
                  <c:v>-3.537663013149412</c:v>
                </c:pt>
                <c:pt idx="28">
                  <c:v>-3.644667905575632</c:v>
                </c:pt>
                <c:pt idx="29">
                  <c:v>-3.651169468659757</c:v>
                </c:pt>
                <c:pt idx="30">
                  <c:v>-3.636270053258638</c:v>
                </c:pt>
                <c:pt idx="31">
                  <c:v>-3.352910262175531</c:v>
                </c:pt>
                <c:pt idx="32">
                  <c:v>-3.194163763538151</c:v>
                </c:pt>
                <c:pt idx="33">
                  <c:v>-2.940602803257283</c:v>
                </c:pt>
                <c:pt idx="34">
                  <c:v>-2.928412372474549</c:v>
                </c:pt>
                <c:pt idx="35">
                  <c:v>-2.757204544592596</c:v>
                </c:pt>
                <c:pt idx="36">
                  <c:v>-2.60495960903934</c:v>
                </c:pt>
                <c:pt idx="37">
                  <c:v>-2.5681174182293</c:v>
                </c:pt>
                <c:pt idx="38">
                  <c:v>-2.414247091905012</c:v>
                </c:pt>
                <c:pt idx="39">
                  <c:v>-2.226785356312747</c:v>
                </c:pt>
                <c:pt idx="40">
                  <c:v>-2.158248045467598</c:v>
                </c:pt>
                <c:pt idx="41">
                  <c:v>-1.900623608259151</c:v>
                </c:pt>
                <c:pt idx="42">
                  <c:v>-1.709369294201148</c:v>
                </c:pt>
                <c:pt idx="43">
                  <c:v>-1.548726506330897</c:v>
                </c:pt>
                <c:pt idx="44">
                  <c:v>-1.457975521614988</c:v>
                </c:pt>
                <c:pt idx="45">
                  <c:v>-1.33390402609294</c:v>
                </c:pt>
                <c:pt idx="46">
                  <c:v>-1.288663982965905</c:v>
                </c:pt>
                <c:pt idx="47">
                  <c:v>-1.152672955122961</c:v>
                </c:pt>
                <c:pt idx="48">
                  <c:v>-1.051898727319026</c:v>
                </c:pt>
                <c:pt idx="49">
                  <c:v>-0.987695791863294</c:v>
                </c:pt>
                <c:pt idx="50">
                  <c:v>-0.92186746563653</c:v>
                </c:pt>
                <c:pt idx="51">
                  <c:v>-0.888005157906713</c:v>
                </c:pt>
                <c:pt idx="52">
                  <c:v>-0.815404370133986</c:v>
                </c:pt>
                <c:pt idx="53">
                  <c:v>-0.748492450059868</c:v>
                </c:pt>
                <c:pt idx="54">
                  <c:v>-0.713546548482698</c:v>
                </c:pt>
                <c:pt idx="55">
                  <c:v>-0.597872905277644</c:v>
                </c:pt>
                <c:pt idx="56">
                  <c:v>-0.586495169880425</c:v>
                </c:pt>
                <c:pt idx="57">
                  <c:v>-0.519041452882631</c:v>
                </c:pt>
                <c:pt idx="58">
                  <c:v>-0.480032074377882</c:v>
                </c:pt>
                <c:pt idx="59">
                  <c:v>-0.435333828174524</c:v>
                </c:pt>
                <c:pt idx="60">
                  <c:v>-0.407973083528832</c:v>
                </c:pt>
                <c:pt idx="61">
                  <c:v>-0.357315071165026</c:v>
                </c:pt>
                <c:pt idx="62">
                  <c:v>-0.328058037286464</c:v>
                </c:pt>
                <c:pt idx="63">
                  <c:v>-0.305031668030189</c:v>
                </c:pt>
                <c:pt idx="64">
                  <c:v>-0.299613698793418</c:v>
                </c:pt>
                <c:pt idx="65">
                  <c:v>-0.244350412578357</c:v>
                </c:pt>
                <c:pt idx="66">
                  <c:v>-0.242454123345488</c:v>
                </c:pt>
                <c:pt idx="67">
                  <c:v>-0.230805489486431</c:v>
                </c:pt>
                <c:pt idx="68">
                  <c:v>-0.193150603290874</c:v>
                </c:pt>
                <c:pt idx="69">
                  <c:v>-0.185023649435718</c:v>
                </c:pt>
                <c:pt idx="70">
                  <c:v>-0.190983415596166</c:v>
                </c:pt>
                <c:pt idx="71">
                  <c:v>-0.165248061721506</c:v>
                </c:pt>
                <c:pt idx="72">
                  <c:v>-0.161455483255766</c:v>
                </c:pt>
                <c:pt idx="73">
                  <c:v>-0.145472474007293</c:v>
                </c:pt>
                <c:pt idx="74">
                  <c:v>-0.142492590927069</c:v>
                </c:pt>
                <c:pt idx="75">
                  <c:v>-0.119466221670793</c:v>
                </c:pt>
                <c:pt idx="76">
                  <c:v>-0.104837704731513</c:v>
                </c:pt>
                <c:pt idx="77">
                  <c:v>-0.108630283197252</c:v>
                </c:pt>
                <c:pt idx="78">
                  <c:v>-0.100774227803935</c:v>
                </c:pt>
                <c:pt idx="79">
                  <c:v>-0.096981649338195</c:v>
                </c:pt>
                <c:pt idx="80">
                  <c:v>-0.09237637548694</c:v>
                </c:pt>
                <c:pt idx="81">
                  <c:v>-0.0926472739487785</c:v>
                </c:pt>
                <c:pt idx="82">
                  <c:v>-0.0826240308607528</c:v>
                </c:pt>
                <c:pt idx="83">
                  <c:v>-0.0772060616239821</c:v>
                </c:pt>
                <c:pt idx="84">
                  <c:v>-0.0688082093069875</c:v>
                </c:pt>
                <c:pt idx="85">
                  <c:v>-0.0682664123833105</c:v>
                </c:pt>
                <c:pt idx="86">
                  <c:v>-0.0625775446847013</c:v>
                </c:pt>
                <c:pt idx="87">
                  <c:v>-0.0555341846768994</c:v>
                </c:pt>
                <c:pt idx="88">
                  <c:v>-0.0463236369743892</c:v>
                </c:pt>
                <c:pt idx="89">
                  <c:v>-0.0452400431270351</c:v>
                </c:pt>
                <c:pt idx="90">
                  <c:v>-0.040092972352103</c:v>
                </c:pt>
                <c:pt idx="91">
                  <c:v>-0.0270898461838534</c:v>
                </c:pt>
                <c:pt idx="92">
                  <c:v>-0.0216718769470827</c:v>
                </c:pt>
                <c:pt idx="93">
                  <c:v>-0.0219427754089212</c:v>
                </c:pt>
                <c:pt idx="94">
                  <c:v>-0.019775587714213</c:v>
                </c:pt>
                <c:pt idx="95">
                  <c:v>-0.00975234462618721</c:v>
                </c:pt>
                <c:pt idx="96">
                  <c:v>-0.00839785231699454</c:v>
                </c:pt>
                <c:pt idx="97">
                  <c:v>-0.00893964924067161</c:v>
                </c:pt>
                <c:pt idx="98">
                  <c:v>-0.00352168000390094</c:v>
                </c:pt>
                <c:pt idx="99">
                  <c:v>-0.00379257846573947</c:v>
                </c:pt>
                <c:pt idx="100">
                  <c:v>-0.0219427754089212</c:v>
                </c:pt>
              </c:numCache>
            </c:numRef>
          </c:val>
          <c:extLst xmlns:c16r2="http://schemas.microsoft.com/office/drawing/2015/06/chart">
            <c:ext xmlns:c16="http://schemas.microsoft.com/office/drawing/2014/chart" uri="{C3380CC4-5D6E-409C-BE32-E72D297353CC}">
              <c16:uniqueId val="{00000002-2753-439B-B50F-5A21DC42CBBE}"/>
            </c:ext>
          </c:extLst>
        </c:ser>
        <c:ser>
          <c:idx val="1"/>
          <c:order val="1"/>
          <c:tx>
            <c:v>Mujeres Nacidas en otro país</c:v>
          </c:tx>
          <c:spPr>
            <a:solidFill>
              <a:srgbClr val="FF0000">
                <a:alpha val="47000"/>
              </a:srgbClr>
            </a:solidFill>
          </c:spPr>
          <c:invertIfNegative val="0"/>
          <c:cat>
            <c:strRef>
              <c:f>'GRÁFICO N°2'!$C$6:$C$106</c:f>
              <c:strCach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strCache>
            </c:strRef>
          </c:cat>
          <c:val>
            <c:numRef>
              <c:f>'GRÁFICO N°2'!$E$6:$E$106</c:f>
              <c:numCache>
                <c:formatCode>0.0</c:formatCode>
                <c:ptCount val="101"/>
                <c:pt idx="0">
                  <c:v>0.162990329240465</c:v>
                </c:pt>
                <c:pt idx="1">
                  <c:v>0.4057531610848</c:v>
                </c:pt>
                <c:pt idx="2">
                  <c:v>0.531374975816476</c:v>
                </c:pt>
                <c:pt idx="3">
                  <c:v>0.608232204238809</c:v>
                </c:pt>
                <c:pt idx="4">
                  <c:v>0.702051027899174</c:v>
                </c:pt>
                <c:pt idx="5">
                  <c:v>0.722722972095525</c:v>
                </c:pt>
                <c:pt idx="6">
                  <c:v>0.768042234372143</c:v>
                </c:pt>
                <c:pt idx="7">
                  <c:v>0.787124029014929</c:v>
                </c:pt>
                <c:pt idx="8">
                  <c:v>0.816541795755891</c:v>
                </c:pt>
                <c:pt idx="9">
                  <c:v>0.819987119788616</c:v>
                </c:pt>
                <c:pt idx="10">
                  <c:v>0.813891546499948</c:v>
                </c:pt>
                <c:pt idx="11">
                  <c:v>0.76910233407452</c:v>
                </c:pt>
                <c:pt idx="12">
                  <c:v>0.821047219490993</c:v>
                </c:pt>
                <c:pt idx="13">
                  <c:v>0.804880699029744</c:v>
                </c:pt>
                <c:pt idx="14">
                  <c:v>0.823167418895747</c:v>
                </c:pt>
                <c:pt idx="15">
                  <c:v>0.80090532514583</c:v>
                </c:pt>
                <c:pt idx="16">
                  <c:v>0.808856072913658</c:v>
                </c:pt>
                <c:pt idx="17">
                  <c:v>0.872462055056278</c:v>
                </c:pt>
                <c:pt idx="18">
                  <c:v>1.016900639505145</c:v>
                </c:pt>
                <c:pt idx="19">
                  <c:v>1.294381736602327</c:v>
                </c:pt>
                <c:pt idx="20">
                  <c:v>1.643154538684363</c:v>
                </c:pt>
                <c:pt idx="21">
                  <c:v>1.898903591882816</c:v>
                </c:pt>
                <c:pt idx="22">
                  <c:v>2.19705663317635</c:v>
                </c:pt>
                <c:pt idx="23">
                  <c:v>2.44326478905341</c:v>
                </c:pt>
                <c:pt idx="24">
                  <c:v>2.717300562117867</c:v>
                </c:pt>
                <c:pt idx="25">
                  <c:v>2.889831788679725</c:v>
                </c:pt>
                <c:pt idx="26">
                  <c:v>3.087805408098632</c:v>
                </c:pt>
                <c:pt idx="27">
                  <c:v>3.248145488083154</c:v>
                </c:pt>
                <c:pt idx="28">
                  <c:v>3.355480582948826</c:v>
                </c:pt>
                <c:pt idx="29">
                  <c:v>3.327652965761429</c:v>
                </c:pt>
                <c:pt idx="30">
                  <c:v>3.277033204972927</c:v>
                </c:pt>
                <c:pt idx="31">
                  <c:v>3.068723613455846</c:v>
                </c:pt>
                <c:pt idx="32">
                  <c:v>2.897782536447553</c:v>
                </c:pt>
                <c:pt idx="33">
                  <c:v>2.695303493293543</c:v>
                </c:pt>
                <c:pt idx="34">
                  <c:v>2.787532167400343</c:v>
                </c:pt>
                <c:pt idx="35">
                  <c:v>2.647333981760984</c:v>
                </c:pt>
                <c:pt idx="36">
                  <c:v>2.595654121270106</c:v>
                </c:pt>
                <c:pt idx="37">
                  <c:v>2.566766404380332</c:v>
                </c:pt>
                <c:pt idx="38">
                  <c:v>2.418087421121956</c:v>
                </c:pt>
                <c:pt idx="39">
                  <c:v>2.436639165913554</c:v>
                </c:pt>
                <c:pt idx="40">
                  <c:v>2.261457690095753</c:v>
                </c:pt>
                <c:pt idx="41">
                  <c:v>2.092371787566621</c:v>
                </c:pt>
                <c:pt idx="42">
                  <c:v>1.829467061377122</c:v>
                </c:pt>
                <c:pt idx="43">
                  <c:v>1.75764530654108</c:v>
                </c:pt>
                <c:pt idx="44">
                  <c:v>1.676812704234833</c:v>
                </c:pt>
                <c:pt idx="45">
                  <c:v>1.540854917404982</c:v>
                </c:pt>
                <c:pt idx="46">
                  <c:v>1.483609533476623</c:v>
                </c:pt>
                <c:pt idx="47">
                  <c:v>1.377334538313328</c:v>
                </c:pt>
                <c:pt idx="48">
                  <c:v>1.297562035709459</c:v>
                </c:pt>
                <c:pt idx="49">
                  <c:v>1.177240719489668</c:v>
                </c:pt>
                <c:pt idx="50">
                  <c:v>1.112309612719076</c:v>
                </c:pt>
                <c:pt idx="51">
                  <c:v>1.040752882808628</c:v>
                </c:pt>
                <c:pt idx="52">
                  <c:v>0.990663171871315</c:v>
                </c:pt>
                <c:pt idx="53">
                  <c:v>0.915661117928141</c:v>
                </c:pt>
                <c:pt idx="54">
                  <c:v>0.866101456842016</c:v>
                </c:pt>
                <c:pt idx="55">
                  <c:v>0.772017608256056</c:v>
                </c:pt>
                <c:pt idx="56">
                  <c:v>0.730673719863353</c:v>
                </c:pt>
                <c:pt idx="57">
                  <c:v>0.65381649144102</c:v>
                </c:pt>
                <c:pt idx="58">
                  <c:v>0.623338624997681</c:v>
                </c:pt>
                <c:pt idx="59">
                  <c:v>0.517858704611169</c:v>
                </c:pt>
                <c:pt idx="60">
                  <c:v>0.487645863093424</c:v>
                </c:pt>
                <c:pt idx="61">
                  <c:v>0.452927597840577</c:v>
                </c:pt>
                <c:pt idx="62">
                  <c:v>0.417149232885353</c:v>
                </c:pt>
                <c:pt idx="63">
                  <c:v>0.375540319567055</c:v>
                </c:pt>
                <c:pt idx="64">
                  <c:v>0.361759023436154</c:v>
                </c:pt>
                <c:pt idx="65">
                  <c:v>0.317764885787508</c:v>
                </c:pt>
                <c:pt idx="66">
                  <c:v>0.283841695311444</c:v>
                </c:pt>
                <c:pt idx="67">
                  <c:v>0.242232781993146</c:v>
                </c:pt>
                <c:pt idx="68">
                  <c:v>0.228186460936651</c:v>
                </c:pt>
                <c:pt idx="69">
                  <c:v>0.21440516480575</c:v>
                </c:pt>
                <c:pt idx="70">
                  <c:v>0.18949282179989</c:v>
                </c:pt>
                <c:pt idx="71">
                  <c:v>0.179951924478497</c:v>
                </c:pt>
                <c:pt idx="72">
                  <c:v>0.177831725073743</c:v>
                </c:pt>
                <c:pt idx="73">
                  <c:v>0.147883908481593</c:v>
                </c:pt>
                <c:pt idx="74">
                  <c:v>0.147353858630404</c:v>
                </c:pt>
                <c:pt idx="75">
                  <c:v>0.122706540550139</c:v>
                </c:pt>
                <c:pt idx="76">
                  <c:v>0.12403166517811</c:v>
                </c:pt>
                <c:pt idx="77">
                  <c:v>0.135692761904257</c:v>
                </c:pt>
                <c:pt idx="78">
                  <c:v>0.103094696056164</c:v>
                </c:pt>
                <c:pt idx="79">
                  <c:v>0.108395194568049</c:v>
                </c:pt>
                <c:pt idx="80">
                  <c:v>0.091433599330017</c:v>
                </c:pt>
                <c:pt idx="81">
                  <c:v>0.0858680758925377</c:v>
                </c:pt>
                <c:pt idx="82">
                  <c:v>0.0948789233627422</c:v>
                </c:pt>
                <c:pt idx="83">
                  <c:v>0.0829528017110009</c:v>
                </c:pt>
                <c:pt idx="84">
                  <c:v>0.0821577269342181</c:v>
                </c:pt>
                <c:pt idx="85">
                  <c:v>0.0723518046872308</c:v>
                </c:pt>
                <c:pt idx="86">
                  <c:v>0.0747370290175791</c:v>
                </c:pt>
                <c:pt idx="87">
                  <c:v>0.0718217548360423</c:v>
                </c:pt>
                <c:pt idx="88">
                  <c:v>0.0638710070682147</c:v>
                </c:pt>
                <c:pt idx="89">
                  <c:v>0.0649311067705918</c:v>
                </c:pt>
                <c:pt idx="90">
                  <c:v>0.0506197607885021</c:v>
                </c:pt>
                <c:pt idx="91">
                  <c:v>0.0503547358629079</c:v>
                </c:pt>
                <c:pt idx="92">
                  <c:v>0.0439941376486458</c:v>
                </c:pt>
                <c:pt idx="93">
                  <c:v>0.037898564359978</c:v>
                </c:pt>
                <c:pt idx="94">
                  <c:v>0.036838464657601</c:v>
                </c:pt>
                <c:pt idx="95">
                  <c:v>0.0267675174850195</c:v>
                </c:pt>
                <c:pt idx="96">
                  <c:v>0.0204069192707574</c:v>
                </c:pt>
                <c:pt idx="97">
                  <c:v>0.0145763709076839</c:v>
                </c:pt>
                <c:pt idx="98">
                  <c:v>0.0106009970237701</c:v>
                </c:pt>
                <c:pt idx="99">
                  <c:v>0.0060955732886678</c:v>
                </c:pt>
                <c:pt idx="100">
                  <c:v>0.031537966145716</c:v>
                </c:pt>
              </c:numCache>
            </c:numRef>
          </c:val>
          <c:extLst xmlns:c16r2="http://schemas.microsoft.com/office/drawing/2015/06/chart">
            <c:ext xmlns:c16="http://schemas.microsoft.com/office/drawing/2014/chart" uri="{C3380CC4-5D6E-409C-BE32-E72D297353CC}">
              <c16:uniqueId val="{00000003-2753-439B-B50F-5A21DC42CBBE}"/>
            </c:ext>
          </c:extLst>
        </c:ser>
        <c:dLbls>
          <c:showLegendKey val="0"/>
          <c:showVal val="0"/>
          <c:showCatName val="0"/>
          <c:showSerName val="0"/>
          <c:showPercent val="0"/>
          <c:showBubbleSize val="0"/>
        </c:dLbls>
        <c:gapWidth val="0"/>
        <c:overlap val="100"/>
        <c:axId val="-2123110888"/>
        <c:axId val="-2123231112"/>
      </c:barChart>
      <c:catAx>
        <c:axId val="-2123110888"/>
        <c:scaling>
          <c:orientation val="minMax"/>
        </c:scaling>
        <c:delete val="0"/>
        <c:axPos val="l"/>
        <c:minorGridlines/>
        <c:title>
          <c:tx>
            <c:rich>
              <a:bodyPr rot="-5400000" vert="horz"/>
              <a:lstStyle/>
              <a:p>
                <a:pPr>
                  <a:defRPr sz="1400"/>
                </a:pPr>
                <a:r>
                  <a:rPr lang="es-CL" sz="1400"/>
                  <a:t>Edad</a:t>
                </a:r>
              </a:p>
            </c:rich>
          </c:tx>
          <c:layout/>
          <c:overlay val="0"/>
        </c:title>
        <c:numFmt formatCode="General" sourceLinked="0"/>
        <c:majorTickMark val="out"/>
        <c:minorTickMark val="none"/>
        <c:tickLblPos val="low"/>
        <c:txPr>
          <a:bodyPr/>
          <a:lstStyle/>
          <a:p>
            <a:pPr>
              <a:defRPr sz="600"/>
            </a:pPr>
            <a:endParaRPr lang="es-ES"/>
          </a:p>
        </c:txPr>
        <c:crossAx val="-2123231112"/>
        <c:crosses val="autoZero"/>
        <c:auto val="1"/>
        <c:lblAlgn val="ctr"/>
        <c:lblOffset val="100"/>
        <c:noMultiLvlLbl val="0"/>
      </c:catAx>
      <c:valAx>
        <c:axId val="-2123231112"/>
        <c:scaling>
          <c:orientation val="minMax"/>
          <c:min val="-4.0"/>
        </c:scaling>
        <c:delete val="0"/>
        <c:axPos val="b"/>
        <c:majorGridlines/>
        <c:title>
          <c:tx>
            <c:rich>
              <a:bodyPr/>
              <a:lstStyle/>
              <a:p>
                <a:pPr>
                  <a:defRPr sz="1200"/>
                </a:pPr>
                <a:r>
                  <a:rPr lang="es-CL" sz="1200"/>
                  <a:t>Porcentaje</a:t>
                </a:r>
              </a:p>
            </c:rich>
          </c:tx>
          <c:layout/>
          <c:overlay val="0"/>
        </c:title>
        <c:numFmt formatCode="#,##0;[Black]#,##0" sourceLinked="0"/>
        <c:majorTickMark val="out"/>
        <c:minorTickMark val="none"/>
        <c:tickLblPos val="nextTo"/>
        <c:txPr>
          <a:bodyPr/>
          <a:lstStyle/>
          <a:p>
            <a:pPr>
              <a:defRPr sz="1100"/>
            </a:pPr>
            <a:endParaRPr lang="es-ES"/>
          </a:p>
        </c:txPr>
        <c:crossAx val="-2123110888"/>
        <c:crosses val="autoZero"/>
        <c:crossBetween val="between"/>
      </c:valAx>
    </c:plotArea>
    <c:legend>
      <c:legendPos val="r"/>
      <c:layout>
        <c:manualLayout>
          <c:xMode val="edge"/>
          <c:yMode val="edge"/>
          <c:x val="0.0950042638777752"/>
          <c:y val="0.0497806975038433"/>
          <c:w val="0.328094357453578"/>
          <c:h val="0.215986498673389"/>
        </c:manualLayout>
      </c:layout>
      <c:overlay val="0"/>
      <c:spPr>
        <a:solidFill>
          <a:schemeClr val="bg1"/>
        </a:solidFill>
        <a:ln>
          <a:solidFill>
            <a:schemeClr val="tx1"/>
          </a:solidFill>
        </a:ln>
      </c:spPr>
      <c:txPr>
        <a:bodyPr/>
        <a:lstStyle/>
        <a:p>
          <a:pPr>
            <a:defRPr sz="1200" b="1">
              <a:latin typeface="Calibri Light" panose="020F0302020204030204" pitchFamily="34" charset="0"/>
            </a:defRPr>
          </a:pPr>
          <a:endParaRPr lang="es-ES"/>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95052976214127"/>
          <c:y val="0.129918898755231"/>
          <c:w val="0.883202534826208"/>
          <c:h val="0.543964698090359"/>
        </c:manualLayout>
      </c:layout>
      <c:barChart>
        <c:barDir val="col"/>
        <c:grouping val="clustered"/>
        <c:varyColors val="0"/>
        <c:ser>
          <c:idx val="0"/>
          <c:order val="0"/>
          <c:invertIfNegative val="0"/>
          <c:dPt>
            <c:idx val="3"/>
            <c:invertIfNegative val="0"/>
            <c:bubble3D val="0"/>
            <c:spPr>
              <a:solidFill>
                <a:schemeClr val="accent2"/>
              </a:solidFill>
            </c:spPr>
            <c:extLst xmlns:c16r2="http://schemas.microsoft.com/office/drawing/2015/06/chart">
              <c:ext xmlns:c16="http://schemas.microsoft.com/office/drawing/2014/chart" uri="{C3380CC4-5D6E-409C-BE32-E72D297353CC}">
                <c16:uniqueId val="{00000001-646A-4C9C-B0A0-D37145DE460D}"/>
              </c:ext>
            </c:extLst>
          </c:dPt>
          <c:dLbls>
            <c:spPr>
              <a:solidFill>
                <a:schemeClr val="bg1"/>
              </a:solidFill>
              <a:ln>
                <a:solidFill>
                  <a:schemeClr val="tx1"/>
                </a:solidFill>
              </a:ln>
            </c:spPr>
            <c:txPr>
              <a:bodyPr/>
              <a:lstStyle/>
              <a:p>
                <a:pPr>
                  <a:defRPr b="1"/>
                </a:pPr>
                <a:endParaRPr lang="es-E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'GRÁFICO N° 14'!$B$6:$B$9</c:f>
              <c:strCache>
                <c:ptCount val="4"/>
                <c:pt idx="0">
                  <c:v>Anuario EEVV 2014</c:v>
                </c:pt>
                <c:pt idx="1">
                  <c:v>Anuario EEVV 2015</c:v>
                </c:pt>
                <c:pt idx="2">
                  <c:v>Anuario EEVV 2016</c:v>
                </c:pt>
                <c:pt idx="3">
                  <c:v>Censo 2017</c:v>
                </c:pt>
              </c:strCache>
            </c:strRef>
          </c:cat>
          <c:val>
            <c:numRef>
              <c:f>'GRÁFICO N° 14'!$E$6:$E$9</c:f>
              <c:numCache>
                <c:formatCode>0.0%</c:formatCode>
                <c:ptCount val="4"/>
                <c:pt idx="0">
                  <c:v>0.031</c:v>
                </c:pt>
                <c:pt idx="1">
                  <c:v>0.046</c:v>
                </c:pt>
                <c:pt idx="2">
                  <c:v>0.053</c:v>
                </c:pt>
                <c:pt idx="3">
                  <c:v>0.079</c:v>
                </c:pt>
              </c:numCache>
            </c:numRef>
          </c:val>
          <c:extLst xmlns:c16r2="http://schemas.microsoft.com/office/drawing/2015/06/chart">
            <c:ext xmlns:c16="http://schemas.microsoft.com/office/drawing/2014/chart" uri="{C3380CC4-5D6E-409C-BE32-E72D297353CC}">
              <c16:uniqueId val="{00000000-9416-44C2-A108-E5AF3DF5E333}"/>
            </c:ext>
          </c:extLst>
        </c:ser>
        <c:dLbls>
          <c:showLegendKey val="0"/>
          <c:showVal val="0"/>
          <c:showCatName val="0"/>
          <c:showSerName val="0"/>
          <c:showPercent val="0"/>
          <c:showBubbleSize val="0"/>
        </c:dLbls>
        <c:gapWidth val="150"/>
        <c:axId val="-2123000040"/>
        <c:axId val="2142788680"/>
      </c:barChart>
      <c:catAx>
        <c:axId val="-2123000040"/>
        <c:scaling>
          <c:orientation val="minMax"/>
        </c:scaling>
        <c:delete val="0"/>
        <c:axPos val="b"/>
        <c:majorGridlines/>
        <c:title>
          <c:tx>
            <c:rich>
              <a:bodyPr/>
              <a:lstStyle/>
              <a:p>
                <a:pPr>
                  <a:defRPr/>
                </a:pPr>
                <a:r>
                  <a:rPr lang="es-CL"/>
                  <a:t>Año</a:t>
                </a:r>
              </a:p>
            </c:rich>
          </c:tx>
          <c:layout/>
          <c:overlay val="0"/>
        </c:title>
        <c:numFmt formatCode="General" sourceLinked="1"/>
        <c:majorTickMark val="out"/>
        <c:minorTickMark val="none"/>
        <c:tickLblPos val="nextTo"/>
        <c:crossAx val="2142788680"/>
        <c:crosses val="autoZero"/>
        <c:auto val="1"/>
        <c:lblAlgn val="ctr"/>
        <c:lblOffset val="100"/>
        <c:noMultiLvlLbl val="0"/>
      </c:catAx>
      <c:valAx>
        <c:axId val="2142788680"/>
        <c:scaling>
          <c:orientation val="minMax"/>
        </c:scaling>
        <c:delete val="0"/>
        <c:axPos val="l"/>
        <c:majorGridlines/>
        <c:title>
          <c:tx>
            <c:rich>
              <a:bodyPr rot="-5400000" vert="horz"/>
              <a:lstStyle/>
              <a:p>
                <a:pPr>
                  <a:defRPr/>
                </a:pPr>
                <a:r>
                  <a:rPr lang="es-CL"/>
                  <a:t>Porcentaje</a:t>
                </a:r>
              </a:p>
            </c:rich>
          </c:tx>
          <c:layout/>
          <c:overlay val="0"/>
        </c:title>
        <c:numFmt formatCode="0%" sourceLinked="0"/>
        <c:majorTickMark val="out"/>
        <c:minorTickMark val="none"/>
        <c:tickLblPos val="nextTo"/>
        <c:crossAx val="-2123000040"/>
        <c:crosses val="autoZero"/>
        <c:crossBetween val="between"/>
      </c:valAx>
    </c:plotArea>
    <c:plotVisOnly val="1"/>
    <c:dispBlanksAs val="gap"/>
    <c:showDLblsOverMax val="0"/>
  </c:chart>
  <c:txPr>
    <a:bodyPr/>
    <a:lstStyle/>
    <a:p>
      <a:pPr>
        <a:defRPr sz="1100">
          <a:latin typeface="Calibri Light" panose="020F0302020204030204" pitchFamily="34" charset="0"/>
        </a:defRPr>
      </a:pPr>
      <a:endParaRPr lang="es-E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988322207538"/>
          <c:y val="0.256158266896567"/>
          <c:w val="0.850969117595226"/>
          <c:h val="0.478023305155691"/>
        </c:manualLayout>
      </c:layout>
      <c:barChart>
        <c:barDir val="col"/>
        <c:grouping val="clustered"/>
        <c:varyColors val="0"/>
        <c:ser>
          <c:idx val="0"/>
          <c:order val="0"/>
          <c:tx>
            <c:strRef>
              <c:f>'GRÁFICO N° 16'!$E$4</c:f>
              <c:strCache>
                <c:ptCount val="1"/>
                <c:pt idx="0">
                  <c:v>Sin hacinamiento</c:v>
                </c:pt>
              </c:strCache>
            </c:strRef>
          </c:tx>
          <c:invertIfNegative val="0"/>
          <c:dLbls>
            <c:spPr>
              <a:solidFill>
                <a:schemeClr val="bg1"/>
              </a:solidFill>
              <a:ln>
                <a:solidFill>
                  <a:schemeClr val="accent1"/>
                </a:solidFill>
              </a:ln>
            </c:spPr>
            <c:txPr>
              <a:bodyPr/>
              <a:lstStyle/>
              <a:p>
                <a:pPr>
                  <a:defRPr sz="1050"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'GRÁFICO N° 16'!$C$11:$C$13</c:f>
              <c:strCache>
                <c:ptCount val="3"/>
                <c:pt idx="0">
                  <c:v>Inmigrantes</c:v>
                </c:pt>
                <c:pt idx="1">
                  <c:v>Mixto</c:v>
                </c:pt>
                <c:pt idx="2">
                  <c:v>Sin inmigrantes</c:v>
                </c:pt>
              </c:strCache>
            </c:strRef>
          </c:cat>
          <c:val>
            <c:numRef>
              <c:f>'GRÁFICO N° 16'!$E$11:$E$13</c:f>
              <c:numCache>
                <c:formatCode>0.0%</c:formatCode>
                <c:ptCount val="3"/>
                <c:pt idx="0">
                  <c:v>0.749</c:v>
                </c:pt>
                <c:pt idx="1">
                  <c:v>0.807</c:v>
                </c:pt>
                <c:pt idx="2">
                  <c:v>0.898</c:v>
                </c:pt>
              </c:numCache>
            </c:numRef>
          </c:val>
          <c:extLst xmlns:c16r2="http://schemas.microsoft.com/office/drawing/2015/06/chart">
            <c:ext xmlns:c16="http://schemas.microsoft.com/office/drawing/2014/chart" uri="{C3380CC4-5D6E-409C-BE32-E72D297353CC}">
              <c16:uniqueId val="{00000000-8EE0-41E2-9BC0-F6DFE1962671}"/>
            </c:ext>
          </c:extLst>
        </c:ser>
        <c:ser>
          <c:idx val="1"/>
          <c:order val="1"/>
          <c:tx>
            <c:strRef>
              <c:f>'GRÁFICO N° 16'!$F$4</c:f>
              <c:strCache>
                <c:ptCount val="1"/>
                <c:pt idx="0">
                  <c:v>Con hacinamiento</c:v>
                </c:pt>
              </c:strCache>
            </c:strRef>
          </c:tx>
          <c:invertIfNegative val="0"/>
          <c:dLbls>
            <c:spPr>
              <a:solidFill>
                <a:schemeClr val="bg1"/>
              </a:solidFill>
              <a:ln>
                <a:solidFill>
                  <a:schemeClr val="accent2">
                    <a:lumMod val="75000"/>
                  </a:schemeClr>
                </a:solidFill>
              </a:ln>
            </c:spPr>
            <c:txPr>
              <a:bodyPr/>
              <a:lstStyle/>
              <a:p>
                <a:pPr>
                  <a:defRPr sz="1050"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'GRÁFICO N° 16'!$C$11:$C$13</c:f>
              <c:strCache>
                <c:ptCount val="3"/>
                <c:pt idx="0">
                  <c:v>Inmigrantes</c:v>
                </c:pt>
                <c:pt idx="1">
                  <c:v>Mixto</c:v>
                </c:pt>
                <c:pt idx="2">
                  <c:v>Sin inmigrantes</c:v>
                </c:pt>
              </c:strCache>
            </c:strRef>
          </c:cat>
          <c:val>
            <c:numRef>
              <c:f>'GRÁFICO N° 16'!$F$11:$F$13</c:f>
              <c:numCache>
                <c:formatCode>0.0%</c:formatCode>
                <c:ptCount val="3"/>
                <c:pt idx="0">
                  <c:v>0.2</c:v>
                </c:pt>
                <c:pt idx="1">
                  <c:v>0.159</c:v>
                </c:pt>
                <c:pt idx="2">
                  <c:v>0.07</c:v>
                </c:pt>
              </c:numCache>
            </c:numRef>
          </c:val>
          <c:extLst xmlns:c16r2="http://schemas.microsoft.com/office/drawing/2015/06/chart">
            <c:ext xmlns:c16="http://schemas.microsoft.com/office/drawing/2014/chart" uri="{C3380CC4-5D6E-409C-BE32-E72D297353CC}">
              <c16:uniqueId val="{00000001-8EE0-41E2-9BC0-F6DFE1962671}"/>
            </c:ext>
          </c:extLst>
        </c:ser>
        <c:ser>
          <c:idx val="2"/>
          <c:order val="2"/>
          <c:tx>
            <c:strRef>
              <c:f>'GRÁFICO N° 16'!$G$4</c:f>
              <c:strCache>
                <c:ptCount val="1"/>
                <c:pt idx="0">
                  <c:v>Ignorado</c:v>
                </c:pt>
              </c:strCache>
            </c:strRef>
          </c:tx>
          <c:invertIfNegative val="0"/>
          <c:dLbls>
            <c:spPr>
              <a:solidFill>
                <a:sysClr val="window" lastClr="FFFFFF"/>
              </a:solidFill>
              <a:ln>
                <a:solidFill>
                  <a:srgbClr val="92D050"/>
                </a:solidFill>
              </a:ln>
            </c:spPr>
            <c:txPr>
              <a:bodyPr/>
              <a:lstStyle/>
              <a:p>
                <a:pPr>
                  <a:defRPr b="1"/>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'GRÁFICO N° 16'!$G$11:$G$13</c:f>
              <c:numCache>
                <c:formatCode>0.0%</c:formatCode>
                <c:ptCount val="3"/>
                <c:pt idx="0">
                  <c:v>0.051</c:v>
                </c:pt>
                <c:pt idx="1">
                  <c:v>0.034</c:v>
                </c:pt>
                <c:pt idx="2">
                  <c:v>0.032</c:v>
                </c:pt>
              </c:numCache>
            </c:numRef>
          </c:val>
          <c:extLst xmlns:c16r2="http://schemas.microsoft.com/office/drawing/2015/06/chart">
            <c:ext xmlns:c16="http://schemas.microsoft.com/office/drawing/2014/chart" uri="{C3380CC4-5D6E-409C-BE32-E72D297353CC}">
              <c16:uniqueId val="{00000000-646B-45AB-986B-6EF5A075F0FA}"/>
            </c:ext>
          </c:extLst>
        </c:ser>
        <c:dLbls>
          <c:showLegendKey val="0"/>
          <c:showVal val="0"/>
          <c:showCatName val="0"/>
          <c:showSerName val="0"/>
          <c:showPercent val="0"/>
          <c:showBubbleSize val="0"/>
        </c:dLbls>
        <c:gapWidth val="150"/>
        <c:axId val="-2122719896"/>
        <c:axId val="-2123259848"/>
      </c:barChart>
      <c:catAx>
        <c:axId val="-2122719896"/>
        <c:scaling>
          <c:orientation val="minMax"/>
        </c:scaling>
        <c:delete val="0"/>
        <c:axPos val="b"/>
        <c:title>
          <c:tx>
            <c:rich>
              <a:bodyPr/>
              <a:lstStyle/>
              <a:p>
                <a:pPr>
                  <a:defRPr/>
                </a:pPr>
                <a:r>
                  <a:rPr lang="es-CL"/>
                  <a:t>Composición del hogar</a:t>
                </a:r>
              </a:p>
            </c:rich>
          </c:tx>
          <c:layout/>
          <c:overlay val="0"/>
        </c:title>
        <c:numFmt formatCode="General" sourceLinked="0"/>
        <c:majorTickMark val="out"/>
        <c:minorTickMark val="none"/>
        <c:tickLblPos val="nextTo"/>
        <c:crossAx val="-2123259848"/>
        <c:crosses val="autoZero"/>
        <c:auto val="1"/>
        <c:lblAlgn val="ctr"/>
        <c:lblOffset val="100"/>
        <c:noMultiLvlLbl val="0"/>
      </c:catAx>
      <c:valAx>
        <c:axId val="-2123259848"/>
        <c:scaling>
          <c:orientation val="minMax"/>
        </c:scaling>
        <c:delete val="0"/>
        <c:axPos val="l"/>
        <c:majorGridlines/>
        <c:title>
          <c:tx>
            <c:rich>
              <a:bodyPr rot="-5400000" vert="horz"/>
              <a:lstStyle/>
              <a:p>
                <a:pPr>
                  <a:defRPr/>
                </a:pPr>
                <a:r>
                  <a:rPr lang="es-CL"/>
                  <a:t>Porcentaje</a:t>
                </a:r>
              </a:p>
            </c:rich>
          </c:tx>
          <c:layout/>
          <c:overlay val="0"/>
        </c:title>
        <c:numFmt formatCode="0.0%" sourceLinked="1"/>
        <c:majorTickMark val="out"/>
        <c:minorTickMark val="none"/>
        <c:tickLblPos val="nextTo"/>
        <c:crossAx val="-2122719896"/>
        <c:crosses val="autoZero"/>
        <c:crossBetween val="between"/>
      </c:valAx>
    </c:plotArea>
    <c:legend>
      <c:legendPos val="t"/>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0.01928</cdr:x>
      <cdr:y>0.86303</cdr:y>
    </cdr:from>
    <cdr:to>
      <cdr:x>0.97025</cdr:x>
      <cdr:y>0.97924</cdr:y>
    </cdr:to>
    <cdr:sp macro="" textlink="">
      <cdr:nvSpPr>
        <cdr:cNvPr id="2" name="1 CuadroTexto"/>
        <cdr:cNvSpPr txBox="1"/>
      </cdr:nvSpPr>
      <cdr:spPr>
        <a:xfrm xmlns:a="http://schemas.openxmlformats.org/drawingml/2006/main">
          <a:off x="141993" y="3960922"/>
          <a:ext cx="7003700" cy="5333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L" sz="1100"/>
            <a:t>Nota</a:t>
          </a:r>
          <a:r>
            <a:rPr lang="es-CL" sz="1100">
              <a:latin typeface="Calibri"/>
            </a:rPr>
            <a:t>: </a:t>
          </a:r>
        </a:p>
        <a:p xmlns:a="http://schemas.openxmlformats.org/drawingml/2006/main">
          <a:r>
            <a:rPr lang="es-CL" sz="1100"/>
            <a:t>Se excluye la población que no respondió la pregunta referida al lugar de nacimiento y/o lugar de residencia habitual.</a:t>
          </a:r>
        </a:p>
      </cdr:txBody>
    </cdr:sp>
  </cdr:relSizeAnchor>
</c:userShapes>
</file>

<file path=ppt/drawings/drawing2.xml><?xml version="1.0" encoding="utf-8"?>
<c:userShapes xmlns:c="http://schemas.openxmlformats.org/drawingml/2006/chart">
  <cdr:relSizeAnchor xmlns:cdr="http://schemas.openxmlformats.org/drawingml/2006/chartDrawing">
    <cdr:from>
      <cdr:x>0.08371</cdr:x>
      <cdr:y>0.32266</cdr:y>
    </cdr:from>
    <cdr:to>
      <cdr:x>0.93257</cdr:x>
      <cdr:y>0.32797</cdr:y>
    </cdr:to>
    <cdr:cxnSp macro="">
      <cdr:nvCxnSpPr>
        <cdr:cNvPr id="3" name="1 Conector recto"/>
        <cdr:cNvCxnSpPr/>
      </cdr:nvCxnSpPr>
      <cdr:spPr>
        <a:xfrm xmlns:a="http://schemas.openxmlformats.org/drawingml/2006/main">
          <a:off x="786371" y="2505027"/>
          <a:ext cx="7974247" cy="41210"/>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0.083</cdr:x>
      <cdr:y>0.71256</cdr:y>
    </cdr:from>
    <cdr:to>
      <cdr:x>0.92953</cdr:x>
      <cdr:y>0.71567</cdr:y>
    </cdr:to>
    <cdr:cxnSp macro="">
      <cdr:nvCxnSpPr>
        <cdr:cNvPr id="6" name="1 Conector recto"/>
        <cdr:cNvCxnSpPr/>
      </cdr:nvCxnSpPr>
      <cdr:spPr>
        <a:xfrm xmlns:a="http://schemas.openxmlformats.org/drawingml/2006/main">
          <a:off x="779743" y="5532002"/>
          <a:ext cx="7952300" cy="24135"/>
        </a:xfrm>
        <a:prstGeom xmlns:a="http://schemas.openxmlformats.org/drawingml/2006/main" prst="line">
          <a:avLst/>
        </a:prstGeom>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0.07797</cdr:x>
      <cdr:y>0.90355</cdr:y>
    </cdr:from>
    <cdr:to>
      <cdr:x>0.96198</cdr:x>
      <cdr:y>0.97811</cdr:y>
    </cdr:to>
    <cdr:sp macro="" textlink="">
      <cdr:nvSpPr>
        <cdr:cNvPr id="4" name="1 CuadroTexto"/>
        <cdr:cNvSpPr txBox="1"/>
      </cdr:nvSpPr>
      <cdr:spPr>
        <a:xfrm xmlns:a="http://schemas.openxmlformats.org/drawingml/2006/main">
          <a:off x="732462" y="7085728"/>
          <a:ext cx="8304381" cy="5847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L" sz="1100"/>
            <a:t>Nota:</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s-CL" sz="1100"/>
            <a:t>Se excluye la población que no respondió la pregunta referida al lugar de nacimiento, y/o que no declararon lugar de residencia habitual.</a:t>
          </a:r>
        </a:p>
      </cdr:txBody>
    </cdr:sp>
  </cdr:relSizeAnchor>
</c:userShapes>
</file>

<file path=ppt/drawings/drawing3.xml><?xml version="1.0" encoding="utf-8"?>
<c:userShapes xmlns:c="http://schemas.openxmlformats.org/drawingml/2006/chart">
  <cdr:relSizeAnchor xmlns:cdr="http://schemas.openxmlformats.org/drawingml/2006/chartDrawing">
    <cdr:from>
      <cdr:x>0.05519</cdr:x>
      <cdr:y>0.7949</cdr:y>
    </cdr:from>
    <cdr:to>
      <cdr:x>0.94119</cdr:x>
      <cdr:y>0.92214</cdr:y>
    </cdr:to>
    <cdr:sp macro="" textlink="">
      <cdr:nvSpPr>
        <cdr:cNvPr id="3" name="CuadroTexto 2"/>
        <cdr:cNvSpPr txBox="1"/>
      </cdr:nvSpPr>
      <cdr:spPr>
        <a:xfrm xmlns:a="http://schemas.openxmlformats.org/drawingml/2006/main">
          <a:off x="411161" y="3987006"/>
          <a:ext cx="6600825" cy="638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CL" sz="1100"/>
        </a:p>
      </cdr:txBody>
    </cdr:sp>
  </cdr:relSizeAnchor>
  <cdr:relSizeAnchor xmlns:cdr="http://schemas.openxmlformats.org/drawingml/2006/chartDrawing">
    <cdr:from>
      <cdr:x>0.04624</cdr:x>
      <cdr:y>0.77781</cdr:y>
    </cdr:from>
    <cdr:to>
      <cdr:x>0.93991</cdr:x>
      <cdr:y>0.97151</cdr:y>
    </cdr:to>
    <cdr:sp macro="" textlink="">
      <cdr:nvSpPr>
        <cdr:cNvPr id="4" name="CuadroTexto 3"/>
        <cdr:cNvSpPr txBox="1"/>
      </cdr:nvSpPr>
      <cdr:spPr>
        <a:xfrm xmlns:a="http://schemas.openxmlformats.org/drawingml/2006/main">
          <a:off x="344486" y="3901281"/>
          <a:ext cx="6657975" cy="971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L" sz="1000"/>
            <a:t>Nota:</a:t>
          </a:r>
        </a:p>
        <a:p xmlns:a="http://schemas.openxmlformats.org/drawingml/2006/main">
          <a:r>
            <a:rPr lang="es-CL" sz="1000"/>
            <a:t>Se debe tener en cuenta las diferencias metodológicas de comparar con las estadísticas vitales, ya que estás últimas consideran los hechos vitales ocurridos y por tanto registrados dentro del territorio nacional.  El censo corresponde al 19 de abril y los nacimientos son calculados para las mujeres residentes en Chile de 15 años y más según lugar de nacimiento, a partir de la declaración de la fecha de nacimiento de su última hija o hijo nacido vivo (considerando los 12 meses antes del censo).</a:t>
          </a:r>
        </a:p>
      </cdr:txBody>
    </cdr:sp>
  </cdr:relSizeAnchor>
</c:userShapes>
</file>

<file path=ppt/drawings/drawing4.xml><?xml version="1.0" encoding="utf-8"?>
<c:userShapes xmlns:c="http://schemas.openxmlformats.org/drawingml/2006/chart">
  <cdr:relSizeAnchor xmlns:cdr="http://schemas.openxmlformats.org/drawingml/2006/chartDrawing">
    <cdr:from>
      <cdr:x>0.02296</cdr:x>
      <cdr:y>0.71041</cdr:y>
    </cdr:from>
    <cdr:to>
      <cdr:x>0.16069</cdr:x>
      <cdr:y>1</cdr:y>
    </cdr:to>
    <cdr:sp macro="" textlink="">
      <cdr:nvSpPr>
        <cdr:cNvPr id="2" name="1 CuadroTexto"/>
        <cdr:cNvSpPr txBox="1"/>
      </cdr:nvSpPr>
      <cdr:spPr>
        <a:xfrm xmlns:a="http://schemas.openxmlformats.org/drawingml/2006/main">
          <a:off x="152401" y="301466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CL" sz="1100"/>
        </a:p>
      </cdr:txBody>
    </cdr:sp>
  </cdr:relSizeAnchor>
  <cdr:relSizeAnchor xmlns:cdr="http://schemas.openxmlformats.org/drawingml/2006/chartDrawing">
    <cdr:from>
      <cdr:x>0.02152</cdr:x>
      <cdr:y>0.87413</cdr:y>
    </cdr:from>
    <cdr:to>
      <cdr:x>0.15925</cdr:x>
      <cdr:y>1</cdr:y>
    </cdr:to>
    <cdr:sp macro="" textlink="">
      <cdr:nvSpPr>
        <cdr:cNvPr id="3" name="2 CuadroTexto"/>
        <cdr:cNvSpPr txBox="1"/>
      </cdr:nvSpPr>
      <cdr:spPr>
        <a:xfrm xmlns:a="http://schemas.openxmlformats.org/drawingml/2006/main">
          <a:off x="155988" y="2976564"/>
          <a:ext cx="998340"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L" sz="1050"/>
            <a:t>Notas: se excluyen los hogares donde todos sus miembros no respondieron lugar de nacimiento y/o lugar de residencia habitual.</a:t>
          </a:r>
        </a:p>
        <a:p xmlns:a="http://schemas.openxmlformats.org/drawingml/2006/main">
          <a:r>
            <a:rPr lang="es-CL" sz="1050"/>
            <a:t>La categoría Ignorado corresponde a los hogares en viviendas sin declaración en la pregunta por número de dormitorios.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71E227-5230-0147-9CBA-AD4AD1385EA0}" type="datetimeFigureOut">
              <a:rPr lang="es-ES" smtClean="0"/>
              <a:t>02-05-20</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8508D-0DBD-5641-BADB-B5ADAF492768}" type="slidenum">
              <a:rPr lang="es-ES" smtClean="0"/>
              <a:t>‹Nr.›</a:t>
            </a:fld>
            <a:endParaRPr lang="es-ES"/>
          </a:p>
        </p:txBody>
      </p:sp>
    </p:spTree>
    <p:extLst>
      <p:ext uri="{BB962C8B-B14F-4D97-AF65-F5344CB8AC3E}">
        <p14:creationId xmlns:p14="http://schemas.microsoft.com/office/powerpoint/2010/main" val="737325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Para poder introducirnos en el tema de migraciòn y luego tratar de entender el contexto del niño migrante debemos conocer la demografìa de nuestro paía. Segíun el censo 2017 se realizaron proyecciones y el ine confeccionó pirámides poblacionales donde visualizamos el cambio demográfico de nuestro paísdonde estamos gozando del bono demográfico de la mayor natalidad de hace 20 años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2</a:t>
            </a:fld>
            <a:endParaRPr lang="es-ES"/>
          </a:p>
        </p:txBody>
      </p:sp>
    </p:spTree>
    <p:extLst>
      <p:ext uri="{BB962C8B-B14F-4D97-AF65-F5344CB8AC3E}">
        <p14:creationId xmlns:p14="http://schemas.microsoft.com/office/powerpoint/2010/main" val="420470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Con este dato podemos visualizar que los inmigrantes traen fuerza de trabajo que dad la baja tasa de crecimiento poblacional de Cile compensa las necesidades poblacionales.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11</a:t>
            </a:fld>
            <a:endParaRPr lang="es-ES"/>
          </a:p>
        </p:txBody>
      </p:sp>
    </p:spTree>
    <p:extLst>
      <p:ext uri="{BB962C8B-B14F-4D97-AF65-F5344CB8AC3E}">
        <p14:creationId xmlns:p14="http://schemas.microsoft.com/office/powerpoint/2010/main" val="99446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Hay experiencias en Chile donde hemos podido lamentablemente evidenciar las condiciones de hacinamientos de cireta población inmigrante, que es la que tiene mayor factor de riesgo en salud, en el censo, ahora en el hallazgo de viviendas o piezas irregulares con población inmigrante al realizar control sanitario y prevención.</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12</a:t>
            </a:fld>
            <a:endParaRPr lang="es-ES"/>
          </a:p>
        </p:txBody>
      </p:sp>
    </p:spTree>
    <p:extLst>
      <p:ext uri="{BB962C8B-B14F-4D97-AF65-F5344CB8AC3E}">
        <p14:creationId xmlns:p14="http://schemas.microsoft.com/office/powerpoint/2010/main" val="1883630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este es otro gráfico que ayuda a visualizar el mayor porcentaje de hacinamiento en población inmigrante que en población residente habitual.</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13</a:t>
            </a:fld>
            <a:endParaRPr lang="es-ES"/>
          </a:p>
        </p:txBody>
      </p:sp>
    </p:spTree>
    <p:extLst>
      <p:ext uri="{BB962C8B-B14F-4D97-AF65-F5344CB8AC3E}">
        <p14:creationId xmlns:p14="http://schemas.microsoft.com/office/powerpoint/2010/main" val="404447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A menor ingreso, mayor hacinamiento, pero en todos los quintiles supera a los residentes nacionales.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14</a:t>
            </a:fld>
            <a:endParaRPr lang="es-ES"/>
          </a:p>
        </p:txBody>
      </p:sp>
    </p:spTree>
    <p:extLst>
      <p:ext uri="{BB962C8B-B14F-4D97-AF65-F5344CB8AC3E}">
        <p14:creationId xmlns:p14="http://schemas.microsoft.com/office/powerpoint/2010/main" val="3366113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Es así cómo llegamos a los determinantes sociales de la salud, donde estilos de vida, educación, vivienda, etc impactan en la salud d elas personas, y estamos llamados a tratar de entenderlos y de ver ese contexto más global para dar la atención ajustada a las necesidades del niños según su entorno y cultura.</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15</a:t>
            </a:fld>
            <a:endParaRPr lang="es-ES"/>
          </a:p>
        </p:txBody>
      </p:sp>
    </p:spTree>
    <p:extLst>
      <p:ext uri="{BB962C8B-B14F-4D97-AF65-F5344CB8AC3E}">
        <p14:creationId xmlns:p14="http://schemas.microsoft.com/office/powerpoint/2010/main" val="92373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Veamos el contexto de enfermedades transmisibles. El Sarampión a rebrotado en algunos países y debemos conocer el contexto epidemiológico de la región y mundial para poder direccionar las posibles hipótesis diagnósticas y actuar oportunamente, por ejemplo. Durante este año en Brasil se han notificado 2805 casos, en méxico 150, argentina 56 y Chile 2</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17</a:t>
            </a:fld>
            <a:endParaRPr lang="es-ES"/>
          </a:p>
        </p:txBody>
      </p:sp>
    </p:spTree>
    <p:extLst>
      <p:ext uri="{BB962C8B-B14F-4D97-AF65-F5344CB8AC3E}">
        <p14:creationId xmlns:p14="http://schemas.microsoft.com/office/powerpoint/2010/main" val="1207520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Sobre Tuberculosis este es el mapa más actual que pude encontrar, sin embargo hay una preocupación a nivel mundial por el rebrote de esta enfermedad y es así como tenemos países vecinos con una mayor tasa de incidecnia que la nuestra como Bolivia, peru y otros países en Europa y Asia.</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18</a:t>
            </a:fld>
            <a:endParaRPr lang="es-ES"/>
          </a:p>
        </p:txBody>
      </p:sp>
    </p:spTree>
    <p:extLst>
      <p:ext uri="{BB962C8B-B14F-4D97-AF65-F5344CB8AC3E}">
        <p14:creationId xmlns:p14="http://schemas.microsoft.com/office/powerpoint/2010/main" val="388237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En estas infografías pueden encontrar la realidad de otros países y que está disponible en la página de la OMS.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19</a:t>
            </a:fld>
            <a:endParaRPr lang="es-ES"/>
          </a:p>
        </p:txBody>
      </p:sp>
    </p:spTree>
    <p:extLst>
      <p:ext uri="{BB962C8B-B14F-4D97-AF65-F5344CB8AC3E}">
        <p14:creationId xmlns:p14="http://schemas.microsoft.com/office/powerpoint/2010/main" val="361521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No podía dejar de lado lo 	ue está pasando con COVID - 19 en que en un comienzo la preocupación fueron los viajeros de países con mayor incidencia de la enfermedad que hizo mantener alerta a la red epidemiológica para la pesquisa de caso. Hoy ya es pandemia que sirve como ejemplo que siempre se debe estar alerta de lo que sucede en los países y su realidad sanitaria porque puede impactar a nuestro país, sobre todo ahora en condiciones de migración , movimientos poblacionales y viajeros.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20</a:t>
            </a:fld>
            <a:endParaRPr lang="es-ES"/>
          </a:p>
        </p:txBody>
      </p:sp>
    </p:spTree>
    <p:extLst>
      <p:ext uri="{BB962C8B-B14F-4D97-AF65-F5344CB8AC3E}">
        <p14:creationId xmlns:p14="http://schemas.microsoft.com/office/powerpoint/2010/main" val="744607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Estudio que sigue el desarrollo de los niños desde 2010</a:t>
            </a:r>
          </a:p>
          <a:p>
            <a:r>
              <a:rPr lang="es-ES" dirty="0" smtClean="0"/>
              <a:t>----- Notas de la reunión (02-05-20 18:46) -----</a:t>
            </a:r>
          </a:p>
          <a:p>
            <a:r>
              <a:rPr lang="es-ES" dirty="0" smtClean="0"/>
              <a:t>No sólo las ET traen riesgos , sino que también las ENT. Y con estos resultados quiero llamarlos a mirar que no solo los niños pueden traer una enfermedad, sino que nosotros podemos ser una amenaza para ellos porque podemos alterar sus habituales costumbres familiares con hábitos en los chilenos que nos están aumentan la carga de enfermedad.</a:t>
            </a:r>
            <a:endParaRPr lang="es-ES" dirty="0"/>
          </a:p>
        </p:txBody>
      </p:sp>
      <p:sp>
        <p:nvSpPr>
          <p:cNvPr id="4" name="Marcador de número de diapositiva 3"/>
          <p:cNvSpPr>
            <a:spLocks noGrp="1"/>
          </p:cNvSpPr>
          <p:nvPr>
            <p:ph type="sldNum" sz="quarter" idx="10"/>
          </p:nvPr>
        </p:nvSpPr>
        <p:spPr/>
        <p:txBody>
          <a:bodyPr/>
          <a:lstStyle/>
          <a:p>
            <a:fld id="{0A66D6AE-C41D-4D47-AF21-5D4A45E3994A}" type="slidenum">
              <a:rPr lang="es-ES" smtClean="0"/>
              <a:t>21</a:t>
            </a:fld>
            <a:endParaRPr lang="es-ES"/>
          </a:p>
        </p:txBody>
      </p:sp>
    </p:spTree>
    <p:extLst>
      <p:ext uri="{BB962C8B-B14F-4D97-AF65-F5344CB8AC3E}">
        <p14:creationId xmlns:p14="http://schemas.microsoft.com/office/powerpoint/2010/main" val="305194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Si miramos las pirámides poblacionales de los inmigrantes que residen en el país se visualiza que principalmente son personas en edad productica activa y por ende también reproductiva.</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3</a:t>
            </a:fld>
            <a:endParaRPr lang="es-ES"/>
          </a:p>
        </p:txBody>
      </p:sp>
    </p:spTree>
    <p:extLst>
      <p:ext uri="{BB962C8B-B14F-4D97-AF65-F5344CB8AC3E}">
        <p14:creationId xmlns:p14="http://schemas.microsoft.com/office/powerpoint/2010/main" val="3484980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Estudio que sigue el desarrollo de los </a:t>
            </a:r>
            <a:r>
              <a:rPr lang="es-ES" smtClean="0"/>
              <a:t>niños desde 2010</a:t>
            </a:r>
            <a:endParaRPr lang="es-ES"/>
          </a:p>
        </p:txBody>
      </p:sp>
      <p:sp>
        <p:nvSpPr>
          <p:cNvPr id="4" name="Marcador de número de diapositiva 3"/>
          <p:cNvSpPr>
            <a:spLocks noGrp="1"/>
          </p:cNvSpPr>
          <p:nvPr>
            <p:ph type="sldNum" sz="quarter" idx="10"/>
          </p:nvPr>
        </p:nvSpPr>
        <p:spPr/>
        <p:txBody>
          <a:bodyPr/>
          <a:lstStyle/>
          <a:p>
            <a:fld id="{0A66D6AE-C41D-4D47-AF21-5D4A45E3994A}" type="slidenum">
              <a:rPr lang="es-ES" smtClean="0"/>
              <a:t>22</a:t>
            </a:fld>
            <a:endParaRPr lang="es-ES"/>
          </a:p>
        </p:txBody>
      </p:sp>
    </p:spTree>
    <p:extLst>
      <p:ext uri="{BB962C8B-B14F-4D97-AF65-F5344CB8AC3E}">
        <p14:creationId xmlns:p14="http://schemas.microsoft.com/office/powerpoint/2010/main" val="3051945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Otros aspecto que a veces se queda olvidado son los accidentes domésticos sobre todo. Hay población inmigrante que por vivir en hacinamiento, cuentan con artefactos peligrosos y no han recibido la educación suficiente para evotar accidentes como los hervidores electricos. Un pediatra que contaba hhan aumentado las quemaduras por agua caliente por hervidores por dejarlo en la cama al lado del bebe, o el uso de silla en el auto.</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23</a:t>
            </a:fld>
            <a:endParaRPr lang="es-ES"/>
          </a:p>
        </p:txBody>
      </p:sp>
    </p:spTree>
    <p:extLst>
      <p:ext uri="{BB962C8B-B14F-4D97-AF65-F5344CB8AC3E}">
        <p14:creationId xmlns:p14="http://schemas.microsoft.com/office/powerpoint/2010/main" val="2245096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Deebemos conocer nuetro calendario de vacunas y educar a la población inkigrante sobre su acceso gratuito a ellas y actualizar el calendario de los niños porque nosotros podemos ser un riesgo para ellos por las enfermedades circulantes que Chile que no son problema en otros países como la meningococcemia.</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24</a:t>
            </a:fld>
            <a:endParaRPr lang="es-ES"/>
          </a:p>
        </p:txBody>
      </p:sp>
    </p:spTree>
    <p:extLst>
      <p:ext uri="{BB962C8B-B14F-4D97-AF65-F5344CB8AC3E}">
        <p14:creationId xmlns:p14="http://schemas.microsoft.com/office/powerpoint/2010/main" val="192710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Debemos conocer el calendario de vacunas de otros países para poder actualizar el calendario de los niños, y si no lo conocemos asesorarse por el PNI para vacunar al niño según su edad.</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25</a:t>
            </a:fld>
            <a:endParaRPr lang="es-ES"/>
          </a:p>
        </p:txBody>
      </p:sp>
    </p:spTree>
    <p:extLst>
      <p:ext uri="{BB962C8B-B14F-4D97-AF65-F5344CB8AC3E}">
        <p14:creationId xmlns:p14="http://schemas.microsoft.com/office/powerpoint/2010/main" val="315250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En relación a lo último que les mencioné existe una distribución por edad de la fecundidad en las inmigrantes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4</a:t>
            </a:fld>
            <a:endParaRPr lang="es-ES"/>
          </a:p>
        </p:txBody>
      </p:sp>
    </p:spTree>
    <p:extLst>
      <p:ext uri="{BB962C8B-B14F-4D97-AF65-F5344CB8AC3E}">
        <p14:creationId xmlns:p14="http://schemas.microsoft.com/office/powerpoint/2010/main" val="235487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y por otro lado en la estimación para el 2019 se consideran 1492522 inmigrantes con población principalmene entre 25 y 50 años, no una población infantil inmigrante que bordea los 150.000 niños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5</a:t>
            </a:fld>
            <a:endParaRPr lang="es-ES"/>
          </a:p>
        </p:txBody>
      </p:sp>
    </p:spTree>
    <p:extLst>
      <p:ext uri="{BB962C8B-B14F-4D97-AF65-F5344CB8AC3E}">
        <p14:creationId xmlns:p14="http://schemas.microsoft.com/office/powerpoint/2010/main" val="82645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El principal país es venezuela, seguido de Perú y Haití esto es importante de conocer por las costumbres, hábitos, cultura y conocimientos o cuidados en salud que tienen  dado que son futuros padres de familia o vienen con sus hijos y deben integrarse a nuestra cultura.</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6</a:t>
            </a:fld>
            <a:endParaRPr lang="es-ES"/>
          </a:p>
        </p:txBody>
      </p:sp>
    </p:spTree>
    <p:extLst>
      <p:ext uri="{BB962C8B-B14F-4D97-AF65-F5344CB8AC3E}">
        <p14:creationId xmlns:p14="http://schemas.microsoft.com/office/powerpoint/2010/main" val="4212052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En el censo del 2017 el 4,4% de la población en Chile era inmigrante, ahora bordeamos el 10%</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7</a:t>
            </a:fld>
            <a:endParaRPr lang="es-ES"/>
          </a:p>
        </p:txBody>
      </p:sp>
    </p:spTree>
    <p:extLst>
      <p:ext uri="{BB962C8B-B14F-4D97-AF65-F5344CB8AC3E}">
        <p14:creationId xmlns:p14="http://schemas.microsoft.com/office/powerpoint/2010/main" val="273093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y para reforzar lo que les comentaba anteriormente la población nacional es transicional, en cambio la inmigrante es principalmente joven</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8</a:t>
            </a:fld>
            <a:endParaRPr lang="es-ES"/>
          </a:p>
        </p:txBody>
      </p:sp>
    </p:spTree>
    <p:extLst>
      <p:ext uri="{BB962C8B-B14F-4D97-AF65-F5344CB8AC3E}">
        <p14:creationId xmlns:p14="http://schemas.microsoft.com/office/powerpoint/2010/main" val="334683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Si pensamos en la proyección de nacimientos y cantidad de niños que si bien nacen en Chile tienen padres inmigrantes por lo que su cultura tendrá un efecto en la crianza que debemos anticipar. El 7,9% de loa nacimientos en Chile corresponde a madres inmigrantes.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9</a:t>
            </a:fld>
            <a:endParaRPr lang="es-ES"/>
          </a:p>
        </p:txBody>
      </p:sp>
    </p:spTree>
    <p:extLst>
      <p:ext uri="{BB962C8B-B14F-4D97-AF65-F5344CB8AC3E}">
        <p14:creationId xmlns:p14="http://schemas.microsoft.com/office/powerpoint/2010/main" val="1656488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a:p>
            <a:r>
              <a:rPr lang="es-ES"/>
              <a:t>----- Notas de la reunión (02-05-20 18:46) -----</a:t>
            </a:r>
          </a:p>
          <a:p>
            <a:r>
              <a:rPr lang="es-ES"/>
              <a:t>Si observamos algunos determinantes sociales, en cuanto a vivienda y hacinamiento la población inmigrante tiene un mayor porcentaje de hogares con hacinamiento con un 20,8% de ellos. Aspecto muy importante y que hemos podido visualizar con la pandemia de coronavirus COVID-19 su relevancia en salud y transmisión de enfermedades sin pensar en salud mental, violencia, entre otros.</a:t>
            </a:r>
          </a:p>
        </p:txBody>
      </p:sp>
      <p:sp>
        <p:nvSpPr>
          <p:cNvPr id="4" name="Marcador de número de diapositiva 3"/>
          <p:cNvSpPr>
            <a:spLocks noGrp="1"/>
          </p:cNvSpPr>
          <p:nvPr>
            <p:ph type="sldNum" sz="quarter" idx="10"/>
          </p:nvPr>
        </p:nvSpPr>
        <p:spPr/>
        <p:txBody>
          <a:bodyPr/>
          <a:lstStyle/>
          <a:p>
            <a:fld id="{2158508D-0DBD-5641-BADB-B5ADAF492768}" type="slidenum">
              <a:rPr lang="es-ES" smtClean="0"/>
              <a:t>10</a:t>
            </a:fld>
            <a:endParaRPr lang="es-ES"/>
          </a:p>
        </p:txBody>
      </p:sp>
    </p:spTree>
    <p:extLst>
      <p:ext uri="{BB962C8B-B14F-4D97-AF65-F5344CB8AC3E}">
        <p14:creationId xmlns:p14="http://schemas.microsoft.com/office/powerpoint/2010/main" val="417185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0E8C40C-F15F-4552-8C37-6C0BAEA25294}" type="datetimeFigureOut">
              <a:rPr lang="es-CL" smtClean="0"/>
              <a:t>02-05-20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145523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0E8C40C-F15F-4552-8C37-6C0BAEA25294}" type="datetimeFigureOut">
              <a:rPr lang="es-CL" smtClean="0"/>
              <a:t>02-05-20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325177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0E8C40C-F15F-4552-8C37-6C0BAEA25294}" type="datetimeFigureOut">
              <a:rPr lang="es-CL" smtClean="0"/>
              <a:t>02-05-20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3198015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83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0E8C40C-F15F-4552-8C37-6C0BAEA25294}" type="datetimeFigureOut">
              <a:rPr lang="es-CL" smtClean="0"/>
              <a:t>02-05-20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253724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0E8C40C-F15F-4552-8C37-6C0BAEA25294}" type="datetimeFigureOut">
              <a:rPr lang="es-CL" smtClean="0"/>
              <a:t>02-05-20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190617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0E8C40C-F15F-4552-8C37-6C0BAEA25294}" type="datetimeFigureOut">
              <a:rPr lang="es-CL" smtClean="0"/>
              <a:t>02-05-20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210704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0E8C40C-F15F-4552-8C37-6C0BAEA25294}" type="datetimeFigureOut">
              <a:rPr lang="es-CL" smtClean="0"/>
              <a:t>02-05-20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297817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0E8C40C-F15F-4552-8C37-6C0BAEA25294}" type="datetimeFigureOut">
              <a:rPr lang="es-CL" smtClean="0"/>
              <a:t>02-05-20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75988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8C40C-F15F-4552-8C37-6C0BAEA25294}" type="datetimeFigureOut">
              <a:rPr lang="es-CL" smtClean="0"/>
              <a:t>02-05-20</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188482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70E8C40C-F15F-4552-8C37-6C0BAEA25294}" type="datetimeFigureOut">
              <a:rPr lang="es-CL" smtClean="0"/>
              <a:t>02-05-20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135195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70E8C40C-F15F-4552-8C37-6C0BAEA25294}" type="datetimeFigureOut">
              <a:rPr lang="es-CL" smtClean="0"/>
              <a:t>02-05-20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A26AC74-C396-43B9-98D0-43FC74FEE9D2}" type="slidenum">
              <a:rPr lang="es-CL" smtClean="0"/>
              <a:t>‹Nr.›</a:t>
            </a:fld>
            <a:endParaRPr lang="es-CL"/>
          </a:p>
        </p:txBody>
      </p:sp>
    </p:spTree>
    <p:extLst>
      <p:ext uri="{BB962C8B-B14F-4D97-AF65-F5344CB8AC3E}">
        <p14:creationId xmlns:p14="http://schemas.microsoft.com/office/powerpoint/2010/main" val="40544828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8C40C-F15F-4552-8C37-6C0BAEA25294}" type="datetimeFigureOut">
              <a:rPr lang="es-CL" smtClean="0"/>
              <a:t>02-05-20</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6AC74-C396-43B9-98D0-43FC74FEE9D2}" type="slidenum">
              <a:rPr lang="es-CL" smtClean="0"/>
              <a:t>‹Nr.›</a:t>
            </a:fld>
            <a:endParaRPr lang="es-CL"/>
          </a:p>
        </p:txBody>
      </p:sp>
    </p:spTree>
    <p:extLst>
      <p:ext uri="{BB962C8B-B14F-4D97-AF65-F5344CB8AC3E}">
        <p14:creationId xmlns:p14="http://schemas.microsoft.com/office/powerpoint/2010/main" val="1138360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jpg"/><Relationship Id="rId5"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chart" Target="../charts/chart4.xml"/><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8.jpg"/><Relationship Id="rId6"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9.png"/><Relationship Id="rId6"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0.png"/><Relationship Id="rId6"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1.jpg"/><Relationship Id="rId6"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4" Type="http://schemas.openxmlformats.org/officeDocument/2006/relationships/slideLayout" Target="../slideLayouts/slideLayout2.xml"/><Relationship Id="rId5" Type="http://schemas.openxmlformats.org/officeDocument/2006/relationships/image" Target="../media/image2.png"/><Relationship Id="rId1" Type="http://schemas.openxmlformats.org/officeDocument/2006/relationships/tags" Target="../tags/tag1.xml"/><Relationship Id="rId2" Type="http://schemas.microsoft.com/office/2007/relationships/media"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12.png"/><Relationship Id="rId6" Type="http://schemas.openxmlformats.org/officeDocument/2006/relationships/image" Target="../media/image2.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3.png"/><Relationship Id="rId6"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14.png"/><Relationship Id="rId6" Type="http://schemas.openxmlformats.org/officeDocument/2006/relationships/image" Target="../media/image2.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5.png"/><Relationship Id="rId6" Type="http://schemas.openxmlformats.org/officeDocument/2006/relationships/image" Target="../media/image2.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6.png"/><Relationship Id="rId6" Type="http://schemas.openxmlformats.org/officeDocument/2006/relationships/image" Target="../media/image2.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17.png"/><Relationship Id="rId6" Type="http://schemas.openxmlformats.org/officeDocument/2006/relationships/image" Target="../media/image2.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18.png"/><Relationship Id="rId6" Type="http://schemas.openxmlformats.org/officeDocument/2006/relationships/image" Target="../media/image2.png"/><Relationship Id="rId1" Type="http://schemas.microsoft.com/office/2007/relationships/media" Target="../media/media23.wav"/><Relationship Id="rId2"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19.emf"/><Relationship Id="rId6" Type="http://schemas.openxmlformats.org/officeDocument/2006/relationships/image" Target="../media/image2.png"/><Relationship Id="rId1" Type="http://schemas.microsoft.com/office/2007/relationships/media" Target="../media/media24.wav"/><Relationship Id="rId2"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0.jpg"/><Relationship Id="rId6" Type="http://schemas.openxmlformats.org/officeDocument/2006/relationships/image" Target="../media/image2.png"/><Relationship Id="rId1" Type="http://schemas.microsoft.com/office/2007/relationships/media" Target="../media/media25.wav"/><Relationship Id="rId2"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jpg"/><Relationship Id="rId5" Type="http://schemas.openxmlformats.org/officeDocument/2006/relationships/image" Target="../media/image2.png"/><Relationship Id="rId1" Type="http://schemas.microsoft.com/office/2007/relationships/media" Target="../media/media26.wav"/><Relationship Id="rId2" Type="http://schemas.openxmlformats.org/officeDocument/2006/relationships/audio" Target="../media/media26.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jpg"/><Relationship Id="rId5" Type="http://schemas.openxmlformats.org/officeDocument/2006/relationships/image" Target="../media/image2.png"/><Relationship Id="rId1" Type="http://schemas.microsoft.com/office/2007/relationships/media" Target="../media/media27.wav"/><Relationship Id="rId2" Type="http://schemas.openxmlformats.org/officeDocument/2006/relationships/audio" Target="../media/media27.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2.png"/><Relationship Id="rId1" Type="http://schemas.microsoft.com/office/2007/relationships/media" Target="../media/media28.wav"/><Relationship Id="rId2" Type="http://schemas.openxmlformats.org/officeDocument/2006/relationships/audio" Target="../media/media28.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9.wav"/><Relationship Id="rId2" Type="http://schemas.openxmlformats.org/officeDocument/2006/relationships/audio" Target="../media/media29.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0.wav"/><Relationship Id="rId2" Type="http://schemas.openxmlformats.org/officeDocument/2006/relationships/audio" Target="../media/media30.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2.png"/><Relationship Id="rId1" Type="http://schemas.microsoft.com/office/2007/relationships/media" Target="../media/media31.wav"/><Relationship Id="rId2" Type="http://schemas.openxmlformats.org/officeDocument/2006/relationships/audio" Target="../media/media3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2.wav"/><Relationship Id="rId2" Type="http://schemas.openxmlformats.org/officeDocument/2006/relationships/audio" Target="../media/media32.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ine.cl/docs/default-source/demografia-y-migracion/infografias/migraci%C3%B3n-internacional/caracter%C3%ADsticas-inmigraci%C3%B3n-internacional-en-chile-censo-2017-infograf%C3%ADa_(2018).pdf?sfvrsn=3c86bd0f_5" TargetMode="External"/><Relationship Id="rId5" Type="http://schemas.openxmlformats.org/officeDocument/2006/relationships/hyperlink" Target="https://www.who.int/tb/data/GTBreportCountryProfiles.pdf?ua=1" TargetMode="External"/><Relationship Id="rId6" Type="http://schemas.openxmlformats.org/officeDocument/2006/relationships/image" Target="../media/image2.png"/><Relationship Id="rId1" Type="http://schemas.microsoft.com/office/2007/relationships/media" Target="../media/media33.wav"/><Relationship Id="rId2" Type="http://schemas.openxmlformats.org/officeDocument/2006/relationships/audio" Target="../media/media3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chart" Target="../charts/chart1.xml"/><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chart" Target="../charts/chart2.xml"/><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chart" Target="../charts/chart3.xml"/><Relationship Id="rId6" Type="http://schemas.openxmlformats.org/officeDocument/2006/relationships/hyperlink" Target="http://www.ine.cl" TargetMode="External"/><Relationship Id="rId7"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CL"/>
          </a:p>
        </p:txBody>
      </p:sp>
      <p:pic>
        <p:nvPicPr>
          <p:cNvPr id="7" name="Marcador de contenido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6327" y="106326"/>
            <a:ext cx="8952614" cy="4561367"/>
          </a:xfrm>
        </p:spPr>
      </p:pic>
      <p:sp>
        <p:nvSpPr>
          <p:cNvPr id="8" name="CuadroTexto 7"/>
          <p:cNvSpPr txBox="1"/>
          <p:nvPr/>
        </p:nvSpPr>
        <p:spPr>
          <a:xfrm>
            <a:off x="255181" y="4859081"/>
            <a:ext cx="8803760" cy="1661993"/>
          </a:xfrm>
          <a:prstGeom prst="rect">
            <a:avLst/>
          </a:prstGeom>
          <a:noFill/>
        </p:spPr>
        <p:txBody>
          <a:bodyPr wrap="square" rtlCol="0">
            <a:spAutoFit/>
          </a:bodyPr>
          <a:lstStyle/>
          <a:p>
            <a:pPr algn="ctr"/>
            <a:r>
              <a:rPr lang="es-ES_tradnl" dirty="0"/>
              <a:t>Niño migrante</a:t>
            </a:r>
          </a:p>
          <a:p>
            <a:pPr algn="ctr"/>
            <a:r>
              <a:rPr lang="es-ES_tradnl" dirty="0"/>
              <a:t>Determinantes sociales y apuestas en salud pública para su integración.</a:t>
            </a:r>
          </a:p>
          <a:p>
            <a:pPr algn="ctr"/>
            <a:endParaRPr lang="es-ES_tradnl" dirty="0"/>
          </a:p>
          <a:p>
            <a:pPr algn="ctr"/>
            <a:r>
              <a:rPr lang="es-ES_tradnl" sz="1600" dirty="0"/>
              <a:t>Sylvina Alvarado F</a:t>
            </a:r>
          </a:p>
          <a:p>
            <a:pPr algn="ctr"/>
            <a:r>
              <a:rPr lang="es-ES_tradnl" sz="1600" dirty="0"/>
              <a:t>Enfermera matrona</a:t>
            </a:r>
          </a:p>
          <a:p>
            <a:pPr algn="ctr"/>
            <a:r>
              <a:rPr lang="es-ES_tradnl" sz="1600" dirty="0" smtClean="0"/>
              <a:t>Magíster </a:t>
            </a:r>
            <a:r>
              <a:rPr lang="es-ES_tradnl" sz="1600" dirty="0"/>
              <a:t>en epidemiología</a:t>
            </a:r>
            <a:endParaRPr lang="es-CL" dirty="0"/>
          </a:p>
        </p:txBody>
      </p:sp>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08528031"/>
      </p:ext>
    </p:extLst>
  </p:cSld>
  <p:clrMapOvr>
    <a:masterClrMapping/>
  </p:clrMapOvr>
  <mc:AlternateContent xmlns:mc="http://schemas.openxmlformats.org/markup-compatibility/2006">
    <mc:Choice xmlns:p14="http://schemas.microsoft.com/office/powerpoint/2010/main" Requires="p14">
      <p:transition spd="slow" p14:dur="2000" advTm="21640"/>
    </mc:Choice>
    <mc:Fallback>
      <p:transition xmlns:p14="http://schemas.microsoft.com/office/powerpoint/2010/main" spd="slow" advTm="2164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957" y="365127"/>
            <a:ext cx="8476841" cy="904808"/>
          </a:xfrm>
        </p:spPr>
        <p:txBody>
          <a:bodyPr>
            <a:noAutofit/>
          </a:bodyPr>
          <a:lstStyle/>
          <a:p>
            <a:r>
              <a:rPr lang="es-CL" sz="2400" dirty="0"/>
              <a:t>Porcentaje de hogares en viviendas con hacinamiento según composición del hogar</a:t>
            </a:r>
            <a:br>
              <a:rPr lang="es-CL" sz="2400" dirty="0"/>
            </a:br>
            <a:endParaRPr lang="es-ES" sz="2400" dirty="0"/>
          </a:p>
        </p:txBody>
      </p:sp>
      <p:graphicFrame>
        <p:nvGraphicFramePr>
          <p:cNvPr id="4" name="1 Gráfico"/>
          <p:cNvGraphicFramePr>
            <a:graphicFrameLocks noGrp="1"/>
          </p:cNvGraphicFramePr>
          <p:nvPr>
            <p:ph idx="1"/>
            <p:extLst>
              <p:ext uri="{D42A27DB-BD31-4B8C-83A1-F6EECF244321}">
                <p14:modId xmlns:p14="http://schemas.microsoft.com/office/powerpoint/2010/main" val="2896340279"/>
              </p:ext>
            </p:extLst>
          </p:nvPr>
        </p:nvGraphicFramePr>
        <p:xfrm>
          <a:off x="214062" y="1241396"/>
          <a:ext cx="8676632" cy="4935567"/>
        </p:xfrm>
        <a:graphic>
          <a:graphicData uri="http://schemas.openxmlformats.org/drawingml/2006/chart">
            <c:chart xmlns:c="http://schemas.openxmlformats.org/drawingml/2006/chart" xmlns:r="http://schemas.openxmlformats.org/officeDocument/2006/relationships" r:id="rId5"/>
          </a:graphicData>
        </a:graphic>
      </p:graphicFrame>
      <p:sp>
        <p:nvSpPr>
          <p:cNvPr id="5" name="CuadroTexto 4"/>
          <p:cNvSpPr txBox="1"/>
          <p:nvPr/>
        </p:nvSpPr>
        <p:spPr>
          <a:xfrm>
            <a:off x="5508520" y="6520896"/>
            <a:ext cx="2782801" cy="307777"/>
          </a:xfrm>
          <a:prstGeom prst="rect">
            <a:avLst/>
          </a:prstGeom>
          <a:noFill/>
        </p:spPr>
        <p:txBody>
          <a:bodyPr wrap="square" rtlCol="0">
            <a:spAutoFit/>
          </a:bodyPr>
          <a:lstStyle/>
          <a:p>
            <a:r>
              <a:rPr lang="es-ES" sz="1400" dirty="0" smtClean="0">
                <a:solidFill>
                  <a:srgbClr val="7F7F7F"/>
                </a:solidFill>
              </a:rPr>
              <a:t>Fuente: </a:t>
            </a:r>
            <a:r>
              <a:rPr lang="es-ES" sz="1400" dirty="0" smtClean="0">
                <a:solidFill>
                  <a:srgbClr val="7F7F7F"/>
                </a:solidFill>
                <a:hlinkClick r:id="rId6"/>
              </a:rPr>
              <a:t>www.ine.cl</a:t>
            </a:r>
            <a:r>
              <a:rPr lang="es-ES" sz="1400" dirty="0" smtClean="0">
                <a:solidFill>
                  <a:srgbClr val="7F7F7F"/>
                </a:solidFill>
              </a:rPr>
              <a:t>, Censo 2017</a:t>
            </a:r>
            <a:endParaRPr lang="es-ES" sz="1400" dirty="0">
              <a:solidFill>
                <a:srgbClr val="7F7F7F"/>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6914608"/>
      </p:ext>
    </p:extLst>
  </p:cSld>
  <p:clrMapOvr>
    <a:masterClrMapping/>
  </p:clrMapOvr>
  <mc:AlternateContent xmlns:mc="http://schemas.openxmlformats.org/markup-compatibility/2006">
    <mc:Choice xmlns:p14="http://schemas.microsoft.com/office/powerpoint/2010/main" Requires="p14">
      <p:transition spd="slow" p14:dur="2000" advTm="38488"/>
    </mc:Choice>
    <mc:Fallback>
      <p:transition xmlns:p14="http://schemas.microsoft.com/office/powerpoint/2010/main" spd="slow" advTm="384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Tasa de natalidad </a:t>
            </a:r>
            <a:r>
              <a:rPr lang="es-ES_tradnl" dirty="0" smtClean="0"/>
              <a:t>e inmigración en </a:t>
            </a:r>
            <a:r>
              <a:rPr lang="es-ES_tradnl" dirty="0"/>
              <a:t>Chile</a:t>
            </a:r>
            <a:endParaRPr lang="es-CL" dirty="0"/>
          </a:p>
        </p:txBody>
      </p:sp>
      <p:sp>
        <p:nvSpPr>
          <p:cNvPr id="3" name="Marcador de contenido 2"/>
          <p:cNvSpPr>
            <a:spLocks noGrp="1"/>
          </p:cNvSpPr>
          <p:nvPr>
            <p:ph idx="1"/>
          </p:nvPr>
        </p:nvSpPr>
        <p:spPr/>
        <p:txBody>
          <a:bodyPr/>
          <a:lstStyle/>
          <a:p>
            <a:pPr marL="0" indent="0">
              <a:buNone/>
            </a:pPr>
            <a:endParaRPr lang="es-CL" dirty="0"/>
          </a:p>
        </p:txBody>
      </p:sp>
      <p:sp>
        <p:nvSpPr>
          <p:cNvPr id="4" name="Rectángulo 3"/>
          <p:cNvSpPr/>
          <p:nvPr/>
        </p:nvSpPr>
        <p:spPr>
          <a:xfrm>
            <a:off x="445344" y="1863990"/>
            <a:ext cx="8247125" cy="354653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r>
              <a:rPr lang="es-ES" sz="3200" dirty="0"/>
              <a:t>Entre 2002 y 2014 la tasa de crecimiento medio anual de la inmigración ha sido de 13,2%, mientras que el de la población total residente en Chile de 1,5% anual.</a:t>
            </a:r>
            <a:endParaRPr lang="es-CL" sz="3200" dirty="0"/>
          </a:p>
        </p:txBody>
      </p:sp>
      <p:sp>
        <p:nvSpPr>
          <p:cNvPr id="5" name="CuadroTexto 4"/>
          <p:cNvSpPr txBox="1"/>
          <p:nvPr/>
        </p:nvSpPr>
        <p:spPr>
          <a:xfrm>
            <a:off x="362874" y="6284782"/>
            <a:ext cx="8626492" cy="369332"/>
          </a:xfrm>
          <a:prstGeom prst="rect">
            <a:avLst/>
          </a:prstGeom>
          <a:noFill/>
        </p:spPr>
        <p:txBody>
          <a:bodyPr wrap="square" rtlCol="0">
            <a:spAutoFit/>
          </a:bodyPr>
          <a:lstStyle/>
          <a:p>
            <a:r>
              <a:rPr lang="es-ES" dirty="0" smtClean="0"/>
              <a:t> </a:t>
            </a:r>
            <a:r>
              <a:rPr lang="es-ES" sz="1600" i="1" dirty="0" smtClean="0">
                <a:solidFill>
                  <a:schemeClr val="bg1">
                    <a:lumMod val="50000"/>
                  </a:schemeClr>
                </a:solidFill>
              </a:rPr>
              <a:t>Cabieses 2017, La </a:t>
            </a:r>
            <a:r>
              <a:rPr lang="es-ES" sz="1600" i="1" dirty="0">
                <a:solidFill>
                  <a:schemeClr val="bg1">
                    <a:lumMod val="50000"/>
                  </a:schemeClr>
                </a:solidFill>
              </a:rPr>
              <a:t>migración </a:t>
            </a:r>
            <a:r>
              <a:rPr lang="es-ES" sz="1600" i="1" dirty="0" smtClean="0">
                <a:solidFill>
                  <a:schemeClr val="bg1">
                    <a:lumMod val="50000"/>
                  </a:schemeClr>
                </a:solidFill>
              </a:rPr>
              <a:t>internacional como </a:t>
            </a:r>
            <a:r>
              <a:rPr lang="es-ES" sz="1600" i="1" dirty="0">
                <a:solidFill>
                  <a:schemeClr val="bg1">
                    <a:lumMod val="50000"/>
                  </a:schemeClr>
                </a:solidFill>
              </a:rPr>
              <a:t>determinante social de la salud en </a:t>
            </a:r>
            <a:r>
              <a:rPr lang="es-ES" sz="1600" i="1" dirty="0" smtClean="0">
                <a:solidFill>
                  <a:schemeClr val="bg1">
                    <a:lumMod val="50000"/>
                  </a:schemeClr>
                </a:solidFill>
              </a:rPr>
              <a:t>Chile</a:t>
            </a:r>
            <a:endParaRPr lang="es-ES" sz="1600" i="1" dirty="0">
              <a:solidFill>
                <a:schemeClr val="bg1">
                  <a:lumMod val="50000"/>
                </a:schemeClr>
              </a:solidFill>
            </a:endParaRPr>
          </a:p>
        </p:txBody>
      </p:sp>
      <p:pic>
        <p:nvPicPr>
          <p:cNvPr id="6" name="Sonid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75128271"/>
      </p:ext>
    </p:extLst>
  </p:cSld>
  <p:clrMapOvr>
    <a:masterClrMapping/>
  </p:clrMapOvr>
  <mc:AlternateContent xmlns:mc="http://schemas.openxmlformats.org/markup-compatibility/2006">
    <mc:Choice xmlns:p14="http://schemas.microsoft.com/office/powerpoint/2010/main" Requires="p14">
      <p:transition spd="slow" p14:dur="2000" advTm="26886"/>
    </mc:Choice>
    <mc:Fallback>
      <p:transition xmlns:p14="http://schemas.microsoft.com/office/powerpoint/2010/main" spd="slow" advTm="268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5" name="Marcador de contenido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78466" y="489099"/>
            <a:ext cx="8229600" cy="5901068"/>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79722162"/>
      </p:ext>
    </p:extLst>
  </p:cSld>
  <p:clrMapOvr>
    <a:masterClrMapping/>
  </p:clrMapOvr>
  <mc:AlternateContent xmlns:mc="http://schemas.openxmlformats.org/markup-compatibility/2006">
    <mc:Choice xmlns:p14="http://schemas.microsoft.com/office/powerpoint/2010/main" Requires="p14">
      <p:transition spd="slow" p14:dur="2000" advTm="59030"/>
    </mc:Choice>
    <mc:Fallback>
      <p:transition xmlns:p14="http://schemas.microsoft.com/office/powerpoint/2010/main" spd="slow" advTm="590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5496"/>
            <a:ext cx="7886700" cy="599295"/>
          </a:xfrm>
        </p:spPr>
        <p:txBody>
          <a:bodyPr>
            <a:noAutofit/>
          </a:bodyPr>
          <a:lstStyle/>
          <a:p>
            <a:r>
              <a:rPr lang="es-ES" sz="2400" dirty="0" smtClean="0"/>
              <a:t>Inmigrantes y vivienda</a:t>
            </a:r>
            <a:br>
              <a:rPr lang="es-ES" sz="2400" dirty="0" smtClean="0"/>
            </a:br>
            <a:r>
              <a:rPr lang="es-ES" sz="2400" dirty="0" smtClean="0"/>
              <a:t>(</a:t>
            </a:r>
            <a:r>
              <a:rPr lang="es-ES" sz="2400" dirty="0" err="1" smtClean="0"/>
              <a:t>Aninat,Inmigración</a:t>
            </a:r>
            <a:r>
              <a:rPr lang="es-ES" sz="2400" dirty="0" smtClean="0"/>
              <a:t> en Chile, una mirada multidimensional)</a:t>
            </a:r>
            <a:endParaRPr lang="es-ES" sz="2400" dirty="0"/>
          </a:p>
        </p:txBody>
      </p:sp>
      <p:sp>
        <p:nvSpPr>
          <p:cNvPr id="3" name="Marcador de contenido 2"/>
          <p:cNvSpPr>
            <a:spLocks noGrp="1"/>
          </p:cNvSpPr>
          <p:nvPr>
            <p:ph idx="1"/>
          </p:nvPr>
        </p:nvSpPr>
        <p:spPr/>
        <p:txBody>
          <a:bodyPr/>
          <a:lstStyle/>
          <a:p>
            <a:endParaRPr lang="es-ES"/>
          </a:p>
        </p:txBody>
      </p:sp>
      <p:pic>
        <p:nvPicPr>
          <p:cNvPr id="4" name="Imagen 3" descr="Captura de pantalla 2020-05-01 a la(s) 20.37.1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20" y="1098707"/>
            <a:ext cx="8788400" cy="5286784"/>
          </a:xfrm>
          <a:prstGeom prst="rect">
            <a:avLst/>
          </a:prstGeom>
        </p:spPr>
      </p:pic>
      <p:sp>
        <p:nvSpPr>
          <p:cNvPr id="5" name="CuadroTexto 4"/>
          <p:cNvSpPr txBox="1"/>
          <p:nvPr/>
        </p:nvSpPr>
        <p:spPr>
          <a:xfrm>
            <a:off x="5508520" y="6520896"/>
            <a:ext cx="2782801" cy="307777"/>
          </a:xfrm>
          <a:prstGeom prst="rect">
            <a:avLst/>
          </a:prstGeom>
          <a:noFill/>
        </p:spPr>
        <p:txBody>
          <a:bodyPr wrap="square" rtlCol="0">
            <a:spAutoFit/>
          </a:bodyPr>
          <a:lstStyle/>
          <a:p>
            <a:r>
              <a:rPr lang="es-ES" sz="1400" dirty="0" smtClean="0">
                <a:solidFill>
                  <a:srgbClr val="7F7F7F"/>
                </a:solidFill>
              </a:rPr>
              <a:t>Fuente: </a:t>
            </a:r>
            <a:r>
              <a:rPr lang="es-ES" sz="1400" dirty="0" err="1" smtClean="0">
                <a:solidFill>
                  <a:srgbClr val="7F7F7F"/>
                </a:solidFill>
              </a:rPr>
              <a:t>www.cepchile.cl</a:t>
            </a:r>
            <a:endParaRPr lang="es-ES" sz="1400" dirty="0">
              <a:solidFill>
                <a:srgbClr val="7F7F7F"/>
              </a:solidFill>
            </a:endParaRPr>
          </a:p>
        </p:txBody>
      </p:sp>
      <p:pic>
        <p:nvPicPr>
          <p:cNvPr id="6" name="Sonid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29193385"/>
      </p:ext>
    </p:extLst>
  </p:cSld>
  <p:clrMapOvr>
    <a:masterClrMapping/>
  </p:clrMapOvr>
  <mc:AlternateContent xmlns:mc="http://schemas.openxmlformats.org/markup-compatibility/2006">
    <mc:Choice xmlns:p14="http://schemas.microsoft.com/office/powerpoint/2010/main" Requires="p14">
      <p:transition spd="slow" p14:dur="2000" advTm="12980"/>
    </mc:Choice>
    <mc:Fallback>
      <p:transition xmlns:p14="http://schemas.microsoft.com/office/powerpoint/2010/main" spd="slow" advTm="1298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7"/>
            <a:ext cx="7886700" cy="819194"/>
          </a:xfrm>
        </p:spPr>
        <p:txBody>
          <a:bodyPr>
            <a:noAutofit/>
          </a:bodyPr>
          <a:lstStyle/>
          <a:p>
            <a:r>
              <a:rPr lang="es-ES" sz="2400" dirty="0"/>
              <a:t>Inmigrantes y vivienda</a:t>
            </a:r>
            <a:br>
              <a:rPr lang="es-ES" sz="2400" dirty="0"/>
            </a:br>
            <a:r>
              <a:rPr lang="es-ES" sz="2400" dirty="0"/>
              <a:t>(</a:t>
            </a:r>
            <a:r>
              <a:rPr lang="es-ES" sz="2400" dirty="0" err="1"/>
              <a:t>Aninat,Inmigración</a:t>
            </a:r>
            <a:r>
              <a:rPr lang="es-ES" sz="2400" dirty="0"/>
              <a:t> en Chile, una mirada multidimensional)</a:t>
            </a:r>
          </a:p>
        </p:txBody>
      </p:sp>
      <p:pic>
        <p:nvPicPr>
          <p:cNvPr id="4" name="Marcador de contenido 3" descr="Captura de pantalla 2020-05-01 a la(s) 20.37.26.png"/>
          <p:cNvPicPr>
            <a:picLocks noGrp="1" noChangeAspect="1"/>
          </p:cNvPicPr>
          <p:nvPr>
            <p:ph idx="1"/>
          </p:nvPr>
        </p:nvPicPr>
        <p:blipFill>
          <a:blip r:embed="rId5">
            <a:extLst>
              <a:ext uri="{28A0092B-C50C-407E-A947-70E740481C1C}">
                <a14:useLocalDpi xmlns:a14="http://schemas.microsoft.com/office/drawing/2010/main" val="0"/>
              </a:ext>
            </a:extLst>
          </a:blip>
          <a:srcRect l="-9218" r="-9218"/>
          <a:stretch>
            <a:fillRect/>
          </a:stretch>
        </p:blipFill>
        <p:spPr>
          <a:xfrm>
            <a:off x="256874" y="1412623"/>
            <a:ext cx="8533924" cy="4764340"/>
          </a:xfrm>
        </p:spPr>
      </p:pic>
      <p:sp>
        <p:nvSpPr>
          <p:cNvPr id="5" name="CuadroTexto 4"/>
          <p:cNvSpPr txBox="1"/>
          <p:nvPr/>
        </p:nvSpPr>
        <p:spPr>
          <a:xfrm>
            <a:off x="5508520" y="6520896"/>
            <a:ext cx="2782801" cy="307777"/>
          </a:xfrm>
          <a:prstGeom prst="rect">
            <a:avLst/>
          </a:prstGeom>
          <a:noFill/>
        </p:spPr>
        <p:txBody>
          <a:bodyPr wrap="square" rtlCol="0">
            <a:spAutoFit/>
          </a:bodyPr>
          <a:lstStyle/>
          <a:p>
            <a:r>
              <a:rPr lang="es-ES" sz="1400" dirty="0" smtClean="0">
                <a:solidFill>
                  <a:srgbClr val="7F7F7F"/>
                </a:solidFill>
              </a:rPr>
              <a:t>Fuente: </a:t>
            </a:r>
            <a:r>
              <a:rPr lang="es-ES" sz="1400" dirty="0" err="1" smtClean="0">
                <a:solidFill>
                  <a:srgbClr val="7F7F7F"/>
                </a:solidFill>
              </a:rPr>
              <a:t>www.cepchile.cl</a:t>
            </a:r>
            <a:endParaRPr lang="es-ES" sz="1400" dirty="0">
              <a:solidFill>
                <a:srgbClr val="7F7F7F"/>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4566955"/>
      </p:ext>
    </p:extLst>
  </p:cSld>
  <p:clrMapOvr>
    <a:masterClrMapping/>
  </p:clrMapOvr>
  <mc:AlternateContent xmlns:mc="http://schemas.openxmlformats.org/markup-compatibility/2006">
    <mc:Choice xmlns:p14="http://schemas.microsoft.com/office/powerpoint/2010/main" Requires="p14">
      <p:transition spd="slow" p14:dur="2000" advTm="29932"/>
    </mc:Choice>
    <mc:Fallback>
      <p:transition xmlns:p14="http://schemas.microsoft.com/office/powerpoint/2010/main" spd="slow" advTm="2993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Determinantes sociales</a:t>
            </a:r>
            <a:endParaRPr lang="es-CL" dirty="0"/>
          </a:p>
        </p:txBody>
      </p:sp>
      <p:pic>
        <p:nvPicPr>
          <p:cNvPr id="4" name="Marcador de contenido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29885" y="1424762"/>
            <a:ext cx="8428562" cy="5135525"/>
          </a:xfrm>
          <a:prstGeom prst="rect">
            <a:avLst/>
          </a:prstGeo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20653606"/>
      </p:ext>
    </p:extLst>
  </p:cSld>
  <p:clrMapOvr>
    <a:masterClrMapping/>
  </p:clrMapOvr>
  <mc:AlternateContent xmlns:mc="http://schemas.openxmlformats.org/markup-compatibility/2006">
    <mc:Choice xmlns:p14="http://schemas.microsoft.com/office/powerpoint/2010/main" Requires="p14">
      <p:transition spd="slow" p14:dur="2000" advTm="28563"/>
    </mc:Choice>
    <mc:Fallback>
      <p:transition xmlns:p14="http://schemas.microsoft.com/office/powerpoint/2010/main" spd="slow" advTm="285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pPr marL="0" indent="0">
              <a:buNone/>
            </a:pPr>
            <a:endParaRPr lang="es-CL" dirty="0" smtClean="0"/>
          </a:p>
          <a:p>
            <a:pPr marL="0" indent="0">
              <a:buNone/>
            </a:pPr>
            <a:endParaRPr lang="es-CL" dirty="0"/>
          </a:p>
        </p:txBody>
      </p:sp>
      <p:sp>
        <p:nvSpPr>
          <p:cNvPr id="4" name="Rectángulo 3"/>
          <p:cNvSpPr/>
          <p:nvPr/>
        </p:nvSpPr>
        <p:spPr>
          <a:xfrm>
            <a:off x="527816" y="313414"/>
            <a:ext cx="8082183" cy="1352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2400" dirty="0"/>
              <a:t>Existe hoy en Chile la necesidad de definir cómo abordar la salud de la población migrante internacional</a:t>
            </a:r>
            <a:endParaRPr lang="es-ES" sz="2400" dirty="0"/>
          </a:p>
        </p:txBody>
      </p:sp>
      <p:sp>
        <p:nvSpPr>
          <p:cNvPr id="5" name="Rectángulo 4"/>
          <p:cNvSpPr/>
          <p:nvPr/>
        </p:nvSpPr>
        <p:spPr>
          <a:xfrm>
            <a:off x="577299" y="2457829"/>
            <a:ext cx="8049194" cy="13690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2800" dirty="0" smtClean="0"/>
              <a:t>Desde </a:t>
            </a:r>
            <a:r>
              <a:rPr lang="es-CL" sz="2800" dirty="0"/>
              <a:t>qué paradigma o perspectiva se debe avanzar en la temática de salud migratoria</a:t>
            </a:r>
            <a:endParaRPr lang="es-ES" sz="2800" dirty="0"/>
          </a:p>
        </p:txBody>
      </p:sp>
      <p:sp>
        <p:nvSpPr>
          <p:cNvPr id="6" name="Rectángulo 5"/>
          <p:cNvSpPr/>
          <p:nvPr/>
        </p:nvSpPr>
        <p:spPr>
          <a:xfrm>
            <a:off x="544310" y="4239317"/>
            <a:ext cx="8115171" cy="19299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s-CL" sz="2400" dirty="0" smtClean="0"/>
              <a:t>Realizar </a:t>
            </a:r>
            <a:r>
              <a:rPr lang="es-CL" sz="2400" dirty="0"/>
              <a:t>diagnósticos, propuestas de intervención, seguimiento y monitoreo, e incluso </a:t>
            </a:r>
            <a:r>
              <a:rPr lang="es-CL" sz="2400" dirty="0" smtClean="0"/>
              <a:t>determinar </a:t>
            </a:r>
            <a:r>
              <a:rPr lang="es-CL" sz="2400" dirty="0"/>
              <a:t>cómo se evalúa el éxito o fracaso del país en la protección y mejoramiento continuo de la salud de la población migrante internacional en Chile.</a:t>
            </a:r>
          </a:p>
        </p:txBody>
      </p:sp>
      <p:sp>
        <p:nvSpPr>
          <p:cNvPr id="7" name="CuadroTexto 6"/>
          <p:cNvSpPr txBox="1"/>
          <p:nvPr/>
        </p:nvSpPr>
        <p:spPr>
          <a:xfrm>
            <a:off x="131954" y="6367259"/>
            <a:ext cx="8511033" cy="369332"/>
          </a:xfrm>
          <a:prstGeom prst="rect">
            <a:avLst/>
          </a:prstGeom>
          <a:noFill/>
        </p:spPr>
        <p:txBody>
          <a:bodyPr wrap="square" rtlCol="0">
            <a:spAutoFit/>
          </a:bodyPr>
          <a:lstStyle/>
          <a:p>
            <a:r>
              <a:rPr lang="es-ES" dirty="0"/>
              <a:t> </a:t>
            </a:r>
            <a:r>
              <a:rPr lang="es-ES" i="1" dirty="0">
                <a:solidFill>
                  <a:schemeClr val="bg1">
                    <a:lumMod val="50000"/>
                  </a:schemeClr>
                </a:solidFill>
              </a:rPr>
              <a:t>Cabieses 2017, La migración internacional como determinante social de la salud en Chile</a:t>
            </a:r>
          </a:p>
        </p:txBody>
      </p:sp>
      <p:pic>
        <p:nvPicPr>
          <p:cNvPr id="8" name="Sonid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23755547"/>
      </p:ext>
    </p:extLst>
  </p:cSld>
  <p:clrMapOvr>
    <a:masterClrMapping/>
  </p:clrMapOvr>
  <mc:AlternateContent xmlns:mc="http://schemas.openxmlformats.org/markup-compatibility/2006">
    <mc:Choice xmlns:p14="http://schemas.microsoft.com/office/powerpoint/2010/main" Requires="p14">
      <p:transition spd="slow" p14:dur="2000" advTm="66355"/>
    </mc:Choice>
    <mc:Fallback>
      <p:transition xmlns:p14="http://schemas.microsoft.com/office/powerpoint/2010/main" spd="slow" advTm="6635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433980" y="6386160"/>
            <a:ext cx="2953250" cy="369332"/>
          </a:xfrm>
          <a:prstGeom prst="rect">
            <a:avLst/>
          </a:prstGeom>
          <a:noFill/>
        </p:spPr>
        <p:txBody>
          <a:bodyPr wrap="square" rtlCol="0">
            <a:spAutoFit/>
          </a:bodyPr>
          <a:lstStyle/>
          <a:p>
            <a:r>
              <a:rPr lang="es-ES" dirty="0" err="1" smtClean="0">
                <a:solidFill>
                  <a:schemeClr val="bg1">
                    <a:lumMod val="75000"/>
                  </a:schemeClr>
                </a:solidFill>
              </a:rPr>
              <a:t>Fuente:www.paho.org</a:t>
            </a:r>
            <a:endParaRPr lang="es-ES" dirty="0">
              <a:solidFill>
                <a:schemeClr val="bg1">
                  <a:lumMod val="75000"/>
                </a:schemeClr>
              </a:solidFill>
            </a:endParaRPr>
          </a:p>
        </p:txBody>
      </p:sp>
      <p:sp>
        <p:nvSpPr>
          <p:cNvPr id="7" name="CuadroTexto 6"/>
          <p:cNvSpPr txBox="1"/>
          <p:nvPr/>
        </p:nvSpPr>
        <p:spPr>
          <a:xfrm>
            <a:off x="114167" y="128419"/>
            <a:ext cx="8862152" cy="830997"/>
          </a:xfrm>
          <a:prstGeom prst="rect">
            <a:avLst/>
          </a:prstGeom>
          <a:noFill/>
        </p:spPr>
        <p:txBody>
          <a:bodyPr wrap="square" rtlCol="0">
            <a:spAutoFit/>
          </a:bodyPr>
          <a:lstStyle/>
          <a:p>
            <a:r>
              <a:rPr lang="es-ES" sz="2400" dirty="0" smtClean="0"/>
              <a:t>Actualización de la situación epidemiológica del Sarampión en Las Américas</a:t>
            </a:r>
          </a:p>
        </p:txBody>
      </p:sp>
      <p:pic>
        <p:nvPicPr>
          <p:cNvPr id="10" name="Imagen 9" descr="Captura de pantalla 2020-05-01 a la(s) 20.55.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8947"/>
            <a:ext cx="9144000" cy="5528505"/>
          </a:xfrm>
          <a:prstGeom prst="rect">
            <a:avLst/>
          </a:prstGeom>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18748816"/>
      </p:ext>
    </p:extLst>
  </p:cSld>
  <p:clrMapOvr>
    <a:masterClrMapping/>
  </p:clrMapOvr>
  <mc:AlternateContent xmlns:mc="http://schemas.openxmlformats.org/markup-compatibility/2006">
    <mc:Choice xmlns:p14="http://schemas.microsoft.com/office/powerpoint/2010/main" Requires="p14">
      <p:transition spd="slow" p14:dur="2000" advTm="55644"/>
    </mc:Choice>
    <mc:Fallback>
      <p:transition xmlns:p14="http://schemas.microsoft.com/office/powerpoint/2010/main" spd="slow" advTm="5564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B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0900"/>
            <a:ext cx="9144000" cy="5145932"/>
          </a:xfrm>
          <a:prstGeom prst="rect">
            <a:avLst/>
          </a:prstGeo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99063153"/>
      </p:ext>
    </p:extLst>
  </p:cSld>
  <p:clrMapOvr>
    <a:masterClrMapping/>
  </p:clrMapOvr>
  <mc:AlternateContent xmlns:mc="http://schemas.openxmlformats.org/markup-compatibility/2006">
    <mc:Choice xmlns:p14="http://schemas.microsoft.com/office/powerpoint/2010/main" Requires="p14">
      <p:transition spd="slow" p14:dur="2000" advTm="19677"/>
    </mc:Choice>
    <mc:Fallback>
      <p:transition xmlns:p14="http://schemas.microsoft.com/office/powerpoint/2010/main" spd="slow" advTm="1967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20-05-01 a la(s) 21.09.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385775"/>
          </a:xfrm>
          <a:prstGeom prst="rect">
            <a:avLst/>
          </a:prstGeom>
        </p:spPr>
      </p:pic>
      <p:sp>
        <p:nvSpPr>
          <p:cNvPr id="3" name="CuadroTexto 2"/>
          <p:cNvSpPr txBox="1"/>
          <p:nvPr/>
        </p:nvSpPr>
        <p:spPr>
          <a:xfrm>
            <a:off x="5751123" y="6378208"/>
            <a:ext cx="2982592" cy="369332"/>
          </a:xfrm>
          <a:prstGeom prst="rect">
            <a:avLst/>
          </a:prstGeom>
          <a:noFill/>
        </p:spPr>
        <p:txBody>
          <a:bodyPr wrap="square" rtlCol="0">
            <a:spAutoFit/>
          </a:bodyPr>
          <a:lstStyle/>
          <a:p>
            <a:r>
              <a:rPr lang="es-ES" dirty="0" err="1" smtClean="0">
                <a:solidFill>
                  <a:srgbClr val="7F7F7F"/>
                </a:solidFill>
              </a:rPr>
              <a:t>Fuente:www.who.int</a:t>
            </a:r>
            <a:endParaRPr lang="es-ES" dirty="0">
              <a:solidFill>
                <a:srgbClr val="7F7F7F"/>
              </a:solidFill>
            </a:endParaRPr>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49892103"/>
      </p:ext>
    </p:extLst>
  </p:cSld>
  <p:clrMapOvr>
    <a:masterClrMapping/>
  </p:clrMapOvr>
  <mc:AlternateContent xmlns:mc="http://schemas.openxmlformats.org/markup-compatibility/2006">
    <mc:Choice xmlns:p14="http://schemas.microsoft.com/office/powerpoint/2010/main" Requires="p14">
      <p:transition spd="slow" p14:dur="2000" advTm="15149"/>
    </mc:Choice>
    <mc:Fallback>
      <p:transition xmlns:p14="http://schemas.microsoft.com/office/powerpoint/2010/main" spd="slow" advTm="1514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01206"/>
            <a:ext cx="7886700" cy="1325563"/>
          </a:xfrm>
        </p:spPr>
        <p:txBody>
          <a:bodyPr>
            <a:normAutofit/>
          </a:bodyPr>
          <a:lstStyle/>
          <a:p>
            <a:pPr algn="ctr"/>
            <a:r>
              <a:rPr lang="es-ES_tradnl" sz="4000" dirty="0"/>
              <a:t>Cambio demográfico en Chile</a:t>
            </a:r>
            <a:endParaRPr lang="es-CL" sz="4000" dirty="0"/>
          </a:p>
        </p:txBody>
      </p:sp>
      <p:pic>
        <p:nvPicPr>
          <p:cNvPr id="6" name="Marcador de contenido 5" descr="Captura de pantalla 2020-05-01 a la(s) 20.20.40.png"/>
          <p:cNvPicPr>
            <a:picLocks noGrp="1" noChangeAspect="1"/>
          </p:cNvPicPr>
          <p:nvPr>
            <p:ph idx="1"/>
          </p:nvPr>
        </p:nvPicPr>
        <p:blipFill>
          <a:blip r:embed="rId5">
            <a:extLst>
              <a:ext uri="{28A0092B-C50C-407E-A947-70E740481C1C}">
                <a14:useLocalDpi xmlns:a14="http://schemas.microsoft.com/office/drawing/2010/main" val="0"/>
              </a:ext>
            </a:extLst>
          </a:blip>
          <a:srcRect t="-9931" b="-9931"/>
          <a:stretch>
            <a:fillRect/>
          </a:stretch>
        </p:blipFill>
        <p:spPr>
          <a:xfrm>
            <a:off x="328227" y="1027362"/>
            <a:ext cx="8705173" cy="5149601"/>
          </a:xfrm>
        </p:spPr>
      </p:pic>
      <p:sp>
        <p:nvSpPr>
          <p:cNvPr id="7" name="CuadroTexto 6"/>
          <p:cNvSpPr txBox="1"/>
          <p:nvPr/>
        </p:nvSpPr>
        <p:spPr>
          <a:xfrm>
            <a:off x="1983639" y="6292594"/>
            <a:ext cx="7035492" cy="307777"/>
          </a:xfrm>
          <a:prstGeom prst="rect">
            <a:avLst/>
          </a:prstGeom>
          <a:noFill/>
        </p:spPr>
        <p:txBody>
          <a:bodyPr wrap="square" rtlCol="0">
            <a:spAutoFit/>
          </a:bodyPr>
          <a:lstStyle/>
          <a:p>
            <a:r>
              <a:rPr lang="es-ES" sz="1400" dirty="0" smtClean="0">
                <a:solidFill>
                  <a:schemeClr val="tx1">
                    <a:lumMod val="50000"/>
                    <a:lumOff val="50000"/>
                  </a:schemeClr>
                </a:solidFill>
              </a:rPr>
              <a:t>Fuente: </a:t>
            </a:r>
            <a:r>
              <a:rPr lang="es-ES" sz="1400" dirty="0" smtClean="0">
                <a:solidFill>
                  <a:schemeClr val="tx1">
                    <a:lumMod val="50000"/>
                    <a:lumOff val="50000"/>
                  </a:schemeClr>
                </a:solidFill>
                <a:hlinkClick r:id="rId6"/>
              </a:rPr>
              <a:t>www.ine.cl</a:t>
            </a:r>
            <a:r>
              <a:rPr lang="es-ES" sz="1400" dirty="0" smtClean="0">
                <a:solidFill>
                  <a:schemeClr val="tx1">
                    <a:lumMod val="50000"/>
                    <a:lumOff val="50000"/>
                  </a:schemeClr>
                </a:solidFill>
              </a:rPr>
              <a:t>, Estimaciones y Proyecciones de población. Chile 1992-2050</a:t>
            </a:r>
            <a:endParaRPr lang="es-ES" sz="1400" dirty="0">
              <a:solidFill>
                <a:schemeClr val="tx1">
                  <a:lumMod val="50000"/>
                  <a:lumOff val="50000"/>
                </a:schemeClr>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17346634"/>
      </p:ext>
    </p:extLst>
  </p:cSld>
  <p:clrMapOvr>
    <a:masterClrMapping/>
  </p:clrMapOvr>
  <mc:AlternateContent xmlns:mc="http://schemas.openxmlformats.org/markup-compatibility/2006">
    <mc:Choice xmlns:p14="http://schemas.microsoft.com/office/powerpoint/2010/main" Requires="p14">
      <p:transition spd="slow" p14:dur="2000" advTm="32501"/>
    </mc:Choice>
    <mc:Fallback>
      <p:transition xmlns:p14="http://schemas.microsoft.com/office/powerpoint/2010/main" spd="slow" advTm="325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descr="Captura de pantalla 2020-05-01 a la(s) 21.16.55.png"/>
          <p:cNvPicPr>
            <a:picLocks noGrp="1" noChangeAspect="1"/>
          </p:cNvPicPr>
          <p:nvPr>
            <p:ph idx="1"/>
          </p:nvPr>
        </p:nvPicPr>
        <p:blipFill>
          <a:blip r:embed="rId5">
            <a:extLst>
              <a:ext uri="{28A0092B-C50C-407E-A947-70E740481C1C}">
                <a14:useLocalDpi xmlns:a14="http://schemas.microsoft.com/office/drawing/2010/main" val="0"/>
              </a:ext>
            </a:extLst>
          </a:blip>
          <a:srcRect t="-7240" b="-7240"/>
          <a:stretch>
            <a:fillRect/>
          </a:stretch>
        </p:blipFill>
        <p:spPr>
          <a:xfrm>
            <a:off x="162429" y="-177220"/>
            <a:ext cx="8874516" cy="7384119"/>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67964466"/>
      </p:ext>
    </p:extLst>
  </p:cSld>
  <p:clrMapOvr>
    <a:masterClrMapping/>
  </p:clrMapOvr>
  <mc:AlternateContent xmlns:mc="http://schemas.openxmlformats.org/markup-compatibility/2006">
    <mc:Choice xmlns:p14="http://schemas.microsoft.com/office/powerpoint/2010/main" Requires="p14">
      <p:transition spd="slow" p14:dur="2000" advTm="40048"/>
    </mc:Choice>
    <mc:Fallback>
      <p:transition xmlns:p14="http://schemas.microsoft.com/office/powerpoint/2010/main" spd="slow" advTm="4004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smtClean="0"/>
              <a:t>Encuesta Mundial de Salud Escolar Chile 2013</a:t>
            </a:r>
            <a:br>
              <a:rPr lang="es-ES" sz="3200" dirty="0" smtClean="0"/>
            </a:br>
            <a:r>
              <a:rPr lang="es-ES" sz="3200" dirty="0" smtClean="0"/>
              <a:t>Escolares de 7º a 4º medio</a:t>
            </a:r>
            <a:endParaRPr lang="es-ES" sz="3200" dirty="0"/>
          </a:p>
        </p:txBody>
      </p:sp>
      <p:sp>
        <p:nvSpPr>
          <p:cNvPr id="6" name="CuadroTexto 5"/>
          <p:cNvSpPr txBox="1"/>
          <p:nvPr/>
        </p:nvSpPr>
        <p:spPr>
          <a:xfrm>
            <a:off x="1975810" y="6519976"/>
            <a:ext cx="4986567" cy="276999"/>
          </a:xfrm>
          <a:prstGeom prst="rect">
            <a:avLst/>
          </a:prstGeom>
          <a:noFill/>
        </p:spPr>
        <p:txBody>
          <a:bodyPr wrap="square" rtlCol="0">
            <a:spAutoFit/>
          </a:bodyPr>
          <a:lstStyle/>
          <a:p>
            <a:r>
              <a:rPr lang="es-ES" sz="1200" dirty="0">
                <a:solidFill>
                  <a:schemeClr val="tx1">
                    <a:lumMod val="25000"/>
                    <a:lumOff val="75000"/>
                  </a:schemeClr>
                </a:solidFill>
              </a:rPr>
              <a:t>Epidemiología </a:t>
            </a:r>
            <a:r>
              <a:rPr lang="es-ES" sz="1200" dirty="0" smtClean="0">
                <a:solidFill>
                  <a:schemeClr val="tx1">
                    <a:lumMod val="25000"/>
                    <a:lumOff val="75000"/>
                  </a:schemeClr>
                </a:solidFill>
              </a:rPr>
              <a:t>clínica (</a:t>
            </a:r>
            <a:r>
              <a:rPr lang="es-ES" sz="1200" dirty="0">
                <a:solidFill>
                  <a:schemeClr val="tx1">
                    <a:lumMod val="25000"/>
                    <a:lumOff val="75000"/>
                  </a:schemeClr>
                </a:solidFill>
              </a:rPr>
              <a:t>Sylvina Alvarado)</a:t>
            </a:r>
          </a:p>
        </p:txBody>
      </p:sp>
      <p:sp>
        <p:nvSpPr>
          <p:cNvPr id="12" name="Rectángulo 11"/>
          <p:cNvSpPr/>
          <p:nvPr/>
        </p:nvSpPr>
        <p:spPr>
          <a:xfrm>
            <a:off x="457200" y="1600200"/>
            <a:ext cx="2841431" cy="18751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p:cNvSpPr/>
          <p:nvPr/>
        </p:nvSpPr>
        <p:spPr>
          <a:xfrm>
            <a:off x="457200" y="1661891"/>
            <a:ext cx="2841431" cy="1692771"/>
          </a:xfrm>
          <a:prstGeom prst="rect">
            <a:avLst/>
          </a:prstGeom>
        </p:spPr>
        <p:txBody>
          <a:bodyPr wrap="square">
            <a:spAutoFit/>
          </a:bodyPr>
          <a:lstStyle/>
          <a:p>
            <a:pPr algn="ctr"/>
            <a:r>
              <a:rPr lang="es-ES" dirty="0"/>
              <a:t>Ingirió por lo menos una bebida que contenía </a:t>
            </a:r>
          </a:p>
          <a:p>
            <a:pPr algn="ctr"/>
            <a:r>
              <a:rPr lang="es-ES" dirty="0"/>
              <a:t>alcohol en los últimos 30 </a:t>
            </a:r>
            <a:r>
              <a:rPr lang="es-ES" dirty="0" smtClean="0"/>
              <a:t>días.</a:t>
            </a:r>
            <a:endParaRPr lang="es-ES" dirty="0"/>
          </a:p>
          <a:p>
            <a:pPr algn="ctr"/>
            <a:r>
              <a:rPr lang="es-ES" sz="3200" dirty="0" smtClean="0"/>
              <a:t>36%</a:t>
            </a:r>
            <a:endParaRPr lang="es-ES" sz="3200" dirty="0"/>
          </a:p>
        </p:txBody>
      </p:sp>
      <p:sp>
        <p:nvSpPr>
          <p:cNvPr id="14" name="Rectángulo 13"/>
          <p:cNvSpPr/>
          <p:nvPr/>
        </p:nvSpPr>
        <p:spPr>
          <a:xfrm>
            <a:off x="3439749" y="1600200"/>
            <a:ext cx="5097885" cy="187510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Entre los estudiantes que consumieron </a:t>
            </a:r>
          </a:p>
          <a:p>
            <a:pPr algn="ctr"/>
            <a:r>
              <a:rPr lang="es-ES" dirty="0"/>
              <a:t>alcohol en los últimos 30 días, el porcentaje </a:t>
            </a:r>
          </a:p>
          <a:p>
            <a:pPr algn="ctr"/>
            <a:r>
              <a:rPr lang="es-ES" dirty="0"/>
              <a:t>que habitualmente consiguió el alcohol que </a:t>
            </a:r>
          </a:p>
          <a:p>
            <a:pPr algn="ctr"/>
            <a:r>
              <a:rPr lang="es-ES" dirty="0"/>
              <a:t>bebió </a:t>
            </a:r>
            <a:r>
              <a:rPr lang="es-ES" dirty="0" smtClean="0"/>
              <a:t>de una tienda:</a:t>
            </a:r>
            <a:endParaRPr lang="es-ES" dirty="0"/>
          </a:p>
          <a:p>
            <a:pPr algn="ctr"/>
            <a:r>
              <a:rPr lang="es-ES" sz="2800" dirty="0" smtClean="0"/>
              <a:t>31%</a:t>
            </a:r>
            <a:endParaRPr lang="es-ES" sz="2800" dirty="0"/>
          </a:p>
        </p:txBody>
      </p:sp>
      <p:pic>
        <p:nvPicPr>
          <p:cNvPr id="15" name="Marcador de contenido 3" descr="Captura de pantalla 2018-08-26 a la(s) 16.36.17.png"/>
          <p:cNvPicPr>
            <a:picLocks noGrp="1" noChangeAspect="1"/>
          </p:cNvPicPr>
          <p:nvPr>
            <p:ph idx="1"/>
          </p:nvPr>
        </p:nvPicPr>
        <p:blipFill>
          <a:blip r:embed="rId5">
            <a:extLst>
              <a:ext uri="{28A0092B-C50C-407E-A947-70E740481C1C}">
                <a14:useLocalDpi xmlns:a14="http://schemas.microsoft.com/office/drawing/2010/main" val="0"/>
              </a:ext>
            </a:extLst>
          </a:blip>
          <a:srcRect l="-18150" r="-18150"/>
          <a:stretch>
            <a:fillRect/>
          </a:stretch>
        </p:blipFill>
        <p:spPr>
          <a:xfrm>
            <a:off x="457200" y="3545872"/>
            <a:ext cx="8229600" cy="2857868"/>
          </a:xfrm>
        </p:spPr>
      </p:pic>
      <p:cxnSp>
        <p:nvCxnSpPr>
          <p:cNvPr id="17" name="Conector recto 16"/>
          <p:cNvCxnSpPr/>
          <p:nvPr/>
        </p:nvCxnSpPr>
        <p:spPr>
          <a:xfrm flipH="1">
            <a:off x="1640496" y="4604342"/>
            <a:ext cx="1111304"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Elipse 19"/>
          <p:cNvSpPr/>
          <p:nvPr/>
        </p:nvSpPr>
        <p:spPr>
          <a:xfrm>
            <a:off x="457201" y="4039826"/>
            <a:ext cx="1200934" cy="1129033"/>
          </a:xfrm>
          <a:prstGeom prst="ellipse">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chemeClr val="tx1"/>
                </a:solidFill>
              </a:rPr>
              <a:t>21,8%</a:t>
            </a:r>
            <a:endParaRPr lang="es-ES" dirty="0">
              <a:solidFill>
                <a:schemeClr val="tx1"/>
              </a:solidFill>
            </a:endParaRPr>
          </a:p>
        </p:txBody>
      </p:sp>
      <p:sp>
        <p:nvSpPr>
          <p:cNvPr id="21" name="Pentágono 20"/>
          <p:cNvSpPr/>
          <p:nvPr/>
        </p:nvSpPr>
        <p:spPr>
          <a:xfrm rot="3674013">
            <a:off x="1181867" y="5309988"/>
            <a:ext cx="617391" cy="17641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p:cNvSpPr txBox="1"/>
          <p:nvPr/>
        </p:nvSpPr>
        <p:spPr>
          <a:xfrm>
            <a:off x="6445120" y="6368456"/>
            <a:ext cx="2698880" cy="584776"/>
          </a:xfrm>
          <a:prstGeom prst="rect">
            <a:avLst/>
          </a:prstGeom>
          <a:noFill/>
        </p:spPr>
        <p:txBody>
          <a:bodyPr wrap="square" rtlCol="0">
            <a:spAutoFit/>
          </a:bodyPr>
          <a:lstStyle/>
          <a:p>
            <a:r>
              <a:rPr lang="es-ES" sz="1400" dirty="0" err="1" smtClean="0">
                <a:solidFill>
                  <a:srgbClr val="8A8AA3"/>
                </a:solidFill>
              </a:rPr>
              <a:t>Fuente:epi.minsal.cl</a:t>
            </a:r>
            <a:endParaRPr lang="es-ES" sz="1400" dirty="0" smtClean="0">
              <a:solidFill>
                <a:srgbClr val="8A8AA3"/>
              </a:solidFill>
            </a:endParaRPr>
          </a:p>
          <a:p>
            <a:endParaRPr lang="es-ES" dirty="0"/>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70193105"/>
      </p:ext>
    </p:extLst>
  </p:cSld>
  <p:clrMapOvr>
    <a:masterClrMapping/>
  </p:clrMapOvr>
  <mc:AlternateContent xmlns:mc="http://schemas.openxmlformats.org/markup-compatibility/2006">
    <mc:Choice xmlns:p14="http://schemas.microsoft.com/office/powerpoint/2010/main" Requires="p14">
      <p:transition spd="slow" p14:dur="2000" advTm="84828"/>
    </mc:Choice>
    <mc:Fallback>
      <p:transition xmlns:p14="http://schemas.microsoft.com/office/powerpoint/2010/main" spd="slow" advTm="8482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2900" dirty="0"/>
              <a:t>Encuesta Mundial de Salud Escolar Chile 2013</a:t>
            </a:r>
            <a:br>
              <a:rPr lang="es-ES" sz="2900" dirty="0"/>
            </a:br>
            <a:r>
              <a:rPr lang="es-ES" sz="2900" dirty="0"/>
              <a:t>Escolares de 7º a 4º medio</a:t>
            </a:r>
          </a:p>
        </p:txBody>
      </p:sp>
      <p:sp>
        <p:nvSpPr>
          <p:cNvPr id="6" name="CuadroTexto 5"/>
          <p:cNvSpPr txBox="1"/>
          <p:nvPr/>
        </p:nvSpPr>
        <p:spPr>
          <a:xfrm>
            <a:off x="1975810" y="6519976"/>
            <a:ext cx="4986567" cy="276999"/>
          </a:xfrm>
          <a:prstGeom prst="rect">
            <a:avLst/>
          </a:prstGeom>
          <a:noFill/>
        </p:spPr>
        <p:txBody>
          <a:bodyPr wrap="square" rtlCol="0">
            <a:spAutoFit/>
          </a:bodyPr>
          <a:lstStyle/>
          <a:p>
            <a:r>
              <a:rPr lang="es-ES" sz="1200" dirty="0">
                <a:solidFill>
                  <a:schemeClr val="tx1">
                    <a:lumMod val="25000"/>
                    <a:lumOff val="75000"/>
                  </a:schemeClr>
                </a:solidFill>
              </a:rPr>
              <a:t>Epidemiología </a:t>
            </a:r>
            <a:r>
              <a:rPr lang="es-ES" sz="1200" dirty="0" smtClean="0">
                <a:solidFill>
                  <a:schemeClr val="tx1">
                    <a:lumMod val="25000"/>
                    <a:lumOff val="75000"/>
                  </a:schemeClr>
                </a:solidFill>
              </a:rPr>
              <a:t>clínica (</a:t>
            </a:r>
            <a:r>
              <a:rPr lang="es-ES" sz="1200" dirty="0">
                <a:solidFill>
                  <a:schemeClr val="tx1">
                    <a:lumMod val="25000"/>
                    <a:lumOff val="75000"/>
                  </a:schemeClr>
                </a:solidFill>
              </a:rPr>
              <a:t>Sylvina Alvarado)</a:t>
            </a:r>
          </a:p>
        </p:txBody>
      </p:sp>
      <p:sp>
        <p:nvSpPr>
          <p:cNvPr id="4" name="Rectángulo 3"/>
          <p:cNvSpPr/>
          <p:nvPr/>
        </p:nvSpPr>
        <p:spPr>
          <a:xfrm>
            <a:off x="457200" y="1600200"/>
            <a:ext cx="2153481" cy="145172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solidFill>
                  <a:schemeClr val="tx1"/>
                </a:solidFill>
              </a:rPr>
              <a:t>Sobrepeso</a:t>
            </a:r>
          </a:p>
          <a:p>
            <a:pPr algn="ctr"/>
            <a:endParaRPr lang="es-ES" dirty="0" smtClean="0">
              <a:solidFill>
                <a:schemeClr val="tx1"/>
              </a:solidFill>
            </a:endParaRPr>
          </a:p>
          <a:p>
            <a:pPr algn="ctr"/>
            <a:r>
              <a:rPr lang="es-ES" sz="2800" dirty="0" smtClean="0">
                <a:solidFill>
                  <a:schemeClr val="tx1"/>
                </a:solidFill>
              </a:rPr>
              <a:t>42,7%</a:t>
            </a:r>
            <a:endParaRPr lang="es-ES" sz="2800" dirty="0">
              <a:solidFill>
                <a:schemeClr val="tx1"/>
              </a:solidFill>
            </a:endParaRPr>
          </a:p>
        </p:txBody>
      </p:sp>
      <p:sp>
        <p:nvSpPr>
          <p:cNvPr id="5" name="Rectángulo 4"/>
          <p:cNvSpPr/>
          <p:nvPr/>
        </p:nvSpPr>
        <p:spPr>
          <a:xfrm>
            <a:off x="2769439" y="1600200"/>
            <a:ext cx="2328446" cy="1451720"/>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400" dirty="0" smtClean="0"/>
          </a:p>
          <a:p>
            <a:pPr algn="ctr"/>
            <a:r>
              <a:rPr lang="es-ES" sz="2400" dirty="0" smtClean="0"/>
              <a:t>Obeso</a:t>
            </a:r>
          </a:p>
          <a:p>
            <a:pPr algn="ctr"/>
            <a:endParaRPr lang="es-ES" dirty="0" smtClean="0"/>
          </a:p>
          <a:p>
            <a:pPr algn="ctr"/>
            <a:r>
              <a:rPr lang="es-ES" sz="2800" dirty="0" smtClean="0"/>
              <a:t>14,5%</a:t>
            </a:r>
          </a:p>
          <a:p>
            <a:pPr algn="ctr"/>
            <a:endParaRPr lang="es-ES" dirty="0"/>
          </a:p>
        </p:txBody>
      </p:sp>
      <p:sp>
        <p:nvSpPr>
          <p:cNvPr id="7" name="Rectángulo 6"/>
          <p:cNvSpPr/>
          <p:nvPr/>
        </p:nvSpPr>
        <p:spPr>
          <a:xfrm>
            <a:off x="5239003" y="1564916"/>
            <a:ext cx="3447797" cy="148700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rgbClr val="292934"/>
                </a:solidFill>
              </a:rPr>
              <a:t>Comieron fruta y verdura </a:t>
            </a:r>
          </a:p>
          <a:p>
            <a:pPr algn="ctr"/>
            <a:r>
              <a:rPr lang="es-ES" dirty="0">
                <a:solidFill>
                  <a:srgbClr val="292934"/>
                </a:solidFill>
              </a:rPr>
              <a:t>habitualmente cinco o más veces al día </a:t>
            </a:r>
          </a:p>
          <a:p>
            <a:pPr algn="ctr"/>
            <a:r>
              <a:rPr lang="es-ES" dirty="0">
                <a:solidFill>
                  <a:srgbClr val="292934"/>
                </a:solidFill>
              </a:rPr>
              <a:t>en los últimos 30 </a:t>
            </a:r>
            <a:r>
              <a:rPr lang="es-ES" dirty="0" smtClean="0">
                <a:solidFill>
                  <a:srgbClr val="292934"/>
                </a:solidFill>
              </a:rPr>
              <a:t>días</a:t>
            </a:r>
          </a:p>
          <a:p>
            <a:pPr algn="ctr"/>
            <a:r>
              <a:rPr lang="es-ES" sz="2400" dirty="0" smtClean="0">
                <a:solidFill>
                  <a:srgbClr val="292934"/>
                </a:solidFill>
              </a:rPr>
              <a:t>26,3%</a:t>
            </a:r>
            <a:endParaRPr lang="es-ES" sz="2400" dirty="0">
              <a:solidFill>
                <a:srgbClr val="292934"/>
              </a:solidFill>
            </a:endParaRPr>
          </a:p>
        </p:txBody>
      </p:sp>
      <p:pic>
        <p:nvPicPr>
          <p:cNvPr id="11" name="Marcador de contenido 3" descr="Captura de pantalla 2018-08-26 a la(s) 16.42.05.png"/>
          <p:cNvPicPr>
            <a:picLocks noGrp="1" noChangeAspect="1"/>
          </p:cNvPicPr>
          <p:nvPr>
            <p:ph idx="1"/>
          </p:nvPr>
        </p:nvPicPr>
        <p:blipFill>
          <a:blip r:embed="rId5">
            <a:extLst>
              <a:ext uri="{28A0092B-C50C-407E-A947-70E740481C1C}">
                <a14:useLocalDpi xmlns:a14="http://schemas.microsoft.com/office/drawing/2010/main" val="0"/>
              </a:ext>
            </a:extLst>
          </a:blip>
          <a:srcRect l="-5008" r="-5008"/>
          <a:stretch>
            <a:fillRect/>
          </a:stretch>
        </p:blipFill>
        <p:spPr>
          <a:xfrm>
            <a:off x="1286280" y="3281254"/>
            <a:ext cx="8229600" cy="3238721"/>
          </a:xfrm>
        </p:spPr>
      </p:pic>
      <p:cxnSp>
        <p:nvCxnSpPr>
          <p:cNvPr id="15" name="Conector recto 14"/>
          <p:cNvCxnSpPr>
            <a:endCxn id="16" idx="5"/>
          </p:cNvCxnSpPr>
          <p:nvPr/>
        </p:nvCxnSpPr>
        <p:spPr>
          <a:xfrm flipH="1" flipV="1">
            <a:off x="1282825" y="4320234"/>
            <a:ext cx="569350" cy="1025040"/>
          </a:xfrm>
          <a:prstGeom prst="line">
            <a:avLst/>
          </a:prstGeom>
        </p:spPr>
        <p:style>
          <a:lnRef idx="2">
            <a:schemeClr val="accent1"/>
          </a:lnRef>
          <a:fillRef idx="0">
            <a:schemeClr val="accent1"/>
          </a:fillRef>
          <a:effectRef idx="1">
            <a:schemeClr val="accent1"/>
          </a:effectRef>
          <a:fontRef idx="minor">
            <a:schemeClr val="tx1"/>
          </a:fontRef>
        </p:style>
      </p:cxnSp>
      <p:sp>
        <p:nvSpPr>
          <p:cNvPr id="16" name="Elipse 15"/>
          <p:cNvSpPr/>
          <p:nvPr/>
        </p:nvSpPr>
        <p:spPr>
          <a:xfrm>
            <a:off x="123478" y="3281254"/>
            <a:ext cx="1358260" cy="1217241"/>
          </a:xfrm>
          <a:prstGeom prst="ellipse">
            <a:avLst/>
          </a:prstGeom>
          <a:noFill/>
          <a:ln w="47625"/>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srgbClr val="292934"/>
                </a:solidFill>
              </a:rPr>
              <a:t>25,4%</a:t>
            </a:r>
            <a:endParaRPr lang="es-ES" sz="2000" dirty="0">
              <a:solidFill>
                <a:srgbClr val="292934"/>
              </a:solidFill>
            </a:endParaRPr>
          </a:p>
        </p:txBody>
      </p:sp>
      <p:sp>
        <p:nvSpPr>
          <p:cNvPr id="23" name="Pentágono 22"/>
          <p:cNvSpPr/>
          <p:nvPr/>
        </p:nvSpPr>
        <p:spPr>
          <a:xfrm rot="4311076">
            <a:off x="829066" y="4639623"/>
            <a:ext cx="670310" cy="246976"/>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CuadroTexto 11"/>
          <p:cNvSpPr txBox="1"/>
          <p:nvPr/>
        </p:nvSpPr>
        <p:spPr>
          <a:xfrm>
            <a:off x="6445120" y="6368456"/>
            <a:ext cx="2698880" cy="584776"/>
          </a:xfrm>
          <a:prstGeom prst="rect">
            <a:avLst/>
          </a:prstGeom>
          <a:noFill/>
        </p:spPr>
        <p:txBody>
          <a:bodyPr wrap="square" rtlCol="0">
            <a:spAutoFit/>
          </a:bodyPr>
          <a:lstStyle/>
          <a:p>
            <a:r>
              <a:rPr lang="es-ES" sz="1400" dirty="0" err="1" smtClean="0">
                <a:solidFill>
                  <a:srgbClr val="8A8AA3"/>
                </a:solidFill>
              </a:rPr>
              <a:t>Fuente:epi.minsal.cl</a:t>
            </a:r>
            <a:endParaRPr lang="es-ES" sz="1400" dirty="0" smtClean="0">
              <a:solidFill>
                <a:srgbClr val="8A8AA3"/>
              </a:solidFill>
            </a:endParaRPr>
          </a:p>
          <a:p>
            <a:endParaRPr lang="es-ES" dirty="0"/>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6195773"/>
      </p:ext>
    </p:extLst>
  </p:cSld>
  <p:clrMapOvr>
    <a:masterClrMapping/>
  </p:clrMapOvr>
  <mc:AlternateContent xmlns:mc="http://schemas.openxmlformats.org/markup-compatibility/2006">
    <mc:Choice xmlns:p14="http://schemas.microsoft.com/office/powerpoint/2010/main" Requires="p14">
      <p:transition spd="slow" p14:dur="2000" advTm="30067"/>
    </mc:Choice>
    <mc:Fallback>
      <p:transition xmlns:p14="http://schemas.microsoft.com/office/powerpoint/2010/main" spd="slow" advTm="3006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a:t>DIARIO MI HIJO • EDICIÓN N39 • AGOSTO </a:t>
            </a:r>
            <a:r>
              <a:rPr lang="es-ES" sz="2400" dirty="0" smtClean="0"/>
              <a:t>2017. SOCHIPE</a:t>
            </a:r>
            <a:endParaRPr lang="es-ES" sz="2400" dirty="0"/>
          </a:p>
        </p:txBody>
      </p:sp>
      <p:pic>
        <p:nvPicPr>
          <p:cNvPr id="5" name="Marcador de contenido 4" descr="Captura de pantalla 2020-05-01 a la(s) 21.47.44.png"/>
          <p:cNvPicPr>
            <a:picLocks noGrp="1" noChangeAspect="1"/>
          </p:cNvPicPr>
          <p:nvPr>
            <p:ph idx="1"/>
          </p:nvPr>
        </p:nvPicPr>
        <p:blipFill>
          <a:blip r:embed="rId5">
            <a:extLst>
              <a:ext uri="{28A0092B-C50C-407E-A947-70E740481C1C}">
                <a14:useLocalDpi xmlns:a14="http://schemas.microsoft.com/office/drawing/2010/main" val="0"/>
              </a:ext>
            </a:extLst>
          </a:blip>
          <a:srcRect t="-13361" b="-13361"/>
          <a:stretch>
            <a:fillRect/>
          </a:stretch>
        </p:blipFill>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61195552"/>
      </p:ext>
    </p:extLst>
  </p:cSld>
  <p:clrMapOvr>
    <a:masterClrMapping/>
  </p:clrMapOvr>
  <mc:AlternateContent xmlns:mc="http://schemas.openxmlformats.org/markup-compatibility/2006">
    <mc:Choice xmlns:p14="http://schemas.microsoft.com/office/powerpoint/2010/main" Requires="p14">
      <p:transition spd="slow" p14:dur="2000" advTm="51263"/>
    </mc:Choice>
    <mc:Fallback>
      <p:transition xmlns:p14="http://schemas.microsoft.com/office/powerpoint/2010/main" spd="slow" advTm="512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CALENDARIO-VACUNACION-2020_FINAL_web.pdf"/>
          <p:cNvPicPr>
            <a:picLocks noGrp="1" noChangeAspect="1"/>
          </p:cNvPicPr>
          <p:nvPr>
            <p:ph idx="1"/>
          </p:nvPr>
        </p:nvPicPr>
        <p:blipFill>
          <a:blip r:embed="rId5">
            <a:extLst>
              <a:ext uri="{28A0092B-C50C-407E-A947-70E740481C1C}">
                <a14:useLocalDpi xmlns:a14="http://schemas.microsoft.com/office/drawing/2010/main" val="0"/>
              </a:ext>
            </a:extLst>
          </a:blip>
          <a:srcRect l="-76886" r="-76886"/>
          <a:stretch>
            <a:fillRect/>
          </a:stretch>
        </p:blipFill>
        <p:spPr>
          <a:xfrm>
            <a:off x="-1341453" y="228303"/>
            <a:ext cx="11716307" cy="6421014"/>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90845906"/>
      </p:ext>
    </p:extLst>
  </p:cSld>
  <p:clrMapOvr>
    <a:masterClrMapping/>
  </p:clrMapOvr>
  <mc:AlternateContent xmlns:mc="http://schemas.openxmlformats.org/markup-compatibility/2006">
    <mc:Choice xmlns:p14="http://schemas.microsoft.com/office/powerpoint/2010/main" Requires="p14">
      <p:transition spd="slow" p14:dur="2000" advTm="32856"/>
    </mc:Choice>
    <mc:Fallback>
      <p:transition xmlns:p14="http://schemas.microsoft.com/office/powerpoint/2010/main" spd="slow" advTm="328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smtClean="0"/>
          </a:p>
          <a:p>
            <a:pPr marL="0" indent="0">
              <a:buNone/>
            </a:pPr>
            <a:endParaRPr lang="es-ES" dirty="0" smtClean="0"/>
          </a:p>
          <a:p>
            <a:pPr marL="0" indent="0">
              <a:buNone/>
            </a:pPr>
            <a:endParaRPr lang="es-ES" dirty="0"/>
          </a:p>
        </p:txBody>
      </p:sp>
      <p:pic>
        <p:nvPicPr>
          <p:cNvPr id="6" name="Imagen 5" descr="calendario2per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900" y="0"/>
            <a:ext cx="4900613" cy="6858000"/>
          </a:xfrm>
          <a:prstGeom prst="rect">
            <a:avLst/>
          </a:prstGeom>
        </p:spPr>
      </p:pic>
      <p:pic>
        <p:nvPicPr>
          <p:cNvPr id="2" name="Sonid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78091429"/>
      </p:ext>
    </p:extLst>
  </p:cSld>
  <p:clrMapOvr>
    <a:masterClrMapping/>
  </p:clrMapOvr>
  <mc:AlternateContent xmlns:mc="http://schemas.openxmlformats.org/markup-compatibility/2006">
    <mc:Choice xmlns:p14="http://schemas.microsoft.com/office/powerpoint/2010/main" Requires="p14">
      <p:transition spd="slow" p14:dur="2000" advTm="38288"/>
    </mc:Choice>
    <mc:Fallback>
      <p:transition xmlns:p14="http://schemas.microsoft.com/office/powerpoint/2010/main" spd="slow" advTm="382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vacunacion-en-amrica-latina-13-728.jpg"/>
          <p:cNvPicPr>
            <a:picLocks noGrp="1" noChangeAspect="1"/>
          </p:cNvPicPr>
          <p:nvPr>
            <p:ph idx="1"/>
          </p:nvPr>
        </p:nvPicPr>
        <p:blipFill>
          <a:blip r:embed="rId4">
            <a:extLst>
              <a:ext uri="{28A0092B-C50C-407E-A947-70E740481C1C}">
                <a14:useLocalDpi xmlns:a14="http://schemas.microsoft.com/office/drawing/2010/main" val="0"/>
              </a:ext>
            </a:extLst>
          </a:blip>
          <a:srcRect l="-17968" r="-17968"/>
          <a:stretch>
            <a:fillRect/>
          </a:stretch>
        </p:blipFill>
        <p:spPr>
          <a:xfrm>
            <a:off x="-940172" y="560847"/>
            <a:ext cx="10556320" cy="5616116"/>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8805540"/>
      </p:ext>
    </p:extLst>
  </p:cSld>
  <p:clrMapOvr>
    <a:masterClrMapping/>
  </p:clrMapOvr>
  <mc:AlternateContent xmlns:mc="http://schemas.openxmlformats.org/markup-compatibility/2006">
    <mc:Choice xmlns:p14="http://schemas.microsoft.com/office/powerpoint/2010/main" Requires="p14">
      <p:transition spd="slow" p14:dur="2000" advTm="4852"/>
    </mc:Choice>
    <mc:Fallback>
      <p:transition xmlns:p14="http://schemas.microsoft.com/office/powerpoint/2010/main" spd="slow" advTm="48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vacunas argentina.jpg"/>
          <p:cNvPicPr>
            <a:picLocks noGrp="1" noChangeAspect="1"/>
          </p:cNvPicPr>
          <p:nvPr>
            <p:ph idx="1"/>
          </p:nvPr>
        </p:nvPicPr>
        <p:blipFill>
          <a:blip r:embed="rId4">
            <a:extLst>
              <a:ext uri="{28A0092B-C50C-407E-A947-70E740481C1C}">
                <a14:useLocalDpi xmlns:a14="http://schemas.microsoft.com/office/drawing/2010/main" val="0"/>
              </a:ext>
            </a:extLst>
          </a:blip>
          <a:srcRect l="-13380" r="-13380"/>
          <a:stretch>
            <a:fillRect/>
          </a:stretch>
        </p:blipFill>
        <p:spPr>
          <a:xfrm>
            <a:off x="115460" y="973234"/>
            <a:ext cx="8824424" cy="5203729"/>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70400925"/>
      </p:ext>
    </p:extLst>
  </p:cSld>
  <p:clrMapOvr>
    <a:masterClrMapping/>
  </p:clrMapOvr>
  <mc:AlternateContent xmlns:mc="http://schemas.openxmlformats.org/markup-compatibility/2006">
    <mc:Choice xmlns:p14="http://schemas.microsoft.com/office/powerpoint/2010/main" Requires="p14">
      <p:transition spd="slow" p14:dur="2000" advTm="2205"/>
    </mc:Choice>
    <mc:Fallback>
      <p:transition xmlns:p14="http://schemas.microsoft.com/office/powerpoint/2010/main" spd="slow" advTm="22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Calendario Vacunas Haiti.png"/>
          <p:cNvPicPr>
            <a:picLocks noGrp="1" noChangeAspect="1"/>
          </p:cNvPicPr>
          <p:nvPr>
            <p:ph idx="1"/>
          </p:nvPr>
        </p:nvPicPr>
        <p:blipFill>
          <a:blip r:embed="rId4">
            <a:extLst>
              <a:ext uri="{28A0092B-C50C-407E-A947-70E740481C1C}">
                <a14:useLocalDpi xmlns:a14="http://schemas.microsoft.com/office/drawing/2010/main" val="0"/>
              </a:ext>
            </a:extLst>
          </a:blip>
          <a:srcRect l="-21593" r="-21593"/>
          <a:stretch>
            <a:fillRect/>
          </a:stretch>
        </p:blipFill>
        <p:spPr>
          <a:xfrm>
            <a:off x="-428851" y="973234"/>
            <a:ext cx="8944201" cy="5203729"/>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4196344"/>
      </p:ext>
    </p:extLst>
  </p:cSld>
  <p:clrMapOvr>
    <a:masterClrMapping/>
  </p:clrMapOvr>
  <mc:AlternateContent xmlns:mc="http://schemas.openxmlformats.org/markup-compatibility/2006">
    <mc:Choice xmlns:p14="http://schemas.microsoft.com/office/powerpoint/2010/main" Requires="p14">
      <p:transition spd="slow" p14:dur="2000" advTm="8730"/>
    </mc:Choice>
    <mc:Fallback>
      <p:transition xmlns:p14="http://schemas.microsoft.com/office/powerpoint/2010/main" spd="slow" advTm="873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Desigualdades:</a:t>
            </a:r>
            <a:endParaRPr lang="es-ES" dirty="0"/>
          </a:p>
        </p:txBody>
      </p:sp>
      <p:sp>
        <p:nvSpPr>
          <p:cNvPr id="3" name="Marcador de contenido 2"/>
          <p:cNvSpPr>
            <a:spLocks noGrp="1"/>
          </p:cNvSpPr>
          <p:nvPr>
            <p:ph idx="1"/>
          </p:nvPr>
        </p:nvSpPr>
        <p:spPr/>
        <p:txBody>
          <a:bodyPr/>
          <a:lstStyle/>
          <a:p>
            <a:pPr lvl="0"/>
            <a:r>
              <a:rPr lang="es-ES" dirty="0"/>
              <a:t>Condiciones del embarazo sin control médico en inmigrantes ilegales.</a:t>
            </a:r>
            <a:endParaRPr lang="es-CL" dirty="0"/>
          </a:p>
          <a:p>
            <a:pPr lvl="0"/>
            <a:r>
              <a:rPr lang="es-ES" dirty="0"/>
              <a:t>Dificultades en la comunicación por hablar otra lengua.</a:t>
            </a:r>
            <a:endParaRPr lang="es-CL" dirty="0"/>
          </a:p>
          <a:p>
            <a:pPr lvl="0"/>
            <a:r>
              <a:rPr lang="es-ES" dirty="0"/>
              <a:t>Condiciones de hacinamiento.</a:t>
            </a:r>
            <a:endParaRPr lang="es-CL" dirty="0"/>
          </a:p>
          <a:p>
            <a:pPr lvl="0"/>
            <a:r>
              <a:rPr lang="es-ES" dirty="0"/>
              <a:t>Déficit en las redes de apoyo para el cuidado de los niños.</a:t>
            </a:r>
            <a:endParaRPr lang="es-CL" dirty="0"/>
          </a:p>
          <a:p>
            <a:pPr lvl="0"/>
            <a:r>
              <a:rPr lang="es-ES" dirty="0"/>
              <a:t>Calendario de vacunas no actualizado.</a:t>
            </a:r>
            <a:endParaRPr lang="es-CL" dirty="0"/>
          </a:p>
          <a:p>
            <a:pPr lvl="0"/>
            <a:r>
              <a:rPr lang="es-ES" dirty="0"/>
              <a:t>Enfermedades autóctonas de su país de origen.</a:t>
            </a:r>
            <a:endParaRPr lang="es-CL" dirty="0"/>
          </a:p>
          <a:p>
            <a:endParaRPr lang="es-ES"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00948363"/>
      </p:ext>
    </p:extLst>
  </p:cSld>
  <p:clrMapOvr>
    <a:masterClrMapping/>
  </p:clrMapOvr>
  <mc:AlternateContent xmlns:mc="http://schemas.openxmlformats.org/markup-compatibility/2006">
    <mc:Choice xmlns:p14="http://schemas.microsoft.com/office/powerpoint/2010/main" Requires="p14">
      <p:transition spd="slow" p14:dur="2000" advTm="89320"/>
    </mc:Choice>
    <mc:Fallback>
      <p:transition xmlns:p14="http://schemas.microsoft.com/office/powerpoint/2010/main" spd="slow" advTm="8932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Captura de pantalla 2020-05-01 a la(s) 19.31.50.png"/>
          <p:cNvPicPr>
            <a:picLocks noGrp="1" noChangeAspect="1"/>
          </p:cNvPicPr>
          <p:nvPr>
            <p:ph idx="1"/>
          </p:nvPr>
        </p:nvPicPr>
        <p:blipFill>
          <a:blip r:embed="rId5">
            <a:extLst>
              <a:ext uri="{28A0092B-C50C-407E-A947-70E740481C1C}">
                <a14:useLocalDpi xmlns:a14="http://schemas.microsoft.com/office/drawing/2010/main" val="0"/>
              </a:ext>
            </a:extLst>
          </a:blip>
          <a:srcRect t="-548" b="-548"/>
          <a:stretch>
            <a:fillRect/>
          </a:stretch>
        </p:blipFill>
        <p:spPr>
          <a:xfrm>
            <a:off x="171249" y="413799"/>
            <a:ext cx="8805069" cy="5763164"/>
          </a:xfrm>
        </p:spPr>
      </p:pic>
      <p:sp>
        <p:nvSpPr>
          <p:cNvPr id="5" name="CuadroTexto 4"/>
          <p:cNvSpPr txBox="1"/>
          <p:nvPr/>
        </p:nvSpPr>
        <p:spPr>
          <a:xfrm>
            <a:off x="5622686" y="6292594"/>
            <a:ext cx="2697177" cy="307777"/>
          </a:xfrm>
          <a:prstGeom prst="rect">
            <a:avLst/>
          </a:prstGeom>
          <a:noFill/>
        </p:spPr>
        <p:txBody>
          <a:bodyPr wrap="square" rtlCol="0">
            <a:spAutoFit/>
          </a:bodyPr>
          <a:lstStyle/>
          <a:p>
            <a:r>
              <a:rPr lang="es-ES" sz="1400" dirty="0" smtClean="0">
                <a:solidFill>
                  <a:schemeClr val="tx1">
                    <a:lumMod val="50000"/>
                    <a:lumOff val="50000"/>
                  </a:schemeClr>
                </a:solidFill>
              </a:rPr>
              <a:t>Fuente: </a:t>
            </a:r>
            <a:r>
              <a:rPr lang="es-ES" sz="1400" dirty="0" smtClean="0">
                <a:solidFill>
                  <a:schemeClr val="tx1">
                    <a:lumMod val="50000"/>
                    <a:lumOff val="50000"/>
                  </a:schemeClr>
                </a:solidFill>
                <a:hlinkClick r:id="rId6"/>
              </a:rPr>
              <a:t>www.ine.cl</a:t>
            </a:r>
            <a:r>
              <a:rPr lang="es-ES" sz="1400" dirty="0" smtClean="0">
                <a:solidFill>
                  <a:schemeClr val="tx1">
                    <a:lumMod val="50000"/>
                    <a:lumOff val="50000"/>
                  </a:schemeClr>
                </a:solidFill>
              </a:rPr>
              <a:t>, Censo 2017.</a:t>
            </a:r>
            <a:endParaRPr lang="es-ES" sz="1400" dirty="0">
              <a:solidFill>
                <a:schemeClr val="tx1">
                  <a:lumMod val="50000"/>
                  <a:lumOff val="50000"/>
                </a:schemeClr>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57453138"/>
      </p:ext>
    </p:extLst>
  </p:cSld>
  <p:clrMapOvr>
    <a:masterClrMapping/>
  </p:clrMapOvr>
  <mc:AlternateContent xmlns:mc="http://schemas.openxmlformats.org/markup-compatibility/2006">
    <mc:Choice xmlns:p14="http://schemas.microsoft.com/office/powerpoint/2010/main" Requires="p14">
      <p:transition spd="slow" p14:dur="2000" advTm="14718"/>
    </mc:Choice>
    <mc:Fallback>
      <p:transition xmlns:p14="http://schemas.microsoft.com/office/powerpoint/2010/main" spd="slow" advTm="147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Inequidades</a:t>
            </a:r>
            <a:endParaRPr lang="es-ES" dirty="0"/>
          </a:p>
        </p:txBody>
      </p:sp>
      <p:sp>
        <p:nvSpPr>
          <p:cNvPr id="3" name="Marcador de contenido 2"/>
          <p:cNvSpPr>
            <a:spLocks noGrp="1"/>
          </p:cNvSpPr>
          <p:nvPr>
            <p:ph idx="1"/>
          </p:nvPr>
        </p:nvSpPr>
        <p:spPr/>
        <p:txBody>
          <a:bodyPr>
            <a:normAutofit lnSpcReduction="10000"/>
          </a:bodyPr>
          <a:lstStyle/>
          <a:p>
            <a:pPr lvl="0"/>
            <a:r>
              <a:rPr lang="es-ES" dirty="0"/>
              <a:t>Equipo clínico con desconocimiento o falta de experticia para el diagnóstico y tratamiento de enfermedades autóctonas de los inmigrantes.</a:t>
            </a:r>
            <a:endParaRPr lang="es-CL" dirty="0"/>
          </a:p>
          <a:p>
            <a:pPr lvl="0"/>
            <a:r>
              <a:rPr lang="es-ES" dirty="0"/>
              <a:t>Déficit en la protección por vacuna en los niños inmigrantes.</a:t>
            </a:r>
            <a:endParaRPr lang="es-CL" dirty="0"/>
          </a:p>
          <a:p>
            <a:pPr lvl="0"/>
            <a:r>
              <a:rPr lang="es-ES" dirty="0"/>
              <a:t>Desconocimiento de las instituciones de salud de la magnitud de la población de inmigrantes atendida localmente.</a:t>
            </a:r>
            <a:endParaRPr lang="es-CL" dirty="0"/>
          </a:p>
          <a:p>
            <a:r>
              <a:rPr lang="es-ES" dirty="0"/>
              <a:t>Falta de entendimiento por parte de los padres de las indicaciones y procedimientos del equipo clínico en el paciente por la barrera del lenguaje</a:t>
            </a:r>
            <a:r>
              <a:rPr lang="es-CL" dirty="0"/>
              <a:t> </a:t>
            </a:r>
            <a:endParaRPr lang="es-ES"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10945533"/>
      </p:ext>
    </p:extLst>
  </p:cSld>
  <p:clrMapOvr>
    <a:masterClrMapping/>
  </p:clrMapOvr>
  <mc:AlternateContent xmlns:mc="http://schemas.openxmlformats.org/markup-compatibility/2006">
    <mc:Choice xmlns:p14="http://schemas.microsoft.com/office/powerpoint/2010/main" Requires="p14">
      <p:transition spd="slow" p14:dur="2000" advTm="52138"/>
    </mc:Choice>
    <mc:Fallback>
      <p:transition xmlns:p14="http://schemas.microsoft.com/office/powerpoint/2010/main" spd="slow" advTm="521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 xmlns:a16="http://schemas.microsoft.com/office/drawing/2014/main" id="{745A2F66-9A32-F84D-B76F-6EBF52BCF685}"/>
              </a:ext>
            </a:extLst>
          </p:cNvPr>
          <p:cNvSpPr/>
          <p:nvPr/>
        </p:nvSpPr>
        <p:spPr>
          <a:xfrm rot="5400000">
            <a:off x="5660235" y="4794796"/>
            <a:ext cx="2036024" cy="1328388"/>
          </a:xfrm>
          <a:prstGeom prst="hexagon">
            <a:avLst>
              <a:gd name="adj" fmla="val 28802"/>
              <a:gd name="vf" fmla="val 115470"/>
            </a:avLst>
          </a:prstGeom>
          <a:solidFill>
            <a:schemeClr val="accent4">
              <a:lumMod val="40000"/>
              <a:lumOff val="6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409545" tIns="0" rIns="0" bIns="0" numCol="1" spcCol="533" anchor="t" anchorCtr="0">
            <a:noAutofit/>
          </a:bodyPr>
          <a:lstStyle/>
          <a:p>
            <a:pPr algn="ctr" defTabSz="746555">
              <a:lnSpc>
                <a:spcPct val="90000"/>
              </a:lnSpc>
              <a:spcBef>
                <a:spcPct val="0"/>
              </a:spcBef>
              <a:spcAft>
                <a:spcPts val="224"/>
              </a:spcAft>
            </a:pPr>
            <a:endParaRPr lang="en-US" sz="1300" dirty="0">
              <a:solidFill>
                <a:schemeClr val="tx1"/>
              </a:solidFill>
              <a:latin typeface="Poppins ExtraLight" pitchFamily="2" charset="77"/>
            </a:endParaRPr>
          </a:p>
        </p:txBody>
      </p:sp>
      <p:sp>
        <p:nvSpPr>
          <p:cNvPr id="4" name="Hexagon 3">
            <a:extLst>
              <a:ext uri="{FF2B5EF4-FFF2-40B4-BE49-F238E27FC236}">
                <a16:creationId xmlns="" xmlns:a16="http://schemas.microsoft.com/office/drawing/2014/main" id="{AF8022A9-4E7C-2941-819E-A4EB304D3D0E}"/>
              </a:ext>
            </a:extLst>
          </p:cNvPr>
          <p:cNvSpPr/>
          <p:nvPr/>
        </p:nvSpPr>
        <p:spPr>
          <a:xfrm rot="5400000">
            <a:off x="4305228" y="4794796"/>
            <a:ext cx="2036024" cy="1328388"/>
          </a:xfrm>
          <a:prstGeom prst="hexagon">
            <a:avLst>
              <a:gd name="adj" fmla="val 28802"/>
              <a:gd name="vf" fmla="val 115470"/>
            </a:avLst>
          </a:prstGeom>
          <a:solidFill>
            <a:schemeClr val="accent4">
              <a:lumMod val="40000"/>
              <a:lumOff val="6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409545" tIns="0" rIns="0" bIns="0" numCol="1" spcCol="533" anchor="t" anchorCtr="0">
            <a:noAutofit/>
          </a:bodyPr>
          <a:lstStyle/>
          <a:p>
            <a:pPr algn="ctr" defTabSz="746555">
              <a:lnSpc>
                <a:spcPct val="90000"/>
              </a:lnSpc>
              <a:spcBef>
                <a:spcPct val="0"/>
              </a:spcBef>
              <a:spcAft>
                <a:spcPts val="224"/>
              </a:spcAft>
            </a:pPr>
            <a:endParaRPr lang="en-US" sz="1300" dirty="0">
              <a:solidFill>
                <a:schemeClr val="tx1"/>
              </a:solidFill>
              <a:latin typeface="Poppins ExtraLight" pitchFamily="2" charset="77"/>
            </a:endParaRPr>
          </a:p>
        </p:txBody>
      </p:sp>
      <p:sp>
        <p:nvSpPr>
          <p:cNvPr id="6" name="Hexagon 5">
            <a:extLst>
              <a:ext uri="{FF2B5EF4-FFF2-40B4-BE49-F238E27FC236}">
                <a16:creationId xmlns="" xmlns:a16="http://schemas.microsoft.com/office/drawing/2014/main" id="{A8C712F6-CAC5-0741-BE23-E1C8168691BD}"/>
              </a:ext>
            </a:extLst>
          </p:cNvPr>
          <p:cNvSpPr/>
          <p:nvPr/>
        </p:nvSpPr>
        <p:spPr>
          <a:xfrm rot="5400000">
            <a:off x="5660235" y="1648622"/>
            <a:ext cx="2036024" cy="1328388"/>
          </a:xfrm>
          <a:prstGeom prst="hexagon">
            <a:avLst>
              <a:gd name="adj" fmla="val 28802"/>
              <a:gd name="vf" fmla="val 115470"/>
            </a:avLst>
          </a:prstGeom>
          <a:solidFill>
            <a:schemeClr val="accent4">
              <a:lumMod val="40000"/>
              <a:lumOff val="6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409545" tIns="0" rIns="0" bIns="0" numCol="1" spcCol="533" anchor="t" anchorCtr="0">
            <a:noAutofit/>
          </a:bodyPr>
          <a:lstStyle/>
          <a:p>
            <a:pPr algn="ctr" defTabSz="746555">
              <a:lnSpc>
                <a:spcPct val="90000"/>
              </a:lnSpc>
              <a:spcBef>
                <a:spcPct val="0"/>
              </a:spcBef>
              <a:spcAft>
                <a:spcPts val="224"/>
              </a:spcAft>
            </a:pPr>
            <a:endParaRPr lang="en-US" sz="1300" dirty="0">
              <a:solidFill>
                <a:schemeClr val="tx1"/>
              </a:solidFill>
              <a:latin typeface="Poppins ExtraLight" pitchFamily="2" charset="77"/>
            </a:endParaRPr>
          </a:p>
        </p:txBody>
      </p:sp>
      <p:sp>
        <p:nvSpPr>
          <p:cNvPr id="8" name="Hexagon 7">
            <a:extLst>
              <a:ext uri="{FF2B5EF4-FFF2-40B4-BE49-F238E27FC236}">
                <a16:creationId xmlns="" xmlns:a16="http://schemas.microsoft.com/office/drawing/2014/main" id="{53384221-8E16-6A4B-822C-7A69304B6E60}"/>
              </a:ext>
            </a:extLst>
          </p:cNvPr>
          <p:cNvSpPr/>
          <p:nvPr/>
        </p:nvSpPr>
        <p:spPr>
          <a:xfrm rot="5400000">
            <a:off x="4305228" y="1648622"/>
            <a:ext cx="2036024" cy="1328388"/>
          </a:xfrm>
          <a:prstGeom prst="hexagon">
            <a:avLst>
              <a:gd name="adj" fmla="val 28802"/>
              <a:gd name="vf" fmla="val 115470"/>
            </a:avLst>
          </a:prstGeom>
          <a:solidFill>
            <a:schemeClr val="accent4">
              <a:lumMod val="40000"/>
              <a:lumOff val="6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409545" tIns="0" rIns="0" bIns="0" numCol="1" spcCol="533" anchor="t" anchorCtr="0">
            <a:noAutofit/>
          </a:bodyPr>
          <a:lstStyle/>
          <a:p>
            <a:pPr algn="ctr" defTabSz="746555">
              <a:lnSpc>
                <a:spcPct val="90000"/>
              </a:lnSpc>
              <a:spcBef>
                <a:spcPct val="0"/>
              </a:spcBef>
              <a:spcAft>
                <a:spcPts val="224"/>
              </a:spcAft>
            </a:pPr>
            <a:endParaRPr lang="en-US" sz="1300" dirty="0">
              <a:solidFill>
                <a:schemeClr val="tx1"/>
              </a:solidFill>
              <a:latin typeface="Poppins ExtraLight" pitchFamily="2" charset="77"/>
            </a:endParaRPr>
          </a:p>
        </p:txBody>
      </p:sp>
      <p:sp>
        <p:nvSpPr>
          <p:cNvPr id="10" name="Hexagon 9">
            <a:extLst>
              <a:ext uri="{FF2B5EF4-FFF2-40B4-BE49-F238E27FC236}">
                <a16:creationId xmlns="" xmlns:a16="http://schemas.microsoft.com/office/drawing/2014/main" id="{3FE94257-AD9C-8840-914B-E6C404DD673C}"/>
              </a:ext>
            </a:extLst>
          </p:cNvPr>
          <p:cNvSpPr/>
          <p:nvPr/>
        </p:nvSpPr>
        <p:spPr>
          <a:xfrm rot="5400000">
            <a:off x="6298762" y="3146550"/>
            <a:ext cx="2036024" cy="1328388"/>
          </a:xfrm>
          <a:prstGeom prst="hexagon">
            <a:avLst>
              <a:gd name="adj" fmla="val 28802"/>
              <a:gd name="vf" fmla="val 115470"/>
            </a:avLst>
          </a:prstGeom>
          <a:solidFill>
            <a:schemeClr val="accent4">
              <a:lumMod val="40000"/>
              <a:lumOff val="6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409545" tIns="0" rIns="0" bIns="0" numCol="1" spcCol="533" anchor="t" anchorCtr="0">
            <a:noAutofit/>
          </a:bodyPr>
          <a:lstStyle/>
          <a:p>
            <a:pPr algn="ctr" defTabSz="746555">
              <a:lnSpc>
                <a:spcPct val="90000"/>
              </a:lnSpc>
              <a:spcBef>
                <a:spcPct val="0"/>
              </a:spcBef>
              <a:spcAft>
                <a:spcPts val="224"/>
              </a:spcAft>
            </a:pPr>
            <a:endParaRPr lang="en-US" sz="1300" dirty="0">
              <a:solidFill>
                <a:schemeClr val="tx1"/>
              </a:solidFill>
              <a:latin typeface="Poppins ExtraLight" pitchFamily="2" charset="77"/>
            </a:endParaRPr>
          </a:p>
        </p:txBody>
      </p:sp>
      <p:sp>
        <p:nvSpPr>
          <p:cNvPr id="12" name="Hexagon 11">
            <a:extLst>
              <a:ext uri="{FF2B5EF4-FFF2-40B4-BE49-F238E27FC236}">
                <a16:creationId xmlns="" xmlns:a16="http://schemas.microsoft.com/office/drawing/2014/main" id="{F4261C48-6CB6-BA4A-B9CC-592652774982}"/>
              </a:ext>
            </a:extLst>
          </p:cNvPr>
          <p:cNvSpPr/>
          <p:nvPr/>
        </p:nvSpPr>
        <p:spPr>
          <a:xfrm rot="5400000">
            <a:off x="3637336" y="3221708"/>
            <a:ext cx="2036024" cy="1328388"/>
          </a:xfrm>
          <a:prstGeom prst="hexagon">
            <a:avLst>
              <a:gd name="adj" fmla="val 28802"/>
              <a:gd name="vf" fmla="val 115470"/>
            </a:avLst>
          </a:prstGeom>
          <a:solidFill>
            <a:schemeClr val="accent4">
              <a:lumMod val="40000"/>
              <a:lumOff val="6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409545" tIns="0" rIns="0" bIns="0" numCol="1" spcCol="533" anchor="t" anchorCtr="0">
            <a:noAutofit/>
          </a:bodyPr>
          <a:lstStyle/>
          <a:p>
            <a:pPr algn="ctr" defTabSz="746555">
              <a:lnSpc>
                <a:spcPct val="90000"/>
              </a:lnSpc>
              <a:spcBef>
                <a:spcPct val="0"/>
              </a:spcBef>
              <a:spcAft>
                <a:spcPts val="224"/>
              </a:spcAft>
            </a:pPr>
            <a:endParaRPr lang="en-US" sz="1300" dirty="0">
              <a:solidFill>
                <a:schemeClr val="tx1"/>
              </a:solidFill>
              <a:latin typeface="Poppins ExtraLight" pitchFamily="2" charset="77"/>
            </a:endParaRPr>
          </a:p>
        </p:txBody>
      </p:sp>
      <p:sp>
        <p:nvSpPr>
          <p:cNvPr id="14" name="Hexagon 13">
            <a:extLst>
              <a:ext uri="{FF2B5EF4-FFF2-40B4-BE49-F238E27FC236}">
                <a16:creationId xmlns="" xmlns:a16="http://schemas.microsoft.com/office/drawing/2014/main" id="{25DBA5A0-AB65-5A4F-8A3F-9524443CA317}"/>
              </a:ext>
            </a:extLst>
          </p:cNvPr>
          <p:cNvSpPr/>
          <p:nvPr/>
        </p:nvSpPr>
        <p:spPr>
          <a:xfrm rot="5400000">
            <a:off x="4296485" y="1569254"/>
            <a:ext cx="729860" cy="476191"/>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rgbClr val="FFFFFF"/>
              </a:solidFill>
              <a:latin typeface="Poppins ExtraLight" pitchFamily="2" charset="77"/>
            </a:endParaRPr>
          </a:p>
        </p:txBody>
      </p:sp>
      <p:sp>
        <p:nvSpPr>
          <p:cNvPr id="15" name="Hexagon 14">
            <a:extLst>
              <a:ext uri="{FF2B5EF4-FFF2-40B4-BE49-F238E27FC236}">
                <a16:creationId xmlns="" xmlns:a16="http://schemas.microsoft.com/office/drawing/2014/main" id="{4AC08AE2-F683-2949-8DEE-A6B01E243DE6}"/>
              </a:ext>
            </a:extLst>
          </p:cNvPr>
          <p:cNvSpPr/>
          <p:nvPr/>
        </p:nvSpPr>
        <p:spPr>
          <a:xfrm rot="5400000">
            <a:off x="6971973" y="1565419"/>
            <a:ext cx="729860" cy="476191"/>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rgbClr val="FFFFFF"/>
              </a:solidFill>
              <a:latin typeface="Poppins ExtraLight" pitchFamily="2" charset="77"/>
            </a:endParaRPr>
          </a:p>
        </p:txBody>
      </p:sp>
      <p:sp>
        <p:nvSpPr>
          <p:cNvPr id="16" name="Hexagon 15">
            <a:extLst>
              <a:ext uri="{FF2B5EF4-FFF2-40B4-BE49-F238E27FC236}">
                <a16:creationId xmlns="" xmlns:a16="http://schemas.microsoft.com/office/drawing/2014/main" id="{243781C4-BFAF-A442-A4AB-38C2A025CC49}"/>
              </a:ext>
            </a:extLst>
          </p:cNvPr>
          <p:cNvSpPr/>
          <p:nvPr/>
        </p:nvSpPr>
        <p:spPr>
          <a:xfrm rot="5400000">
            <a:off x="7642440" y="3134868"/>
            <a:ext cx="729860" cy="476191"/>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rgbClr val="FFFFFF"/>
              </a:solidFill>
              <a:latin typeface="Poppins ExtraLight" pitchFamily="2" charset="77"/>
            </a:endParaRPr>
          </a:p>
        </p:txBody>
      </p:sp>
      <p:sp>
        <p:nvSpPr>
          <p:cNvPr id="17" name="Hexagon 16">
            <a:extLst>
              <a:ext uri="{FF2B5EF4-FFF2-40B4-BE49-F238E27FC236}">
                <a16:creationId xmlns="" xmlns:a16="http://schemas.microsoft.com/office/drawing/2014/main" id="{F0565292-A769-C14B-97D0-084190BEE088}"/>
              </a:ext>
            </a:extLst>
          </p:cNvPr>
          <p:cNvSpPr/>
          <p:nvPr/>
        </p:nvSpPr>
        <p:spPr>
          <a:xfrm rot="5400000">
            <a:off x="6976067" y="5731578"/>
            <a:ext cx="729860" cy="476191"/>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rgbClr val="FFFFFF"/>
              </a:solidFill>
              <a:latin typeface="Poppins ExtraLight" pitchFamily="2" charset="77"/>
            </a:endParaRPr>
          </a:p>
        </p:txBody>
      </p:sp>
      <p:sp>
        <p:nvSpPr>
          <p:cNvPr id="18" name="Hexagon 17">
            <a:extLst>
              <a:ext uri="{FF2B5EF4-FFF2-40B4-BE49-F238E27FC236}">
                <a16:creationId xmlns="" xmlns:a16="http://schemas.microsoft.com/office/drawing/2014/main" id="{1CB38076-9EB6-A94B-BF9E-A82DF3F63164}"/>
              </a:ext>
            </a:extLst>
          </p:cNvPr>
          <p:cNvSpPr/>
          <p:nvPr/>
        </p:nvSpPr>
        <p:spPr>
          <a:xfrm rot="5400000">
            <a:off x="4296485" y="5731578"/>
            <a:ext cx="729860" cy="476191"/>
          </a:xfrm>
          <a:prstGeom prst="hexagon">
            <a:avLst>
              <a:gd name="adj" fmla="val 28802"/>
              <a:gd name="vf" fmla="val 115470"/>
            </a:avLst>
          </a:prstGeom>
          <a:solidFill>
            <a:schemeClr val="accent3"/>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rgbClr val="FFFFFF"/>
              </a:solidFill>
              <a:latin typeface="Poppins ExtraLight" pitchFamily="2" charset="77"/>
            </a:endParaRPr>
          </a:p>
        </p:txBody>
      </p:sp>
      <p:sp>
        <p:nvSpPr>
          <p:cNvPr id="19" name="Hexagon 18">
            <a:extLst>
              <a:ext uri="{FF2B5EF4-FFF2-40B4-BE49-F238E27FC236}">
                <a16:creationId xmlns="" xmlns:a16="http://schemas.microsoft.com/office/drawing/2014/main" id="{95856DAA-370F-FA4E-9784-D987AB944D2B}"/>
              </a:ext>
            </a:extLst>
          </p:cNvPr>
          <p:cNvSpPr/>
          <p:nvPr/>
        </p:nvSpPr>
        <p:spPr>
          <a:xfrm rot="5400000">
            <a:off x="3628805" y="3134870"/>
            <a:ext cx="729860" cy="476191"/>
          </a:xfrm>
          <a:prstGeom prst="hexagon">
            <a:avLst>
              <a:gd name="adj" fmla="val 28802"/>
              <a:gd name="vf" fmla="val 115470"/>
            </a:avLst>
          </a:prstGeom>
          <a:solidFill>
            <a:schemeClr val="accent3"/>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rgbClr val="FFFFFF"/>
              </a:solidFill>
              <a:latin typeface="Poppins ExtraLight" pitchFamily="2" charset="77"/>
            </a:endParaRPr>
          </a:p>
        </p:txBody>
      </p:sp>
      <p:sp>
        <p:nvSpPr>
          <p:cNvPr id="27" name="Hexagon 26">
            <a:extLst>
              <a:ext uri="{FF2B5EF4-FFF2-40B4-BE49-F238E27FC236}">
                <a16:creationId xmlns="" xmlns:a16="http://schemas.microsoft.com/office/drawing/2014/main" id="{F8ACDABD-6F8A-7E4A-A4E0-63B074DB2775}"/>
              </a:ext>
            </a:extLst>
          </p:cNvPr>
          <p:cNvSpPr/>
          <p:nvPr/>
        </p:nvSpPr>
        <p:spPr>
          <a:xfrm rot="5400000">
            <a:off x="397894" y="1736148"/>
            <a:ext cx="993008" cy="647878"/>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chemeClr val="bg1"/>
              </a:solidFill>
              <a:latin typeface="Poppins ExtraLight" pitchFamily="2" charset="77"/>
            </a:endParaRPr>
          </a:p>
        </p:txBody>
      </p:sp>
      <p:sp>
        <p:nvSpPr>
          <p:cNvPr id="28" name="Hexagon 27">
            <a:extLst>
              <a:ext uri="{FF2B5EF4-FFF2-40B4-BE49-F238E27FC236}">
                <a16:creationId xmlns="" xmlns:a16="http://schemas.microsoft.com/office/drawing/2014/main" id="{7BE15B4C-2E26-B44E-B74B-B0EB2E9BA9C0}"/>
              </a:ext>
            </a:extLst>
          </p:cNvPr>
          <p:cNvSpPr/>
          <p:nvPr/>
        </p:nvSpPr>
        <p:spPr>
          <a:xfrm rot="5400000">
            <a:off x="397894" y="3304311"/>
            <a:ext cx="993008" cy="647878"/>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chemeClr val="bg1"/>
              </a:solidFill>
              <a:latin typeface="Poppins ExtraLight" pitchFamily="2" charset="77"/>
            </a:endParaRPr>
          </a:p>
        </p:txBody>
      </p:sp>
      <p:sp>
        <p:nvSpPr>
          <p:cNvPr id="29" name="Hexagon 28">
            <a:extLst>
              <a:ext uri="{FF2B5EF4-FFF2-40B4-BE49-F238E27FC236}">
                <a16:creationId xmlns="" xmlns:a16="http://schemas.microsoft.com/office/drawing/2014/main" id="{2F0734FB-C3E6-3E47-9092-C37B33D6A91C}"/>
              </a:ext>
            </a:extLst>
          </p:cNvPr>
          <p:cNvSpPr/>
          <p:nvPr/>
        </p:nvSpPr>
        <p:spPr>
          <a:xfrm rot="5400000">
            <a:off x="731302" y="2520230"/>
            <a:ext cx="993008" cy="647878"/>
          </a:xfrm>
          <a:prstGeom prst="hexagon">
            <a:avLst>
              <a:gd name="adj" fmla="val 28802"/>
              <a:gd name="vf" fmla="val 115470"/>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chemeClr val="bg1"/>
              </a:solidFill>
              <a:latin typeface="Poppins ExtraLight" pitchFamily="2" charset="77"/>
            </a:endParaRPr>
          </a:p>
        </p:txBody>
      </p:sp>
      <p:sp>
        <p:nvSpPr>
          <p:cNvPr id="30" name="Hexagon 29">
            <a:extLst>
              <a:ext uri="{FF2B5EF4-FFF2-40B4-BE49-F238E27FC236}">
                <a16:creationId xmlns="" xmlns:a16="http://schemas.microsoft.com/office/drawing/2014/main" id="{814BDCAF-6700-6749-97FC-51AFCB1D7986}"/>
              </a:ext>
            </a:extLst>
          </p:cNvPr>
          <p:cNvSpPr/>
          <p:nvPr/>
        </p:nvSpPr>
        <p:spPr>
          <a:xfrm rot="5400000">
            <a:off x="731302" y="4088395"/>
            <a:ext cx="993008" cy="647878"/>
          </a:xfrm>
          <a:prstGeom prst="hexagon">
            <a:avLst>
              <a:gd name="adj" fmla="val 28802"/>
              <a:gd name="vf" fmla="val 115470"/>
            </a:avLst>
          </a:prstGeom>
          <a:solidFill>
            <a:schemeClr val="accent2"/>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chemeClr val="bg1"/>
              </a:solidFill>
              <a:latin typeface="Poppins ExtraLight" pitchFamily="2" charset="77"/>
            </a:endParaRPr>
          </a:p>
        </p:txBody>
      </p:sp>
      <p:sp>
        <p:nvSpPr>
          <p:cNvPr id="31" name="Hexagon 30">
            <a:extLst>
              <a:ext uri="{FF2B5EF4-FFF2-40B4-BE49-F238E27FC236}">
                <a16:creationId xmlns="" xmlns:a16="http://schemas.microsoft.com/office/drawing/2014/main" id="{53661649-059F-EB40-B0EE-2DE07A3D7CBA}"/>
              </a:ext>
            </a:extLst>
          </p:cNvPr>
          <p:cNvSpPr/>
          <p:nvPr/>
        </p:nvSpPr>
        <p:spPr>
          <a:xfrm rot="5400000">
            <a:off x="397894" y="4872476"/>
            <a:ext cx="993008" cy="647878"/>
          </a:xfrm>
          <a:prstGeom prst="hexagon">
            <a:avLst>
              <a:gd name="adj" fmla="val 28802"/>
              <a:gd name="vf" fmla="val 115470"/>
            </a:avLst>
          </a:prstGeom>
          <a:solidFill>
            <a:schemeClr val="accent3"/>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chemeClr val="bg1"/>
              </a:solidFill>
              <a:latin typeface="Poppins ExtraLight" pitchFamily="2" charset="77"/>
            </a:endParaRPr>
          </a:p>
        </p:txBody>
      </p:sp>
      <p:sp>
        <p:nvSpPr>
          <p:cNvPr id="32" name="Hexagon 31">
            <a:extLst>
              <a:ext uri="{FF2B5EF4-FFF2-40B4-BE49-F238E27FC236}">
                <a16:creationId xmlns="" xmlns:a16="http://schemas.microsoft.com/office/drawing/2014/main" id="{3B9BB26B-A5C3-BF4E-A20D-2DC2213EE24F}"/>
              </a:ext>
            </a:extLst>
          </p:cNvPr>
          <p:cNvSpPr/>
          <p:nvPr/>
        </p:nvSpPr>
        <p:spPr>
          <a:xfrm rot="5400000">
            <a:off x="731302" y="5656557"/>
            <a:ext cx="993008" cy="647878"/>
          </a:xfrm>
          <a:prstGeom prst="hexagon">
            <a:avLst>
              <a:gd name="adj" fmla="val 28802"/>
              <a:gd name="vf" fmla="val 115470"/>
            </a:avLst>
          </a:prstGeom>
          <a:solidFill>
            <a:schemeClr val="accent3"/>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0" tIns="0" rIns="0" bIns="0" numCol="1" spcCol="533" anchor="ctr" anchorCtr="0">
            <a:noAutofit/>
          </a:bodyPr>
          <a:lstStyle/>
          <a:p>
            <a:pPr algn="ctr" defTabSz="746555">
              <a:lnSpc>
                <a:spcPct val="90000"/>
              </a:lnSpc>
              <a:spcBef>
                <a:spcPct val="0"/>
              </a:spcBef>
              <a:spcAft>
                <a:spcPct val="35000"/>
              </a:spcAft>
            </a:pPr>
            <a:endParaRPr lang="en-US" sz="2200" dirty="0">
              <a:solidFill>
                <a:schemeClr val="bg1"/>
              </a:solidFill>
              <a:latin typeface="Poppins ExtraLight" pitchFamily="2" charset="77"/>
            </a:endParaRPr>
          </a:p>
        </p:txBody>
      </p:sp>
      <p:sp>
        <p:nvSpPr>
          <p:cNvPr id="41" name="TextBox 40">
            <a:extLst>
              <a:ext uri="{FF2B5EF4-FFF2-40B4-BE49-F238E27FC236}">
                <a16:creationId xmlns="" xmlns:a16="http://schemas.microsoft.com/office/drawing/2014/main" id="{A371CEFF-5B66-A643-8A67-882E5E94280F}"/>
              </a:ext>
            </a:extLst>
          </p:cNvPr>
          <p:cNvSpPr txBox="1"/>
          <p:nvPr/>
        </p:nvSpPr>
        <p:spPr>
          <a:xfrm>
            <a:off x="2457465" y="306186"/>
            <a:ext cx="4229087" cy="423500"/>
          </a:xfrm>
          <a:prstGeom prst="rect">
            <a:avLst/>
          </a:prstGeom>
          <a:noFill/>
        </p:spPr>
        <p:txBody>
          <a:bodyPr wrap="none" lIns="38405" tIns="19202" rIns="38405" bIns="19202" rtlCol="0">
            <a:spAutoFit/>
          </a:bodyPr>
          <a:lstStyle/>
          <a:p>
            <a:pPr algn="ctr"/>
            <a:r>
              <a:rPr lang="en-US" sz="2500" b="1" dirty="0" err="1" smtClean="0">
                <a:solidFill>
                  <a:schemeClr val="tx2"/>
                </a:solidFill>
                <a:latin typeface="Poppins" pitchFamily="2" charset="77"/>
                <a:cs typeface="Poppins" pitchFamily="2" charset="77"/>
              </a:rPr>
              <a:t>Diagnóstico</a:t>
            </a:r>
            <a:r>
              <a:rPr lang="en-US" sz="2500" b="1" dirty="0" smtClean="0">
                <a:solidFill>
                  <a:schemeClr val="tx2"/>
                </a:solidFill>
                <a:latin typeface="Poppins" pitchFamily="2" charset="77"/>
                <a:cs typeface="Poppins" pitchFamily="2" charset="77"/>
              </a:rPr>
              <a:t> y </a:t>
            </a:r>
            <a:r>
              <a:rPr lang="en-US" sz="2500" b="1" dirty="0" err="1" smtClean="0">
                <a:solidFill>
                  <a:schemeClr val="tx2"/>
                </a:solidFill>
                <a:latin typeface="Poppins" pitchFamily="2" charset="77"/>
                <a:cs typeface="Poppins" pitchFamily="2" charset="77"/>
              </a:rPr>
              <a:t>perspectivas</a:t>
            </a:r>
            <a:endParaRPr lang="en-US" sz="2500" b="1" dirty="0">
              <a:solidFill>
                <a:schemeClr val="tx2"/>
              </a:solidFill>
              <a:latin typeface="Poppins" pitchFamily="2" charset="77"/>
              <a:cs typeface="Poppins" pitchFamily="2" charset="77"/>
            </a:endParaRPr>
          </a:p>
        </p:txBody>
      </p:sp>
      <p:sp>
        <p:nvSpPr>
          <p:cNvPr id="42" name="TextBox 41">
            <a:extLst>
              <a:ext uri="{FF2B5EF4-FFF2-40B4-BE49-F238E27FC236}">
                <a16:creationId xmlns="" xmlns:a16="http://schemas.microsoft.com/office/drawing/2014/main" id="{972D540B-BE38-224A-8150-4DDC39C678F2}"/>
              </a:ext>
            </a:extLst>
          </p:cNvPr>
          <p:cNvSpPr txBox="1"/>
          <p:nvPr/>
        </p:nvSpPr>
        <p:spPr>
          <a:xfrm>
            <a:off x="4134071" y="749493"/>
            <a:ext cx="875868" cy="192667"/>
          </a:xfrm>
          <a:prstGeom prst="rect">
            <a:avLst/>
          </a:prstGeom>
          <a:noFill/>
        </p:spPr>
        <p:txBody>
          <a:bodyPr wrap="none" lIns="38405" tIns="19202" rIns="38405" bIns="19202" rtlCol="0">
            <a:spAutoFit/>
          </a:bodyPr>
          <a:lstStyle/>
          <a:p>
            <a:pPr algn="ctr"/>
            <a:r>
              <a:rPr lang="en-US" sz="1000" spc="126" dirty="0" smtClean="0">
                <a:solidFill>
                  <a:schemeClr val="bg1">
                    <a:lumMod val="65000"/>
                  </a:schemeClr>
                </a:solidFill>
                <a:latin typeface="Poppins Light" pitchFamily="2" charset="77"/>
                <a:cs typeface="Poppins Light" pitchFamily="2" charset="77"/>
              </a:rPr>
              <a:t>Niño </a:t>
            </a:r>
            <a:r>
              <a:rPr lang="en-US" sz="1000" spc="126" dirty="0" err="1" smtClean="0">
                <a:solidFill>
                  <a:schemeClr val="bg1">
                    <a:lumMod val="65000"/>
                  </a:schemeClr>
                </a:solidFill>
                <a:latin typeface="Poppins Light" pitchFamily="2" charset="77"/>
                <a:cs typeface="Poppins Light" pitchFamily="2" charset="77"/>
              </a:rPr>
              <a:t>migrante</a:t>
            </a:r>
            <a:endParaRPr lang="en-US" sz="1000" spc="126" dirty="0">
              <a:solidFill>
                <a:schemeClr val="bg1">
                  <a:lumMod val="65000"/>
                </a:schemeClr>
              </a:solidFill>
              <a:latin typeface="Poppins Light" pitchFamily="2" charset="77"/>
              <a:cs typeface="Poppins Light" pitchFamily="2" charset="77"/>
            </a:endParaRPr>
          </a:p>
        </p:txBody>
      </p:sp>
      <p:sp>
        <p:nvSpPr>
          <p:cNvPr id="43" name="Freeform 767">
            <a:extLst>
              <a:ext uri="{FF2B5EF4-FFF2-40B4-BE49-F238E27FC236}">
                <a16:creationId xmlns="" xmlns:a16="http://schemas.microsoft.com/office/drawing/2014/main" id="{6DD3C730-789A-274F-AD23-9FAA9EB308EE}"/>
              </a:ext>
            </a:extLst>
          </p:cNvPr>
          <p:cNvSpPr>
            <a:spLocks noChangeArrowheads="1"/>
          </p:cNvSpPr>
          <p:nvPr/>
        </p:nvSpPr>
        <p:spPr bwMode="auto">
          <a:xfrm>
            <a:off x="5689973" y="3496234"/>
            <a:ext cx="632852" cy="839191"/>
          </a:xfrm>
          <a:custGeom>
            <a:avLst/>
            <a:gdLst>
              <a:gd name="T0" fmla="*/ 298537 w 304117"/>
              <a:gd name="T1" fmla="*/ 303213 h 302168"/>
              <a:gd name="T2" fmla="*/ 5598 w 304117"/>
              <a:gd name="T3" fmla="*/ 294009 h 302168"/>
              <a:gd name="T4" fmla="*/ 5598 w 304117"/>
              <a:gd name="T5" fmla="*/ 303213 h 302168"/>
              <a:gd name="T6" fmla="*/ 262088 w 304117"/>
              <a:gd name="T7" fmla="*/ 101305 h 302168"/>
              <a:gd name="T8" fmla="*/ 300094 w 304117"/>
              <a:gd name="T9" fmla="*/ 171381 h 302168"/>
              <a:gd name="T10" fmla="*/ 231683 w 304117"/>
              <a:gd name="T11" fmla="*/ 201208 h 302168"/>
              <a:gd name="T12" fmla="*/ 193314 w 304117"/>
              <a:gd name="T13" fmla="*/ 168506 h 302168"/>
              <a:gd name="T14" fmla="*/ 165081 w 304117"/>
              <a:gd name="T15" fmla="*/ 162037 h 302168"/>
              <a:gd name="T16" fmla="*/ 208879 w 304117"/>
              <a:gd name="T17" fmla="*/ 131492 h 302168"/>
              <a:gd name="T18" fmla="*/ 110724 w 304117"/>
              <a:gd name="T19" fmla="*/ 74899 h 302168"/>
              <a:gd name="T20" fmla="*/ 51277 w 304117"/>
              <a:gd name="T21" fmla="*/ 94086 h 302168"/>
              <a:gd name="T22" fmla="*/ 49112 w 304117"/>
              <a:gd name="T23" fmla="*/ 95892 h 302168"/>
              <a:gd name="T24" fmla="*/ 28544 w 304117"/>
              <a:gd name="T25" fmla="*/ 150068 h 302168"/>
              <a:gd name="T26" fmla="*/ 62102 w 304117"/>
              <a:gd name="T27" fmla="*/ 109978 h 302168"/>
              <a:gd name="T28" fmla="*/ 89886 w 304117"/>
              <a:gd name="T29" fmla="*/ 103115 h 302168"/>
              <a:gd name="T30" fmla="*/ 65710 w 304117"/>
              <a:gd name="T31" fmla="*/ 213635 h 302168"/>
              <a:gd name="T32" fmla="*/ 19524 w 304117"/>
              <a:gd name="T33" fmla="*/ 230610 h 302168"/>
              <a:gd name="T34" fmla="*/ 77618 w 304117"/>
              <a:gd name="T35" fmla="*/ 235305 h 302168"/>
              <a:gd name="T36" fmla="*/ 80865 w 304117"/>
              <a:gd name="T37" fmla="*/ 232777 h 302168"/>
              <a:gd name="T38" fmla="*/ 116949 w 304117"/>
              <a:gd name="T39" fmla="*/ 191242 h 302168"/>
              <a:gd name="T40" fmla="*/ 140043 w 304117"/>
              <a:gd name="T41" fmla="*/ 279008 h 302168"/>
              <a:gd name="T42" fmla="*/ 179735 w 304117"/>
              <a:gd name="T43" fmla="*/ 228805 h 302168"/>
              <a:gd name="T44" fmla="*/ 180096 w 304117"/>
              <a:gd name="T45" fmla="*/ 224831 h 302168"/>
              <a:gd name="T46" fmla="*/ 179013 w 304117"/>
              <a:gd name="T47" fmla="*/ 220858 h 302168"/>
              <a:gd name="T48" fmla="*/ 176486 w 304117"/>
              <a:gd name="T49" fmla="*/ 217247 h 302168"/>
              <a:gd name="T50" fmla="*/ 136073 w 304117"/>
              <a:gd name="T51" fmla="*/ 102754 h 302168"/>
              <a:gd name="T52" fmla="*/ 170714 w 304117"/>
              <a:gd name="T53" fmla="*/ 116840 h 302168"/>
              <a:gd name="T54" fmla="*/ 175765 w 304117"/>
              <a:gd name="T55" fmla="*/ 116479 h 302168"/>
              <a:gd name="T56" fmla="*/ 225200 w 304117"/>
              <a:gd name="T57" fmla="*/ 79278 h 302168"/>
              <a:gd name="T58" fmla="*/ 137155 w 304117"/>
              <a:gd name="T59" fmla="*/ 81445 h 302168"/>
              <a:gd name="T60" fmla="*/ 167827 w 304117"/>
              <a:gd name="T61" fmla="*/ 86140 h 302168"/>
              <a:gd name="T62" fmla="*/ 234942 w 304117"/>
              <a:gd name="T63" fmla="*/ 88307 h 302168"/>
              <a:gd name="T64" fmla="*/ 177569 w 304117"/>
              <a:gd name="T65" fmla="*/ 125509 h 302168"/>
              <a:gd name="T66" fmla="*/ 165301 w 304117"/>
              <a:gd name="T67" fmla="*/ 124786 h 302168"/>
              <a:gd name="T68" fmla="*/ 183343 w 304117"/>
              <a:gd name="T69" fmla="*/ 210745 h 302168"/>
              <a:gd name="T70" fmla="*/ 187312 w 304117"/>
              <a:gd name="T71" fmla="*/ 216524 h 302168"/>
              <a:gd name="T72" fmla="*/ 189116 w 304117"/>
              <a:gd name="T73" fmla="*/ 224470 h 302168"/>
              <a:gd name="T74" fmla="*/ 188394 w 304117"/>
              <a:gd name="T75" fmla="*/ 231694 h 302168"/>
              <a:gd name="T76" fmla="*/ 140404 w 304117"/>
              <a:gd name="T77" fmla="*/ 300678 h 302168"/>
              <a:gd name="T78" fmla="*/ 88082 w 304117"/>
              <a:gd name="T79" fmla="*/ 238195 h 302168"/>
              <a:gd name="T80" fmla="*/ 82669 w 304117"/>
              <a:gd name="T81" fmla="*/ 242890 h 302168"/>
              <a:gd name="T82" fmla="*/ 74010 w 304117"/>
              <a:gd name="T83" fmla="*/ 245418 h 302168"/>
              <a:gd name="T84" fmla="*/ 6172 w 304117"/>
              <a:gd name="T85" fmla="*/ 205328 h 302168"/>
              <a:gd name="T86" fmla="*/ 81226 w 304117"/>
              <a:gd name="T87" fmla="*/ 109978 h 302168"/>
              <a:gd name="T88" fmla="*/ 27822 w 304117"/>
              <a:gd name="T89" fmla="*/ 168849 h 302168"/>
              <a:gd name="T90" fmla="*/ 40091 w 304117"/>
              <a:gd name="T91" fmla="*/ 93364 h 302168"/>
              <a:gd name="T92" fmla="*/ 43699 w 304117"/>
              <a:gd name="T93" fmla="*/ 88307 h 302168"/>
              <a:gd name="T94" fmla="*/ 80144 w 304117"/>
              <a:gd name="T95" fmla="*/ 71693 h 302168"/>
              <a:gd name="T96" fmla="*/ 91779 w 304117"/>
              <a:gd name="T97" fmla="*/ 29431 h 302168"/>
              <a:gd name="T98" fmla="*/ 109791 w 304117"/>
              <a:gd name="T99" fmla="*/ 9469 h 302168"/>
              <a:gd name="T100" fmla="*/ 110512 w 304117"/>
              <a:gd name="T101" fmla="*/ 56290 h 3021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4117" h="302168">
                <a:moveTo>
                  <a:pt x="180196" y="292996"/>
                </a:moveTo>
                <a:lnTo>
                  <a:pt x="297868" y="292996"/>
                </a:lnTo>
                <a:cubicBezTo>
                  <a:pt x="300380" y="292996"/>
                  <a:pt x="302532" y="295113"/>
                  <a:pt x="302532" y="297582"/>
                </a:cubicBezTo>
                <a:cubicBezTo>
                  <a:pt x="302532" y="300052"/>
                  <a:pt x="300380" y="302168"/>
                  <a:pt x="297868" y="302168"/>
                </a:cubicBezTo>
                <a:lnTo>
                  <a:pt x="180196" y="302168"/>
                </a:lnTo>
                <a:cubicBezTo>
                  <a:pt x="178044" y="302168"/>
                  <a:pt x="175891" y="300052"/>
                  <a:pt x="175891" y="297582"/>
                </a:cubicBezTo>
                <a:cubicBezTo>
                  <a:pt x="175891" y="295113"/>
                  <a:pt x="178044" y="292996"/>
                  <a:pt x="180196" y="292996"/>
                </a:cubicBezTo>
                <a:close/>
                <a:moveTo>
                  <a:pt x="5585" y="292996"/>
                </a:moveTo>
                <a:lnTo>
                  <a:pt x="120052" y="292996"/>
                </a:lnTo>
                <a:cubicBezTo>
                  <a:pt x="122571" y="292996"/>
                  <a:pt x="124731" y="295113"/>
                  <a:pt x="124731" y="297582"/>
                </a:cubicBezTo>
                <a:cubicBezTo>
                  <a:pt x="124731" y="300052"/>
                  <a:pt x="122571" y="302168"/>
                  <a:pt x="120052" y="302168"/>
                </a:cubicBezTo>
                <a:lnTo>
                  <a:pt x="5585" y="302168"/>
                </a:lnTo>
                <a:cubicBezTo>
                  <a:pt x="3066" y="302168"/>
                  <a:pt x="1266" y="300052"/>
                  <a:pt x="1266" y="297582"/>
                </a:cubicBezTo>
                <a:cubicBezTo>
                  <a:pt x="1266" y="295113"/>
                  <a:pt x="3066" y="292996"/>
                  <a:pt x="5585" y="292996"/>
                </a:cubicBezTo>
                <a:close/>
                <a:moveTo>
                  <a:pt x="257167" y="97733"/>
                </a:moveTo>
                <a:cubicBezTo>
                  <a:pt x="258972" y="97733"/>
                  <a:pt x="260778" y="98807"/>
                  <a:pt x="261501" y="100956"/>
                </a:cubicBezTo>
                <a:lnTo>
                  <a:pt x="280281" y="161479"/>
                </a:lnTo>
                <a:lnTo>
                  <a:pt x="299422" y="161479"/>
                </a:lnTo>
                <a:cubicBezTo>
                  <a:pt x="301589" y="161479"/>
                  <a:pt x="304117" y="163628"/>
                  <a:pt x="304117" y="166135"/>
                </a:cubicBezTo>
                <a:cubicBezTo>
                  <a:pt x="304117" y="168642"/>
                  <a:pt x="301589" y="170790"/>
                  <a:pt x="299422" y="170790"/>
                </a:cubicBezTo>
                <a:lnTo>
                  <a:pt x="276669" y="170790"/>
                </a:lnTo>
                <a:cubicBezTo>
                  <a:pt x="274863" y="170790"/>
                  <a:pt x="273058" y="169358"/>
                  <a:pt x="272335" y="167209"/>
                </a:cubicBezTo>
                <a:lnTo>
                  <a:pt x="257167" y="117430"/>
                </a:lnTo>
                <a:lnTo>
                  <a:pt x="231164" y="200515"/>
                </a:lnTo>
                <a:cubicBezTo>
                  <a:pt x="230441" y="202663"/>
                  <a:pt x="228635" y="203738"/>
                  <a:pt x="226469" y="203738"/>
                </a:cubicBezTo>
                <a:cubicBezTo>
                  <a:pt x="224663" y="203738"/>
                  <a:pt x="222857" y="202663"/>
                  <a:pt x="222135" y="200873"/>
                </a:cubicBezTo>
                <a:lnTo>
                  <a:pt x="203355" y="145005"/>
                </a:lnTo>
                <a:lnTo>
                  <a:pt x="192881" y="167925"/>
                </a:lnTo>
                <a:cubicBezTo>
                  <a:pt x="192159" y="169716"/>
                  <a:pt x="190353" y="170790"/>
                  <a:pt x="188547" y="170790"/>
                </a:cubicBezTo>
                <a:lnTo>
                  <a:pt x="164711" y="170790"/>
                </a:lnTo>
                <a:cubicBezTo>
                  <a:pt x="162183" y="170790"/>
                  <a:pt x="160016" y="168642"/>
                  <a:pt x="160016" y="166135"/>
                </a:cubicBezTo>
                <a:cubicBezTo>
                  <a:pt x="160016" y="163628"/>
                  <a:pt x="162183" y="161479"/>
                  <a:pt x="164711" y="161479"/>
                </a:cubicBezTo>
                <a:lnTo>
                  <a:pt x="185658" y="161479"/>
                </a:lnTo>
                <a:lnTo>
                  <a:pt x="199743" y="130680"/>
                </a:lnTo>
                <a:cubicBezTo>
                  <a:pt x="200827" y="128890"/>
                  <a:pt x="202271" y="127815"/>
                  <a:pt x="204077" y="127815"/>
                </a:cubicBezTo>
                <a:cubicBezTo>
                  <a:pt x="206244" y="128174"/>
                  <a:pt x="207688" y="129248"/>
                  <a:pt x="208411" y="131039"/>
                </a:cubicBezTo>
                <a:lnTo>
                  <a:pt x="226469" y="184399"/>
                </a:lnTo>
                <a:lnTo>
                  <a:pt x="252472" y="100956"/>
                </a:lnTo>
                <a:cubicBezTo>
                  <a:pt x="253194" y="98807"/>
                  <a:pt x="255000" y="97733"/>
                  <a:pt x="257167" y="97733"/>
                </a:cubicBezTo>
                <a:close/>
                <a:moveTo>
                  <a:pt x="110476" y="74641"/>
                </a:moveTo>
                <a:cubicBezTo>
                  <a:pt x="101386" y="74416"/>
                  <a:pt x="92205" y="76125"/>
                  <a:pt x="83564" y="79725"/>
                </a:cubicBezTo>
                <a:lnTo>
                  <a:pt x="52602" y="93042"/>
                </a:lnTo>
                <a:cubicBezTo>
                  <a:pt x="52242" y="93042"/>
                  <a:pt x="52242" y="93042"/>
                  <a:pt x="52242" y="93042"/>
                </a:cubicBezTo>
                <a:cubicBezTo>
                  <a:pt x="51882" y="93402"/>
                  <a:pt x="51522" y="93762"/>
                  <a:pt x="51162" y="93762"/>
                </a:cubicBezTo>
                <a:lnTo>
                  <a:pt x="50802" y="94122"/>
                </a:lnTo>
                <a:cubicBezTo>
                  <a:pt x="50442" y="94122"/>
                  <a:pt x="50442" y="94482"/>
                  <a:pt x="50082" y="94482"/>
                </a:cubicBezTo>
                <a:cubicBezTo>
                  <a:pt x="50082" y="94482"/>
                  <a:pt x="49722" y="95202"/>
                  <a:pt x="49362" y="95202"/>
                </a:cubicBezTo>
                <a:lnTo>
                  <a:pt x="49002" y="95562"/>
                </a:lnTo>
                <a:lnTo>
                  <a:pt x="48642" y="96641"/>
                </a:lnTo>
                <a:lnTo>
                  <a:pt x="47922" y="97001"/>
                </a:lnTo>
                <a:cubicBezTo>
                  <a:pt x="47922" y="97361"/>
                  <a:pt x="47562" y="97721"/>
                  <a:pt x="47562" y="98081"/>
                </a:cubicBezTo>
                <a:lnTo>
                  <a:pt x="28480" y="149551"/>
                </a:lnTo>
                <a:cubicBezTo>
                  <a:pt x="27040" y="153510"/>
                  <a:pt x="28480" y="158549"/>
                  <a:pt x="32440" y="160349"/>
                </a:cubicBezTo>
                <a:cubicBezTo>
                  <a:pt x="33881" y="161069"/>
                  <a:pt x="35321" y="161789"/>
                  <a:pt x="36761" y="161789"/>
                </a:cubicBezTo>
                <a:cubicBezTo>
                  <a:pt x="40361" y="161429"/>
                  <a:pt x="43601" y="159269"/>
                  <a:pt x="44321" y="156030"/>
                </a:cubicBezTo>
                <a:lnTo>
                  <a:pt x="61963" y="109599"/>
                </a:lnTo>
                <a:cubicBezTo>
                  <a:pt x="62323" y="108159"/>
                  <a:pt x="63043" y="107439"/>
                  <a:pt x="64483" y="106719"/>
                </a:cubicBezTo>
                <a:lnTo>
                  <a:pt x="83564" y="98801"/>
                </a:lnTo>
                <a:cubicBezTo>
                  <a:pt x="84644" y="98081"/>
                  <a:pt x="86445" y="98081"/>
                  <a:pt x="87525" y="99161"/>
                </a:cubicBezTo>
                <a:cubicBezTo>
                  <a:pt x="88965" y="99881"/>
                  <a:pt x="89685" y="101320"/>
                  <a:pt x="89685" y="102760"/>
                </a:cubicBezTo>
                <a:lnTo>
                  <a:pt x="93645" y="179425"/>
                </a:lnTo>
                <a:cubicBezTo>
                  <a:pt x="94005" y="180865"/>
                  <a:pt x="93645" y="181945"/>
                  <a:pt x="92925" y="182664"/>
                </a:cubicBezTo>
                <a:lnTo>
                  <a:pt x="69523" y="211459"/>
                </a:lnTo>
                <a:cubicBezTo>
                  <a:pt x="68803" y="212539"/>
                  <a:pt x="67003" y="213258"/>
                  <a:pt x="65563" y="212899"/>
                </a:cubicBezTo>
                <a:lnTo>
                  <a:pt x="21280" y="207859"/>
                </a:lnTo>
                <a:cubicBezTo>
                  <a:pt x="18039" y="207500"/>
                  <a:pt x="14799" y="208939"/>
                  <a:pt x="12639" y="211099"/>
                </a:cubicBezTo>
                <a:cubicBezTo>
                  <a:pt x="10119" y="213618"/>
                  <a:pt x="9039" y="216498"/>
                  <a:pt x="9039" y="220097"/>
                </a:cubicBezTo>
                <a:cubicBezTo>
                  <a:pt x="9759" y="224776"/>
                  <a:pt x="14079" y="229095"/>
                  <a:pt x="19480" y="229815"/>
                </a:cubicBezTo>
                <a:lnTo>
                  <a:pt x="71323" y="235574"/>
                </a:lnTo>
                <a:cubicBezTo>
                  <a:pt x="72044" y="235574"/>
                  <a:pt x="72764" y="235574"/>
                  <a:pt x="73124" y="235574"/>
                </a:cubicBezTo>
                <a:cubicBezTo>
                  <a:pt x="73844" y="235574"/>
                  <a:pt x="74564" y="235574"/>
                  <a:pt x="75284" y="235214"/>
                </a:cubicBezTo>
                <a:cubicBezTo>
                  <a:pt x="76364" y="234854"/>
                  <a:pt x="76724" y="234854"/>
                  <a:pt x="77444" y="234494"/>
                </a:cubicBezTo>
                <a:lnTo>
                  <a:pt x="77804" y="234134"/>
                </a:lnTo>
                <a:cubicBezTo>
                  <a:pt x="78164" y="233774"/>
                  <a:pt x="78524" y="233774"/>
                  <a:pt x="78884" y="233414"/>
                </a:cubicBezTo>
                <a:lnTo>
                  <a:pt x="79604" y="233055"/>
                </a:lnTo>
                <a:cubicBezTo>
                  <a:pt x="79964" y="232695"/>
                  <a:pt x="80324" y="232335"/>
                  <a:pt x="80684" y="231975"/>
                </a:cubicBezTo>
                <a:cubicBezTo>
                  <a:pt x="81044" y="231975"/>
                  <a:pt x="81044" y="231615"/>
                  <a:pt x="81404" y="231615"/>
                </a:cubicBezTo>
                <a:lnTo>
                  <a:pt x="113087" y="192383"/>
                </a:lnTo>
                <a:cubicBezTo>
                  <a:pt x="113807" y="191303"/>
                  <a:pt x="115247" y="190943"/>
                  <a:pt x="116327" y="190583"/>
                </a:cubicBezTo>
                <a:cubicBezTo>
                  <a:pt x="116687" y="190583"/>
                  <a:pt x="116687" y="190583"/>
                  <a:pt x="116687" y="190583"/>
                </a:cubicBezTo>
                <a:cubicBezTo>
                  <a:pt x="117767" y="190583"/>
                  <a:pt x="118847" y="190943"/>
                  <a:pt x="119927" y="192023"/>
                </a:cubicBezTo>
                <a:lnTo>
                  <a:pt x="154130" y="225496"/>
                </a:lnTo>
                <a:cubicBezTo>
                  <a:pt x="155570" y="226576"/>
                  <a:pt x="155930" y="228735"/>
                  <a:pt x="155570" y="230175"/>
                </a:cubicBezTo>
                <a:lnTo>
                  <a:pt x="139729" y="278046"/>
                </a:lnTo>
                <a:cubicBezTo>
                  <a:pt x="137929" y="283445"/>
                  <a:pt x="140089" y="289204"/>
                  <a:pt x="144409" y="291723"/>
                </a:cubicBezTo>
                <a:cubicBezTo>
                  <a:pt x="146569" y="292803"/>
                  <a:pt x="148369" y="293163"/>
                  <a:pt x="150529" y="292803"/>
                </a:cubicBezTo>
                <a:cubicBezTo>
                  <a:pt x="154850" y="292803"/>
                  <a:pt x="158810" y="289923"/>
                  <a:pt x="160250" y="285604"/>
                </a:cubicBezTo>
                <a:lnTo>
                  <a:pt x="179332" y="228016"/>
                </a:lnTo>
                <a:cubicBezTo>
                  <a:pt x="179332" y="227656"/>
                  <a:pt x="179332" y="227296"/>
                  <a:pt x="179332" y="227296"/>
                </a:cubicBezTo>
                <a:cubicBezTo>
                  <a:pt x="179332" y="226576"/>
                  <a:pt x="179332" y="226216"/>
                  <a:pt x="179332" y="226216"/>
                </a:cubicBezTo>
                <a:cubicBezTo>
                  <a:pt x="179692" y="225856"/>
                  <a:pt x="179692" y="225496"/>
                  <a:pt x="179692" y="225136"/>
                </a:cubicBezTo>
                <a:cubicBezTo>
                  <a:pt x="179692" y="224776"/>
                  <a:pt x="179692" y="224416"/>
                  <a:pt x="179692" y="224056"/>
                </a:cubicBezTo>
                <a:cubicBezTo>
                  <a:pt x="179692" y="223696"/>
                  <a:pt x="179692" y="223336"/>
                  <a:pt x="179332" y="222977"/>
                </a:cubicBezTo>
                <a:cubicBezTo>
                  <a:pt x="179332" y="222617"/>
                  <a:pt x="179332" y="222257"/>
                  <a:pt x="179332" y="221897"/>
                </a:cubicBezTo>
                <a:cubicBezTo>
                  <a:pt x="179332" y="221537"/>
                  <a:pt x="178972" y="221177"/>
                  <a:pt x="178972" y="220817"/>
                </a:cubicBezTo>
                <a:cubicBezTo>
                  <a:pt x="178972" y="220817"/>
                  <a:pt x="178972" y="220097"/>
                  <a:pt x="178612" y="220097"/>
                </a:cubicBezTo>
                <a:cubicBezTo>
                  <a:pt x="178252" y="219377"/>
                  <a:pt x="178252" y="219377"/>
                  <a:pt x="178252" y="219017"/>
                </a:cubicBezTo>
                <a:cubicBezTo>
                  <a:pt x="177892" y="218657"/>
                  <a:pt x="177892" y="218297"/>
                  <a:pt x="177532" y="218297"/>
                </a:cubicBezTo>
                <a:cubicBezTo>
                  <a:pt x="177171" y="217938"/>
                  <a:pt x="177171" y="217578"/>
                  <a:pt x="176811" y="217218"/>
                </a:cubicBezTo>
                <a:cubicBezTo>
                  <a:pt x="176811" y="217218"/>
                  <a:pt x="176451" y="216858"/>
                  <a:pt x="176091" y="216498"/>
                </a:cubicBezTo>
                <a:lnTo>
                  <a:pt x="139009" y="180145"/>
                </a:lnTo>
                <a:cubicBezTo>
                  <a:pt x="138289" y="179425"/>
                  <a:pt x="137929" y="178345"/>
                  <a:pt x="137569" y="177265"/>
                </a:cubicBezTo>
                <a:lnTo>
                  <a:pt x="133608" y="106359"/>
                </a:lnTo>
                <a:cubicBezTo>
                  <a:pt x="133608" y="104920"/>
                  <a:pt x="134328" y="103120"/>
                  <a:pt x="135768" y="102400"/>
                </a:cubicBezTo>
                <a:cubicBezTo>
                  <a:pt x="137208" y="101320"/>
                  <a:pt x="138649" y="101320"/>
                  <a:pt x="140449" y="102040"/>
                </a:cubicBezTo>
                <a:lnTo>
                  <a:pt x="168171" y="115718"/>
                </a:lnTo>
                <a:lnTo>
                  <a:pt x="168531" y="115718"/>
                </a:lnTo>
                <a:cubicBezTo>
                  <a:pt x="168891" y="116078"/>
                  <a:pt x="169611" y="116437"/>
                  <a:pt x="170331" y="116437"/>
                </a:cubicBezTo>
                <a:cubicBezTo>
                  <a:pt x="171411" y="116797"/>
                  <a:pt x="172131" y="116797"/>
                  <a:pt x="172491" y="116797"/>
                </a:cubicBezTo>
                <a:lnTo>
                  <a:pt x="172851" y="116797"/>
                </a:lnTo>
                <a:cubicBezTo>
                  <a:pt x="173571" y="116797"/>
                  <a:pt x="174291" y="116437"/>
                  <a:pt x="174651" y="116078"/>
                </a:cubicBezTo>
                <a:lnTo>
                  <a:pt x="175371" y="116078"/>
                </a:lnTo>
                <a:lnTo>
                  <a:pt x="176091" y="115718"/>
                </a:lnTo>
                <a:lnTo>
                  <a:pt x="221455" y="90882"/>
                </a:lnTo>
                <a:cubicBezTo>
                  <a:pt x="223255" y="90163"/>
                  <a:pt x="225055" y="88003"/>
                  <a:pt x="225415" y="85843"/>
                </a:cubicBezTo>
                <a:cubicBezTo>
                  <a:pt x="226135" y="83324"/>
                  <a:pt x="226135" y="80804"/>
                  <a:pt x="224695" y="79005"/>
                </a:cubicBezTo>
                <a:cubicBezTo>
                  <a:pt x="222175" y="75046"/>
                  <a:pt x="216775" y="73966"/>
                  <a:pt x="212454" y="76125"/>
                </a:cubicBezTo>
                <a:lnTo>
                  <a:pt x="180412" y="93762"/>
                </a:lnTo>
                <a:cubicBezTo>
                  <a:pt x="175011" y="96641"/>
                  <a:pt x="168891" y="96641"/>
                  <a:pt x="163490" y="94122"/>
                </a:cubicBezTo>
                <a:lnTo>
                  <a:pt x="136848" y="81164"/>
                </a:lnTo>
                <a:cubicBezTo>
                  <a:pt x="128568" y="77025"/>
                  <a:pt x="119567" y="74866"/>
                  <a:pt x="110476" y="74641"/>
                </a:cubicBezTo>
                <a:close/>
                <a:moveTo>
                  <a:pt x="110522" y="65417"/>
                </a:moveTo>
                <a:cubicBezTo>
                  <a:pt x="120917" y="65687"/>
                  <a:pt x="131268" y="68207"/>
                  <a:pt x="140809" y="72886"/>
                </a:cubicBezTo>
                <a:lnTo>
                  <a:pt x="167451" y="85843"/>
                </a:lnTo>
                <a:cubicBezTo>
                  <a:pt x="169971" y="87283"/>
                  <a:pt x="173211" y="86923"/>
                  <a:pt x="175731" y="85843"/>
                </a:cubicBezTo>
                <a:lnTo>
                  <a:pt x="208134" y="68207"/>
                </a:lnTo>
                <a:cubicBezTo>
                  <a:pt x="216775" y="63528"/>
                  <a:pt x="227215" y="66047"/>
                  <a:pt x="232616" y="73966"/>
                </a:cubicBezTo>
                <a:cubicBezTo>
                  <a:pt x="235136" y="78285"/>
                  <a:pt x="235856" y="83324"/>
                  <a:pt x="234416" y="88003"/>
                </a:cubicBezTo>
                <a:cubicBezTo>
                  <a:pt x="232976" y="92682"/>
                  <a:pt x="230096" y="96641"/>
                  <a:pt x="225775" y="99161"/>
                </a:cubicBezTo>
                <a:lnTo>
                  <a:pt x="180772" y="123636"/>
                </a:lnTo>
                <a:cubicBezTo>
                  <a:pt x="180052" y="123996"/>
                  <a:pt x="179692" y="124356"/>
                  <a:pt x="178972" y="124356"/>
                </a:cubicBezTo>
                <a:cubicBezTo>
                  <a:pt x="178252" y="124716"/>
                  <a:pt x="177892" y="124716"/>
                  <a:pt x="177171" y="125076"/>
                </a:cubicBezTo>
                <a:cubicBezTo>
                  <a:pt x="175731" y="125436"/>
                  <a:pt x="174651" y="125796"/>
                  <a:pt x="173211" y="125796"/>
                </a:cubicBezTo>
                <a:cubicBezTo>
                  <a:pt x="172851" y="125796"/>
                  <a:pt x="172491" y="125796"/>
                  <a:pt x="172491" y="125796"/>
                </a:cubicBezTo>
                <a:cubicBezTo>
                  <a:pt x="171771" y="125796"/>
                  <a:pt x="170331" y="125796"/>
                  <a:pt x="168891" y="125436"/>
                </a:cubicBezTo>
                <a:cubicBezTo>
                  <a:pt x="167451" y="125436"/>
                  <a:pt x="166011" y="124716"/>
                  <a:pt x="164931" y="124356"/>
                </a:cubicBezTo>
                <a:cubicBezTo>
                  <a:pt x="164571" y="124356"/>
                  <a:pt x="164571" y="123996"/>
                  <a:pt x="164211" y="123996"/>
                </a:cubicBezTo>
                <a:lnTo>
                  <a:pt x="143329" y="113558"/>
                </a:lnTo>
                <a:lnTo>
                  <a:pt x="146569" y="175106"/>
                </a:lnTo>
                <a:lnTo>
                  <a:pt x="182932" y="210019"/>
                </a:lnTo>
                <a:cubicBezTo>
                  <a:pt x="182932" y="210379"/>
                  <a:pt x="183292" y="211099"/>
                  <a:pt x="183292" y="211099"/>
                </a:cubicBezTo>
                <a:cubicBezTo>
                  <a:pt x="184012" y="211819"/>
                  <a:pt x="184372" y="212179"/>
                  <a:pt x="185092" y="212899"/>
                </a:cubicBezTo>
                <a:cubicBezTo>
                  <a:pt x="185452" y="213258"/>
                  <a:pt x="185812" y="213978"/>
                  <a:pt x="185812" y="214698"/>
                </a:cubicBezTo>
                <a:cubicBezTo>
                  <a:pt x="186532" y="215058"/>
                  <a:pt x="186532" y="215418"/>
                  <a:pt x="186892" y="215778"/>
                </a:cubicBezTo>
                <a:cubicBezTo>
                  <a:pt x="187252" y="216498"/>
                  <a:pt x="187252" y="217218"/>
                  <a:pt x="187612" y="217938"/>
                </a:cubicBezTo>
                <a:cubicBezTo>
                  <a:pt x="187972" y="218657"/>
                  <a:pt x="187972" y="219017"/>
                  <a:pt x="188332" y="219737"/>
                </a:cubicBezTo>
                <a:cubicBezTo>
                  <a:pt x="188332" y="220457"/>
                  <a:pt x="188692" y="221177"/>
                  <a:pt x="188692" y="221897"/>
                </a:cubicBezTo>
                <a:cubicBezTo>
                  <a:pt x="188692" y="222257"/>
                  <a:pt x="188692" y="222977"/>
                  <a:pt x="188692" y="223696"/>
                </a:cubicBezTo>
                <a:cubicBezTo>
                  <a:pt x="188692" y="224416"/>
                  <a:pt x="188692" y="224776"/>
                  <a:pt x="188692" y="225496"/>
                </a:cubicBezTo>
                <a:cubicBezTo>
                  <a:pt x="188692" y="226216"/>
                  <a:pt x="188692" y="226576"/>
                  <a:pt x="188692" y="227296"/>
                </a:cubicBezTo>
                <a:cubicBezTo>
                  <a:pt x="188692" y="228016"/>
                  <a:pt x="188332" y="229095"/>
                  <a:pt x="187972" y="229455"/>
                </a:cubicBezTo>
                <a:cubicBezTo>
                  <a:pt x="187972" y="229815"/>
                  <a:pt x="187972" y="230175"/>
                  <a:pt x="187972" y="230895"/>
                </a:cubicBezTo>
                <a:lnTo>
                  <a:pt x="168891" y="288124"/>
                </a:lnTo>
                <a:cubicBezTo>
                  <a:pt x="166371" y="296402"/>
                  <a:pt x="159170" y="301801"/>
                  <a:pt x="150889" y="302161"/>
                </a:cubicBezTo>
                <a:cubicBezTo>
                  <a:pt x="150529" y="302161"/>
                  <a:pt x="150169" y="302161"/>
                  <a:pt x="149809" y="302161"/>
                </a:cubicBezTo>
                <a:cubicBezTo>
                  <a:pt x="146569" y="302161"/>
                  <a:pt x="143329" y="301441"/>
                  <a:pt x="140089" y="299642"/>
                </a:cubicBezTo>
                <a:cubicBezTo>
                  <a:pt x="131808" y="294963"/>
                  <a:pt x="127848" y="284884"/>
                  <a:pt x="131088" y="275526"/>
                </a:cubicBezTo>
                <a:lnTo>
                  <a:pt x="145849" y="230175"/>
                </a:lnTo>
                <a:lnTo>
                  <a:pt x="117047" y="202101"/>
                </a:lnTo>
                <a:lnTo>
                  <a:pt x="87885" y="237374"/>
                </a:lnTo>
                <a:lnTo>
                  <a:pt x="87525" y="238094"/>
                </a:lnTo>
                <a:cubicBezTo>
                  <a:pt x="86805" y="238813"/>
                  <a:pt x="86085" y="239533"/>
                  <a:pt x="85365" y="240253"/>
                </a:cubicBezTo>
                <a:cubicBezTo>
                  <a:pt x="85004" y="240253"/>
                  <a:pt x="85004" y="240613"/>
                  <a:pt x="84644" y="240973"/>
                </a:cubicBezTo>
                <a:cubicBezTo>
                  <a:pt x="83924" y="241333"/>
                  <a:pt x="83204" y="241693"/>
                  <a:pt x="82484" y="242053"/>
                </a:cubicBezTo>
                <a:cubicBezTo>
                  <a:pt x="81764" y="242773"/>
                  <a:pt x="81404" y="242773"/>
                  <a:pt x="81044" y="242773"/>
                </a:cubicBezTo>
                <a:cubicBezTo>
                  <a:pt x="80324" y="243133"/>
                  <a:pt x="79604" y="243852"/>
                  <a:pt x="78524" y="243852"/>
                </a:cubicBezTo>
                <a:cubicBezTo>
                  <a:pt x="78164" y="244212"/>
                  <a:pt x="77804" y="244212"/>
                  <a:pt x="77444" y="244212"/>
                </a:cubicBezTo>
                <a:cubicBezTo>
                  <a:pt x="76364" y="244572"/>
                  <a:pt x="74924" y="244572"/>
                  <a:pt x="73844" y="244572"/>
                </a:cubicBezTo>
                <a:cubicBezTo>
                  <a:pt x="72764" y="244932"/>
                  <a:pt x="71683" y="244572"/>
                  <a:pt x="70243" y="244572"/>
                </a:cubicBezTo>
                <a:lnTo>
                  <a:pt x="18399" y="238813"/>
                </a:lnTo>
                <a:cubicBezTo>
                  <a:pt x="8679" y="237374"/>
                  <a:pt x="758" y="230175"/>
                  <a:pt x="38" y="220817"/>
                </a:cubicBezTo>
                <a:cubicBezTo>
                  <a:pt x="-322" y="214698"/>
                  <a:pt x="1838" y="208579"/>
                  <a:pt x="6158" y="204620"/>
                </a:cubicBezTo>
                <a:cubicBezTo>
                  <a:pt x="10479" y="200301"/>
                  <a:pt x="16239" y="198141"/>
                  <a:pt x="22360" y="198861"/>
                </a:cubicBezTo>
                <a:lnTo>
                  <a:pt x="64123" y="203900"/>
                </a:lnTo>
                <a:lnTo>
                  <a:pt x="84644" y="178345"/>
                </a:lnTo>
                <a:lnTo>
                  <a:pt x="81044" y="109599"/>
                </a:lnTo>
                <a:lnTo>
                  <a:pt x="69883" y="114638"/>
                </a:lnTo>
                <a:lnTo>
                  <a:pt x="53322" y="159269"/>
                </a:lnTo>
                <a:cubicBezTo>
                  <a:pt x="50802" y="165748"/>
                  <a:pt x="44321" y="170427"/>
                  <a:pt x="37481" y="170787"/>
                </a:cubicBezTo>
                <a:cubicBezTo>
                  <a:pt x="33881" y="171147"/>
                  <a:pt x="30640" y="170067"/>
                  <a:pt x="27760" y="168267"/>
                </a:cubicBezTo>
                <a:cubicBezTo>
                  <a:pt x="20200" y="164308"/>
                  <a:pt x="16959" y="154590"/>
                  <a:pt x="19840" y="146312"/>
                </a:cubicBezTo>
                <a:lnTo>
                  <a:pt x="38921" y="94842"/>
                </a:lnTo>
                <a:cubicBezTo>
                  <a:pt x="38921" y="94482"/>
                  <a:pt x="39281" y="94482"/>
                  <a:pt x="39281" y="94482"/>
                </a:cubicBezTo>
                <a:cubicBezTo>
                  <a:pt x="39641" y="93762"/>
                  <a:pt x="39641" y="93402"/>
                  <a:pt x="40001" y="93042"/>
                </a:cubicBezTo>
                <a:cubicBezTo>
                  <a:pt x="40361" y="92322"/>
                  <a:pt x="40361" y="91962"/>
                  <a:pt x="40721" y="91602"/>
                </a:cubicBezTo>
                <a:cubicBezTo>
                  <a:pt x="40721" y="90882"/>
                  <a:pt x="41441" y="90882"/>
                  <a:pt x="41441" y="90523"/>
                </a:cubicBezTo>
                <a:cubicBezTo>
                  <a:pt x="42161" y="89443"/>
                  <a:pt x="42521" y="89083"/>
                  <a:pt x="42881" y="88723"/>
                </a:cubicBezTo>
                <a:cubicBezTo>
                  <a:pt x="43241" y="88723"/>
                  <a:pt x="43601" y="88363"/>
                  <a:pt x="43601" y="88003"/>
                </a:cubicBezTo>
                <a:cubicBezTo>
                  <a:pt x="44321" y="87283"/>
                  <a:pt x="45041" y="86923"/>
                  <a:pt x="45401" y="86563"/>
                </a:cubicBezTo>
                <a:cubicBezTo>
                  <a:pt x="45401" y="86563"/>
                  <a:pt x="46122" y="86203"/>
                  <a:pt x="46122" y="85843"/>
                </a:cubicBezTo>
                <a:cubicBezTo>
                  <a:pt x="47202" y="85484"/>
                  <a:pt x="47562" y="85124"/>
                  <a:pt x="48642" y="84764"/>
                </a:cubicBezTo>
                <a:lnTo>
                  <a:pt x="79964" y="71446"/>
                </a:lnTo>
                <a:cubicBezTo>
                  <a:pt x="89685" y="67127"/>
                  <a:pt x="100126" y="65148"/>
                  <a:pt x="110522" y="65417"/>
                </a:cubicBezTo>
                <a:close/>
                <a:moveTo>
                  <a:pt x="109545" y="9436"/>
                </a:moveTo>
                <a:cubicBezTo>
                  <a:pt x="104153" y="9798"/>
                  <a:pt x="99840" y="11968"/>
                  <a:pt x="96605" y="15585"/>
                </a:cubicBezTo>
                <a:cubicBezTo>
                  <a:pt x="93011" y="19202"/>
                  <a:pt x="91573" y="24266"/>
                  <a:pt x="91573" y="29330"/>
                </a:cubicBezTo>
                <a:cubicBezTo>
                  <a:pt x="92292" y="39819"/>
                  <a:pt x="101278" y="47777"/>
                  <a:pt x="111342" y="47054"/>
                </a:cubicBezTo>
                <a:cubicBezTo>
                  <a:pt x="121766" y="46692"/>
                  <a:pt x="129673" y="37649"/>
                  <a:pt x="129314" y="27160"/>
                </a:cubicBezTo>
                <a:cubicBezTo>
                  <a:pt x="128595" y="17032"/>
                  <a:pt x="120328" y="9436"/>
                  <a:pt x="110264" y="9436"/>
                </a:cubicBezTo>
                <a:cubicBezTo>
                  <a:pt x="109904" y="9436"/>
                  <a:pt x="109904" y="9436"/>
                  <a:pt x="109545" y="9436"/>
                </a:cubicBezTo>
                <a:close/>
                <a:moveTo>
                  <a:pt x="108826" y="31"/>
                </a:moveTo>
                <a:cubicBezTo>
                  <a:pt x="124282" y="-692"/>
                  <a:pt x="137581" y="11244"/>
                  <a:pt x="138300" y="26798"/>
                </a:cubicBezTo>
                <a:cubicBezTo>
                  <a:pt x="139019" y="42351"/>
                  <a:pt x="127157" y="55373"/>
                  <a:pt x="111702" y="56096"/>
                </a:cubicBezTo>
                <a:cubicBezTo>
                  <a:pt x="111342" y="56096"/>
                  <a:pt x="110983" y="56096"/>
                  <a:pt x="110264" y="56096"/>
                </a:cubicBezTo>
                <a:cubicBezTo>
                  <a:pt x="95527" y="56096"/>
                  <a:pt x="83306" y="44883"/>
                  <a:pt x="82587" y="29692"/>
                </a:cubicBezTo>
                <a:cubicBezTo>
                  <a:pt x="82228" y="22096"/>
                  <a:pt x="84744" y="14861"/>
                  <a:pt x="89776" y="9436"/>
                </a:cubicBezTo>
                <a:cubicBezTo>
                  <a:pt x="94449" y="4010"/>
                  <a:pt x="101637" y="393"/>
                  <a:pt x="108826" y="31"/>
                </a:cubicBezTo>
                <a:close/>
              </a:path>
            </a:pathLst>
          </a:custGeom>
          <a:solidFill>
            <a:schemeClr val="accent6"/>
          </a:solidFill>
          <a:ln>
            <a:noFill/>
          </a:ln>
          <a:effectLst/>
        </p:spPr>
        <p:txBody>
          <a:bodyPr lIns="38405" tIns="19202" rIns="38405" bIns="19202" anchor="ctr"/>
          <a:lstStyle/>
          <a:p>
            <a:endParaRPr lang="en-US" dirty="0">
              <a:latin typeface="Poppins ExtraLight" pitchFamily="2" charset="77"/>
            </a:endParaRPr>
          </a:p>
        </p:txBody>
      </p:sp>
      <p:sp>
        <p:nvSpPr>
          <p:cNvPr id="44" name="TextBox 43">
            <a:extLst>
              <a:ext uri="{FF2B5EF4-FFF2-40B4-BE49-F238E27FC236}">
                <a16:creationId xmlns="" xmlns:a16="http://schemas.microsoft.com/office/drawing/2014/main" id="{47B028EE-A697-7943-92F4-C72984E548E2}"/>
              </a:ext>
            </a:extLst>
          </p:cNvPr>
          <p:cNvSpPr txBox="1"/>
          <p:nvPr/>
        </p:nvSpPr>
        <p:spPr>
          <a:xfrm>
            <a:off x="4456227" y="1642323"/>
            <a:ext cx="405637" cy="392722"/>
          </a:xfrm>
          <a:prstGeom prst="rect">
            <a:avLst/>
          </a:prstGeom>
          <a:noFill/>
        </p:spPr>
        <p:txBody>
          <a:bodyPr wrap="none" lIns="38405" tIns="19202" rIns="38405" bIns="19202" rtlCol="0" anchor="ctr">
            <a:spAutoFit/>
          </a:bodyPr>
          <a:lstStyle/>
          <a:p>
            <a:pPr algn="ctr"/>
            <a:r>
              <a:rPr lang="en-US" sz="2300" b="1" dirty="0">
                <a:solidFill>
                  <a:schemeClr val="bg1"/>
                </a:solidFill>
                <a:latin typeface="Poppins" pitchFamily="2" charset="77"/>
                <a:cs typeface="Poppins" pitchFamily="2" charset="77"/>
              </a:rPr>
              <a:t>01</a:t>
            </a:r>
          </a:p>
        </p:txBody>
      </p:sp>
      <p:sp>
        <p:nvSpPr>
          <p:cNvPr id="45" name="TextBox 44">
            <a:extLst>
              <a:ext uri="{FF2B5EF4-FFF2-40B4-BE49-F238E27FC236}">
                <a16:creationId xmlns="" xmlns:a16="http://schemas.microsoft.com/office/drawing/2014/main" id="{4F21CF9C-F47F-A14E-A40E-F3DDA2AA5447}"/>
              </a:ext>
            </a:extLst>
          </p:cNvPr>
          <p:cNvSpPr txBox="1"/>
          <p:nvPr/>
        </p:nvSpPr>
        <p:spPr>
          <a:xfrm>
            <a:off x="3790916" y="3211772"/>
            <a:ext cx="405637" cy="392722"/>
          </a:xfrm>
          <a:prstGeom prst="rect">
            <a:avLst/>
          </a:prstGeom>
          <a:noFill/>
        </p:spPr>
        <p:txBody>
          <a:bodyPr wrap="none" lIns="38405" tIns="19202" rIns="38405" bIns="19202" rtlCol="0" anchor="ctr">
            <a:spAutoFit/>
          </a:bodyPr>
          <a:lstStyle/>
          <a:p>
            <a:pPr algn="ctr"/>
            <a:r>
              <a:rPr lang="en-US" sz="2300" b="1" dirty="0">
                <a:solidFill>
                  <a:schemeClr val="bg1"/>
                </a:solidFill>
                <a:latin typeface="Poppins" pitchFamily="2" charset="77"/>
                <a:cs typeface="Poppins" pitchFamily="2" charset="77"/>
              </a:rPr>
              <a:t>06</a:t>
            </a:r>
          </a:p>
        </p:txBody>
      </p:sp>
      <p:sp>
        <p:nvSpPr>
          <p:cNvPr id="46" name="TextBox 45">
            <a:extLst>
              <a:ext uri="{FF2B5EF4-FFF2-40B4-BE49-F238E27FC236}">
                <a16:creationId xmlns="" xmlns:a16="http://schemas.microsoft.com/office/drawing/2014/main" id="{AB39997D-697F-7D41-8702-045A6EBBAB28}"/>
              </a:ext>
            </a:extLst>
          </p:cNvPr>
          <p:cNvSpPr txBox="1"/>
          <p:nvPr/>
        </p:nvSpPr>
        <p:spPr>
          <a:xfrm>
            <a:off x="7804552" y="3211772"/>
            <a:ext cx="405637" cy="392722"/>
          </a:xfrm>
          <a:prstGeom prst="rect">
            <a:avLst/>
          </a:prstGeom>
          <a:noFill/>
        </p:spPr>
        <p:txBody>
          <a:bodyPr wrap="none" lIns="38405" tIns="19202" rIns="38405" bIns="19202" rtlCol="0" anchor="ctr">
            <a:spAutoFit/>
          </a:bodyPr>
          <a:lstStyle/>
          <a:p>
            <a:pPr algn="ctr"/>
            <a:r>
              <a:rPr lang="en-US" sz="2300" b="1" dirty="0">
                <a:solidFill>
                  <a:schemeClr val="bg1"/>
                </a:solidFill>
                <a:latin typeface="Poppins" pitchFamily="2" charset="77"/>
                <a:cs typeface="Poppins" pitchFamily="2" charset="77"/>
              </a:rPr>
              <a:t>03</a:t>
            </a:r>
          </a:p>
        </p:txBody>
      </p:sp>
      <p:sp>
        <p:nvSpPr>
          <p:cNvPr id="47" name="TextBox 46">
            <a:extLst>
              <a:ext uri="{FF2B5EF4-FFF2-40B4-BE49-F238E27FC236}">
                <a16:creationId xmlns="" xmlns:a16="http://schemas.microsoft.com/office/drawing/2014/main" id="{8F334A91-76B2-1D48-A77D-A7357E366E4A}"/>
              </a:ext>
            </a:extLst>
          </p:cNvPr>
          <p:cNvSpPr txBox="1"/>
          <p:nvPr/>
        </p:nvSpPr>
        <p:spPr>
          <a:xfrm>
            <a:off x="7134085" y="1642323"/>
            <a:ext cx="405637" cy="392722"/>
          </a:xfrm>
          <a:prstGeom prst="rect">
            <a:avLst/>
          </a:prstGeom>
          <a:noFill/>
        </p:spPr>
        <p:txBody>
          <a:bodyPr wrap="none" lIns="38405" tIns="19202" rIns="38405" bIns="19202" rtlCol="0" anchor="ctr">
            <a:spAutoFit/>
          </a:bodyPr>
          <a:lstStyle/>
          <a:p>
            <a:pPr algn="ctr"/>
            <a:r>
              <a:rPr lang="en-US" sz="2300" b="1" dirty="0">
                <a:solidFill>
                  <a:schemeClr val="bg1"/>
                </a:solidFill>
                <a:latin typeface="Poppins" pitchFamily="2" charset="77"/>
                <a:cs typeface="Poppins" pitchFamily="2" charset="77"/>
              </a:rPr>
              <a:t>02</a:t>
            </a:r>
          </a:p>
        </p:txBody>
      </p:sp>
      <p:sp>
        <p:nvSpPr>
          <p:cNvPr id="48" name="TextBox 47">
            <a:extLst>
              <a:ext uri="{FF2B5EF4-FFF2-40B4-BE49-F238E27FC236}">
                <a16:creationId xmlns="" xmlns:a16="http://schemas.microsoft.com/office/drawing/2014/main" id="{A91F1B68-395E-5F47-9B4D-D87FE214AF0E}"/>
              </a:ext>
            </a:extLst>
          </p:cNvPr>
          <p:cNvSpPr txBox="1"/>
          <p:nvPr/>
        </p:nvSpPr>
        <p:spPr>
          <a:xfrm>
            <a:off x="7134084" y="5819305"/>
            <a:ext cx="405637" cy="392722"/>
          </a:xfrm>
          <a:prstGeom prst="rect">
            <a:avLst/>
          </a:prstGeom>
          <a:noFill/>
        </p:spPr>
        <p:txBody>
          <a:bodyPr wrap="none" lIns="38405" tIns="19202" rIns="38405" bIns="19202" rtlCol="0" anchor="ctr">
            <a:spAutoFit/>
          </a:bodyPr>
          <a:lstStyle/>
          <a:p>
            <a:pPr algn="ctr"/>
            <a:r>
              <a:rPr lang="en-US" sz="2300" b="1" dirty="0">
                <a:solidFill>
                  <a:schemeClr val="bg1"/>
                </a:solidFill>
                <a:latin typeface="Poppins" pitchFamily="2" charset="77"/>
                <a:cs typeface="Poppins" pitchFamily="2" charset="77"/>
              </a:rPr>
              <a:t>04</a:t>
            </a:r>
          </a:p>
        </p:txBody>
      </p:sp>
      <p:sp>
        <p:nvSpPr>
          <p:cNvPr id="49" name="TextBox 48">
            <a:extLst>
              <a:ext uri="{FF2B5EF4-FFF2-40B4-BE49-F238E27FC236}">
                <a16:creationId xmlns="" xmlns:a16="http://schemas.microsoft.com/office/drawing/2014/main" id="{441DC810-0454-FA4C-A757-6B2EF17A06B9}"/>
              </a:ext>
            </a:extLst>
          </p:cNvPr>
          <p:cNvSpPr txBox="1"/>
          <p:nvPr/>
        </p:nvSpPr>
        <p:spPr>
          <a:xfrm>
            <a:off x="4456227" y="5808482"/>
            <a:ext cx="405637" cy="392722"/>
          </a:xfrm>
          <a:prstGeom prst="rect">
            <a:avLst/>
          </a:prstGeom>
          <a:noFill/>
        </p:spPr>
        <p:txBody>
          <a:bodyPr wrap="none" lIns="38405" tIns="19202" rIns="38405" bIns="19202" rtlCol="0" anchor="ctr">
            <a:spAutoFit/>
          </a:bodyPr>
          <a:lstStyle/>
          <a:p>
            <a:pPr algn="ctr"/>
            <a:r>
              <a:rPr lang="en-US" sz="2300" b="1" dirty="0">
                <a:solidFill>
                  <a:schemeClr val="bg1"/>
                </a:solidFill>
                <a:latin typeface="Poppins" pitchFamily="2" charset="77"/>
                <a:cs typeface="Poppins" pitchFamily="2" charset="77"/>
              </a:rPr>
              <a:t>05</a:t>
            </a:r>
          </a:p>
        </p:txBody>
      </p:sp>
      <p:sp>
        <p:nvSpPr>
          <p:cNvPr id="50" name="Freeform 163">
            <a:extLst>
              <a:ext uri="{FF2B5EF4-FFF2-40B4-BE49-F238E27FC236}">
                <a16:creationId xmlns="" xmlns:a16="http://schemas.microsoft.com/office/drawing/2014/main" id="{C7A9F1F6-1509-0341-9D0F-7598A7CAA03D}"/>
              </a:ext>
            </a:extLst>
          </p:cNvPr>
          <p:cNvSpPr>
            <a:spLocks noChangeArrowheads="1"/>
          </p:cNvSpPr>
          <p:nvPr/>
        </p:nvSpPr>
        <p:spPr bwMode="auto">
          <a:xfrm>
            <a:off x="5102972" y="1552490"/>
            <a:ext cx="318971" cy="427422"/>
          </a:xfrm>
          <a:custGeom>
            <a:avLst/>
            <a:gdLst>
              <a:gd name="T0" fmla="*/ 2147483646 w 840"/>
              <a:gd name="T1" fmla="*/ 2147483646 h 841"/>
              <a:gd name="T2" fmla="*/ 2147483646 w 840"/>
              <a:gd name="T3" fmla="*/ 2147483646 h 841"/>
              <a:gd name="T4" fmla="*/ 2147483646 w 840"/>
              <a:gd name="T5" fmla="*/ 2147483646 h 841"/>
              <a:gd name="T6" fmla="*/ 2147483646 w 840"/>
              <a:gd name="T7" fmla="*/ 2147483646 h 841"/>
              <a:gd name="T8" fmla="*/ 2147483646 w 840"/>
              <a:gd name="T9" fmla="*/ 2147483646 h 841"/>
              <a:gd name="T10" fmla="*/ 2147483646 w 840"/>
              <a:gd name="T11" fmla="*/ 2147483646 h 841"/>
              <a:gd name="T12" fmla="*/ 2147483646 w 840"/>
              <a:gd name="T13" fmla="*/ 2147483646 h 841"/>
              <a:gd name="T14" fmla="*/ 2147483646 w 840"/>
              <a:gd name="T15" fmla="*/ 2147483646 h 841"/>
              <a:gd name="T16" fmla="*/ 2147483646 w 840"/>
              <a:gd name="T17" fmla="*/ 2147483646 h 841"/>
              <a:gd name="T18" fmla="*/ 2147483646 w 840"/>
              <a:gd name="T19" fmla="*/ 2147483646 h 841"/>
              <a:gd name="T20" fmla="*/ 2147483646 w 840"/>
              <a:gd name="T21" fmla="*/ 2147483646 h 841"/>
              <a:gd name="T22" fmla="*/ 2147483646 w 840"/>
              <a:gd name="T23" fmla="*/ 2147483646 h 841"/>
              <a:gd name="T24" fmla="*/ 2147483646 w 840"/>
              <a:gd name="T25" fmla="*/ 2147483646 h 841"/>
              <a:gd name="T26" fmla="*/ 2147483646 w 840"/>
              <a:gd name="T27" fmla="*/ 2147483646 h 841"/>
              <a:gd name="T28" fmla="*/ 2147483646 w 840"/>
              <a:gd name="T29" fmla="*/ 2147483646 h 841"/>
              <a:gd name="T30" fmla="*/ 2147483646 w 840"/>
              <a:gd name="T31" fmla="*/ 2147483646 h 841"/>
              <a:gd name="T32" fmla="*/ 2147483646 w 840"/>
              <a:gd name="T33" fmla="*/ 2147483646 h 841"/>
              <a:gd name="T34" fmla="*/ 2147483646 w 840"/>
              <a:gd name="T35" fmla="*/ 2147483646 h 841"/>
              <a:gd name="T36" fmla="*/ 2147483646 w 840"/>
              <a:gd name="T37" fmla="*/ 2147483646 h 841"/>
              <a:gd name="T38" fmla="*/ 2147483646 w 840"/>
              <a:gd name="T39" fmla="*/ 2147483646 h 841"/>
              <a:gd name="T40" fmla="*/ 2147483646 w 840"/>
              <a:gd name="T41" fmla="*/ 2147483646 h 841"/>
              <a:gd name="T42" fmla="*/ 2147483646 w 840"/>
              <a:gd name="T43" fmla="*/ 2147483646 h 841"/>
              <a:gd name="T44" fmla="*/ 2147483646 w 840"/>
              <a:gd name="T45" fmla="*/ 1218508491 h 841"/>
              <a:gd name="T46" fmla="*/ 2147483646 w 840"/>
              <a:gd name="T47" fmla="*/ 2147483646 h 841"/>
              <a:gd name="T48" fmla="*/ 2147483646 w 840"/>
              <a:gd name="T49" fmla="*/ 2147483646 h 841"/>
              <a:gd name="T50" fmla="*/ 2147483646 w 840"/>
              <a:gd name="T51" fmla="*/ 2147483646 h 841"/>
              <a:gd name="T52" fmla="*/ 2147483646 w 840"/>
              <a:gd name="T53" fmla="*/ 2147483646 h 841"/>
              <a:gd name="T54" fmla="*/ 2147483646 w 840"/>
              <a:gd name="T55" fmla="*/ 2147483646 h 841"/>
              <a:gd name="T56" fmla="*/ 2147483646 w 840"/>
              <a:gd name="T57" fmla="*/ 2147483646 h 841"/>
              <a:gd name="T58" fmla="*/ 2147483646 w 840"/>
              <a:gd name="T59" fmla="*/ 2147483646 h 841"/>
              <a:gd name="T60" fmla="*/ 2147483646 w 840"/>
              <a:gd name="T61" fmla="*/ 2147483646 h 841"/>
              <a:gd name="T62" fmla="*/ 2147483646 w 840"/>
              <a:gd name="T63" fmla="*/ 2147483646 h 841"/>
              <a:gd name="T64" fmla="*/ 0 w 840"/>
              <a:gd name="T65" fmla="*/ 2147483646 h 841"/>
              <a:gd name="T66" fmla="*/ 555587505 w 840"/>
              <a:gd name="T67" fmla="*/ 2147483646 h 841"/>
              <a:gd name="T68" fmla="*/ 1157463675 w 840"/>
              <a:gd name="T69" fmla="*/ 2147483646 h 841"/>
              <a:gd name="T70" fmla="*/ 2147483646 w 840"/>
              <a:gd name="T71" fmla="*/ 2147483646 h 841"/>
              <a:gd name="T72" fmla="*/ 2147483646 w 840"/>
              <a:gd name="T73" fmla="*/ 2147483646 h 841"/>
              <a:gd name="T74" fmla="*/ 2147483646 w 840"/>
              <a:gd name="T75" fmla="*/ 2147483646 h 841"/>
              <a:gd name="T76" fmla="*/ 2147483646 w 840"/>
              <a:gd name="T77" fmla="*/ 2147483646 h 841"/>
              <a:gd name="T78" fmla="*/ 2147483646 w 840"/>
              <a:gd name="T79" fmla="*/ 2147483646 h 841"/>
              <a:gd name="T80" fmla="*/ 2147483646 w 840"/>
              <a:gd name="T81" fmla="*/ 2147483646 h 841"/>
              <a:gd name="T82" fmla="*/ 2147483646 w 840"/>
              <a:gd name="T83" fmla="*/ 2147483646 h 841"/>
              <a:gd name="T84" fmla="*/ 2147483646 w 840"/>
              <a:gd name="T85" fmla="*/ 2147483646 h 841"/>
              <a:gd name="T86" fmla="*/ 2147483646 w 840"/>
              <a:gd name="T87" fmla="*/ 2147483646 h 841"/>
              <a:gd name="T88" fmla="*/ 2147483646 w 840"/>
              <a:gd name="T89" fmla="*/ 2147483646 h 841"/>
              <a:gd name="T90" fmla="*/ 2147483646 w 840"/>
              <a:gd name="T91" fmla="*/ 2147483646 h 841"/>
              <a:gd name="T92" fmla="*/ 2147483646 w 840"/>
              <a:gd name="T93" fmla="*/ 2147483646 h 841"/>
              <a:gd name="T94" fmla="*/ 2147483646 w 840"/>
              <a:gd name="T95" fmla="*/ 2147483646 h 841"/>
              <a:gd name="T96" fmla="*/ 2147483646 w 840"/>
              <a:gd name="T97" fmla="*/ 2147483646 h 841"/>
              <a:gd name="T98" fmla="*/ 2147483646 w 840"/>
              <a:gd name="T99" fmla="*/ 2147483646 h 841"/>
              <a:gd name="T100" fmla="*/ 2147483646 w 840"/>
              <a:gd name="T101" fmla="*/ 2147483646 h 841"/>
              <a:gd name="T102" fmla="*/ 2147483646 w 840"/>
              <a:gd name="T103" fmla="*/ 2147483646 h 841"/>
              <a:gd name="T104" fmla="*/ 2147483646 w 840"/>
              <a:gd name="T105" fmla="*/ 2147483646 h 841"/>
              <a:gd name="T106" fmla="*/ 2147483646 w 840"/>
              <a:gd name="T107" fmla="*/ 2147483646 h 841"/>
              <a:gd name="T108" fmla="*/ 2147483646 w 840"/>
              <a:gd name="T109" fmla="*/ 2147483646 h 841"/>
              <a:gd name="T110" fmla="*/ 2147483646 w 840"/>
              <a:gd name="T111" fmla="*/ 2147483646 h 841"/>
              <a:gd name="T112" fmla="*/ 2147483646 w 840"/>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0" h="841">
                <a:moveTo>
                  <a:pt x="619" y="518"/>
                </a:moveTo>
                <a:lnTo>
                  <a:pt x="603" y="515"/>
                </a:lnTo>
                <a:cubicBezTo>
                  <a:pt x="573" y="510"/>
                  <a:pt x="548" y="487"/>
                  <a:pt x="541" y="457"/>
                </a:cubicBezTo>
                <a:lnTo>
                  <a:pt x="531" y="420"/>
                </a:lnTo>
                <a:cubicBezTo>
                  <a:pt x="551" y="405"/>
                  <a:pt x="568" y="386"/>
                  <a:pt x="582" y="364"/>
                </a:cubicBezTo>
                <a:cubicBezTo>
                  <a:pt x="605" y="396"/>
                  <a:pt x="619" y="436"/>
                  <a:pt x="619" y="479"/>
                </a:cubicBezTo>
                <a:lnTo>
                  <a:pt x="619" y="518"/>
                </a:lnTo>
                <a:close/>
                <a:moveTo>
                  <a:pt x="420" y="620"/>
                </a:moveTo>
                <a:lnTo>
                  <a:pt x="283" y="522"/>
                </a:lnTo>
                <a:cubicBezTo>
                  <a:pt x="302" y="508"/>
                  <a:pt x="316" y="487"/>
                  <a:pt x="323" y="463"/>
                </a:cubicBezTo>
                <a:lnTo>
                  <a:pt x="330" y="435"/>
                </a:lnTo>
                <a:cubicBezTo>
                  <a:pt x="357" y="451"/>
                  <a:pt x="387" y="460"/>
                  <a:pt x="420" y="460"/>
                </a:cubicBezTo>
                <a:cubicBezTo>
                  <a:pt x="451" y="460"/>
                  <a:pt x="482" y="451"/>
                  <a:pt x="509" y="435"/>
                </a:cubicBezTo>
                <a:lnTo>
                  <a:pt x="516" y="463"/>
                </a:lnTo>
                <a:cubicBezTo>
                  <a:pt x="522" y="487"/>
                  <a:pt x="537" y="508"/>
                  <a:pt x="556" y="522"/>
                </a:cubicBezTo>
                <a:lnTo>
                  <a:pt x="420" y="620"/>
                </a:lnTo>
                <a:close/>
                <a:moveTo>
                  <a:pt x="236" y="515"/>
                </a:moveTo>
                <a:lnTo>
                  <a:pt x="220" y="518"/>
                </a:lnTo>
                <a:lnTo>
                  <a:pt x="220" y="479"/>
                </a:lnTo>
                <a:cubicBezTo>
                  <a:pt x="220" y="436"/>
                  <a:pt x="234" y="396"/>
                  <a:pt x="257" y="364"/>
                </a:cubicBezTo>
                <a:cubicBezTo>
                  <a:pt x="271" y="386"/>
                  <a:pt x="288" y="405"/>
                  <a:pt x="307" y="420"/>
                </a:cubicBezTo>
                <a:lnTo>
                  <a:pt x="298" y="457"/>
                </a:lnTo>
                <a:cubicBezTo>
                  <a:pt x="290" y="487"/>
                  <a:pt x="266" y="510"/>
                  <a:pt x="236" y="515"/>
                </a:cubicBezTo>
                <a:close/>
                <a:moveTo>
                  <a:pt x="239" y="212"/>
                </a:moveTo>
                <a:lnTo>
                  <a:pt x="239" y="212"/>
                </a:lnTo>
                <a:cubicBezTo>
                  <a:pt x="239" y="183"/>
                  <a:pt x="244" y="156"/>
                  <a:pt x="253" y="133"/>
                </a:cubicBezTo>
                <a:cubicBezTo>
                  <a:pt x="274" y="147"/>
                  <a:pt x="318" y="171"/>
                  <a:pt x="383" y="171"/>
                </a:cubicBezTo>
                <a:cubicBezTo>
                  <a:pt x="411" y="171"/>
                  <a:pt x="442" y="166"/>
                  <a:pt x="478" y="155"/>
                </a:cubicBezTo>
                <a:cubicBezTo>
                  <a:pt x="484" y="153"/>
                  <a:pt x="487" y="148"/>
                  <a:pt x="487" y="143"/>
                </a:cubicBezTo>
                <a:lnTo>
                  <a:pt x="487" y="114"/>
                </a:lnTo>
                <a:lnTo>
                  <a:pt x="523" y="135"/>
                </a:lnTo>
                <a:cubicBezTo>
                  <a:pt x="526" y="137"/>
                  <a:pt x="530" y="138"/>
                  <a:pt x="534" y="137"/>
                </a:cubicBezTo>
                <a:cubicBezTo>
                  <a:pt x="535" y="136"/>
                  <a:pt x="559" y="127"/>
                  <a:pt x="578" y="115"/>
                </a:cubicBezTo>
                <a:cubicBezTo>
                  <a:pt x="592" y="143"/>
                  <a:pt x="600" y="175"/>
                  <a:pt x="600" y="212"/>
                </a:cubicBezTo>
                <a:cubicBezTo>
                  <a:pt x="600" y="335"/>
                  <a:pt x="519" y="434"/>
                  <a:pt x="420" y="434"/>
                </a:cubicBezTo>
                <a:cubicBezTo>
                  <a:pt x="320" y="434"/>
                  <a:pt x="239" y="335"/>
                  <a:pt x="239" y="212"/>
                </a:cubicBezTo>
                <a:lnTo>
                  <a:pt x="420" y="26"/>
                </a:lnTo>
                <a:cubicBezTo>
                  <a:pt x="483" y="26"/>
                  <a:pt x="534" y="51"/>
                  <a:pt x="565" y="94"/>
                </a:cubicBezTo>
                <a:cubicBezTo>
                  <a:pt x="554" y="101"/>
                  <a:pt x="540" y="107"/>
                  <a:pt x="531" y="111"/>
                </a:cubicBezTo>
                <a:lnTo>
                  <a:pt x="481" y="80"/>
                </a:lnTo>
                <a:cubicBezTo>
                  <a:pt x="477" y="78"/>
                  <a:pt x="472" y="78"/>
                  <a:pt x="468" y="80"/>
                </a:cubicBezTo>
                <a:cubicBezTo>
                  <a:pt x="464" y="83"/>
                  <a:pt x="461" y="87"/>
                  <a:pt x="461" y="92"/>
                </a:cubicBezTo>
                <a:lnTo>
                  <a:pt x="461" y="133"/>
                </a:lnTo>
                <a:cubicBezTo>
                  <a:pt x="354" y="165"/>
                  <a:pt x="286" y="125"/>
                  <a:pt x="264" y="109"/>
                </a:cubicBezTo>
                <a:cubicBezTo>
                  <a:pt x="293" y="57"/>
                  <a:pt x="348" y="26"/>
                  <a:pt x="420" y="26"/>
                </a:cubicBezTo>
                <a:lnTo>
                  <a:pt x="239" y="212"/>
                </a:lnTo>
                <a:close/>
                <a:moveTo>
                  <a:pt x="237" y="734"/>
                </a:moveTo>
                <a:lnTo>
                  <a:pt x="237" y="734"/>
                </a:lnTo>
                <a:cubicBezTo>
                  <a:pt x="237" y="751"/>
                  <a:pt x="224" y="764"/>
                  <a:pt x="207" y="764"/>
                </a:cubicBezTo>
                <a:cubicBezTo>
                  <a:pt x="191" y="764"/>
                  <a:pt x="178" y="751"/>
                  <a:pt x="178" y="734"/>
                </a:cubicBezTo>
                <a:cubicBezTo>
                  <a:pt x="178" y="718"/>
                  <a:pt x="191" y="704"/>
                  <a:pt x="207" y="704"/>
                </a:cubicBezTo>
                <a:cubicBezTo>
                  <a:pt x="224" y="704"/>
                  <a:pt x="237" y="718"/>
                  <a:pt x="237" y="734"/>
                </a:cubicBezTo>
                <a:close/>
                <a:moveTo>
                  <a:pt x="716" y="534"/>
                </a:moveTo>
                <a:lnTo>
                  <a:pt x="644" y="522"/>
                </a:lnTo>
                <a:lnTo>
                  <a:pt x="644" y="479"/>
                </a:lnTo>
                <a:cubicBezTo>
                  <a:pt x="644" y="426"/>
                  <a:pt x="626" y="378"/>
                  <a:pt x="595" y="340"/>
                </a:cubicBezTo>
                <a:cubicBezTo>
                  <a:pt x="615" y="302"/>
                  <a:pt x="625" y="259"/>
                  <a:pt x="625" y="212"/>
                </a:cubicBezTo>
                <a:cubicBezTo>
                  <a:pt x="625" y="85"/>
                  <a:pt x="542" y="0"/>
                  <a:pt x="420" y="0"/>
                </a:cubicBezTo>
                <a:cubicBezTo>
                  <a:pt x="296" y="0"/>
                  <a:pt x="214" y="85"/>
                  <a:pt x="214" y="212"/>
                </a:cubicBezTo>
                <a:cubicBezTo>
                  <a:pt x="214" y="259"/>
                  <a:pt x="225" y="303"/>
                  <a:pt x="244" y="340"/>
                </a:cubicBezTo>
                <a:cubicBezTo>
                  <a:pt x="213" y="378"/>
                  <a:pt x="195" y="426"/>
                  <a:pt x="195" y="479"/>
                </a:cubicBezTo>
                <a:lnTo>
                  <a:pt x="195" y="522"/>
                </a:lnTo>
                <a:lnTo>
                  <a:pt x="123" y="534"/>
                </a:lnTo>
                <a:cubicBezTo>
                  <a:pt x="52" y="547"/>
                  <a:pt x="0" y="608"/>
                  <a:pt x="0" y="681"/>
                </a:cubicBezTo>
                <a:lnTo>
                  <a:pt x="0" y="827"/>
                </a:lnTo>
                <a:cubicBezTo>
                  <a:pt x="0" y="834"/>
                  <a:pt x="5" y="840"/>
                  <a:pt x="12" y="840"/>
                </a:cubicBezTo>
                <a:cubicBezTo>
                  <a:pt x="19" y="840"/>
                  <a:pt x="25" y="834"/>
                  <a:pt x="25" y="827"/>
                </a:cubicBezTo>
                <a:lnTo>
                  <a:pt x="25" y="681"/>
                </a:lnTo>
                <a:cubicBezTo>
                  <a:pt x="25" y="621"/>
                  <a:pt x="68" y="570"/>
                  <a:pt x="127" y="560"/>
                </a:cubicBezTo>
                <a:lnTo>
                  <a:pt x="195" y="548"/>
                </a:lnTo>
                <a:lnTo>
                  <a:pt x="195" y="681"/>
                </a:lnTo>
                <a:cubicBezTo>
                  <a:pt x="171" y="686"/>
                  <a:pt x="153" y="708"/>
                  <a:pt x="153" y="734"/>
                </a:cubicBezTo>
                <a:cubicBezTo>
                  <a:pt x="153" y="764"/>
                  <a:pt x="177" y="789"/>
                  <a:pt x="207" y="789"/>
                </a:cubicBezTo>
                <a:cubicBezTo>
                  <a:pt x="237" y="789"/>
                  <a:pt x="262" y="764"/>
                  <a:pt x="262" y="734"/>
                </a:cubicBezTo>
                <a:cubicBezTo>
                  <a:pt x="262" y="708"/>
                  <a:pt x="244" y="686"/>
                  <a:pt x="220" y="681"/>
                </a:cubicBezTo>
                <a:lnTo>
                  <a:pt x="220" y="544"/>
                </a:lnTo>
                <a:lnTo>
                  <a:pt x="240" y="540"/>
                </a:lnTo>
                <a:cubicBezTo>
                  <a:pt x="246" y="539"/>
                  <a:pt x="252" y="537"/>
                  <a:pt x="257" y="535"/>
                </a:cubicBezTo>
                <a:lnTo>
                  <a:pt x="407" y="642"/>
                </a:lnTo>
                <a:lnTo>
                  <a:pt x="407" y="827"/>
                </a:lnTo>
                <a:cubicBezTo>
                  <a:pt x="407" y="834"/>
                  <a:pt x="413" y="840"/>
                  <a:pt x="420" y="840"/>
                </a:cubicBezTo>
                <a:cubicBezTo>
                  <a:pt x="427" y="840"/>
                  <a:pt x="432" y="834"/>
                  <a:pt x="432" y="827"/>
                </a:cubicBezTo>
                <a:lnTo>
                  <a:pt x="432" y="642"/>
                </a:lnTo>
                <a:lnTo>
                  <a:pt x="581" y="535"/>
                </a:lnTo>
                <a:cubicBezTo>
                  <a:pt x="587" y="537"/>
                  <a:pt x="593" y="539"/>
                  <a:pt x="599" y="540"/>
                </a:cubicBezTo>
                <a:lnTo>
                  <a:pt x="619" y="544"/>
                </a:lnTo>
                <a:lnTo>
                  <a:pt x="619" y="595"/>
                </a:lnTo>
                <a:cubicBezTo>
                  <a:pt x="571" y="601"/>
                  <a:pt x="534" y="642"/>
                  <a:pt x="534" y="692"/>
                </a:cubicBezTo>
                <a:lnTo>
                  <a:pt x="534" y="796"/>
                </a:lnTo>
                <a:cubicBezTo>
                  <a:pt x="527" y="800"/>
                  <a:pt x="522" y="807"/>
                  <a:pt x="522" y="816"/>
                </a:cubicBezTo>
                <a:cubicBezTo>
                  <a:pt x="522" y="829"/>
                  <a:pt x="534" y="840"/>
                  <a:pt x="547" y="840"/>
                </a:cubicBezTo>
                <a:cubicBezTo>
                  <a:pt x="560" y="840"/>
                  <a:pt x="571" y="829"/>
                  <a:pt x="571" y="816"/>
                </a:cubicBezTo>
                <a:cubicBezTo>
                  <a:pt x="571" y="807"/>
                  <a:pt x="566" y="800"/>
                  <a:pt x="559" y="796"/>
                </a:cubicBezTo>
                <a:lnTo>
                  <a:pt x="559" y="692"/>
                </a:lnTo>
                <a:cubicBezTo>
                  <a:pt x="559" y="652"/>
                  <a:pt x="592" y="620"/>
                  <a:pt x="631" y="620"/>
                </a:cubicBezTo>
                <a:cubicBezTo>
                  <a:pt x="671" y="620"/>
                  <a:pt x="703" y="652"/>
                  <a:pt x="703" y="692"/>
                </a:cubicBezTo>
                <a:lnTo>
                  <a:pt x="703" y="796"/>
                </a:lnTo>
                <a:cubicBezTo>
                  <a:pt x="697" y="800"/>
                  <a:pt x="692" y="807"/>
                  <a:pt x="692" y="816"/>
                </a:cubicBezTo>
                <a:cubicBezTo>
                  <a:pt x="692" y="829"/>
                  <a:pt x="703" y="840"/>
                  <a:pt x="716" y="840"/>
                </a:cubicBezTo>
                <a:cubicBezTo>
                  <a:pt x="729" y="840"/>
                  <a:pt x="740" y="829"/>
                  <a:pt x="740" y="816"/>
                </a:cubicBezTo>
                <a:cubicBezTo>
                  <a:pt x="740" y="807"/>
                  <a:pt x="736" y="800"/>
                  <a:pt x="729" y="796"/>
                </a:cubicBezTo>
                <a:lnTo>
                  <a:pt x="729" y="692"/>
                </a:lnTo>
                <a:cubicBezTo>
                  <a:pt x="729" y="642"/>
                  <a:pt x="692" y="601"/>
                  <a:pt x="644" y="595"/>
                </a:cubicBezTo>
                <a:lnTo>
                  <a:pt x="644" y="548"/>
                </a:lnTo>
                <a:lnTo>
                  <a:pt x="712" y="560"/>
                </a:lnTo>
                <a:cubicBezTo>
                  <a:pt x="771" y="570"/>
                  <a:pt x="814" y="621"/>
                  <a:pt x="814" y="681"/>
                </a:cubicBezTo>
                <a:lnTo>
                  <a:pt x="814" y="827"/>
                </a:lnTo>
                <a:cubicBezTo>
                  <a:pt x="814" y="834"/>
                  <a:pt x="820" y="840"/>
                  <a:pt x="827" y="840"/>
                </a:cubicBezTo>
                <a:cubicBezTo>
                  <a:pt x="834" y="840"/>
                  <a:pt x="839" y="834"/>
                  <a:pt x="839" y="827"/>
                </a:cubicBezTo>
                <a:lnTo>
                  <a:pt x="839" y="681"/>
                </a:lnTo>
                <a:cubicBezTo>
                  <a:pt x="839" y="608"/>
                  <a:pt x="787" y="547"/>
                  <a:pt x="716" y="534"/>
                </a:cubicBezTo>
                <a:close/>
              </a:path>
            </a:pathLst>
          </a:custGeom>
          <a:solidFill>
            <a:schemeClr val="tx2"/>
          </a:solidFill>
          <a:ln>
            <a:noFill/>
          </a:ln>
          <a:effectLst/>
        </p:spPr>
        <p:txBody>
          <a:bodyPr wrap="none" lIns="38405" tIns="19202" rIns="38405" bIns="19202" anchor="ctr"/>
          <a:lstStyle/>
          <a:p>
            <a:endParaRPr lang="en-US" dirty="0">
              <a:latin typeface="Poppins ExtraLight" pitchFamily="2" charset="77"/>
            </a:endParaRPr>
          </a:p>
        </p:txBody>
      </p:sp>
      <p:sp>
        <p:nvSpPr>
          <p:cNvPr id="51" name="Freeform 743">
            <a:extLst>
              <a:ext uri="{FF2B5EF4-FFF2-40B4-BE49-F238E27FC236}">
                <a16:creationId xmlns="" xmlns:a16="http://schemas.microsoft.com/office/drawing/2014/main" id="{25B439E3-68D8-0C4A-B4E7-E1B6F1540EAD}"/>
              </a:ext>
            </a:extLst>
          </p:cNvPr>
          <p:cNvSpPr>
            <a:spLocks noChangeArrowheads="1"/>
          </p:cNvSpPr>
          <p:nvPr/>
        </p:nvSpPr>
        <p:spPr bwMode="auto">
          <a:xfrm>
            <a:off x="4495023" y="3144478"/>
            <a:ext cx="320649" cy="427422"/>
          </a:xfrm>
          <a:custGeom>
            <a:avLst/>
            <a:gdLst>
              <a:gd name="T0" fmla="*/ 244736 w 302852"/>
              <a:gd name="T1" fmla="*/ 263506 h 302853"/>
              <a:gd name="T2" fmla="*/ 156299 w 302852"/>
              <a:gd name="T3" fmla="*/ 235712 h 302853"/>
              <a:gd name="T4" fmla="*/ 183732 w 302852"/>
              <a:gd name="T5" fmla="*/ 235712 h 302853"/>
              <a:gd name="T6" fmla="*/ 119480 w 302852"/>
              <a:gd name="T7" fmla="*/ 293828 h 302853"/>
              <a:gd name="T8" fmla="*/ 119480 w 302852"/>
              <a:gd name="T9" fmla="*/ 235712 h 302853"/>
              <a:gd name="T10" fmla="*/ 110455 w 302852"/>
              <a:gd name="T11" fmla="*/ 263506 h 302853"/>
              <a:gd name="T12" fmla="*/ 27434 w 302852"/>
              <a:gd name="T13" fmla="*/ 205391 h 302853"/>
              <a:gd name="T14" fmla="*/ 110455 w 302852"/>
              <a:gd name="T15" fmla="*/ 272531 h 302853"/>
              <a:gd name="T16" fmla="*/ 49091 w 302852"/>
              <a:gd name="T17" fmla="*/ 231380 h 302853"/>
              <a:gd name="T18" fmla="*/ 254121 w 302852"/>
              <a:gd name="T19" fmla="*/ 231380 h 302853"/>
              <a:gd name="T20" fmla="*/ 192756 w 302852"/>
              <a:gd name="T21" fmla="*/ 272531 h 302853"/>
              <a:gd name="T22" fmla="*/ 275778 w 302852"/>
              <a:gd name="T23" fmla="*/ 205391 h 302853"/>
              <a:gd name="T24" fmla="*/ 207843 w 302852"/>
              <a:gd name="T25" fmla="*/ 176055 h 302853"/>
              <a:gd name="T26" fmla="*/ 203074 w 302852"/>
              <a:gd name="T27" fmla="*/ 171654 h 302853"/>
              <a:gd name="T28" fmla="*/ 168475 w 302852"/>
              <a:gd name="T29" fmla="*/ 180824 h 302853"/>
              <a:gd name="T30" fmla="*/ 134921 w 302852"/>
              <a:gd name="T31" fmla="*/ 171654 h 302853"/>
              <a:gd name="T32" fmla="*/ 130330 w 302852"/>
              <a:gd name="T33" fmla="*/ 176055 h 302853"/>
              <a:gd name="T34" fmla="*/ 104546 w 302852"/>
              <a:gd name="T35" fmla="*/ 176055 h 302853"/>
              <a:gd name="T36" fmla="*/ 99955 w 302852"/>
              <a:gd name="T37" fmla="*/ 171654 h 302853"/>
              <a:gd name="T38" fmla="*/ 203074 w 302852"/>
              <a:gd name="T39" fmla="*/ 155407 h 302853"/>
              <a:gd name="T40" fmla="*/ 168475 w 302852"/>
              <a:gd name="T41" fmla="*/ 146224 h 302853"/>
              <a:gd name="T42" fmla="*/ 163706 w 302852"/>
              <a:gd name="T43" fmla="*/ 150815 h 302853"/>
              <a:gd name="T44" fmla="*/ 139513 w 302852"/>
              <a:gd name="T45" fmla="*/ 150815 h 302853"/>
              <a:gd name="T46" fmla="*/ 134921 w 302852"/>
              <a:gd name="T47" fmla="*/ 146224 h 302853"/>
              <a:gd name="T48" fmla="*/ 99955 w 302852"/>
              <a:gd name="T49" fmla="*/ 155407 h 302853"/>
              <a:gd name="T50" fmla="*/ 203074 w 302852"/>
              <a:gd name="T51" fmla="*/ 122383 h 302853"/>
              <a:gd name="T52" fmla="*/ 198673 w 302852"/>
              <a:gd name="T53" fmla="*/ 126785 h 302853"/>
              <a:gd name="T54" fmla="*/ 172876 w 302852"/>
              <a:gd name="T55" fmla="*/ 126785 h 302853"/>
              <a:gd name="T56" fmla="*/ 168475 w 302852"/>
              <a:gd name="T57" fmla="*/ 122383 h 302853"/>
              <a:gd name="T58" fmla="*/ 134921 w 302852"/>
              <a:gd name="T59" fmla="*/ 131553 h 302853"/>
              <a:gd name="T60" fmla="*/ 99955 w 302852"/>
              <a:gd name="T61" fmla="*/ 122383 h 302853"/>
              <a:gd name="T62" fmla="*/ 95363 w 302852"/>
              <a:gd name="T63" fmla="*/ 126785 h 302853"/>
              <a:gd name="T64" fmla="*/ 207843 w 302852"/>
              <a:gd name="T65" fmla="*/ 101722 h 302853"/>
              <a:gd name="T66" fmla="*/ 203074 w 302852"/>
              <a:gd name="T67" fmla="*/ 96953 h 302853"/>
              <a:gd name="T68" fmla="*/ 168475 w 302852"/>
              <a:gd name="T69" fmla="*/ 106123 h 302853"/>
              <a:gd name="T70" fmla="*/ 134921 w 302852"/>
              <a:gd name="T71" fmla="*/ 96953 h 302853"/>
              <a:gd name="T72" fmla="*/ 130330 w 302852"/>
              <a:gd name="T73" fmla="*/ 101722 h 302853"/>
              <a:gd name="T74" fmla="*/ 104546 w 302852"/>
              <a:gd name="T75" fmla="*/ 101722 h 302853"/>
              <a:gd name="T76" fmla="*/ 99955 w 302852"/>
              <a:gd name="T77" fmla="*/ 96953 h 302853"/>
              <a:gd name="T78" fmla="*/ 232823 w 302852"/>
              <a:gd name="T79" fmla="*/ 196006 h 302853"/>
              <a:gd name="T80" fmla="*/ 151607 w 302852"/>
              <a:gd name="T81" fmla="*/ 20663 h 302853"/>
              <a:gd name="T82" fmla="*/ 166643 w 302852"/>
              <a:gd name="T83" fmla="*/ 35697 h 302853"/>
              <a:gd name="T84" fmla="*/ 156262 w 302852"/>
              <a:gd name="T85" fmla="*/ 45004 h 302853"/>
              <a:gd name="T86" fmla="*/ 146953 w 302852"/>
              <a:gd name="T87" fmla="*/ 55385 h 302853"/>
              <a:gd name="T88" fmla="*/ 131919 w 302852"/>
              <a:gd name="T89" fmla="*/ 40351 h 302853"/>
              <a:gd name="T90" fmla="*/ 146953 w 302852"/>
              <a:gd name="T91" fmla="*/ 25316 h 302853"/>
              <a:gd name="T92" fmla="*/ 119480 w 302852"/>
              <a:gd name="T93" fmla="*/ 41511 h 302853"/>
              <a:gd name="T94" fmla="*/ 183732 w 302852"/>
              <a:gd name="T95" fmla="*/ 41511 h 302853"/>
              <a:gd name="T96" fmla="*/ 192756 w 302852"/>
              <a:gd name="T97" fmla="*/ 41511 h 302853"/>
              <a:gd name="T98" fmla="*/ 254121 w 302852"/>
              <a:gd name="T99" fmla="*/ 77969 h 302853"/>
              <a:gd name="T100" fmla="*/ 241847 w 302852"/>
              <a:gd name="T101" fmla="*/ 196006 h 302853"/>
              <a:gd name="T102" fmla="*/ 292383 w 302852"/>
              <a:gd name="T103" fmla="*/ 205391 h 302853"/>
              <a:gd name="T104" fmla="*/ 298519 w 302852"/>
              <a:gd name="T105" fmla="*/ 293828 h 302853"/>
              <a:gd name="T106" fmla="*/ 4693 w 302852"/>
              <a:gd name="T107" fmla="*/ 303213 h 302853"/>
              <a:gd name="T108" fmla="*/ 18409 w 302852"/>
              <a:gd name="T109" fmla="*/ 293828 h 302853"/>
              <a:gd name="T110" fmla="*/ 6136 w 302852"/>
              <a:gd name="T111" fmla="*/ 200698 h 302853"/>
              <a:gd name="T112" fmla="*/ 61364 w 302852"/>
              <a:gd name="T113" fmla="*/ 82661 h 302853"/>
              <a:gd name="T114" fmla="*/ 53784 w 302852"/>
              <a:gd name="T115" fmla="*/ 73637 h 302853"/>
              <a:gd name="T116" fmla="*/ 151606 w 302852"/>
              <a:gd name="T117" fmla="*/ 0 h 3028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2852" h="302853">
                <a:moveTo>
                  <a:pt x="192527" y="235432"/>
                </a:moveTo>
                <a:lnTo>
                  <a:pt x="192527" y="263193"/>
                </a:lnTo>
                <a:lnTo>
                  <a:pt x="244445" y="263193"/>
                </a:lnTo>
                <a:lnTo>
                  <a:pt x="244445" y="235432"/>
                </a:lnTo>
                <a:lnTo>
                  <a:pt x="192527" y="235432"/>
                </a:lnTo>
                <a:close/>
                <a:moveTo>
                  <a:pt x="156113" y="235432"/>
                </a:moveTo>
                <a:lnTo>
                  <a:pt x="156113" y="293479"/>
                </a:lnTo>
                <a:lnTo>
                  <a:pt x="183514" y="293479"/>
                </a:lnTo>
                <a:lnTo>
                  <a:pt x="183514" y="235432"/>
                </a:lnTo>
                <a:lnTo>
                  <a:pt x="156113" y="235432"/>
                </a:lnTo>
                <a:close/>
                <a:moveTo>
                  <a:pt x="119338" y="235432"/>
                </a:moveTo>
                <a:lnTo>
                  <a:pt x="119338" y="293479"/>
                </a:lnTo>
                <a:lnTo>
                  <a:pt x="146739" y="293479"/>
                </a:lnTo>
                <a:lnTo>
                  <a:pt x="146739" y="235432"/>
                </a:lnTo>
                <a:lnTo>
                  <a:pt x="119338" y="235432"/>
                </a:lnTo>
                <a:close/>
                <a:moveTo>
                  <a:pt x="58046" y="235432"/>
                </a:moveTo>
                <a:lnTo>
                  <a:pt x="58046" y="263193"/>
                </a:lnTo>
                <a:lnTo>
                  <a:pt x="110324" y="263193"/>
                </a:lnTo>
                <a:lnTo>
                  <a:pt x="110324" y="235432"/>
                </a:lnTo>
                <a:lnTo>
                  <a:pt x="58046" y="235432"/>
                </a:lnTo>
                <a:close/>
                <a:moveTo>
                  <a:pt x="27401" y="205147"/>
                </a:moveTo>
                <a:lnTo>
                  <a:pt x="27401" y="293479"/>
                </a:lnTo>
                <a:lnTo>
                  <a:pt x="110324" y="293479"/>
                </a:lnTo>
                <a:lnTo>
                  <a:pt x="110324" y="272207"/>
                </a:lnTo>
                <a:lnTo>
                  <a:pt x="53720" y="272207"/>
                </a:lnTo>
                <a:cubicBezTo>
                  <a:pt x="51196" y="272207"/>
                  <a:pt x="49033" y="270404"/>
                  <a:pt x="49033" y="267880"/>
                </a:cubicBezTo>
                <a:lnTo>
                  <a:pt x="49033" y="231105"/>
                </a:lnTo>
                <a:cubicBezTo>
                  <a:pt x="49033" y="228221"/>
                  <a:pt x="51196" y="226418"/>
                  <a:pt x="53720" y="226418"/>
                </a:cubicBezTo>
                <a:lnTo>
                  <a:pt x="249132" y="226418"/>
                </a:lnTo>
                <a:cubicBezTo>
                  <a:pt x="251655" y="226418"/>
                  <a:pt x="253819" y="228221"/>
                  <a:pt x="253819" y="231105"/>
                </a:cubicBezTo>
                <a:lnTo>
                  <a:pt x="253819" y="267880"/>
                </a:lnTo>
                <a:cubicBezTo>
                  <a:pt x="253819" y="270404"/>
                  <a:pt x="251655" y="272207"/>
                  <a:pt x="249132" y="272207"/>
                </a:cubicBezTo>
                <a:lnTo>
                  <a:pt x="192527" y="272207"/>
                </a:lnTo>
                <a:lnTo>
                  <a:pt x="192527" y="293479"/>
                </a:lnTo>
                <a:lnTo>
                  <a:pt x="275451" y="293479"/>
                </a:lnTo>
                <a:lnTo>
                  <a:pt x="275451" y="205147"/>
                </a:lnTo>
                <a:lnTo>
                  <a:pt x="27401" y="205147"/>
                </a:lnTo>
                <a:close/>
                <a:moveTo>
                  <a:pt x="202833" y="171450"/>
                </a:moveTo>
                <a:cubicBezTo>
                  <a:pt x="205398" y="171450"/>
                  <a:pt x="207596" y="173282"/>
                  <a:pt x="207596" y="175846"/>
                </a:cubicBezTo>
                <a:cubicBezTo>
                  <a:pt x="207596" y="178777"/>
                  <a:pt x="205398" y="180609"/>
                  <a:pt x="202833" y="180609"/>
                </a:cubicBezTo>
                <a:cubicBezTo>
                  <a:pt x="200269" y="180609"/>
                  <a:pt x="198437" y="178777"/>
                  <a:pt x="198437" y="175846"/>
                </a:cubicBezTo>
                <a:cubicBezTo>
                  <a:pt x="198437" y="173282"/>
                  <a:pt x="200269" y="171450"/>
                  <a:pt x="202833" y="171450"/>
                </a:cubicBezTo>
                <a:close/>
                <a:moveTo>
                  <a:pt x="168275" y="171450"/>
                </a:moveTo>
                <a:cubicBezTo>
                  <a:pt x="170839" y="171450"/>
                  <a:pt x="172671" y="173282"/>
                  <a:pt x="172671" y="175846"/>
                </a:cubicBezTo>
                <a:cubicBezTo>
                  <a:pt x="172671" y="178777"/>
                  <a:pt x="170839" y="180609"/>
                  <a:pt x="168275" y="180609"/>
                </a:cubicBezTo>
                <a:cubicBezTo>
                  <a:pt x="165344" y="180609"/>
                  <a:pt x="163512" y="178777"/>
                  <a:pt x="163512" y="175846"/>
                </a:cubicBezTo>
                <a:cubicBezTo>
                  <a:pt x="163512" y="173282"/>
                  <a:pt x="165344" y="171450"/>
                  <a:pt x="168275" y="171450"/>
                </a:cubicBezTo>
                <a:close/>
                <a:moveTo>
                  <a:pt x="134761" y="171450"/>
                </a:moveTo>
                <a:cubicBezTo>
                  <a:pt x="137231" y="171450"/>
                  <a:pt x="139347" y="173282"/>
                  <a:pt x="139347" y="175846"/>
                </a:cubicBezTo>
                <a:cubicBezTo>
                  <a:pt x="139347" y="178777"/>
                  <a:pt x="137231" y="180609"/>
                  <a:pt x="134761" y="180609"/>
                </a:cubicBezTo>
                <a:cubicBezTo>
                  <a:pt x="132292" y="180609"/>
                  <a:pt x="130175" y="178777"/>
                  <a:pt x="130175" y="175846"/>
                </a:cubicBezTo>
                <a:cubicBezTo>
                  <a:pt x="130175" y="173282"/>
                  <a:pt x="132292" y="171450"/>
                  <a:pt x="134761" y="171450"/>
                </a:cubicBezTo>
                <a:close/>
                <a:moveTo>
                  <a:pt x="99836" y="171450"/>
                </a:moveTo>
                <a:cubicBezTo>
                  <a:pt x="102305" y="171450"/>
                  <a:pt x="104422" y="173282"/>
                  <a:pt x="104422" y="175846"/>
                </a:cubicBezTo>
                <a:cubicBezTo>
                  <a:pt x="104422" y="178777"/>
                  <a:pt x="102305" y="180609"/>
                  <a:pt x="99836" y="180609"/>
                </a:cubicBezTo>
                <a:cubicBezTo>
                  <a:pt x="97366" y="180609"/>
                  <a:pt x="95250" y="178777"/>
                  <a:pt x="95250" y="175846"/>
                </a:cubicBezTo>
                <a:cubicBezTo>
                  <a:pt x="95250" y="173282"/>
                  <a:pt x="97366" y="171450"/>
                  <a:pt x="99836" y="171450"/>
                </a:cubicBezTo>
                <a:close/>
                <a:moveTo>
                  <a:pt x="202833" y="146050"/>
                </a:moveTo>
                <a:cubicBezTo>
                  <a:pt x="205398" y="146050"/>
                  <a:pt x="207596" y="148167"/>
                  <a:pt x="207596" y="150636"/>
                </a:cubicBezTo>
                <a:cubicBezTo>
                  <a:pt x="207596" y="153106"/>
                  <a:pt x="205398" y="155222"/>
                  <a:pt x="202833" y="155222"/>
                </a:cubicBezTo>
                <a:cubicBezTo>
                  <a:pt x="200269" y="155222"/>
                  <a:pt x="198437" y="153106"/>
                  <a:pt x="198437" y="150636"/>
                </a:cubicBezTo>
                <a:cubicBezTo>
                  <a:pt x="198437" y="148167"/>
                  <a:pt x="200269" y="146050"/>
                  <a:pt x="202833" y="146050"/>
                </a:cubicBezTo>
                <a:close/>
                <a:moveTo>
                  <a:pt x="168275" y="146050"/>
                </a:moveTo>
                <a:cubicBezTo>
                  <a:pt x="170839" y="146050"/>
                  <a:pt x="172671" y="148167"/>
                  <a:pt x="172671" y="150636"/>
                </a:cubicBezTo>
                <a:cubicBezTo>
                  <a:pt x="172671" y="153106"/>
                  <a:pt x="170839" y="155222"/>
                  <a:pt x="168275" y="155222"/>
                </a:cubicBezTo>
                <a:cubicBezTo>
                  <a:pt x="165344" y="155222"/>
                  <a:pt x="163512" y="153106"/>
                  <a:pt x="163512" y="150636"/>
                </a:cubicBezTo>
                <a:cubicBezTo>
                  <a:pt x="163512" y="148167"/>
                  <a:pt x="165344" y="146050"/>
                  <a:pt x="168275" y="146050"/>
                </a:cubicBezTo>
                <a:close/>
                <a:moveTo>
                  <a:pt x="134761" y="146050"/>
                </a:moveTo>
                <a:cubicBezTo>
                  <a:pt x="137231" y="146050"/>
                  <a:pt x="139347" y="148167"/>
                  <a:pt x="139347" y="150636"/>
                </a:cubicBezTo>
                <a:cubicBezTo>
                  <a:pt x="139347" y="153106"/>
                  <a:pt x="137231" y="155222"/>
                  <a:pt x="134761" y="155222"/>
                </a:cubicBezTo>
                <a:cubicBezTo>
                  <a:pt x="132292" y="155222"/>
                  <a:pt x="130175" y="153106"/>
                  <a:pt x="130175" y="150636"/>
                </a:cubicBezTo>
                <a:cubicBezTo>
                  <a:pt x="130175" y="148167"/>
                  <a:pt x="132292" y="146050"/>
                  <a:pt x="134761" y="146050"/>
                </a:cubicBezTo>
                <a:close/>
                <a:moveTo>
                  <a:pt x="99836" y="146050"/>
                </a:moveTo>
                <a:cubicBezTo>
                  <a:pt x="102305" y="146050"/>
                  <a:pt x="104422" y="148167"/>
                  <a:pt x="104422" y="150636"/>
                </a:cubicBezTo>
                <a:cubicBezTo>
                  <a:pt x="104422" y="153106"/>
                  <a:pt x="102305" y="155222"/>
                  <a:pt x="99836" y="155222"/>
                </a:cubicBezTo>
                <a:cubicBezTo>
                  <a:pt x="97366" y="155222"/>
                  <a:pt x="95250" y="153106"/>
                  <a:pt x="95250" y="150636"/>
                </a:cubicBezTo>
                <a:cubicBezTo>
                  <a:pt x="95250" y="148167"/>
                  <a:pt x="97366" y="146050"/>
                  <a:pt x="99836" y="146050"/>
                </a:cubicBezTo>
                <a:close/>
                <a:moveTo>
                  <a:pt x="202833" y="122238"/>
                </a:moveTo>
                <a:cubicBezTo>
                  <a:pt x="205398" y="122238"/>
                  <a:pt x="207596" y="124436"/>
                  <a:pt x="207596" y="126634"/>
                </a:cubicBezTo>
                <a:cubicBezTo>
                  <a:pt x="207596" y="129199"/>
                  <a:pt x="205398" y="131397"/>
                  <a:pt x="202833" y="131397"/>
                </a:cubicBezTo>
                <a:cubicBezTo>
                  <a:pt x="200269" y="131397"/>
                  <a:pt x="198437" y="129199"/>
                  <a:pt x="198437" y="126634"/>
                </a:cubicBezTo>
                <a:cubicBezTo>
                  <a:pt x="198437" y="124436"/>
                  <a:pt x="200269" y="122238"/>
                  <a:pt x="202833" y="122238"/>
                </a:cubicBezTo>
                <a:close/>
                <a:moveTo>
                  <a:pt x="168275" y="122238"/>
                </a:moveTo>
                <a:cubicBezTo>
                  <a:pt x="170839" y="122238"/>
                  <a:pt x="172671" y="124436"/>
                  <a:pt x="172671" y="126634"/>
                </a:cubicBezTo>
                <a:cubicBezTo>
                  <a:pt x="172671" y="129199"/>
                  <a:pt x="170839" y="131397"/>
                  <a:pt x="168275" y="131397"/>
                </a:cubicBezTo>
                <a:cubicBezTo>
                  <a:pt x="165344" y="131397"/>
                  <a:pt x="163512" y="129199"/>
                  <a:pt x="163512" y="126634"/>
                </a:cubicBezTo>
                <a:cubicBezTo>
                  <a:pt x="163512" y="124436"/>
                  <a:pt x="165344" y="122238"/>
                  <a:pt x="168275" y="122238"/>
                </a:cubicBezTo>
                <a:close/>
                <a:moveTo>
                  <a:pt x="134761" y="122238"/>
                </a:moveTo>
                <a:cubicBezTo>
                  <a:pt x="137231" y="122238"/>
                  <a:pt x="139347" y="124436"/>
                  <a:pt x="139347" y="126634"/>
                </a:cubicBezTo>
                <a:cubicBezTo>
                  <a:pt x="139347" y="129199"/>
                  <a:pt x="137231" y="131397"/>
                  <a:pt x="134761" y="131397"/>
                </a:cubicBezTo>
                <a:cubicBezTo>
                  <a:pt x="132292" y="131397"/>
                  <a:pt x="130175" y="129199"/>
                  <a:pt x="130175" y="126634"/>
                </a:cubicBezTo>
                <a:cubicBezTo>
                  <a:pt x="130175" y="124436"/>
                  <a:pt x="132292" y="122238"/>
                  <a:pt x="134761" y="122238"/>
                </a:cubicBezTo>
                <a:close/>
                <a:moveTo>
                  <a:pt x="99836" y="122238"/>
                </a:moveTo>
                <a:cubicBezTo>
                  <a:pt x="102305" y="122238"/>
                  <a:pt x="104422" y="124436"/>
                  <a:pt x="104422" y="126634"/>
                </a:cubicBezTo>
                <a:cubicBezTo>
                  <a:pt x="104422" y="129199"/>
                  <a:pt x="102305" y="131397"/>
                  <a:pt x="99836" y="131397"/>
                </a:cubicBezTo>
                <a:cubicBezTo>
                  <a:pt x="97366" y="131397"/>
                  <a:pt x="95250" y="129199"/>
                  <a:pt x="95250" y="126634"/>
                </a:cubicBezTo>
                <a:cubicBezTo>
                  <a:pt x="95250" y="124436"/>
                  <a:pt x="97366" y="122238"/>
                  <a:pt x="99836" y="122238"/>
                </a:cubicBezTo>
                <a:close/>
                <a:moveTo>
                  <a:pt x="202833" y="96838"/>
                </a:moveTo>
                <a:cubicBezTo>
                  <a:pt x="205398" y="96838"/>
                  <a:pt x="207596" y="99036"/>
                  <a:pt x="207596" y="101601"/>
                </a:cubicBezTo>
                <a:cubicBezTo>
                  <a:pt x="207596" y="104165"/>
                  <a:pt x="205398" y="105997"/>
                  <a:pt x="202833" y="105997"/>
                </a:cubicBezTo>
                <a:cubicBezTo>
                  <a:pt x="200269" y="105997"/>
                  <a:pt x="198437" y="104165"/>
                  <a:pt x="198437" y="101601"/>
                </a:cubicBezTo>
                <a:cubicBezTo>
                  <a:pt x="198437" y="99036"/>
                  <a:pt x="200269" y="96838"/>
                  <a:pt x="202833" y="96838"/>
                </a:cubicBezTo>
                <a:close/>
                <a:moveTo>
                  <a:pt x="168275" y="96838"/>
                </a:moveTo>
                <a:cubicBezTo>
                  <a:pt x="170839" y="96838"/>
                  <a:pt x="172671" y="99036"/>
                  <a:pt x="172671" y="101601"/>
                </a:cubicBezTo>
                <a:cubicBezTo>
                  <a:pt x="172671" y="104165"/>
                  <a:pt x="170839" y="105997"/>
                  <a:pt x="168275" y="105997"/>
                </a:cubicBezTo>
                <a:cubicBezTo>
                  <a:pt x="165344" y="105997"/>
                  <a:pt x="163512" y="104165"/>
                  <a:pt x="163512" y="101601"/>
                </a:cubicBezTo>
                <a:cubicBezTo>
                  <a:pt x="163512" y="99036"/>
                  <a:pt x="165344" y="96838"/>
                  <a:pt x="168275" y="96838"/>
                </a:cubicBezTo>
                <a:close/>
                <a:moveTo>
                  <a:pt x="134761" y="96838"/>
                </a:moveTo>
                <a:cubicBezTo>
                  <a:pt x="137231" y="96838"/>
                  <a:pt x="139347" y="99036"/>
                  <a:pt x="139347" y="101601"/>
                </a:cubicBezTo>
                <a:cubicBezTo>
                  <a:pt x="139347" y="104165"/>
                  <a:pt x="137231" y="105997"/>
                  <a:pt x="134761" y="105997"/>
                </a:cubicBezTo>
                <a:cubicBezTo>
                  <a:pt x="132292" y="105997"/>
                  <a:pt x="130175" y="104165"/>
                  <a:pt x="130175" y="101601"/>
                </a:cubicBezTo>
                <a:cubicBezTo>
                  <a:pt x="130175" y="99036"/>
                  <a:pt x="132292" y="96838"/>
                  <a:pt x="134761" y="96838"/>
                </a:cubicBezTo>
                <a:close/>
                <a:moveTo>
                  <a:pt x="99836" y="96838"/>
                </a:moveTo>
                <a:cubicBezTo>
                  <a:pt x="102305" y="96838"/>
                  <a:pt x="104422" y="99036"/>
                  <a:pt x="104422" y="101601"/>
                </a:cubicBezTo>
                <a:cubicBezTo>
                  <a:pt x="104422" y="104165"/>
                  <a:pt x="102305" y="105997"/>
                  <a:pt x="99836" y="105997"/>
                </a:cubicBezTo>
                <a:cubicBezTo>
                  <a:pt x="97366" y="105997"/>
                  <a:pt x="95250" y="104165"/>
                  <a:pt x="95250" y="101601"/>
                </a:cubicBezTo>
                <a:cubicBezTo>
                  <a:pt x="95250" y="99036"/>
                  <a:pt x="97366" y="96838"/>
                  <a:pt x="99836" y="96838"/>
                </a:cubicBezTo>
                <a:close/>
                <a:moveTo>
                  <a:pt x="70305" y="82563"/>
                </a:moveTo>
                <a:lnTo>
                  <a:pt x="70305" y="195773"/>
                </a:lnTo>
                <a:lnTo>
                  <a:pt x="232547" y="195773"/>
                </a:lnTo>
                <a:lnTo>
                  <a:pt x="232547" y="82563"/>
                </a:lnTo>
                <a:lnTo>
                  <a:pt x="70305" y="82563"/>
                </a:lnTo>
                <a:close/>
                <a:moveTo>
                  <a:pt x="151427" y="20638"/>
                </a:moveTo>
                <a:cubicBezTo>
                  <a:pt x="153930" y="20638"/>
                  <a:pt x="156076" y="22426"/>
                  <a:pt x="156076" y="25286"/>
                </a:cubicBezTo>
                <a:lnTo>
                  <a:pt x="156076" y="35655"/>
                </a:lnTo>
                <a:lnTo>
                  <a:pt x="166445" y="35655"/>
                </a:lnTo>
                <a:cubicBezTo>
                  <a:pt x="168947" y="35655"/>
                  <a:pt x="171093" y="37800"/>
                  <a:pt x="171093" y="40303"/>
                </a:cubicBezTo>
                <a:cubicBezTo>
                  <a:pt x="171093" y="42806"/>
                  <a:pt x="168947" y="44951"/>
                  <a:pt x="166445" y="44951"/>
                </a:cubicBezTo>
                <a:lnTo>
                  <a:pt x="156076" y="44951"/>
                </a:lnTo>
                <a:lnTo>
                  <a:pt x="156076" y="55319"/>
                </a:lnTo>
                <a:cubicBezTo>
                  <a:pt x="156076" y="57822"/>
                  <a:pt x="153930" y="59967"/>
                  <a:pt x="151427" y="59967"/>
                </a:cubicBezTo>
                <a:cubicBezTo>
                  <a:pt x="148925" y="59967"/>
                  <a:pt x="146779" y="57822"/>
                  <a:pt x="146779" y="55319"/>
                </a:cubicBezTo>
                <a:lnTo>
                  <a:pt x="146779" y="44951"/>
                </a:lnTo>
                <a:lnTo>
                  <a:pt x="136410" y="44951"/>
                </a:lnTo>
                <a:cubicBezTo>
                  <a:pt x="133908" y="44951"/>
                  <a:pt x="131762" y="42806"/>
                  <a:pt x="131762" y="40303"/>
                </a:cubicBezTo>
                <a:cubicBezTo>
                  <a:pt x="131762" y="37800"/>
                  <a:pt x="133908" y="35655"/>
                  <a:pt x="136410" y="35655"/>
                </a:cubicBezTo>
                <a:lnTo>
                  <a:pt x="146779" y="35655"/>
                </a:lnTo>
                <a:lnTo>
                  <a:pt x="146779" y="25286"/>
                </a:lnTo>
                <a:cubicBezTo>
                  <a:pt x="146779" y="22426"/>
                  <a:pt x="148925" y="20638"/>
                  <a:pt x="151427" y="20638"/>
                </a:cubicBezTo>
                <a:close/>
                <a:moveTo>
                  <a:pt x="151426" y="9374"/>
                </a:moveTo>
                <a:cubicBezTo>
                  <a:pt x="133760" y="9374"/>
                  <a:pt x="119338" y="23435"/>
                  <a:pt x="119338" y="41462"/>
                </a:cubicBezTo>
                <a:lnTo>
                  <a:pt x="119338" y="73550"/>
                </a:lnTo>
                <a:lnTo>
                  <a:pt x="183514" y="73550"/>
                </a:lnTo>
                <a:lnTo>
                  <a:pt x="183514" y="41462"/>
                </a:lnTo>
                <a:cubicBezTo>
                  <a:pt x="183514" y="23435"/>
                  <a:pt x="169092" y="9374"/>
                  <a:pt x="151426" y="9374"/>
                </a:cubicBezTo>
                <a:close/>
                <a:moveTo>
                  <a:pt x="151426" y="0"/>
                </a:moveTo>
                <a:cubicBezTo>
                  <a:pt x="174140" y="0"/>
                  <a:pt x="192527" y="18748"/>
                  <a:pt x="192527" y="41462"/>
                </a:cubicBezTo>
                <a:lnTo>
                  <a:pt x="192527" y="73550"/>
                </a:lnTo>
                <a:lnTo>
                  <a:pt x="249132" y="73550"/>
                </a:lnTo>
                <a:cubicBezTo>
                  <a:pt x="251655" y="73550"/>
                  <a:pt x="253819" y="75353"/>
                  <a:pt x="253819" y="77876"/>
                </a:cubicBezTo>
                <a:cubicBezTo>
                  <a:pt x="253819" y="80761"/>
                  <a:pt x="251655" y="82563"/>
                  <a:pt x="249132" y="82563"/>
                </a:cubicBezTo>
                <a:lnTo>
                  <a:pt x="241560" y="82563"/>
                </a:lnTo>
                <a:lnTo>
                  <a:pt x="241560" y="195773"/>
                </a:lnTo>
                <a:lnTo>
                  <a:pt x="292036" y="195773"/>
                </a:lnTo>
                <a:cubicBezTo>
                  <a:pt x="294559" y="195773"/>
                  <a:pt x="296723" y="197936"/>
                  <a:pt x="296723" y="200460"/>
                </a:cubicBezTo>
                <a:cubicBezTo>
                  <a:pt x="296723" y="202983"/>
                  <a:pt x="294559" y="205147"/>
                  <a:pt x="292036" y="205147"/>
                </a:cubicBezTo>
                <a:lnTo>
                  <a:pt x="284464" y="205147"/>
                </a:lnTo>
                <a:lnTo>
                  <a:pt x="284464" y="293479"/>
                </a:lnTo>
                <a:lnTo>
                  <a:pt x="298165" y="293479"/>
                </a:lnTo>
                <a:cubicBezTo>
                  <a:pt x="300688" y="293479"/>
                  <a:pt x="302852" y="295642"/>
                  <a:pt x="302852" y="298166"/>
                </a:cubicBezTo>
                <a:cubicBezTo>
                  <a:pt x="302852" y="300689"/>
                  <a:pt x="300688" y="302853"/>
                  <a:pt x="298165" y="302853"/>
                </a:cubicBezTo>
                <a:lnTo>
                  <a:pt x="4687" y="302853"/>
                </a:lnTo>
                <a:cubicBezTo>
                  <a:pt x="2163" y="302853"/>
                  <a:pt x="0" y="300689"/>
                  <a:pt x="0" y="298166"/>
                </a:cubicBezTo>
                <a:cubicBezTo>
                  <a:pt x="0" y="295642"/>
                  <a:pt x="2163" y="293479"/>
                  <a:pt x="4687" y="293479"/>
                </a:cubicBezTo>
                <a:lnTo>
                  <a:pt x="18387" y="293479"/>
                </a:lnTo>
                <a:lnTo>
                  <a:pt x="18387" y="205147"/>
                </a:lnTo>
                <a:lnTo>
                  <a:pt x="10816" y="205147"/>
                </a:lnTo>
                <a:cubicBezTo>
                  <a:pt x="8292" y="205147"/>
                  <a:pt x="6129" y="202983"/>
                  <a:pt x="6129" y="200460"/>
                </a:cubicBezTo>
                <a:cubicBezTo>
                  <a:pt x="6129" y="197936"/>
                  <a:pt x="8292" y="195773"/>
                  <a:pt x="10816" y="195773"/>
                </a:cubicBezTo>
                <a:lnTo>
                  <a:pt x="61291" y="195773"/>
                </a:lnTo>
                <a:lnTo>
                  <a:pt x="61291" y="82563"/>
                </a:lnTo>
                <a:lnTo>
                  <a:pt x="53720" y="82563"/>
                </a:lnTo>
                <a:cubicBezTo>
                  <a:pt x="51196" y="82563"/>
                  <a:pt x="49033" y="80761"/>
                  <a:pt x="49033" y="77876"/>
                </a:cubicBezTo>
                <a:cubicBezTo>
                  <a:pt x="49033" y="75353"/>
                  <a:pt x="51196" y="73550"/>
                  <a:pt x="53720" y="73550"/>
                </a:cubicBezTo>
                <a:lnTo>
                  <a:pt x="110324" y="73550"/>
                </a:lnTo>
                <a:lnTo>
                  <a:pt x="110324" y="41462"/>
                </a:lnTo>
                <a:cubicBezTo>
                  <a:pt x="110324" y="18748"/>
                  <a:pt x="128712" y="0"/>
                  <a:pt x="151426" y="0"/>
                </a:cubicBezTo>
                <a:close/>
              </a:path>
            </a:pathLst>
          </a:custGeom>
          <a:solidFill>
            <a:schemeClr val="tx2"/>
          </a:solidFill>
          <a:ln>
            <a:noFill/>
          </a:ln>
          <a:effectLst/>
        </p:spPr>
        <p:txBody>
          <a:bodyPr lIns="38405" tIns="19202" rIns="38405" bIns="19202" anchor="ctr"/>
          <a:lstStyle/>
          <a:p>
            <a:endParaRPr lang="en-US" dirty="0">
              <a:latin typeface="Poppins ExtraLight" pitchFamily="2" charset="77"/>
            </a:endParaRPr>
          </a:p>
        </p:txBody>
      </p:sp>
      <p:sp>
        <p:nvSpPr>
          <p:cNvPr id="52" name="Freeform 744">
            <a:extLst>
              <a:ext uri="{FF2B5EF4-FFF2-40B4-BE49-F238E27FC236}">
                <a16:creationId xmlns="" xmlns:a16="http://schemas.microsoft.com/office/drawing/2014/main" id="{52750359-6F8A-2D49-B590-64FCC0AB6CA8}"/>
              </a:ext>
            </a:extLst>
          </p:cNvPr>
          <p:cNvSpPr>
            <a:spLocks noChangeArrowheads="1"/>
          </p:cNvSpPr>
          <p:nvPr/>
        </p:nvSpPr>
        <p:spPr bwMode="auto">
          <a:xfrm>
            <a:off x="6521636" y="1568392"/>
            <a:ext cx="318971" cy="427422"/>
          </a:xfrm>
          <a:custGeom>
            <a:avLst/>
            <a:gdLst>
              <a:gd name="T0" fmla="*/ 228510 w 301266"/>
              <a:gd name="T1" fmla="*/ 257304 h 302853"/>
              <a:gd name="T2" fmla="*/ 170065 w 301266"/>
              <a:gd name="T3" fmla="*/ 257304 h 302853"/>
              <a:gd name="T4" fmla="*/ 254418 w 301266"/>
              <a:gd name="T5" fmla="*/ 219335 h 302853"/>
              <a:gd name="T6" fmla="*/ 223990 w 301266"/>
              <a:gd name="T7" fmla="*/ 228505 h 302853"/>
              <a:gd name="T8" fmla="*/ 174326 w 301266"/>
              <a:gd name="T9" fmla="*/ 219335 h 302853"/>
              <a:gd name="T10" fmla="*/ 198471 w 301266"/>
              <a:gd name="T11" fmla="*/ 228505 h 302853"/>
              <a:gd name="T12" fmla="*/ 174326 w 301266"/>
              <a:gd name="T13" fmla="*/ 219335 h 302853"/>
              <a:gd name="T14" fmla="*/ 258710 w 301266"/>
              <a:gd name="T15" fmla="*/ 190726 h 302853"/>
              <a:gd name="T16" fmla="*/ 170065 w 301266"/>
              <a:gd name="T17" fmla="*/ 190726 h 302853"/>
              <a:gd name="T18" fmla="*/ 79759 w 301266"/>
              <a:gd name="T19" fmla="*/ 208572 h 302853"/>
              <a:gd name="T20" fmla="*/ 52305 w 301266"/>
              <a:gd name="T21" fmla="*/ 234580 h 302853"/>
              <a:gd name="T22" fmla="*/ 79759 w 301266"/>
              <a:gd name="T23" fmla="*/ 262394 h 302853"/>
              <a:gd name="T24" fmla="*/ 105767 w 301266"/>
              <a:gd name="T25" fmla="*/ 234580 h 302853"/>
              <a:gd name="T26" fmla="*/ 105767 w 301266"/>
              <a:gd name="T27" fmla="*/ 213267 h 302853"/>
              <a:gd name="T28" fmla="*/ 79759 w 301266"/>
              <a:gd name="T29" fmla="*/ 185815 h 302853"/>
              <a:gd name="T30" fmla="*/ 110463 w 301266"/>
              <a:gd name="T31" fmla="*/ 181118 h 302853"/>
              <a:gd name="T32" fmla="*/ 137916 w 301266"/>
              <a:gd name="T33" fmla="*/ 208572 h 302853"/>
              <a:gd name="T34" fmla="*/ 110463 w 301266"/>
              <a:gd name="T35" fmla="*/ 243972 h 302853"/>
              <a:gd name="T36" fmla="*/ 75424 w 301266"/>
              <a:gd name="T37" fmla="*/ 271424 h 302853"/>
              <a:gd name="T38" fmla="*/ 47610 w 301266"/>
              <a:gd name="T39" fmla="*/ 243972 h 302853"/>
              <a:gd name="T40" fmla="*/ 47610 w 301266"/>
              <a:gd name="T41" fmla="*/ 204236 h 302853"/>
              <a:gd name="T42" fmla="*/ 75424 w 301266"/>
              <a:gd name="T43" fmla="*/ 176422 h 302853"/>
              <a:gd name="T44" fmla="*/ 16537 w 301266"/>
              <a:gd name="T45" fmla="*/ 293828 h 302853"/>
              <a:gd name="T46" fmla="*/ 292637 w 301266"/>
              <a:gd name="T47" fmla="*/ 131753 h 302853"/>
              <a:gd name="T48" fmla="*/ 200244 w 301266"/>
              <a:gd name="T49" fmla="*/ 146913 h 302853"/>
              <a:gd name="T50" fmla="*/ 99942 w 301266"/>
              <a:gd name="T51" fmla="*/ 146913 h 302853"/>
              <a:gd name="T52" fmla="*/ 8988 w 301266"/>
              <a:gd name="T53" fmla="*/ 131753 h 302853"/>
              <a:gd name="T54" fmla="*/ 81248 w 301266"/>
              <a:gd name="T55" fmla="*/ 122729 h 302853"/>
              <a:gd name="T56" fmla="*/ 118277 w 301266"/>
              <a:gd name="T57" fmla="*/ 146913 h 302853"/>
              <a:gd name="T58" fmla="*/ 200244 w 301266"/>
              <a:gd name="T59" fmla="*/ 131753 h 302853"/>
              <a:gd name="T60" fmla="*/ 249856 w 301266"/>
              <a:gd name="T61" fmla="*/ 82661 h 302853"/>
              <a:gd name="T62" fmla="*/ 98634 w 301266"/>
              <a:gd name="T63" fmla="*/ 30199 h 302853"/>
              <a:gd name="T64" fmla="*/ 39283 w 301266"/>
              <a:gd name="T65" fmla="*/ 39382 h 302853"/>
              <a:gd name="T66" fmla="*/ 16537 w 301266"/>
              <a:gd name="T67" fmla="*/ 9385 h 302853"/>
              <a:gd name="T68" fmla="*/ 42421 w 301266"/>
              <a:gd name="T69" fmla="*/ 122729 h 302853"/>
              <a:gd name="T70" fmla="*/ 254530 w 301266"/>
              <a:gd name="T71" fmla="*/ 73637 h 302853"/>
              <a:gd name="T72" fmla="*/ 292637 w 301266"/>
              <a:gd name="T73" fmla="*/ 122729 h 302853"/>
              <a:gd name="T74" fmla="*/ 145959 w 301266"/>
              <a:gd name="T75" fmla="*/ 40068 h 302853"/>
              <a:gd name="T76" fmla="*/ 102100 w 301266"/>
              <a:gd name="T77" fmla="*/ 9385 h 302853"/>
              <a:gd name="T78" fmla="*/ 102100 w 301266"/>
              <a:gd name="T79" fmla="*/ 0 h 302853"/>
              <a:gd name="T80" fmla="*/ 145959 w 301266"/>
              <a:gd name="T81" fmla="*/ 30682 h 302853"/>
              <a:gd name="T82" fmla="*/ 301625 w 301266"/>
              <a:gd name="T83" fmla="*/ 286247 h 302853"/>
              <a:gd name="T84" fmla="*/ 0 w 301266"/>
              <a:gd name="T85" fmla="*/ 286247 h 3028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1266" h="302853">
                <a:moveTo>
                  <a:pt x="174214" y="252413"/>
                </a:moveTo>
                <a:lnTo>
                  <a:pt x="223524" y="252413"/>
                </a:lnTo>
                <a:cubicBezTo>
                  <a:pt x="226062" y="252413"/>
                  <a:pt x="228238" y="254530"/>
                  <a:pt x="228238" y="256999"/>
                </a:cubicBezTo>
                <a:cubicBezTo>
                  <a:pt x="228238" y="259469"/>
                  <a:pt x="226062" y="261585"/>
                  <a:pt x="223524" y="261585"/>
                </a:cubicBezTo>
                <a:lnTo>
                  <a:pt x="174214" y="261585"/>
                </a:lnTo>
                <a:cubicBezTo>
                  <a:pt x="171676" y="261585"/>
                  <a:pt x="169863" y="259469"/>
                  <a:pt x="169863" y="256999"/>
                </a:cubicBezTo>
                <a:cubicBezTo>
                  <a:pt x="169863" y="254530"/>
                  <a:pt x="171676" y="252413"/>
                  <a:pt x="174214" y="252413"/>
                </a:cubicBezTo>
                <a:close/>
                <a:moveTo>
                  <a:pt x="223723" y="219075"/>
                </a:moveTo>
                <a:lnTo>
                  <a:pt x="254115" y="219075"/>
                </a:lnTo>
                <a:cubicBezTo>
                  <a:pt x="256618" y="219075"/>
                  <a:pt x="258406" y="221273"/>
                  <a:pt x="258406" y="223471"/>
                </a:cubicBezTo>
                <a:cubicBezTo>
                  <a:pt x="258406" y="226402"/>
                  <a:pt x="256618" y="228234"/>
                  <a:pt x="254115" y="228234"/>
                </a:cubicBezTo>
                <a:lnTo>
                  <a:pt x="223723" y="228234"/>
                </a:lnTo>
                <a:cubicBezTo>
                  <a:pt x="221221" y="228234"/>
                  <a:pt x="219075" y="226402"/>
                  <a:pt x="219075" y="223471"/>
                </a:cubicBezTo>
                <a:cubicBezTo>
                  <a:pt x="219075" y="221273"/>
                  <a:pt x="221221" y="219075"/>
                  <a:pt x="223723" y="219075"/>
                </a:cubicBezTo>
                <a:close/>
                <a:moveTo>
                  <a:pt x="174119" y="219075"/>
                </a:moveTo>
                <a:lnTo>
                  <a:pt x="198235" y="219075"/>
                </a:lnTo>
                <a:cubicBezTo>
                  <a:pt x="200718" y="219075"/>
                  <a:pt x="202846" y="221273"/>
                  <a:pt x="202846" y="223471"/>
                </a:cubicBezTo>
                <a:cubicBezTo>
                  <a:pt x="202846" y="226402"/>
                  <a:pt x="200718" y="228234"/>
                  <a:pt x="198235" y="228234"/>
                </a:cubicBezTo>
                <a:lnTo>
                  <a:pt x="174119" y="228234"/>
                </a:lnTo>
                <a:cubicBezTo>
                  <a:pt x="171636" y="228234"/>
                  <a:pt x="169863" y="226402"/>
                  <a:pt x="169863" y="223471"/>
                </a:cubicBezTo>
                <a:cubicBezTo>
                  <a:pt x="169863" y="221273"/>
                  <a:pt x="171636" y="219075"/>
                  <a:pt x="174119" y="219075"/>
                </a:cubicBezTo>
                <a:close/>
                <a:moveTo>
                  <a:pt x="174200" y="185738"/>
                </a:moveTo>
                <a:lnTo>
                  <a:pt x="254065" y="185738"/>
                </a:lnTo>
                <a:cubicBezTo>
                  <a:pt x="256595" y="185738"/>
                  <a:pt x="258402" y="187936"/>
                  <a:pt x="258402" y="190500"/>
                </a:cubicBezTo>
                <a:cubicBezTo>
                  <a:pt x="258402" y="193065"/>
                  <a:pt x="256595" y="194897"/>
                  <a:pt x="254065" y="194897"/>
                </a:cubicBezTo>
                <a:lnTo>
                  <a:pt x="174200" y="194897"/>
                </a:lnTo>
                <a:cubicBezTo>
                  <a:pt x="171670" y="194897"/>
                  <a:pt x="169863" y="193065"/>
                  <a:pt x="169863" y="190500"/>
                </a:cubicBezTo>
                <a:cubicBezTo>
                  <a:pt x="169863" y="187936"/>
                  <a:pt x="171670" y="185738"/>
                  <a:pt x="174200" y="185738"/>
                </a:cubicBezTo>
                <a:close/>
                <a:moveTo>
                  <a:pt x="79664" y="185594"/>
                </a:moveTo>
                <a:lnTo>
                  <a:pt x="79664" y="208324"/>
                </a:lnTo>
                <a:cubicBezTo>
                  <a:pt x="79664" y="210849"/>
                  <a:pt x="77860" y="213014"/>
                  <a:pt x="75334" y="213014"/>
                </a:cubicBezTo>
                <a:lnTo>
                  <a:pt x="52243" y="213014"/>
                </a:lnTo>
                <a:lnTo>
                  <a:pt x="52243" y="234301"/>
                </a:lnTo>
                <a:lnTo>
                  <a:pt x="75334" y="234301"/>
                </a:lnTo>
                <a:cubicBezTo>
                  <a:pt x="77860" y="234301"/>
                  <a:pt x="79664" y="236466"/>
                  <a:pt x="79664" y="238991"/>
                </a:cubicBezTo>
                <a:lnTo>
                  <a:pt x="79664" y="262082"/>
                </a:lnTo>
                <a:lnTo>
                  <a:pt x="101312" y="262082"/>
                </a:lnTo>
                <a:lnTo>
                  <a:pt x="101312" y="238991"/>
                </a:lnTo>
                <a:cubicBezTo>
                  <a:pt x="101312" y="236466"/>
                  <a:pt x="103116" y="234301"/>
                  <a:pt x="105641" y="234301"/>
                </a:cubicBezTo>
                <a:lnTo>
                  <a:pt x="128732" y="234301"/>
                </a:lnTo>
                <a:lnTo>
                  <a:pt x="128732" y="213014"/>
                </a:lnTo>
                <a:lnTo>
                  <a:pt x="105641" y="213014"/>
                </a:lnTo>
                <a:cubicBezTo>
                  <a:pt x="103116" y="213014"/>
                  <a:pt x="101312" y="210849"/>
                  <a:pt x="101312" y="208324"/>
                </a:cubicBezTo>
                <a:lnTo>
                  <a:pt x="101312" y="185594"/>
                </a:lnTo>
                <a:lnTo>
                  <a:pt x="79664" y="185594"/>
                </a:lnTo>
                <a:close/>
                <a:moveTo>
                  <a:pt x="75334" y="176213"/>
                </a:moveTo>
                <a:lnTo>
                  <a:pt x="105641" y="176213"/>
                </a:lnTo>
                <a:cubicBezTo>
                  <a:pt x="108167" y="176213"/>
                  <a:pt x="110332" y="178378"/>
                  <a:pt x="110332" y="180903"/>
                </a:cubicBezTo>
                <a:lnTo>
                  <a:pt x="110332" y="203994"/>
                </a:lnTo>
                <a:lnTo>
                  <a:pt x="133422" y="203994"/>
                </a:lnTo>
                <a:cubicBezTo>
                  <a:pt x="135587" y="203994"/>
                  <a:pt x="137752" y="205798"/>
                  <a:pt x="137752" y="208324"/>
                </a:cubicBezTo>
                <a:lnTo>
                  <a:pt x="137752" y="238991"/>
                </a:lnTo>
                <a:cubicBezTo>
                  <a:pt x="137752" y="241517"/>
                  <a:pt x="135587" y="243682"/>
                  <a:pt x="133422" y="243682"/>
                </a:cubicBezTo>
                <a:lnTo>
                  <a:pt x="110332" y="243682"/>
                </a:lnTo>
                <a:lnTo>
                  <a:pt x="110332" y="266773"/>
                </a:lnTo>
                <a:cubicBezTo>
                  <a:pt x="110332" y="269298"/>
                  <a:pt x="108167" y="271102"/>
                  <a:pt x="105641" y="271102"/>
                </a:cubicBezTo>
                <a:lnTo>
                  <a:pt x="75334" y="271102"/>
                </a:lnTo>
                <a:cubicBezTo>
                  <a:pt x="72448" y="271102"/>
                  <a:pt x="70644" y="269298"/>
                  <a:pt x="70644" y="266773"/>
                </a:cubicBezTo>
                <a:lnTo>
                  <a:pt x="70644" y="243682"/>
                </a:lnTo>
                <a:lnTo>
                  <a:pt x="47553" y="243682"/>
                </a:lnTo>
                <a:cubicBezTo>
                  <a:pt x="45028" y="243682"/>
                  <a:pt x="42863" y="241517"/>
                  <a:pt x="42863" y="238991"/>
                </a:cubicBezTo>
                <a:lnTo>
                  <a:pt x="42863" y="208324"/>
                </a:lnTo>
                <a:cubicBezTo>
                  <a:pt x="42863" y="205798"/>
                  <a:pt x="45028" y="203994"/>
                  <a:pt x="47553" y="203994"/>
                </a:cubicBezTo>
                <a:lnTo>
                  <a:pt x="70644" y="203994"/>
                </a:lnTo>
                <a:lnTo>
                  <a:pt x="70644" y="180903"/>
                </a:lnTo>
                <a:cubicBezTo>
                  <a:pt x="70644" y="178378"/>
                  <a:pt x="72448" y="176213"/>
                  <a:pt x="75334" y="176213"/>
                </a:cubicBezTo>
                <a:close/>
                <a:moveTo>
                  <a:pt x="8977" y="131597"/>
                </a:moveTo>
                <a:lnTo>
                  <a:pt x="8977" y="285907"/>
                </a:lnTo>
                <a:cubicBezTo>
                  <a:pt x="8977" y="290234"/>
                  <a:pt x="12567" y="293479"/>
                  <a:pt x="16517" y="293479"/>
                </a:cubicBezTo>
                <a:lnTo>
                  <a:pt x="284749" y="293479"/>
                </a:lnTo>
                <a:cubicBezTo>
                  <a:pt x="288698" y="293479"/>
                  <a:pt x="292289" y="290234"/>
                  <a:pt x="292289" y="285907"/>
                </a:cubicBezTo>
                <a:lnTo>
                  <a:pt x="292289" y="131597"/>
                </a:lnTo>
                <a:lnTo>
                  <a:pt x="218319" y="131597"/>
                </a:lnTo>
                <a:cubicBezTo>
                  <a:pt x="214010" y="131597"/>
                  <a:pt x="210061" y="133760"/>
                  <a:pt x="207188" y="137005"/>
                </a:cubicBezTo>
                <a:lnTo>
                  <a:pt x="200006" y="146739"/>
                </a:lnTo>
                <a:cubicBezTo>
                  <a:pt x="195697" y="152508"/>
                  <a:pt x="188875" y="156113"/>
                  <a:pt x="181693" y="156113"/>
                </a:cubicBezTo>
                <a:lnTo>
                  <a:pt x="118136" y="156113"/>
                </a:lnTo>
                <a:cubicBezTo>
                  <a:pt x="110955" y="156113"/>
                  <a:pt x="103773" y="152508"/>
                  <a:pt x="99823" y="146739"/>
                </a:cubicBezTo>
                <a:lnTo>
                  <a:pt x="92283" y="137005"/>
                </a:lnTo>
                <a:cubicBezTo>
                  <a:pt x="89769" y="133760"/>
                  <a:pt x="85819" y="131597"/>
                  <a:pt x="81151" y="131597"/>
                </a:cubicBezTo>
                <a:lnTo>
                  <a:pt x="8977" y="131597"/>
                </a:lnTo>
                <a:close/>
                <a:moveTo>
                  <a:pt x="51707" y="82563"/>
                </a:moveTo>
                <a:lnTo>
                  <a:pt x="51707" y="122583"/>
                </a:lnTo>
                <a:lnTo>
                  <a:pt x="81151" y="122583"/>
                </a:lnTo>
                <a:cubicBezTo>
                  <a:pt x="88333" y="122583"/>
                  <a:pt x="95514" y="125828"/>
                  <a:pt x="99823" y="131597"/>
                </a:cubicBezTo>
                <a:lnTo>
                  <a:pt x="107005" y="141331"/>
                </a:lnTo>
                <a:cubicBezTo>
                  <a:pt x="109518" y="144937"/>
                  <a:pt x="113468" y="146739"/>
                  <a:pt x="118136" y="146739"/>
                </a:cubicBezTo>
                <a:lnTo>
                  <a:pt x="181693" y="146739"/>
                </a:lnTo>
                <a:cubicBezTo>
                  <a:pt x="186002" y="146739"/>
                  <a:pt x="190311" y="144937"/>
                  <a:pt x="192825" y="141331"/>
                </a:cubicBezTo>
                <a:lnTo>
                  <a:pt x="200006" y="131597"/>
                </a:lnTo>
                <a:cubicBezTo>
                  <a:pt x="204315" y="125828"/>
                  <a:pt x="211138" y="122583"/>
                  <a:pt x="218319" y="122583"/>
                </a:cubicBezTo>
                <a:lnTo>
                  <a:pt x="249559" y="122583"/>
                </a:lnTo>
                <a:lnTo>
                  <a:pt x="249559" y="82563"/>
                </a:lnTo>
                <a:lnTo>
                  <a:pt x="51707" y="82563"/>
                </a:lnTo>
                <a:close/>
                <a:moveTo>
                  <a:pt x="39236" y="30163"/>
                </a:moveTo>
                <a:lnTo>
                  <a:pt x="98517" y="30163"/>
                </a:lnTo>
                <a:cubicBezTo>
                  <a:pt x="100673" y="30163"/>
                  <a:pt x="102828" y="32280"/>
                  <a:pt x="102828" y="34749"/>
                </a:cubicBezTo>
                <a:cubicBezTo>
                  <a:pt x="102828" y="37219"/>
                  <a:pt x="100673" y="39335"/>
                  <a:pt x="98517" y="39335"/>
                </a:cubicBezTo>
                <a:lnTo>
                  <a:pt x="39236" y="39335"/>
                </a:lnTo>
                <a:cubicBezTo>
                  <a:pt x="36721" y="39335"/>
                  <a:pt x="34925" y="37219"/>
                  <a:pt x="34925" y="34749"/>
                </a:cubicBezTo>
                <a:cubicBezTo>
                  <a:pt x="34925" y="32280"/>
                  <a:pt x="36721" y="30163"/>
                  <a:pt x="39236" y="30163"/>
                </a:cubicBezTo>
                <a:close/>
                <a:moveTo>
                  <a:pt x="16517" y="9374"/>
                </a:moveTo>
                <a:cubicBezTo>
                  <a:pt x="12567" y="9374"/>
                  <a:pt x="8977" y="12979"/>
                  <a:pt x="8977" y="16945"/>
                </a:cubicBezTo>
                <a:lnTo>
                  <a:pt x="8977" y="122583"/>
                </a:lnTo>
                <a:lnTo>
                  <a:pt x="42371" y="122583"/>
                </a:lnTo>
                <a:lnTo>
                  <a:pt x="42371" y="77876"/>
                </a:lnTo>
                <a:cubicBezTo>
                  <a:pt x="42371" y="75353"/>
                  <a:pt x="44525" y="73550"/>
                  <a:pt x="47039" y="73550"/>
                </a:cubicBezTo>
                <a:lnTo>
                  <a:pt x="254227" y="73550"/>
                </a:lnTo>
                <a:cubicBezTo>
                  <a:pt x="256741" y="73550"/>
                  <a:pt x="258895" y="75353"/>
                  <a:pt x="258895" y="77876"/>
                </a:cubicBezTo>
                <a:lnTo>
                  <a:pt x="258895" y="122583"/>
                </a:lnTo>
                <a:lnTo>
                  <a:pt x="292289" y="122583"/>
                </a:lnTo>
                <a:lnTo>
                  <a:pt x="292289" y="47591"/>
                </a:lnTo>
                <a:cubicBezTo>
                  <a:pt x="292289" y="43265"/>
                  <a:pt x="288698" y="40020"/>
                  <a:pt x="284749" y="40020"/>
                </a:cubicBezTo>
                <a:lnTo>
                  <a:pt x="145785" y="40020"/>
                </a:lnTo>
                <a:cubicBezTo>
                  <a:pt x="139322" y="40020"/>
                  <a:pt x="133217" y="37135"/>
                  <a:pt x="128909" y="32448"/>
                </a:cubicBezTo>
                <a:lnTo>
                  <a:pt x="112391" y="14061"/>
                </a:lnTo>
                <a:cubicBezTo>
                  <a:pt x="109877" y="10816"/>
                  <a:pt x="105928" y="9374"/>
                  <a:pt x="101978" y="9374"/>
                </a:cubicBezTo>
                <a:lnTo>
                  <a:pt x="16517" y="9374"/>
                </a:lnTo>
                <a:close/>
                <a:moveTo>
                  <a:pt x="16517" y="0"/>
                </a:moveTo>
                <a:lnTo>
                  <a:pt x="101978" y="0"/>
                </a:lnTo>
                <a:cubicBezTo>
                  <a:pt x="108441" y="0"/>
                  <a:pt x="114905" y="2884"/>
                  <a:pt x="118854" y="7932"/>
                </a:cubicBezTo>
                <a:lnTo>
                  <a:pt x="135372" y="26319"/>
                </a:lnTo>
                <a:cubicBezTo>
                  <a:pt x="138245" y="29204"/>
                  <a:pt x="141835" y="30646"/>
                  <a:pt x="145785" y="30646"/>
                </a:cubicBezTo>
                <a:lnTo>
                  <a:pt x="284749" y="30646"/>
                </a:lnTo>
                <a:cubicBezTo>
                  <a:pt x="293726" y="30646"/>
                  <a:pt x="301266" y="38217"/>
                  <a:pt x="301266" y="47591"/>
                </a:cubicBezTo>
                <a:lnTo>
                  <a:pt x="301266" y="285907"/>
                </a:lnTo>
                <a:cubicBezTo>
                  <a:pt x="301266" y="295281"/>
                  <a:pt x="293726" y="302853"/>
                  <a:pt x="284749" y="302853"/>
                </a:cubicBezTo>
                <a:lnTo>
                  <a:pt x="16517" y="302853"/>
                </a:lnTo>
                <a:cubicBezTo>
                  <a:pt x="7540" y="302853"/>
                  <a:pt x="0" y="295281"/>
                  <a:pt x="0" y="285907"/>
                </a:cubicBezTo>
                <a:lnTo>
                  <a:pt x="0" y="16945"/>
                </a:lnTo>
                <a:cubicBezTo>
                  <a:pt x="0" y="7932"/>
                  <a:pt x="7540" y="0"/>
                  <a:pt x="16517" y="0"/>
                </a:cubicBezTo>
                <a:close/>
              </a:path>
            </a:pathLst>
          </a:custGeom>
          <a:solidFill>
            <a:schemeClr val="tx2"/>
          </a:solidFill>
          <a:ln>
            <a:noFill/>
          </a:ln>
          <a:effectLst/>
        </p:spPr>
        <p:txBody>
          <a:bodyPr lIns="38405" tIns="19202" rIns="38405" bIns="19202" anchor="ctr"/>
          <a:lstStyle/>
          <a:p>
            <a:endParaRPr lang="en-US" dirty="0">
              <a:latin typeface="Poppins ExtraLight" pitchFamily="2" charset="77"/>
            </a:endParaRPr>
          </a:p>
        </p:txBody>
      </p:sp>
      <p:sp>
        <p:nvSpPr>
          <p:cNvPr id="53" name="Freeform 768">
            <a:extLst>
              <a:ext uri="{FF2B5EF4-FFF2-40B4-BE49-F238E27FC236}">
                <a16:creationId xmlns="" xmlns:a16="http://schemas.microsoft.com/office/drawing/2014/main" id="{08A9FD55-8401-684F-9043-D876FE9224E9}"/>
              </a:ext>
            </a:extLst>
          </p:cNvPr>
          <p:cNvSpPr>
            <a:spLocks noChangeArrowheads="1"/>
          </p:cNvSpPr>
          <p:nvPr/>
        </p:nvSpPr>
        <p:spPr bwMode="auto">
          <a:xfrm>
            <a:off x="7176578" y="3144478"/>
            <a:ext cx="320649" cy="427422"/>
          </a:xfrm>
          <a:custGeom>
            <a:avLst/>
            <a:gdLst>
              <a:gd name="T0" fmla="*/ 169705 w 302851"/>
              <a:gd name="T1" fmla="*/ 255715 h 302853"/>
              <a:gd name="T2" fmla="*/ 128740 w 302851"/>
              <a:gd name="T3" fmla="*/ 255715 h 302853"/>
              <a:gd name="T4" fmla="*/ 108132 w 302851"/>
              <a:gd name="T5" fmla="*/ 251123 h 302853"/>
              <a:gd name="T6" fmla="*/ 63522 w 302851"/>
              <a:gd name="T7" fmla="*/ 260306 h 302853"/>
              <a:gd name="T8" fmla="*/ 33044 w 302851"/>
              <a:gd name="T9" fmla="*/ 251123 h 302853"/>
              <a:gd name="T10" fmla="*/ 39328 w 302851"/>
              <a:gd name="T11" fmla="*/ 260306 h 302853"/>
              <a:gd name="T12" fmla="*/ 33044 w 302851"/>
              <a:gd name="T13" fmla="*/ 251123 h 302853"/>
              <a:gd name="T14" fmla="*/ 131566 w 302851"/>
              <a:gd name="T15" fmla="*/ 212979 h 302853"/>
              <a:gd name="T16" fmla="*/ 103310 w 302851"/>
              <a:gd name="T17" fmla="*/ 212979 h 302853"/>
              <a:gd name="T18" fmla="*/ 82825 w 302851"/>
              <a:gd name="T19" fmla="*/ 208210 h 302853"/>
              <a:gd name="T20" fmla="*/ 63398 w 302851"/>
              <a:gd name="T21" fmla="*/ 217380 h 302853"/>
              <a:gd name="T22" fmla="*/ 33044 w 302851"/>
              <a:gd name="T23" fmla="*/ 208210 h 302853"/>
              <a:gd name="T24" fmla="*/ 39328 w 302851"/>
              <a:gd name="T25" fmla="*/ 217380 h 302853"/>
              <a:gd name="T26" fmla="*/ 33044 w 302851"/>
              <a:gd name="T27" fmla="*/ 208210 h 302853"/>
              <a:gd name="T28" fmla="*/ 120429 w 302851"/>
              <a:gd name="T29" fmla="*/ 169697 h 302853"/>
              <a:gd name="T30" fmla="*/ 58807 w 302851"/>
              <a:gd name="T31" fmla="*/ 169697 h 302853"/>
              <a:gd name="T32" fmla="*/ 39328 w 302851"/>
              <a:gd name="T33" fmla="*/ 165296 h 302853"/>
              <a:gd name="T34" fmla="*/ 33044 w 302851"/>
              <a:gd name="T35" fmla="*/ 174466 h 302853"/>
              <a:gd name="T36" fmla="*/ 206909 w 302851"/>
              <a:gd name="T37" fmla="*/ 131448 h 302853"/>
              <a:gd name="T38" fmla="*/ 179457 w 302851"/>
              <a:gd name="T39" fmla="*/ 159006 h 302853"/>
              <a:gd name="T40" fmla="*/ 206909 w 302851"/>
              <a:gd name="T41" fmla="*/ 185475 h 302853"/>
              <a:gd name="T42" fmla="*/ 228222 w 302851"/>
              <a:gd name="T43" fmla="*/ 185475 h 302853"/>
              <a:gd name="T44" fmla="*/ 255675 w 302851"/>
              <a:gd name="T45" fmla="*/ 159006 h 302853"/>
              <a:gd name="T46" fmla="*/ 228222 w 302851"/>
              <a:gd name="T47" fmla="*/ 131448 h 302853"/>
              <a:gd name="T48" fmla="*/ 232917 w 302851"/>
              <a:gd name="T49" fmla="*/ 122383 h 302853"/>
              <a:gd name="T50" fmla="*/ 260371 w 302851"/>
              <a:gd name="T51" fmla="*/ 149941 h 302853"/>
              <a:gd name="T52" fmla="*/ 260371 w 302851"/>
              <a:gd name="T53" fmla="*/ 189826 h 302853"/>
              <a:gd name="T54" fmla="*/ 232917 w 302851"/>
              <a:gd name="T55" fmla="*/ 217384 h 302853"/>
              <a:gd name="T56" fmla="*/ 197517 w 302851"/>
              <a:gd name="T57" fmla="*/ 189826 h 302853"/>
              <a:gd name="T58" fmla="*/ 170064 w 302851"/>
              <a:gd name="T59" fmla="*/ 154655 h 302853"/>
              <a:gd name="T60" fmla="*/ 197517 w 302851"/>
              <a:gd name="T61" fmla="*/ 126734 h 302853"/>
              <a:gd name="T62" fmla="*/ 126901 w 302851"/>
              <a:gd name="T63" fmla="*/ 122383 h 302853"/>
              <a:gd name="T64" fmla="*/ 63467 w 302851"/>
              <a:gd name="T65" fmla="*/ 131553 h 302853"/>
              <a:gd name="T66" fmla="*/ 33044 w 302851"/>
              <a:gd name="T67" fmla="*/ 122383 h 302853"/>
              <a:gd name="T68" fmla="*/ 39328 w 302851"/>
              <a:gd name="T69" fmla="*/ 131553 h 302853"/>
              <a:gd name="T70" fmla="*/ 33044 w 302851"/>
              <a:gd name="T71" fmla="*/ 122383 h 302853"/>
              <a:gd name="T72" fmla="*/ 218746 w 302851"/>
              <a:gd name="T73" fmla="*/ 245097 h 302853"/>
              <a:gd name="T74" fmla="*/ 114034 w 302851"/>
              <a:gd name="T75" fmla="*/ 79469 h 302853"/>
              <a:gd name="T76" fmla="*/ 164970 w 302851"/>
              <a:gd name="T77" fmla="*/ 88639 h 302853"/>
              <a:gd name="T78" fmla="*/ 114034 w 302851"/>
              <a:gd name="T79" fmla="*/ 79469 h 302853"/>
              <a:gd name="T80" fmla="*/ 93417 w 302851"/>
              <a:gd name="T81" fmla="*/ 84237 h 302853"/>
              <a:gd name="T82" fmla="*/ 58807 w 302851"/>
              <a:gd name="T83" fmla="*/ 84237 h 302853"/>
              <a:gd name="T84" fmla="*/ 39328 w 302851"/>
              <a:gd name="T85" fmla="*/ 79469 h 302853"/>
              <a:gd name="T86" fmla="*/ 33044 w 302851"/>
              <a:gd name="T87" fmla="*/ 88639 h 302853"/>
              <a:gd name="T88" fmla="*/ 70389 w 302851"/>
              <a:gd name="T89" fmla="*/ 9385 h 302853"/>
              <a:gd name="T90" fmla="*/ 157743 w 302851"/>
              <a:gd name="T91" fmla="*/ 36819 h 302853"/>
              <a:gd name="T92" fmla="*/ 70389 w 302851"/>
              <a:gd name="T93" fmla="*/ 9385 h 302853"/>
              <a:gd name="T94" fmla="*/ 9024 w 302851"/>
              <a:gd name="T95" fmla="*/ 280111 h 302853"/>
              <a:gd name="T96" fmla="*/ 232824 w 302851"/>
              <a:gd name="T97" fmla="*/ 280111 h 302853"/>
              <a:gd name="T98" fmla="*/ 134640 w 302851"/>
              <a:gd name="T99" fmla="*/ 170016 h 302853"/>
              <a:gd name="T100" fmla="*/ 232824 w 302851"/>
              <a:gd name="T101" fmla="*/ 23101 h 302853"/>
              <a:gd name="T102" fmla="*/ 180844 w 302851"/>
              <a:gd name="T103" fmla="*/ 23101 h 302853"/>
              <a:gd name="T104" fmla="*/ 61004 w 302851"/>
              <a:gd name="T105" fmla="*/ 23101 h 302853"/>
              <a:gd name="T106" fmla="*/ 23102 w 302851"/>
              <a:gd name="T107" fmla="*/ 0 h 302853"/>
              <a:gd name="T108" fmla="*/ 241848 w 302851"/>
              <a:gd name="T109" fmla="*/ 89159 h 302853"/>
              <a:gd name="T110" fmla="*/ 241848 w 302851"/>
              <a:gd name="T111" fmla="*/ 280111 h 302853"/>
              <a:gd name="T112" fmla="*/ 0 w 302851"/>
              <a:gd name="T113" fmla="*/ 280111 h 3028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2851" h="302853">
                <a:moveTo>
                  <a:pt x="133253" y="250825"/>
                </a:moveTo>
                <a:lnTo>
                  <a:pt x="164837" y="250825"/>
                </a:lnTo>
                <a:cubicBezTo>
                  <a:pt x="167350" y="250825"/>
                  <a:pt x="169503" y="252942"/>
                  <a:pt x="169503" y="255411"/>
                </a:cubicBezTo>
                <a:cubicBezTo>
                  <a:pt x="169503" y="257881"/>
                  <a:pt x="167350" y="259997"/>
                  <a:pt x="164837" y="259997"/>
                </a:cubicBezTo>
                <a:lnTo>
                  <a:pt x="133253" y="259997"/>
                </a:lnTo>
                <a:cubicBezTo>
                  <a:pt x="130740" y="259997"/>
                  <a:pt x="128587" y="257881"/>
                  <a:pt x="128587" y="255411"/>
                </a:cubicBezTo>
                <a:cubicBezTo>
                  <a:pt x="128587" y="252942"/>
                  <a:pt x="130740" y="250825"/>
                  <a:pt x="133253" y="250825"/>
                </a:cubicBezTo>
                <a:close/>
                <a:moveTo>
                  <a:pt x="63446" y="250825"/>
                </a:moveTo>
                <a:lnTo>
                  <a:pt x="108003" y="250825"/>
                </a:lnTo>
                <a:cubicBezTo>
                  <a:pt x="110176" y="250825"/>
                  <a:pt x="112350" y="252942"/>
                  <a:pt x="112350" y="255411"/>
                </a:cubicBezTo>
                <a:cubicBezTo>
                  <a:pt x="112350" y="257881"/>
                  <a:pt x="110176" y="259997"/>
                  <a:pt x="108003" y="259997"/>
                </a:cubicBezTo>
                <a:lnTo>
                  <a:pt x="63446" y="259997"/>
                </a:lnTo>
                <a:cubicBezTo>
                  <a:pt x="60910" y="259997"/>
                  <a:pt x="58737" y="257881"/>
                  <a:pt x="58737" y="255411"/>
                </a:cubicBezTo>
                <a:cubicBezTo>
                  <a:pt x="58737" y="252942"/>
                  <a:pt x="60910" y="250825"/>
                  <a:pt x="63446" y="250825"/>
                </a:cubicBezTo>
                <a:close/>
                <a:moveTo>
                  <a:pt x="33005" y="250825"/>
                </a:moveTo>
                <a:lnTo>
                  <a:pt x="39281" y="250825"/>
                </a:lnTo>
                <a:cubicBezTo>
                  <a:pt x="41866" y="250825"/>
                  <a:pt x="44081" y="252942"/>
                  <a:pt x="44081" y="255411"/>
                </a:cubicBezTo>
                <a:cubicBezTo>
                  <a:pt x="44081" y="257881"/>
                  <a:pt x="41866" y="259997"/>
                  <a:pt x="39281" y="259997"/>
                </a:cubicBezTo>
                <a:lnTo>
                  <a:pt x="33005" y="259997"/>
                </a:lnTo>
                <a:cubicBezTo>
                  <a:pt x="30421" y="259997"/>
                  <a:pt x="28575" y="257881"/>
                  <a:pt x="28575" y="255411"/>
                </a:cubicBezTo>
                <a:cubicBezTo>
                  <a:pt x="28575" y="252942"/>
                  <a:pt x="30421" y="250825"/>
                  <a:pt x="33005" y="250825"/>
                </a:cubicBezTo>
                <a:close/>
                <a:moveTo>
                  <a:pt x="107773" y="207963"/>
                </a:moveTo>
                <a:lnTo>
                  <a:pt x="126823" y="207963"/>
                </a:lnTo>
                <a:cubicBezTo>
                  <a:pt x="129293" y="207963"/>
                  <a:pt x="131409" y="210161"/>
                  <a:pt x="131409" y="212726"/>
                </a:cubicBezTo>
                <a:cubicBezTo>
                  <a:pt x="131409" y="215290"/>
                  <a:pt x="129293" y="217122"/>
                  <a:pt x="126823" y="217122"/>
                </a:cubicBezTo>
                <a:lnTo>
                  <a:pt x="107773" y="217122"/>
                </a:lnTo>
                <a:cubicBezTo>
                  <a:pt x="104951" y="217122"/>
                  <a:pt x="103187" y="215290"/>
                  <a:pt x="103187" y="212726"/>
                </a:cubicBezTo>
                <a:cubicBezTo>
                  <a:pt x="103187" y="210161"/>
                  <a:pt x="104951" y="207963"/>
                  <a:pt x="107773" y="207963"/>
                </a:cubicBezTo>
                <a:close/>
                <a:moveTo>
                  <a:pt x="63323" y="207963"/>
                </a:moveTo>
                <a:lnTo>
                  <a:pt x="82726" y="207963"/>
                </a:lnTo>
                <a:cubicBezTo>
                  <a:pt x="85195" y="207963"/>
                  <a:pt x="86959" y="210161"/>
                  <a:pt x="86959" y="212726"/>
                </a:cubicBezTo>
                <a:cubicBezTo>
                  <a:pt x="86959" y="215290"/>
                  <a:pt x="85195" y="217122"/>
                  <a:pt x="82726" y="217122"/>
                </a:cubicBezTo>
                <a:lnTo>
                  <a:pt x="63323" y="217122"/>
                </a:lnTo>
                <a:cubicBezTo>
                  <a:pt x="60854" y="217122"/>
                  <a:pt x="58737" y="215290"/>
                  <a:pt x="58737" y="212726"/>
                </a:cubicBezTo>
                <a:cubicBezTo>
                  <a:pt x="58737" y="210161"/>
                  <a:pt x="60854" y="207963"/>
                  <a:pt x="63323" y="207963"/>
                </a:cubicBezTo>
                <a:close/>
                <a:moveTo>
                  <a:pt x="33005" y="207963"/>
                </a:moveTo>
                <a:lnTo>
                  <a:pt x="39281" y="207963"/>
                </a:lnTo>
                <a:cubicBezTo>
                  <a:pt x="41866" y="207963"/>
                  <a:pt x="44081" y="210161"/>
                  <a:pt x="44081" y="212726"/>
                </a:cubicBezTo>
                <a:cubicBezTo>
                  <a:pt x="44081" y="215290"/>
                  <a:pt x="41866" y="217122"/>
                  <a:pt x="39281" y="217122"/>
                </a:cubicBezTo>
                <a:lnTo>
                  <a:pt x="33005" y="217122"/>
                </a:lnTo>
                <a:cubicBezTo>
                  <a:pt x="30421" y="217122"/>
                  <a:pt x="28575" y="215290"/>
                  <a:pt x="28575" y="212726"/>
                </a:cubicBezTo>
                <a:cubicBezTo>
                  <a:pt x="28575" y="210161"/>
                  <a:pt x="30421" y="207963"/>
                  <a:pt x="33005" y="207963"/>
                </a:cubicBezTo>
                <a:close/>
                <a:moveTo>
                  <a:pt x="63472" y="165100"/>
                </a:moveTo>
                <a:lnTo>
                  <a:pt x="115551" y="165100"/>
                </a:lnTo>
                <a:cubicBezTo>
                  <a:pt x="118101" y="165100"/>
                  <a:pt x="120286" y="166932"/>
                  <a:pt x="120286" y="169496"/>
                </a:cubicBezTo>
                <a:cubicBezTo>
                  <a:pt x="120286" y="172427"/>
                  <a:pt x="118101" y="174259"/>
                  <a:pt x="115551" y="174259"/>
                </a:cubicBezTo>
                <a:lnTo>
                  <a:pt x="63472" y="174259"/>
                </a:lnTo>
                <a:cubicBezTo>
                  <a:pt x="60922" y="174259"/>
                  <a:pt x="58737" y="172427"/>
                  <a:pt x="58737" y="169496"/>
                </a:cubicBezTo>
                <a:cubicBezTo>
                  <a:pt x="58737" y="166932"/>
                  <a:pt x="60922" y="165100"/>
                  <a:pt x="63472" y="165100"/>
                </a:cubicBezTo>
                <a:close/>
                <a:moveTo>
                  <a:pt x="33005" y="165100"/>
                </a:moveTo>
                <a:lnTo>
                  <a:pt x="39281" y="165100"/>
                </a:lnTo>
                <a:cubicBezTo>
                  <a:pt x="41866" y="165100"/>
                  <a:pt x="44081" y="166932"/>
                  <a:pt x="44081" y="169496"/>
                </a:cubicBezTo>
                <a:cubicBezTo>
                  <a:pt x="44081" y="172427"/>
                  <a:pt x="41866" y="174259"/>
                  <a:pt x="39281" y="174259"/>
                </a:cubicBezTo>
                <a:lnTo>
                  <a:pt x="33005" y="174259"/>
                </a:lnTo>
                <a:cubicBezTo>
                  <a:pt x="30421" y="174259"/>
                  <a:pt x="28575" y="172427"/>
                  <a:pt x="28575" y="169496"/>
                </a:cubicBezTo>
                <a:cubicBezTo>
                  <a:pt x="28575" y="166932"/>
                  <a:pt x="30421" y="165100"/>
                  <a:pt x="33005" y="165100"/>
                </a:cubicBezTo>
                <a:close/>
                <a:moveTo>
                  <a:pt x="206663" y="131292"/>
                </a:moveTo>
                <a:lnTo>
                  <a:pt x="206663" y="154471"/>
                </a:lnTo>
                <a:cubicBezTo>
                  <a:pt x="206663" y="157006"/>
                  <a:pt x="204498" y="158817"/>
                  <a:pt x="201973" y="158817"/>
                </a:cubicBezTo>
                <a:lnTo>
                  <a:pt x="179243" y="158817"/>
                </a:lnTo>
                <a:lnTo>
                  <a:pt x="179243" y="180547"/>
                </a:lnTo>
                <a:lnTo>
                  <a:pt x="201973" y="180547"/>
                </a:lnTo>
                <a:cubicBezTo>
                  <a:pt x="204498" y="180547"/>
                  <a:pt x="206663" y="182720"/>
                  <a:pt x="206663" y="185255"/>
                </a:cubicBezTo>
                <a:lnTo>
                  <a:pt x="206663" y="208072"/>
                </a:lnTo>
                <a:lnTo>
                  <a:pt x="227950" y="208072"/>
                </a:lnTo>
                <a:lnTo>
                  <a:pt x="227950" y="185255"/>
                </a:lnTo>
                <a:cubicBezTo>
                  <a:pt x="227950" y="182720"/>
                  <a:pt x="229754" y="180547"/>
                  <a:pt x="232640" y="180547"/>
                </a:cubicBezTo>
                <a:lnTo>
                  <a:pt x="255371" y="180547"/>
                </a:lnTo>
                <a:lnTo>
                  <a:pt x="255371" y="158817"/>
                </a:lnTo>
                <a:lnTo>
                  <a:pt x="232640" y="158817"/>
                </a:lnTo>
                <a:cubicBezTo>
                  <a:pt x="229754" y="158817"/>
                  <a:pt x="227950" y="157006"/>
                  <a:pt x="227950" y="154471"/>
                </a:cubicBezTo>
                <a:lnTo>
                  <a:pt x="227950" y="131292"/>
                </a:lnTo>
                <a:lnTo>
                  <a:pt x="206663" y="131292"/>
                </a:lnTo>
                <a:close/>
                <a:moveTo>
                  <a:pt x="201973" y="122238"/>
                </a:moveTo>
                <a:lnTo>
                  <a:pt x="232640" y="122238"/>
                </a:lnTo>
                <a:cubicBezTo>
                  <a:pt x="235166" y="122238"/>
                  <a:pt x="236970" y="124049"/>
                  <a:pt x="236970" y="126584"/>
                </a:cubicBezTo>
                <a:lnTo>
                  <a:pt x="236970" y="149763"/>
                </a:lnTo>
                <a:lnTo>
                  <a:pt x="260061" y="149763"/>
                </a:lnTo>
                <a:cubicBezTo>
                  <a:pt x="262586" y="149763"/>
                  <a:pt x="264751" y="151574"/>
                  <a:pt x="264751" y="154471"/>
                </a:cubicBezTo>
                <a:lnTo>
                  <a:pt x="264751" y="185255"/>
                </a:lnTo>
                <a:cubicBezTo>
                  <a:pt x="264751" y="187790"/>
                  <a:pt x="262586" y="189601"/>
                  <a:pt x="260061" y="189601"/>
                </a:cubicBezTo>
                <a:lnTo>
                  <a:pt x="236970" y="189601"/>
                </a:lnTo>
                <a:lnTo>
                  <a:pt x="236970" y="212780"/>
                </a:lnTo>
                <a:cubicBezTo>
                  <a:pt x="236970" y="215315"/>
                  <a:pt x="235166" y="217126"/>
                  <a:pt x="232640" y="217126"/>
                </a:cubicBezTo>
                <a:lnTo>
                  <a:pt x="201973" y="217126"/>
                </a:lnTo>
                <a:cubicBezTo>
                  <a:pt x="199447" y="217126"/>
                  <a:pt x="197282" y="215315"/>
                  <a:pt x="197282" y="212780"/>
                </a:cubicBezTo>
                <a:lnTo>
                  <a:pt x="197282" y="189601"/>
                </a:lnTo>
                <a:lnTo>
                  <a:pt x="174552" y="189601"/>
                </a:lnTo>
                <a:cubicBezTo>
                  <a:pt x="172027" y="189601"/>
                  <a:pt x="169862" y="187790"/>
                  <a:pt x="169862" y="185255"/>
                </a:cubicBezTo>
                <a:lnTo>
                  <a:pt x="169862" y="154471"/>
                </a:lnTo>
                <a:cubicBezTo>
                  <a:pt x="169862" y="151574"/>
                  <a:pt x="172027" y="149763"/>
                  <a:pt x="174552" y="149763"/>
                </a:cubicBezTo>
                <a:lnTo>
                  <a:pt x="197282" y="149763"/>
                </a:lnTo>
                <a:lnTo>
                  <a:pt x="197282" y="126584"/>
                </a:lnTo>
                <a:cubicBezTo>
                  <a:pt x="197282" y="124049"/>
                  <a:pt x="199447" y="122238"/>
                  <a:pt x="201973" y="122238"/>
                </a:cubicBezTo>
                <a:close/>
                <a:moveTo>
                  <a:pt x="63391" y="122238"/>
                </a:moveTo>
                <a:lnTo>
                  <a:pt x="126750" y="122238"/>
                </a:lnTo>
                <a:cubicBezTo>
                  <a:pt x="129256" y="122238"/>
                  <a:pt x="131404" y="124070"/>
                  <a:pt x="131404" y="126634"/>
                </a:cubicBezTo>
                <a:cubicBezTo>
                  <a:pt x="131404" y="129199"/>
                  <a:pt x="129256" y="131397"/>
                  <a:pt x="126750" y="131397"/>
                </a:cubicBezTo>
                <a:lnTo>
                  <a:pt x="63391" y="131397"/>
                </a:lnTo>
                <a:cubicBezTo>
                  <a:pt x="60885" y="131397"/>
                  <a:pt x="58737" y="129199"/>
                  <a:pt x="58737" y="126634"/>
                </a:cubicBezTo>
                <a:cubicBezTo>
                  <a:pt x="58737" y="124070"/>
                  <a:pt x="60885" y="122238"/>
                  <a:pt x="63391" y="122238"/>
                </a:cubicBezTo>
                <a:close/>
                <a:moveTo>
                  <a:pt x="33005" y="122238"/>
                </a:moveTo>
                <a:lnTo>
                  <a:pt x="39281" y="122238"/>
                </a:lnTo>
                <a:cubicBezTo>
                  <a:pt x="41866" y="122238"/>
                  <a:pt x="44081" y="124070"/>
                  <a:pt x="44081" y="126634"/>
                </a:cubicBezTo>
                <a:cubicBezTo>
                  <a:pt x="44081" y="129199"/>
                  <a:pt x="41866" y="131397"/>
                  <a:pt x="39281" y="131397"/>
                </a:cubicBezTo>
                <a:lnTo>
                  <a:pt x="33005" y="131397"/>
                </a:lnTo>
                <a:cubicBezTo>
                  <a:pt x="30421" y="131397"/>
                  <a:pt x="28575" y="129199"/>
                  <a:pt x="28575" y="126634"/>
                </a:cubicBezTo>
                <a:cubicBezTo>
                  <a:pt x="28575" y="124070"/>
                  <a:pt x="30421" y="122238"/>
                  <a:pt x="33005" y="122238"/>
                </a:cubicBezTo>
                <a:close/>
                <a:moveTo>
                  <a:pt x="218486" y="95182"/>
                </a:moveTo>
                <a:cubicBezTo>
                  <a:pt x="177384" y="95182"/>
                  <a:pt x="143494" y="128352"/>
                  <a:pt x="143494" y="169814"/>
                </a:cubicBezTo>
                <a:cubicBezTo>
                  <a:pt x="143494" y="211276"/>
                  <a:pt x="177384" y="244806"/>
                  <a:pt x="218486" y="244806"/>
                </a:cubicBezTo>
                <a:cubicBezTo>
                  <a:pt x="259947" y="244806"/>
                  <a:pt x="293477" y="211276"/>
                  <a:pt x="293477" y="169814"/>
                </a:cubicBezTo>
                <a:cubicBezTo>
                  <a:pt x="293477" y="128352"/>
                  <a:pt x="259947" y="95182"/>
                  <a:pt x="218486" y="95182"/>
                </a:cubicBezTo>
                <a:close/>
                <a:moveTo>
                  <a:pt x="113898" y="79375"/>
                </a:moveTo>
                <a:lnTo>
                  <a:pt x="164774" y="79375"/>
                </a:lnTo>
                <a:cubicBezTo>
                  <a:pt x="167318" y="79375"/>
                  <a:pt x="169499" y="81207"/>
                  <a:pt x="169499" y="84137"/>
                </a:cubicBezTo>
                <a:cubicBezTo>
                  <a:pt x="169499" y="86702"/>
                  <a:pt x="167318" y="88534"/>
                  <a:pt x="164774" y="88534"/>
                </a:cubicBezTo>
                <a:lnTo>
                  <a:pt x="113898" y="88534"/>
                </a:lnTo>
                <a:cubicBezTo>
                  <a:pt x="111717" y="88534"/>
                  <a:pt x="109537" y="86702"/>
                  <a:pt x="109537" y="84137"/>
                </a:cubicBezTo>
                <a:cubicBezTo>
                  <a:pt x="109537" y="81207"/>
                  <a:pt x="111717" y="79375"/>
                  <a:pt x="113898" y="79375"/>
                </a:cubicBezTo>
                <a:close/>
                <a:moveTo>
                  <a:pt x="63370" y="79375"/>
                </a:moveTo>
                <a:lnTo>
                  <a:pt x="89029" y="79375"/>
                </a:lnTo>
                <a:cubicBezTo>
                  <a:pt x="91524" y="79375"/>
                  <a:pt x="93306" y="81207"/>
                  <a:pt x="93306" y="84137"/>
                </a:cubicBezTo>
                <a:cubicBezTo>
                  <a:pt x="93306" y="86702"/>
                  <a:pt x="91524" y="88534"/>
                  <a:pt x="89029" y="88534"/>
                </a:cubicBezTo>
                <a:lnTo>
                  <a:pt x="63370" y="88534"/>
                </a:lnTo>
                <a:cubicBezTo>
                  <a:pt x="60875" y="88534"/>
                  <a:pt x="58737" y="86702"/>
                  <a:pt x="58737" y="84137"/>
                </a:cubicBezTo>
                <a:cubicBezTo>
                  <a:pt x="58737" y="81207"/>
                  <a:pt x="60875" y="79375"/>
                  <a:pt x="63370" y="79375"/>
                </a:cubicBezTo>
                <a:close/>
                <a:moveTo>
                  <a:pt x="33005" y="79375"/>
                </a:moveTo>
                <a:lnTo>
                  <a:pt x="39281" y="79375"/>
                </a:lnTo>
                <a:cubicBezTo>
                  <a:pt x="41866" y="79375"/>
                  <a:pt x="44081" y="81207"/>
                  <a:pt x="44081" y="84137"/>
                </a:cubicBezTo>
                <a:cubicBezTo>
                  <a:pt x="44081" y="86702"/>
                  <a:pt x="41866" y="88534"/>
                  <a:pt x="39281" y="88534"/>
                </a:cubicBezTo>
                <a:lnTo>
                  <a:pt x="33005" y="88534"/>
                </a:lnTo>
                <a:cubicBezTo>
                  <a:pt x="30421" y="88534"/>
                  <a:pt x="28575" y="86702"/>
                  <a:pt x="28575" y="84137"/>
                </a:cubicBezTo>
                <a:cubicBezTo>
                  <a:pt x="28575" y="81207"/>
                  <a:pt x="30421" y="79375"/>
                  <a:pt x="33005" y="79375"/>
                </a:cubicBezTo>
                <a:close/>
                <a:moveTo>
                  <a:pt x="70305" y="9374"/>
                </a:moveTo>
                <a:lnTo>
                  <a:pt x="70305" y="23074"/>
                </a:lnTo>
                <a:cubicBezTo>
                  <a:pt x="70305" y="30646"/>
                  <a:pt x="76434" y="36775"/>
                  <a:pt x="84005" y="36775"/>
                </a:cubicBezTo>
                <a:lnTo>
                  <a:pt x="157555" y="36775"/>
                </a:lnTo>
                <a:cubicBezTo>
                  <a:pt x="165126" y="36775"/>
                  <a:pt x="171255" y="30646"/>
                  <a:pt x="171255" y="23074"/>
                </a:cubicBezTo>
                <a:lnTo>
                  <a:pt x="171255" y="9374"/>
                </a:lnTo>
                <a:lnTo>
                  <a:pt x="70305" y="9374"/>
                </a:lnTo>
                <a:close/>
                <a:moveTo>
                  <a:pt x="23074" y="9374"/>
                </a:moveTo>
                <a:cubicBezTo>
                  <a:pt x="15143" y="9374"/>
                  <a:pt x="9013" y="15503"/>
                  <a:pt x="9013" y="23074"/>
                </a:cubicBezTo>
                <a:lnTo>
                  <a:pt x="9013" y="279778"/>
                </a:lnTo>
                <a:cubicBezTo>
                  <a:pt x="9013" y="287349"/>
                  <a:pt x="15143" y="293479"/>
                  <a:pt x="23074" y="293479"/>
                </a:cubicBezTo>
                <a:lnTo>
                  <a:pt x="218486" y="293479"/>
                </a:lnTo>
                <a:cubicBezTo>
                  <a:pt x="226418" y="293479"/>
                  <a:pt x="232547" y="287349"/>
                  <a:pt x="232547" y="279778"/>
                </a:cubicBezTo>
                <a:lnTo>
                  <a:pt x="232547" y="252738"/>
                </a:lnTo>
                <a:cubicBezTo>
                  <a:pt x="227860" y="253459"/>
                  <a:pt x="223173" y="253819"/>
                  <a:pt x="218486" y="253819"/>
                </a:cubicBezTo>
                <a:cubicBezTo>
                  <a:pt x="172337" y="253819"/>
                  <a:pt x="134480" y="216323"/>
                  <a:pt x="134480" y="169814"/>
                </a:cubicBezTo>
                <a:cubicBezTo>
                  <a:pt x="134480" y="123665"/>
                  <a:pt x="172337" y="85808"/>
                  <a:pt x="218486" y="85808"/>
                </a:cubicBezTo>
                <a:cubicBezTo>
                  <a:pt x="223173" y="85808"/>
                  <a:pt x="227860" y="86169"/>
                  <a:pt x="232547" y="86890"/>
                </a:cubicBezTo>
                <a:lnTo>
                  <a:pt x="232547" y="23074"/>
                </a:lnTo>
                <a:cubicBezTo>
                  <a:pt x="232547" y="15503"/>
                  <a:pt x="226418" y="9374"/>
                  <a:pt x="218486" y="9374"/>
                </a:cubicBezTo>
                <a:lnTo>
                  <a:pt x="180629" y="9374"/>
                </a:lnTo>
                <a:lnTo>
                  <a:pt x="180629" y="23074"/>
                </a:lnTo>
                <a:cubicBezTo>
                  <a:pt x="180629" y="35693"/>
                  <a:pt x="170174" y="46149"/>
                  <a:pt x="157555" y="46149"/>
                </a:cubicBezTo>
                <a:lnTo>
                  <a:pt x="84005" y="46149"/>
                </a:lnTo>
                <a:cubicBezTo>
                  <a:pt x="71386" y="46149"/>
                  <a:pt x="60931" y="35693"/>
                  <a:pt x="60931" y="23074"/>
                </a:cubicBezTo>
                <a:lnTo>
                  <a:pt x="60931" y="9374"/>
                </a:lnTo>
                <a:lnTo>
                  <a:pt x="23074" y="9374"/>
                </a:lnTo>
                <a:close/>
                <a:moveTo>
                  <a:pt x="23074" y="0"/>
                </a:moveTo>
                <a:lnTo>
                  <a:pt x="218486" y="0"/>
                </a:lnTo>
                <a:cubicBezTo>
                  <a:pt x="231105" y="0"/>
                  <a:pt x="241560" y="10456"/>
                  <a:pt x="241560" y="23074"/>
                </a:cubicBezTo>
                <a:lnTo>
                  <a:pt x="241560" y="89053"/>
                </a:lnTo>
                <a:cubicBezTo>
                  <a:pt x="276893" y="99148"/>
                  <a:pt x="302851" y="131597"/>
                  <a:pt x="302851" y="169814"/>
                </a:cubicBezTo>
                <a:cubicBezTo>
                  <a:pt x="302851" y="208391"/>
                  <a:pt x="276893" y="240840"/>
                  <a:pt x="241560" y="250574"/>
                </a:cubicBezTo>
                <a:lnTo>
                  <a:pt x="241560" y="279778"/>
                </a:lnTo>
                <a:cubicBezTo>
                  <a:pt x="241560" y="292757"/>
                  <a:pt x="231105" y="302853"/>
                  <a:pt x="218486" y="302853"/>
                </a:cubicBezTo>
                <a:lnTo>
                  <a:pt x="23074" y="302853"/>
                </a:lnTo>
                <a:cubicBezTo>
                  <a:pt x="10456" y="302853"/>
                  <a:pt x="0" y="292757"/>
                  <a:pt x="0" y="279778"/>
                </a:cubicBezTo>
                <a:lnTo>
                  <a:pt x="0" y="23074"/>
                </a:lnTo>
                <a:cubicBezTo>
                  <a:pt x="0" y="10456"/>
                  <a:pt x="10456" y="0"/>
                  <a:pt x="23074" y="0"/>
                </a:cubicBezTo>
                <a:close/>
              </a:path>
            </a:pathLst>
          </a:custGeom>
          <a:solidFill>
            <a:schemeClr val="tx2"/>
          </a:solidFill>
          <a:ln>
            <a:noFill/>
          </a:ln>
          <a:effectLst/>
        </p:spPr>
        <p:txBody>
          <a:bodyPr lIns="38405" tIns="19202" rIns="38405" bIns="19202" anchor="ctr"/>
          <a:lstStyle/>
          <a:p>
            <a:endParaRPr lang="en-US" dirty="0">
              <a:latin typeface="Poppins ExtraLight" pitchFamily="2" charset="77"/>
            </a:endParaRPr>
          </a:p>
        </p:txBody>
      </p:sp>
      <p:sp>
        <p:nvSpPr>
          <p:cNvPr id="54" name="Freeform 718">
            <a:extLst>
              <a:ext uri="{FF2B5EF4-FFF2-40B4-BE49-F238E27FC236}">
                <a16:creationId xmlns="" xmlns:a16="http://schemas.microsoft.com/office/drawing/2014/main" id="{C4BDF6EF-1214-FF4D-A26B-F70FF5010ED8}"/>
              </a:ext>
            </a:extLst>
          </p:cNvPr>
          <p:cNvSpPr>
            <a:spLocks noChangeArrowheads="1"/>
          </p:cNvSpPr>
          <p:nvPr/>
        </p:nvSpPr>
        <p:spPr bwMode="auto">
          <a:xfrm>
            <a:off x="6521636" y="4768993"/>
            <a:ext cx="318971" cy="427422"/>
          </a:xfrm>
          <a:custGeom>
            <a:avLst/>
            <a:gdLst>
              <a:gd name="T0" fmla="*/ 137049 w 301266"/>
              <a:gd name="T1" fmla="*/ 186247 h 302853"/>
              <a:gd name="T2" fmla="*/ 137049 w 301266"/>
              <a:gd name="T3" fmla="*/ 207559 h 302853"/>
              <a:gd name="T4" fmla="*/ 163057 w 301266"/>
              <a:gd name="T5" fmla="*/ 235013 h 302853"/>
              <a:gd name="T6" fmla="*/ 190511 w 301266"/>
              <a:gd name="T7" fmla="*/ 207559 h 302853"/>
              <a:gd name="T8" fmla="*/ 163057 w 301266"/>
              <a:gd name="T9" fmla="*/ 181552 h 302853"/>
              <a:gd name="T10" fmla="*/ 137049 w 301266"/>
              <a:gd name="T11" fmla="*/ 149402 h 302853"/>
              <a:gd name="T12" fmla="*/ 172088 w 301266"/>
              <a:gd name="T13" fmla="*/ 176856 h 302853"/>
              <a:gd name="T14" fmla="*/ 199902 w 301266"/>
              <a:gd name="T15" fmla="*/ 212255 h 302853"/>
              <a:gd name="T16" fmla="*/ 172088 w 301266"/>
              <a:gd name="T17" fmla="*/ 239709 h 302853"/>
              <a:gd name="T18" fmla="*/ 132714 w 301266"/>
              <a:gd name="T19" fmla="*/ 239709 h 302853"/>
              <a:gd name="T20" fmla="*/ 104900 w 301266"/>
              <a:gd name="T21" fmla="*/ 212255 h 302853"/>
              <a:gd name="T22" fmla="*/ 132714 w 301266"/>
              <a:gd name="T23" fmla="*/ 176856 h 302853"/>
              <a:gd name="T24" fmla="*/ 8988 w 301266"/>
              <a:gd name="T25" fmla="*/ 119480 h 302853"/>
              <a:gd name="T26" fmla="*/ 28760 w 301266"/>
              <a:gd name="T27" fmla="*/ 275779 h 302853"/>
              <a:gd name="T28" fmla="*/ 83765 w 301266"/>
              <a:gd name="T29" fmla="*/ 293828 h 302853"/>
              <a:gd name="T30" fmla="*/ 199525 w 301266"/>
              <a:gd name="T31" fmla="*/ 275779 h 302853"/>
              <a:gd name="T32" fmla="*/ 254530 w 301266"/>
              <a:gd name="T33" fmla="*/ 293828 h 302853"/>
              <a:gd name="T34" fmla="*/ 278617 w 301266"/>
              <a:gd name="T35" fmla="*/ 275779 h 302853"/>
              <a:gd name="T36" fmla="*/ 258844 w 301266"/>
              <a:gd name="T37" fmla="*/ 119480 h 302853"/>
              <a:gd name="T38" fmla="*/ 211749 w 301266"/>
              <a:gd name="T39" fmla="*/ 134641 h 302853"/>
              <a:gd name="T40" fmla="*/ 100301 w 301266"/>
              <a:gd name="T41" fmla="*/ 119480 h 302853"/>
              <a:gd name="T42" fmla="*/ 53206 w 301266"/>
              <a:gd name="T43" fmla="*/ 134641 h 302853"/>
              <a:gd name="T44" fmla="*/ 8988 w 301266"/>
              <a:gd name="T45" fmla="*/ 119480 h 302853"/>
              <a:gd name="T46" fmla="*/ 210311 w 301266"/>
              <a:gd name="T47" fmla="*/ 124172 h 302853"/>
              <a:gd name="T48" fmla="*/ 249856 w 301266"/>
              <a:gd name="T49" fmla="*/ 124172 h 302853"/>
              <a:gd name="T50" fmla="*/ 211749 w 301266"/>
              <a:gd name="T51" fmla="*/ 104320 h 302853"/>
              <a:gd name="T52" fmla="*/ 51769 w 301266"/>
              <a:gd name="T53" fmla="*/ 124172 h 302853"/>
              <a:gd name="T54" fmla="*/ 91314 w 301266"/>
              <a:gd name="T55" fmla="*/ 124172 h 302853"/>
              <a:gd name="T56" fmla="*/ 53206 w 301266"/>
              <a:gd name="T57" fmla="*/ 104320 h 302853"/>
              <a:gd name="T58" fmla="*/ 8988 w 301266"/>
              <a:gd name="T59" fmla="*/ 110456 h 302853"/>
              <a:gd name="T60" fmla="*/ 53206 w 301266"/>
              <a:gd name="T61" fmla="*/ 94935 h 302853"/>
              <a:gd name="T62" fmla="*/ 100301 w 301266"/>
              <a:gd name="T63" fmla="*/ 110456 h 302853"/>
              <a:gd name="T64" fmla="*/ 211749 w 301266"/>
              <a:gd name="T65" fmla="*/ 94935 h 302853"/>
              <a:gd name="T66" fmla="*/ 258844 w 301266"/>
              <a:gd name="T67" fmla="*/ 110456 h 302853"/>
              <a:gd name="T68" fmla="*/ 278617 w 301266"/>
              <a:gd name="T69" fmla="*/ 51980 h 302853"/>
              <a:gd name="T70" fmla="*/ 94190 w 301266"/>
              <a:gd name="T71" fmla="*/ 23101 h 302853"/>
              <a:gd name="T72" fmla="*/ 207435 w 301266"/>
              <a:gd name="T73" fmla="*/ 23101 h 302853"/>
              <a:gd name="T74" fmla="*/ 107851 w 301266"/>
              <a:gd name="T75" fmla="*/ 0 h 302853"/>
              <a:gd name="T76" fmla="*/ 216423 w 301266"/>
              <a:gd name="T77" fmla="*/ 42955 h 302853"/>
              <a:gd name="T78" fmla="*/ 301625 w 301266"/>
              <a:gd name="T79" fmla="*/ 262062 h 302853"/>
              <a:gd name="T80" fmla="*/ 271068 w 301266"/>
              <a:gd name="T81" fmla="*/ 286247 h 302853"/>
              <a:gd name="T82" fmla="*/ 200963 w 301266"/>
              <a:gd name="T83" fmla="*/ 286247 h 302853"/>
              <a:gd name="T84" fmla="*/ 100301 w 301266"/>
              <a:gd name="T85" fmla="*/ 286247 h 302853"/>
              <a:gd name="T86" fmla="*/ 30198 w 301266"/>
              <a:gd name="T87" fmla="*/ 286247 h 302853"/>
              <a:gd name="T88" fmla="*/ 0 w 301266"/>
              <a:gd name="T89" fmla="*/ 262062 h 302853"/>
              <a:gd name="T90" fmla="*/ 85202 w 301266"/>
              <a:gd name="T91" fmla="*/ 42955 h 3028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1266" h="302853">
                <a:moveTo>
                  <a:pt x="141576" y="158245"/>
                </a:moveTo>
                <a:lnTo>
                  <a:pt x="141576" y="181336"/>
                </a:lnTo>
                <a:cubicBezTo>
                  <a:pt x="141576" y="183861"/>
                  <a:pt x="139412" y="186026"/>
                  <a:pt x="136886" y="186026"/>
                </a:cubicBezTo>
                <a:lnTo>
                  <a:pt x="113795" y="186026"/>
                </a:lnTo>
                <a:lnTo>
                  <a:pt x="113795" y="207313"/>
                </a:lnTo>
                <a:lnTo>
                  <a:pt x="136886" y="207313"/>
                </a:lnTo>
                <a:cubicBezTo>
                  <a:pt x="139412" y="207313"/>
                  <a:pt x="141576" y="209478"/>
                  <a:pt x="141576" y="212003"/>
                </a:cubicBezTo>
                <a:lnTo>
                  <a:pt x="141576" y="234734"/>
                </a:lnTo>
                <a:lnTo>
                  <a:pt x="162863" y="234734"/>
                </a:lnTo>
                <a:lnTo>
                  <a:pt x="162863" y="212003"/>
                </a:lnTo>
                <a:cubicBezTo>
                  <a:pt x="162863" y="209478"/>
                  <a:pt x="165028" y="207313"/>
                  <a:pt x="167554" y="207313"/>
                </a:cubicBezTo>
                <a:lnTo>
                  <a:pt x="190284" y="207313"/>
                </a:lnTo>
                <a:lnTo>
                  <a:pt x="190284" y="186026"/>
                </a:lnTo>
                <a:lnTo>
                  <a:pt x="167554" y="186026"/>
                </a:lnTo>
                <a:cubicBezTo>
                  <a:pt x="165028" y="186026"/>
                  <a:pt x="162863" y="183861"/>
                  <a:pt x="162863" y="181336"/>
                </a:cubicBezTo>
                <a:lnTo>
                  <a:pt x="162863" y="158245"/>
                </a:lnTo>
                <a:lnTo>
                  <a:pt x="141576" y="158245"/>
                </a:lnTo>
                <a:close/>
                <a:moveTo>
                  <a:pt x="136886" y="149225"/>
                </a:moveTo>
                <a:lnTo>
                  <a:pt x="167554" y="149225"/>
                </a:lnTo>
                <a:cubicBezTo>
                  <a:pt x="170079" y="149225"/>
                  <a:pt x="171883" y="151390"/>
                  <a:pt x="171883" y="153555"/>
                </a:cubicBezTo>
                <a:lnTo>
                  <a:pt x="171883" y="176646"/>
                </a:lnTo>
                <a:lnTo>
                  <a:pt x="194974" y="176646"/>
                </a:lnTo>
                <a:cubicBezTo>
                  <a:pt x="197500" y="176646"/>
                  <a:pt x="199664" y="178810"/>
                  <a:pt x="199664" y="181336"/>
                </a:cubicBezTo>
                <a:lnTo>
                  <a:pt x="199664" y="212003"/>
                </a:lnTo>
                <a:cubicBezTo>
                  <a:pt x="199664" y="214529"/>
                  <a:pt x="197500" y="216333"/>
                  <a:pt x="194974" y="216333"/>
                </a:cubicBezTo>
                <a:lnTo>
                  <a:pt x="171883" y="216333"/>
                </a:lnTo>
                <a:lnTo>
                  <a:pt x="171883" y="239424"/>
                </a:lnTo>
                <a:cubicBezTo>
                  <a:pt x="171883" y="241949"/>
                  <a:pt x="170079" y="244114"/>
                  <a:pt x="167554" y="244114"/>
                </a:cubicBezTo>
                <a:lnTo>
                  <a:pt x="136886" y="244114"/>
                </a:lnTo>
                <a:cubicBezTo>
                  <a:pt x="134360" y="244114"/>
                  <a:pt x="132556" y="241949"/>
                  <a:pt x="132556" y="239424"/>
                </a:cubicBezTo>
                <a:lnTo>
                  <a:pt x="132556" y="216333"/>
                </a:lnTo>
                <a:lnTo>
                  <a:pt x="109105" y="216333"/>
                </a:lnTo>
                <a:cubicBezTo>
                  <a:pt x="106579" y="216333"/>
                  <a:pt x="104775" y="214529"/>
                  <a:pt x="104775" y="212003"/>
                </a:cubicBezTo>
                <a:lnTo>
                  <a:pt x="104775" y="181336"/>
                </a:lnTo>
                <a:cubicBezTo>
                  <a:pt x="104775" y="178810"/>
                  <a:pt x="106579" y="176646"/>
                  <a:pt x="109105" y="176646"/>
                </a:cubicBezTo>
                <a:lnTo>
                  <a:pt x="132556" y="176646"/>
                </a:lnTo>
                <a:lnTo>
                  <a:pt x="132556" y="153555"/>
                </a:lnTo>
                <a:cubicBezTo>
                  <a:pt x="132556" y="151390"/>
                  <a:pt x="134360" y="149225"/>
                  <a:pt x="136886" y="149225"/>
                </a:cubicBezTo>
                <a:close/>
                <a:moveTo>
                  <a:pt x="8977" y="119338"/>
                </a:moveTo>
                <a:lnTo>
                  <a:pt x="8977" y="261751"/>
                </a:lnTo>
                <a:cubicBezTo>
                  <a:pt x="8977" y="268962"/>
                  <a:pt x="15081" y="275452"/>
                  <a:pt x="22622" y="275452"/>
                </a:cubicBezTo>
                <a:lnTo>
                  <a:pt x="28726" y="275452"/>
                </a:lnTo>
                <a:cubicBezTo>
                  <a:pt x="34830" y="275452"/>
                  <a:pt x="39498" y="280139"/>
                  <a:pt x="39498" y="285907"/>
                </a:cubicBezTo>
                <a:cubicBezTo>
                  <a:pt x="39498" y="290234"/>
                  <a:pt x="43089" y="293479"/>
                  <a:pt x="47039" y="293479"/>
                </a:cubicBezTo>
                <a:lnTo>
                  <a:pt x="83665" y="293479"/>
                </a:lnTo>
                <a:cubicBezTo>
                  <a:pt x="87974" y="293479"/>
                  <a:pt x="91205" y="290234"/>
                  <a:pt x="91205" y="285907"/>
                </a:cubicBezTo>
                <a:cubicBezTo>
                  <a:pt x="91205" y="280139"/>
                  <a:pt x="95873" y="275452"/>
                  <a:pt x="101619" y="275452"/>
                </a:cubicBezTo>
                <a:lnTo>
                  <a:pt x="199288" y="275452"/>
                </a:lnTo>
                <a:cubicBezTo>
                  <a:pt x="205033" y="275452"/>
                  <a:pt x="210061" y="280139"/>
                  <a:pt x="210061" y="285907"/>
                </a:cubicBezTo>
                <a:cubicBezTo>
                  <a:pt x="210061" y="290234"/>
                  <a:pt x="213292" y="293479"/>
                  <a:pt x="217601" y="293479"/>
                </a:cubicBezTo>
                <a:lnTo>
                  <a:pt x="254227" y="293479"/>
                </a:lnTo>
                <a:cubicBezTo>
                  <a:pt x="258177" y="293479"/>
                  <a:pt x="261768" y="290234"/>
                  <a:pt x="261768" y="285907"/>
                </a:cubicBezTo>
                <a:cubicBezTo>
                  <a:pt x="261768" y="280139"/>
                  <a:pt x="266436" y="275452"/>
                  <a:pt x="272540" y="275452"/>
                </a:cubicBezTo>
                <a:lnTo>
                  <a:pt x="278285" y="275452"/>
                </a:lnTo>
                <a:cubicBezTo>
                  <a:pt x="286185" y="275452"/>
                  <a:pt x="292289" y="268962"/>
                  <a:pt x="292289" y="261751"/>
                </a:cubicBezTo>
                <a:lnTo>
                  <a:pt x="292289" y="119338"/>
                </a:lnTo>
                <a:lnTo>
                  <a:pt x="258536" y="119338"/>
                </a:lnTo>
                <a:lnTo>
                  <a:pt x="258536" y="124025"/>
                </a:lnTo>
                <a:cubicBezTo>
                  <a:pt x="258536" y="129794"/>
                  <a:pt x="253868" y="134481"/>
                  <a:pt x="248123" y="134481"/>
                </a:cubicBezTo>
                <a:lnTo>
                  <a:pt x="211497" y="134481"/>
                </a:lnTo>
                <a:cubicBezTo>
                  <a:pt x="205393" y="134481"/>
                  <a:pt x="200724" y="129794"/>
                  <a:pt x="200724" y="124025"/>
                </a:cubicBezTo>
                <a:lnTo>
                  <a:pt x="200724" y="119338"/>
                </a:lnTo>
                <a:lnTo>
                  <a:pt x="100182" y="119338"/>
                </a:lnTo>
                <a:lnTo>
                  <a:pt x="100182" y="124025"/>
                </a:lnTo>
                <a:cubicBezTo>
                  <a:pt x="100182" y="129794"/>
                  <a:pt x="95514" y="134481"/>
                  <a:pt x="89769" y="134481"/>
                </a:cubicBezTo>
                <a:lnTo>
                  <a:pt x="53143" y="134481"/>
                </a:lnTo>
                <a:cubicBezTo>
                  <a:pt x="47039" y="134481"/>
                  <a:pt x="42371" y="129794"/>
                  <a:pt x="42371" y="124025"/>
                </a:cubicBezTo>
                <a:lnTo>
                  <a:pt x="42371" y="119338"/>
                </a:lnTo>
                <a:lnTo>
                  <a:pt x="8977" y="119338"/>
                </a:lnTo>
                <a:close/>
                <a:moveTo>
                  <a:pt x="211497" y="104196"/>
                </a:moveTo>
                <a:cubicBezTo>
                  <a:pt x="210779" y="104196"/>
                  <a:pt x="210061" y="104917"/>
                  <a:pt x="210061" y="105638"/>
                </a:cubicBezTo>
                <a:lnTo>
                  <a:pt x="210061" y="124025"/>
                </a:lnTo>
                <a:cubicBezTo>
                  <a:pt x="210061" y="124746"/>
                  <a:pt x="210779" y="125467"/>
                  <a:pt x="211497" y="125467"/>
                </a:cubicBezTo>
                <a:lnTo>
                  <a:pt x="248123" y="125467"/>
                </a:lnTo>
                <a:cubicBezTo>
                  <a:pt x="248841" y="125467"/>
                  <a:pt x="249559" y="124746"/>
                  <a:pt x="249559" y="124025"/>
                </a:cubicBezTo>
                <a:lnTo>
                  <a:pt x="249559" y="105638"/>
                </a:lnTo>
                <a:cubicBezTo>
                  <a:pt x="249559" y="104917"/>
                  <a:pt x="248841" y="104196"/>
                  <a:pt x="248123" y="104196"/>
                </a:cubicBezTo>
                <a:lnTo>
                  <a:pt x="211497" y="104196"/>
                </a:lnTo>
                <a:close/>
                <a:moveTo>
                  <a:pt x="53143" y="104196"/>
                </a:moveTo>
                <a:cubicBezTo>
                  <a:pt x="52066" y="104196"/>
                  <a:pt x="51707" y="104917"/>
                  <a:pt x="51707" y="105638"/>
                </a:cubicBezTo>
                <a:lnTo>
                  <a:pt x="51707" y="124025"/>
                </a:lnTo>
                <a:cubicBezTo>
                  <a:pt x="51707" y="124746"/>
                  <a:pt x="52066" y="125467"/>
                  <a:pt x="53143" y="125467"/>
                </a:cubicBezTo>
                <a:lnTo>
                  <a:pt x="89769" y="125467"/>
                </a:lnTo>
                <a:cubicBezTo>
                  <a:pt x="90487" y="125467"/>
                  <a:pt x="91205" y="124746"/>
                  <a:pt x="91205" y="124025"/>
                </a:cubicBezTo>
                <a:lnTo>
                  <a:pt x="91205" y="105638"/>
                </a:lnTo>
                <a:cubicBezTo>
                  <a:pt x="91205" y="104917"/>
                  <a:pt x="90487" y="104196"/>
                  <a:pt x="89769" y="104196"/>
                </a:cubicBezTo>
                <a:lnTo>
                  <a:pt x="53143" y="104196"/>
                </a:lnTo>
                <a:close/>
                <a:moveTo>
                  <a:pt x="22622" y="51918"/>
                </a:moveTo>
                <a:cubicBezTo>
                  <a:pt x="15081" y="51918"/>
                  <a:pt x="8977" y="58407"/>
                  <a:pt x="8977" y="65618"/>
                </a:cubicBezTo>
                <a:lnTo>
                  <a:pt x="8977" y="110325"/>
                </a:lnTo>
                <a:lnTo>
                  <a:pt x="42371" y="110325"/>
                </a:lnTo>
                <a:lnTo>
                  <a:pt x="42371" y="105638"/>
                </a:lnTo>
                <a:cubicBezTo>
                  <a:pt x="42371" y="99509"/>
                  <a:pt x="47039" y="94822"/>
                  <a:pt x="53143" y="94822"/>
                </a:cubicBezTo>
                <a:lnTo>
                  <a:pt x="89769" y="94822"/>
                </a:lnTo>
                <a:cubicBezTo>
                  <a:pt x="95514" y="94822"/>
                  <a:pt x="100182" y="99509"/>
                  <a:pt x="100182" y="105638"/>
                </a:cubicBezTo>
                <a:lnTo>
                  <a:pt x="100182" y="110325"/>
                </a:lnTo>
                <a:lnTo>
                  <a:pt x="200724" y="110325"/>
                </a:lnTo>
                <a:lnTo>
                  <a:pt x="200724" y="105638"/>
                </a:lnTo>
                <a:cubicBezTo>
                  <a:pt x="200724" y="99509"/>
                  <a:pt x="205393" y="94822"/>
                  <a:pt x="211497" y="94822"/>
                </a:cubicBezTo>
                <a:lnTo>
                  <a:pt x="248123" y="94822"/>
                </a:lnTo>
                <a:cubicBezTo>
                  <a:pt x="253868" y="94822"/>
                  <a:pt x="258536" y="99509"/>
                  <a:pt x="258536" y="105638"/>
                </a:cubicBezTo>
                <a:lnTo>
                  <a:pt x="258536" y="110325"/>
                </a:lnTo>
                <a:lnTo>
                  <a:pt x="292289" y="110325"/>
                </a:lnTo>
                <a:lnTo>
                  <a:pt x="292289" y="65618"/>
                </a:lnTo>
                <a:cubicBezTo>
                  <a:pt x="292289" y="58407"/>
                  <a:pt x="286185" y="51918"/>
                  <a:pt x="278285" y="51918"/>
                </a:cubicBezTo>
                <a:lnTo>
                  <a:pt x="22622" y="51918"/>
                </a:lnTo>
                <a:close/>
                <a:moveTo>
                  <a:pt x="107723" y="9374"/>
                </a:moveTo>
                <a:cubicBezTo>
                  <a:pt x="100182" y="9374"/>
                  <a:pt x="94078" y="15503"/>
                  <a:pt x="94078" y="23074"/>
                </a:cubicBezTo>
                <a:lnTo>
                  <a:pt x="94078" y="42904"/>
                </a:lnTo>
                <a:lnTo>
                  <a:pt x="207188" y="42904"/>
                </a:lnTo>
                <a:lnTo>
                  <a:pt x="207188" y="23074"/>
                </a:lnTo>
                <a:cubicBezTo>
                  <a:pt x="207188" y="15503"/>
                  <a:pt x="200724" y="9374"/>
                  <a:pt x="193184" y="9374"/>
                </a:cubicBezTo>
                <a:lnTo>
                  <a:pt x="107723" y="9374"/>
                </a:lnTo>
                <a:close/>
                <a:moveTo>
                  <a:pt x="107723" y="0"/>
                </a:moveTo>
                <a:lnTo>
                  <a:pt x="193184" y="0"/>
                </a:lnTo>
                <a:cubicBezTo>
                  <a:pt x="205752" y="0"/>
                  <a:pt x="216165" y="10456"/>
                  <a:pt x="216165" y="23074"/>
                </a:cubicBezTo>
                <a:lnTo>
                  <a:pt x="216165" y="42904"/>
                </a:lnTo>
                <a:lnTo>
                  <a:pt x="278285" y="42904"/>
                </a:lnTo>
                <a:cubicBezTo>
                  <a:pt x="291212" y="42904"/>
                  <a:pt x="301266" y="53360"/>
                  <a:pt x="301266" y="65618"/>
                </a:cubicBezTo>
                <a:lnTo>
                  <a:pt x="301266" y="261751"/>
                </a:lnTo>
                <a:cubicBezTo>
                  <a:pt x="301266" y="274009"/>
                  <a:pt x="291212" y="284465"/>
                  <a:pt x="278285" y="284465"/>
                </a:cubicBezTo>
                <a:lnTo>
                  <a:pt x="272540" y="284465"/>
                </a:lnTo>
                <a:cubicBezTo>
                  <a:pt x="271463" y="284465"/>
                  <a:pt x="270745" y="285186"/>
                  <a:pt x="270745" y="285907"/>
                </a:cubicBezTo>
                <a:cubicBezTo>
                  <a:pt x="270745" y="295281"/>
                  <a:pt x="263204" y="302853"/>
                  <a:pt x="254227" y="302853"/>
                </a:cubicBezTo>
                <a:lnTo>
                  <a:pt x="217601" y="302853"/>
                </a:lnTo>
                <a:cubicBezTo>
                  <a:pt x="208265" y="302853"/>
                  <a:pt x="200724" y="295281"/>
                  <a:pt x="200724" y="285907"/>
                </a:cubicBezTo>
                <a:cubicBezTo>
                  <a:pt x="200724" y="285186"/>
                  <a:pt x="200365" y="284465"/>
                  <a:pt x="199288" y="284465"/>
                </a:cubicBezTo>
                <a:lnTo>
                  <a:pt x="101619" y="284465"/>
                </a:lnTo>
                <a:cubicBezTo>
                  <a:pt x="100900" y="284465"/>
                  <a:pt x="100182" y="285186"/>
                  <a:pt x="100182" y="285907"/>
                </a:cubicBezTo>
                <a:cubicBezTo>
                  <a:pt x="100182" y="295281"/>
                  <a:pt x="93001" y="302853"/>
                  <a:pt x="83665" y="302853"/>
                </a:cubicBezTo>
                <a:lnTo>
                  <a:pt x="47039" y="302853"/>
                </a:lnTo>
                <a:cubicBezTo>
                  <a:pt x="37703" y="302853"/>
                  <a:pt x="30162" y="295281"/>
                  <a:pt x="30162" y="285907"/>
                </a:cubicBezTo>
                <a:cubicBezTo>
                  <a:pt x="30162" y="285186"/>
                  <a:pt x="29803" y="284465"/>
                  <a:pt x="28726" y="284465"/>
                </a:cubicBezTo>
                <a:lnTo>
                  <a:pt x="22622" y="284465"/>
                </a:lnTo>
                <a:cubicBezTo>
                  <a:pt x="10054" y="284465"/>
                  <a:pt x="0" y="274009"/>
                  <a:pt x="0" y="261751"/>
                </a:cubicBezTo>
                <a:lnTo>
                  <a:pt x="0" y="65618"/>
                </a:lnTo>
                <a:cubicBezTo>
                  <a:pt x="0" y="53360"/>
                  <a:pt x="10054" y="42904"/>
                  <a:pt x="22622" y="42904"/>
                </a:cubicBezTo>
                <a:lnTo>
                  <a:pt x="85101" y="42904"/>
                </a:lnTo>
                <a:lnTo>
                  <a:pt x="85101" y="23074"/>
                </a:lnTo>
                <a:cubicBezTo>
                  <a:pt x="85101" y="10456"/>
                  <a:pt x="95514" y="0"/>
                  <a:pt x="107723" y="0"/>
                </a:cubicBezTo>
                <a:close/>
              </a:path>
            </a:pathLst>
          </a:custGeom>
          <a:solidFill>
            <a:schemeClr val="tx2"/>
          </a:solidFill>
          <a:ln>
            <a:noFill/>
          </a:ln>
          <a:effectLst/>
        </p:spPr>
        <p:txBody>
          <a:bodyPr lIns="38405" tIns="19202" rIns="38405" bIns="19202" anchor="ctr"/>
          <a:lstStyle/>
          <a:p>
            <a:endParaRPr lang="en-US" dirty="0">
              <a:latin typeface="Poppins ExtraLight" pitchFamily="2" charset="77"/>
            </a:endParaRPr>
          </a:p>
        </p:txBody>
      </p:sp>
      <p:sp>
        <p:nvSpPr>
          <p:cNvPr id="55" name="Freeform 720">
            <a:extLst>
              <a:ext uri="{FF2B5EF4-FFF2-40B4-BE49-F238E27FC236}">
                <a16:creationId xmlns="" xmlns:a16="http://schemas.microsoft.com/office/drawing/2014/main" id="{E2B90BCE-7448-6B4C-83DD-5C43DBB989EC}"/>
              </a:ext>
            </a:extLst>
          </p:cNvPr>
          <p:cNvSpPr>
            <a:spLocks noChangeArrowheads="1"/>
          </p:cNvSpPr>
          <p:nvPr/>
        </p:nvSpPr>
        <p:spPr bwMode="auto">
          <a:xfrm>
            <a:off x="5158378" y="4768993"/>
            <a:ext cx="320649" cy="427422"/>
          </a:xfrm>
          <a:custGeom>
            <a:avLst/>
            <a:gdLst>
              <a:gd name="T0" fmla="*/ 101431 w 302852"/>
              <a:gd name="T1" fmla="*/ 293828 h 302853"/>
              <a:gd name="T2" fmla="*/ 202141 w 302852"/>
              <a:gd name="T3" fmla="*/ 266394 h 302853"/>
              <a:gd name="T4" fmla="*/ 9385 w 302852"/>
              <a:gd name="T5" fmla="*/ 229936 h 302853"/>
              <a:gd name="T6" fmla="*/ 16965 w 302852"/>
              <a:gd name="T7" fmla="*/ 257370 h 302853"/>
              <a:gd name="T8" fmla="*/ 294187 w 302852"/>
              <a:gd name="T9" fmla="*/ 249790 h 302853"/>
              <a:gd name="T10" fmla="*/ 9385 w 302852"/>
              <a:gd name="T11" fmla="*/ 229936 h 302853"/>
              <a:gd name="T12" fmla="*/ 253949 w 302852"/>
              <a:gd name="T13" fmla="*/ 176055 h 302853"/>
              <a:gd name="T14" fmla="*/ 244766 w 302852"/>
              <a:gd name="T15" fmla="*/ 176055 h 302853"/>
              <a:gd name="T16" fmla="*/ 248980 w 302852"/>
              <a:gd name="T17" fmla="*/ 156192 h 302853"/>
              <a:gd name="T18" fmla="*/ 248980 w 302852"/>
              <a:gd name="T19" fmla="*/ 195694 h 302853"/>
              <a:gd name="T20" fmla="*/ 248980 w 302852"/>
              <a:gd name="T21" fmla="*/ 156192 h 302853"/>
              <a:gd name="T22" fmla="*/ 68239 w 302852"/>
              <a:gd name="T23" fmla="*/ 41996 h 302853"/>
              <a:gd name="T24" fmla="*/ 53477 w 302852"/>
              <a:gd name="T25" fmla="*/ 48101 h 302853"/>
              <a:gd name="T26" fmla="*/ 45917 w 302852"/>
              <a:gd name="T27" fmla="*/ 96940 h 302853"/>
              <a:gd name="T28" fmla="*/ 146727 w 302852"/>
              <a:gd name="T29" fmla="*/ 96940 h 302853"/>
              <a:gd name="T30" fmla="*/ 138807 w 302852"/>
              <a:gd name="T31" fmla="*/ 48101 h 302853"/>
              <a:gd name="T32" fmla="*/ 124405 w 302852"/>
              <a:gd name="T33" fmla="*/ 41996 h 302853"/>
              <a:gd name="T34" fmla="*/ 140966 w 302852"/>
              <a:gd name="T35" fmla="*/ 38764 h 302853"/>
              <a:gd name="T36" fmla="*/ 155728 w 302852"/>
              <a:gd name="T37" fmla="*/ 96940 h 302853"/>
              <a:gd name="T38" fmla="*/ 101002 w 302852"/>
              <a:gd name="T39" fmla="*/ 169839 h 302853"/>
              <a:gd name="T40" fmla="*/ 157169 w 302852"/>
              <a:gd name="T41" fmla="*/ 195694 h 302853"/>
              <a:gd name="T42" fmla="*/ 183452 w 302852"/>
              <a:gd name="T43" fmla="*/ 75394 h 302853"/>
              <a:gd name="T44" fmla="*/ 253660 w 302852"/>
              <a:gd name="T45" fmla="*/ 75394 h 302853"/>
              <a:gd name="T46" fmla="*/ 277783 w 302852"/>
              <a:gd name="T47" fmla="*/ 175944 h 302853"/>
              <a:gd name="T48" fmla="*/ 219816 w 302852"/>
              <a:gd name="T49" fmla="*/ 175944 h 302853"/>
              <a:gd name="T50" fmla="*/ 244298 w 302852"/>
              <a:gd name="T51" fmla="*/ 75394 h 302853"/>
              <a:gd name="T52" fmla="*/ 192452 w 302852"/>
              <a:gd name="T53" fmla="*/ 75394 h 302853"/>
              <a:gd name="T54" fmla="*/ 157169 w 302852"/>
              <a:gd name="T55" fmla="*/ 204672 h 302853"/>
              <a:gd name="T56" fmla="*/ 91641 w 302852"/>
              <a:gd name="T57" fmla="*/ 169839 h 302853"/>
              <a:gd name="T58" fmla="*/ 36555 w 302852"/>
              <a:gd name="T59" fmla="*/ 96940 h 302853"/>
              <a:gd name="T60" fmla="*/ 51676 w 302852"/>
              <a:gd name="T61" fmla="*/ 38764 h 302853"/>
              <a:gd name="T62" fmla="*/ 16965 w 302852"/>
              <a:gd name="T63" fmla="*/ 9385 h 302853"/>
              <a:gd name="T64" fmla="*/ 9385 w 302852"/>
              <a:gd name="T65" fmla="*/ 220551 h 302853"/>
              <a:gd name="T66" fmla="*/ 294187 w 302852"/>
              <a:gd name="T67" fmla="*/ 16965 h 302853"/>
              <a:gd name="T68" fmla="*/ 16965 w 302852"/>
              <a:gd name="T69" fmla="*/ 9385 h 302853"/>
              <a:gd name="T70" fmla="*/ 286607 w 302852"/>
              <a:gd name="T71" fmla="*/ 0 h 302853"/>
              <a:gd name="T72" fmla="*/ 303212 w 302852"/>
              <a:gd name="T73" fmla="*/ 249790 h 302853"/>
              <a:gd name="T74" fmla="*/ 211526 w 302852"/>
              <a:gd name="T75" fmla="*/ 266394 h 302853"/>
              <a:gd name="T76" fmla="*/ 243652 w 302852"/>
              <a:gd name="T77" fmla="*/ 293828 h 302853"/>
              <a:gd name="T78" fmla="*/ 243652 w 302852"/>
              <a:gd name="T79" fmla="*/ 303213 h 302853"/>
              <a:gd name="T80" fmla="*/ 55228 w 302852"/>
              <a:gd name="T81" fmla="*/ 298520 h 302853"/>
              <a:gd name="T82" fmla="*/ 92046 w 302852"/>
              <a:gd name="T83" fmla="*/ 293828 h 302853"/>
              <a:gd name="T84" fmla="*/ 16965 w 302852"/>
              <a:gd name="T85" fmla="*/ 266394 h 302853"/>
              <a:gd name="T86" fmla="*/ 0 w 302852"/>
              <a:gd name="T87" fmla="*/ 16965 h 3028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2852" h="302853">
                <a:moveTo>
                  <a:pt x="101311" y="266078"/>
                </a:moveTo>
                <a:lnTo>
                  <a:pt x="101311" y="293479"/>
                </a:lnTo>
                <a:lnTo>
                  <a:pt x="201901" y="293479"/>
                </a:lnTo>
                <a:lnTo>
                  <a:pt x="201901" y="266078"/>
                </a:lnTo>
                <a:lnTo>
                  <a:pt x="101311" y="266078"/>
                </a:lnTo>
                <a:close/>
                <a:moveTo>
                  <a:pt x="9374" y="229663"/>
                </a:moveTo>
                <a:lnTo>
                  <a:pt x="9374" y="249493"/>
                </a:lnTo>
                <a:cubicBezTo>
                  <a:pt x="9374" y="253459"/>
                  <a:pt x="12979" y="257064"/>
                  <a:pt x="16945" y="257064"/>
                </a:cubicBezTo>
                <a:lnTo>
                  <a:pt x="286267" y="257064"/>
                </a:lnTo>
                <a:cubicBezTo>
                  <a:pt x="290233" y="257064"/>
                  <a:pt x="293838" y="253459"/>
                  <a:pt x="293838" y="249493"/>
                </a:cubicBezTo>
                <a:lnTo>
                  <a:pt x="293838" y="229663"/>
                </a:lnTo>
                <a:lnTo>
                  <a:pt x="9374" y="229663"/>
                </a:lnTo>
                <a:close/>
                <a:moveTo>
                  <a:pt x="249061" y="171450"/>
                </a:moveTo>
                <a:cubicBezTo>
                  <a:pt x="251531" y="171450"/>
                  <a:pt x="253647" y="173282"/>
                  <a:pt x="253647" y="175846"/>
                </a:cubicBezTo>
                <a:cubicBezTo>
                  <a:pt x="253647" y="178411"/>
                  <a:pt x="251531" y="180609"/>
                  <a:pt x="249061" y="180609"/>
                </a:cubicBezTo>
                <a:cubicBezTo>
                  <a:pt x="246592" y="180609"/>
                  <a:pt x="244475" y="178411"/>
                  <a:pt x="244475" y="175846"/>
                </a:cubicBezTo>
                <a:cubicBezTo>
                  <a:pt x="244475" y="173282"/>
                  <a:pt x="246592" y="171450"/>
                  <a:pt x="249061" y="171450"/>
                </a:cubicBezTo>
                <a:close/>
                <a:moveTo>
                  <a:pt x="248684" y="156007"/>
                </a:moveTo>
                <a:cubicBezTo>
                  <a:pt x="237895" y="156007"/>
                  <a:pt x="228545" y="164974"/>
                  <a:pt x="228545" y="175735"/>
                </a:cubicBezTo>
                <a:cubicBezTo>
                  <a:pt x="228545" y="186495"/>
                  <a:pt x="237895" y="195462"/>
                  <a:pt x="248684" y="195462"/>
                </a:cubicBezTo>
                <a:cubicBezTo>
                  <a:pt x="259472" y="195462"/>
                  <a:pt x="268462" y="186495"/>
                  <a:pt x="268462" y="175735"/>
                </a:cubicBezTo>
                <a:cubicBezTo>
                  <a:pt x="268462" y="164974"/>
                  <a:pt x="259472" y="156007"/>
                  <a:pt x="248684" y="156007"/>
                </a:cubicBezTo>
                <a:close/>
                <a:moveTo>
                  <a:pt x="59527" y="33338"/>
                </a:moveTo>
                <a:cubicBezTo>
                  <a:pt x="64202" y="33338"/>
                  <a:pt x="68158" y="36925"/>
                  <a:pt x="68158" y="41946"/>
                </a:cubicBezTo>
                <a:cubicBezTo>
                  <a:pt x="68158" y="46609"/>
                  <a:pt x="64202" y="50555"/>
                  <a:pt x="59527" y="50555"/>
                </a:cubicBezTo>
                <a:cubicBezTo>
                  <a:pt x="57369" y="50555"/>
                  <a:pt x="54852" y="49479"/>
                  <a:pt x="53414" y="48044"/>
                </a:cubicBezTo>
                <a:cubicBezTo>
                  <a:pt x="49098" y="50196"/>
                  <a:pt x="45862" y="54859"/>
                  <a:pt x="45862" y="60239"/>
                </a:cubicBezTo>
                <a:lnTo>
                  <a:pt x="45862" y="96825"/>
                </a:lnTo>
                <a:cubicBezTo>
                  <a:pt x="45862" y="124443"/>
                  <a:pt x="68517" y="146681"/>
                  <a:pt x="96207" y="146681"/>
                </a:cubicBezTo>
                <a:cubicBezTo>
                  <a:pt x="123898" y="146681"/>
                  <a:pt x="146553" y="124443"/>
                  <a:pt x="146553" y="96825"/>
                </a:cubicBezTo>
                <a:lnTo>
                  <a:pt x="146553" y="60239"/>
                </a:lnTo>
                <a:cubicBezTo>
                  <a:pt x="146553" y="54859"/>
                  <a:pt x="143317" y="50196"/>
                  <a:pt x="138642" y="48044"/>
                </a:cubicBezTo>
                <a:cubicBezTo>
                  <a:pt x="137203" y="49479"/>
                  <a:pt x="135046" y="50555"/>
                  <a:pt x="132888" y="50555"/>
                </a:cubicBezTo>
                <a:cubicBezTo>
                  <a:pt x="127853" y="50555"/>
                  <a:pt x="124257" y="46609"/>
                  <a:pt x="124257" y="41946"/>
                </a:cubicBezTo>
                <a:cubicBezTo>
                  <a:pt x="124257" y="36925"/>
                  <a:pt x="127853" y="33338"/>
                  <a:pt x="132888" y="33338"/>
                </a:cubicBezTo>
                <a:cubicBezTo>
                  <a:pt x="136484" y="33338"/>
                  <a:pt x="139721" y="35490"/>
                  <a:pt x="140799" y="38718"/>
                </a:cubicBezTo>
                <a:cubicBezTo>
                  <a:pt x="149430" y="41946"/>
                  <a:pt x="155543" y="50196"/>
                  <a:pt x="155543" y="60239"/>
                </a:cubicBezTo>
                <a:lnTo>
                  <a:pt x="155543" y="96825"/>
                </a:lnTo>
                <a:cubicBezTo>
                  <a:pt x="155543" y="128030"/>
                  <a:pt x="131449" y="153496"/>
                  <a:pt x="100882" y="155648"/>
                </a:cubicBezTo>
                <a:lnTo>
                  <a:pt x="100882" y="169637"/>
                </a:lnTo>
                <a:cubicBezTo>
                  <a:pt x="100882" y="183985"/>
                  <a:pt x="112390" y="195462"/>
                  <a:pt x="126774" y="195462"/>
                </a:cubicBezTo>
                <a:lnTo>
                  <a:pt x="156982" y="195462"/>
                </a:lnTo>
                <a:cubicBezTo>
                  <a:pt x="171366" y="195462"/>
                  <a:pt x="183234" y="183985"/>
                  <a:pt x="183234" y="169637"/>
                </a:cubicBezTo>
                <a:lnTo>
                  <a:pt x="183234" y="75304"/>
                </a:lnTo>
                <a:cubicBezTo>
                  <a:pt x="183234" y="55935"/>
                  <a:pt x="198697" y="40512"/>
                  <a:pt x="218116" y="40512"/>
                </a:cubicBezTo>
                <a:cubicBezTo>
                  <a:pt x="237176" y="40512"/>
                  <a:pt x="253359" y="55935"/>
                  <a:pt x="253359" y="75304"/>
                </a:cubicBezTo>
                <a:lnTo>
                  <a:pt x="253359" y="147040"/>
                </a:lnTo>
                <a:cubicBezTo>
                  <a:pt x="267024" y="149551"/>
                  <a:pt x="277453" y="161387"/>
                  <a:pt x="277453" y="175735"/>
                </a:cubicBezTo>
                <a:cubicBezTo>
                  <a:pt x="277453" y="191876"/>
                  <a:pt x="264507" y="204429"/>
                  <a:pt x="248684" y="204429"/>
                </a:cubicBezTo>
                <a:cubicBezTo>
                  <a:pt x="232860" y="204429"/>
                  <a:pt x="219555" y="191876"/>
                  <a:pt x="219555" y="175735"/>
                </a:cubicBezTo>
                <a:cubicBezTo>
                  <a:pt x="219555" y="161387"/>
                  <a:pt x="229983" y="149551"/>
                  <a:pt x="244008" y="147040"/>
                </a:cubicBezTo>
                <a:lnTo>
                  <a:pt x="244008" y="75304"/>
                </a:lnTo>
                <a:cubicBezTo>
                  <a:pt x="244008" y="60956"/>
                  <a:pt x="232501" y="49479"/>
                  <a:pt x="218116" y="49479"/>
                </a:cubicBezTo>
                <a:cubicBezTo>
                  <a:pt x="203732" y="49479"/>
                  <a:pt x="192224" y="60956"/>
                  <a:pt x="192224" y="75304"/>
                </a:cubicBezTo>
                <a:lnTo>
                  <a:pt x="192224" y="169637"/>
                </a:lnTo>
                <a:cubicBezTo>
                  <a:pt x="192224" y="189006"/>
                  <a:pt x="176401" y="204429"/>
                  <a:pt x="156982" y="204429"/>
                </a:cubicBezTo>
                <a:lnTo>
                  <a:pt x="126774" y="204429"/>
                </a:lnTo>
                <a:cubicBezTo>
                  <a:pt x="107355" y="204429"/>
                  <a:pt x="91532" y="189006"/>
                  <a:pt x="91532" y="169637"/>
                </a:cubicBezTo>
                <a:lnTo>
                  <a:pt x="91532" y="155648"/>
                </a:lnTo>
                <a:cubicBezTo>
                  <a:pt x="60965" y="153496"/>
                  <a:pt x="36512" y="128030"/>
                  <a:pt x="36512" y="96825"/>
                </a:cubicBezTo>
                <a:lnTo>
                  <a:pt x="36512" y="60239"/>
                </a:lnTo>
                <a:cubicBezTo>
                  <a:pt x="36512" y="50196"/>
                  <a:pt x="42985" y="41946"/>
                  <a:pt x="51615" y="38718"/>
                </a:cubicBezTo>
                <a:cubicBezTo>
                  <a:pt x="52694" y="35490"/>
                  <a:pt x="55931" y="33338"/>
                  <a:pt x="59527" y="33338"/>
                </a:cubicBezTo>
                <a:close/>
                <a:moveTo>
                  <a:pt x="16945" y="9374"/>
                </a:moveTo>
                <a:cubicBezTo>
                  <a:pt x="12979" y="9374"/>
                  <a:pt x="9374" y="12619"/>
                  <a:pt x="9374" y="16945"/>
                </a:cubicBezTo>
                <a:lnTo>
                  <a:pt x="9374" y="220289"/>
                </a:lnTo>
                <a:lnTo>
                  <a:pt x="293838" y="220289"/>
                </a:lnTo>
                <a:lnTo>
                  <a:pt x="293838" y="16945"/>
                </a:lnTo>
                <a:cubicBezTo>
                  <a:pt x="293838" y="12619"/>
                  <a:pt x="290233" y="9374"/>
                  <a:pt x="286267" y="9374"/>
                </a:cubicBezTo>
                <a:lnTo>
                  <a:pt x="16945" y="9374"/>
                </a:lnTo>
                <a:close/>
                <a:moveTo>
                  <a:pt x="16945" y="0"/>
                </a:moveTo>
                <a:lnTo>
                  <a:pt x="286267" y="0"/>
                </a:lnTo>
                <a:cubicBezTo>
                  <a:pt x="295280" y="0"/>
                  <a:pt x="302852" y="7571"/>
                  <a:pt x="302852" y="16945"/>
                </a:cubicBezTo>
                <a:lnTo>
                  <a:pt x="302852" y="249493"/>
                </a:lnTo>
                <a:cubicBezTo>
                  <a:pt x="302852" y="258867"/>
                  <a:pt x="295280" y="266078"/>
                  <a:pt x="286267" y="266078"/>
                </a:cubicBezTo>
                <a:lnTo>
                  <a:pt x="211275" y="266078"/>
                </a:lnTo>
                <a:lnTo>
                  <a:pt x="211275" y="293479"/>
                </a:lnTo>
                <a:lnTo>
                  <a:pt x="243363" y="293479"/>
                </a:lnTo>
                <a:cubicBezTo>
                  <a:pt x="245887" y="293479"/>
                  <a:pt x="248050" y="295642"/>
                  <a:pt x="248050" y="298166"/>
                </a:cubicBezTo>
                <a:cubicBezTo>
                  <a:pt x="248050" y="300689"/>
                  <a:pt x="245887" y="302853"/>
                  <a:pt x="243363" y="302853"/>
                </a:cubicBezTo>
                <a:lnTo>
                  <a:pt x="59849" y="302853"/>
                </a:lnTo>
                <a:cubicBezTo>
                  <a:pt x="57325" y="302853"/>
                  <a:pt x="55162" y="300689"/>
                  <a:pt x="55162" y="298166"/>
                </a:cubicBezTo>
                <a:cubicBezTo>
                  <a:pt x="55162" y="295642"/>
                  <a:pt x="57325" y="293479"/>
                  <a:pt x="59849" y="293479"/>
                </a:cubicBezTo>
                <a:lnTo>
                  <a:pt x="91937" y="293479"/>
                </a:lnTo>
                <a:lnTo>
                  <a:pt x="91937" y="266078"/>
                </a:lnTo>
                <a:lnTo>
                  <a:pt x="16945" y="266078"/>
                </a:lnTo>
                <a:cubicBezTo>
                  <a:pt x="7571" y="266078"/>
                  <a:pt x="0" y="258867"/>
                  <a:pt x="0" y="249493"/>
                </a:cubicBezTo>
                <a:lnTo>
                  <a:pt x="0" y="16945"/>
                </a:lnTo>
                <a:cubicBezTo>
                  <a:pt x="0" y="7571"/>
                  <a:pt x="7571" y="0"/>
                  <a:pt x="16945" y="0"/>
                </a:cubicBezTo>
                <a:close/>
              </a:path>
            </a:pathLst>
          </a:custGeom>
          <a:solidFill>
            <a:schemeClr val="tx2"/>
          </a:solidFill>
          <a:ln>
            <a:noFill/>
          </a:ln>
          <a:effectLst/>
        </p:spPr>
        <p:txBody>
          <a:bodyPr lIns="38405" tIns="19202" rIns="38405" bIns="19202" anchor="ctr"/>
          <a:lstStyle/>
          <a:p>
            <a:endParaRPr lang="en-US" dirty="0">
              <a:latin typeface="Poppins ExtraLight" pitchFamily="2" charset="77"/>
            </a:endParaRPr>
          </a:p>
        </p:txBody>
      </p:sp>
      <p:sp>
        <p:nvSpPr>
          <p:cNvPr id="57" name="Subtitle 2">
            <a:extLst>
              <a:ext uri="{FF2B5EF4-FFF2-40B4-BE49-F238E27FC236}">
                <a16:creationId xmlns="" xmlns:a16="http://schemas.microsoft.com/office/drawing/2014/main" id="{D53F2B33-3B12-8740-AF16-0AB9751225F4}"/>
              </a:ext>
            </a:extLst>
          </p:cNvPr>
          <p:cNvSpPr txBox="1">
            <a:spLocks/>
          </p:cNvSpPr>
          <p:nvPr/>
        </p:nvSpPr>
        <p:spPr>
          <a:xfrm>
            <a:off x="4719961" y="2027270"/>
            <a:ext cx="1214313" cy="428740"/>
          </a:xfrm>
          <a:prstGeom prst="rect">
            <a:avLst/>
          </a:prstGeom>
        </p:spPr>
        <p:txBody>
          <a:bodyPr vert="horz" wrap="square" lIns="91346" tIns="45673" rIns="91346" bIns="456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44"/>
              </a:lnSpc>
            </a:pP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Niños</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migrantes</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e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hijos</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de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migrantes</a:t>
            </a:r>
            <a:endParaRPr lang="en-US" sz="800" dirty="0">
              <a:solidFill>
                <a:schemeClr val="tx1"/>
              </a:solidFill>
              <a:latin typeface="Poppins ExtraLight" pitchFamily="2" charset="77"/>
              <a:ea typeface="Open Sans Light" panose="020B0306030504020204" pitchFamily="34" charset="0"/>
              <a:cs typeface="Open Sans Light" panose="020B0306030504020204" pitchFamily="34" charset="0"/>
            </a:endParaRPr>
          </a:p>
        </p:txBody>
      </p:sp>
      <p:sp>
        <p:nvSpPr>
          <p:cNvPr id="59" name="Subtitle 2">
            <a:extLst>
              <a:ext uri="{FF2B5EF4-FFF2-40B4-BE49-F238E27FC236}">
                <a16:creationId xmlns="" xmlns:a16="http://schemas.microsoft.com/office/drawing/2014/main" id="{6D3F139F-55FC-2E4C-A161-AD8362713F40}"/>
              </a:ext>
            </a:extLst>
          </p:cNvPr>
          <p:cNvSpPr txBox="1">
            <a:spLocks/>
          </p:cNvSpPr>
          <p:nvPr/>
        </p:nvSpPr>
        <p:spPr>
          <a:xfrm>
            <a:off x="6068230" y="2055808"/>
            <a:ext cx="1214313" cy="428740"/>
          </a:xfrm>
          <a:prstGeom prst="rect">
            <a:avLst/>
          </a:prstGeom>
        </p:spPr>
        <p:txBody>
          <a:bodyPr vert="horz" wrap="square" lIns="91346" tIns="45673" rIns="91346" bIns="456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44"/>
              </a:lnSpc>
            </a:pP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Educación</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vivienda,salud,idioma</a:t>
            </a:r>
            <a:endParaRPr lang="en-US" sz="800" dirty="0">
              <a:solidFill>
                <a:schemeClr val="tx1"/>
              </a:solidFill>
              <a:latin typeface="Poppins ExtraLight" pitchFamily="2" charset="77"/>
              <a:ea typeface="Open Sans Light" panose="020B0306030504020204" pitchFamily="34" charset="0"/>
              <a:cs typeface="Open Sans Light" panose="020B0306030504020204" pitchFamily="34" charset="0"/>
            </a:endParaRPr>
          </a:p>
        </p:txBody>
      </p:sp>
      <p:sp>
        <p:nvSpPr>
          <p:cNvPr id="61" name="Subtitle 2">
            <a:extLst>
              <a:ext uri="{FF2B5EF4-FFF2-40B4-BE49-F238E27FC236}">
                <a16:creationId xmlns="" xmlns:a16="http://schemas.microsoft.com/office/drawing/2014/main" id="{A98E1CE1-D54E-DC4B-84F8-CC0A2C514850}"/>
              </a:ext>
            </a:extLst>
          </p:cNvPr>
          <p:cNvSpPr txBox="1">
            <a:spLocks/>
          </p:cNvSpPr>
          <p:nvPr/>
        </p:nvSpPr>
        <p:spPr>
          <a:xfrm>
            <a:off x="4719961" y="5279121"/>
            <a:ext cx="1214313" cy="428740"/>
          </a:xfrm>
          <a:prstGeom prst="rect">
            <a:avLst/>
          </a:prstGeom>
        </p:spPr>
        <p:txBody>
          <a:bodyPr vert="horz" wrap="square" lIns="91346" tIns="45673" rIns="91346" bIns="456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44"/>
              </a:lnSpc>
            </a:pP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Educaci</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ó</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n</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y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orientaci</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ó</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n</a:t>
            </a:r>
            <a:endParaRPr lang="en-US" sz="800" dirty="0">
              <a:solidFill>
                <a:schemeClr val="tx1"/>
              </a:solidFill>
              <a:latin typeface="Poppins ExtraLight" pitchFamily="2" charset="77"/>
              <a:ea typeface="Open Sans Light" panose="020B0306030504020204" pitchFamily="34" charset="0"/>
              <a:cs typeface="Open Sans Light" panose="020B0306030504020204" pitchFamily="34" charset="0"/>
            </a:endParaRPr>
          </a:p>
        </p:txBody>
      </p:sp>
      <p:sp>
        <p:nvSpPr>
          <p:cNvPr id="63" name="Subtitle 2">
            <a:extLst>
              <a:ext uri="{FF2B5EF4-FFF2-40B4-BE49-F238E27FC236}">
                <a16:creationId xmlns="" xmlns:a16="http://schemas.microsoft.com/office/drawing/2014/main" id="{4F8456AC-027E-6848-A3D6-47AFFE93F605}"/>
              </a:ext>
            </a:extLst>
          </p:cNvPr>
          <p:cNvSpPr txBox="1">
            <a:spLocks/>
          </p:cNvSpPr>
          <p:nvPr/>
        </p:nvSpPr>
        <p:spPr>
          <a:xfrm>
            <a:off x="6068230" y="5236314"/>
            <a:ext cx="1214313" cy="428740"/>
          </a:xfrm>
          <a:prstGeom prst="rect">
            <a:avLst/>
          </a:prstGeom>
        </p:spPr>
        <p:txBody>
          <a:bodyPr vert="horz" wrap="square" lIns="91346" tIns="45673" rIns="91346" bIns="456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44"/>
              </a:lnSpc>
            </a:pP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Capacitación</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de personal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sanitario</a:t>
            </a:r>
            <a:endParaRPr lang="en-US" sz="800" dirty="0">
              <a:solidFill>
                <a:schemeClr val="tx1"/>
              </a:solidFill>
              <a:latin typeface="Poppins ExtraLight" pitchFamily="2" charset="77"/>
              <a:ea typeface="Open Sans Light" panose="020B0306030504020204" pitchFamily="34" charset="0"/>
              <a:cs typeface="Open Sans Light" panose="020B0306030504020204" pitchFamily="34" charset="0"/>
            </a:endParaRPr>
          </a:p>
        </p:txBody>
      </p:sp>
      <p:sp>
        <p:nvSpPr>
          <p:cNvPr id="65" name="Subtitle 2">
            <a:extLst>
              <a:ext uri="{FF2B5EF4-FFF2-40B4-BE49-F238E27FC236}">
                <a16:creationId xmlns="" xmlns:a16="http://schemas.microsoft.com/office/drawing/2014/main" id="{DCCDA250-1E60-CE46-82D1-6AFACFC8B517}"/>
              </a:ext>
            </a:extLst>
          </p:cNvPr>
          <p:cNvSpPr txBox="1">
            <a:spLocks/>
          </p:cNvSpPr>
          <p:nvPr/>
        </p:nvSpPr>
        <p:spPr>
          <a:xfrm>
            <a:off x="6728679" y="3777586"/>
            <a:ext cx="1214313" cy="428740"/>
          </a:xfrm>
          <a:prstGeom prst="rect">
            <a:avLst/>
          </a:prstGeom>
        </p:spPr>
        <p:txBody>
          <a:bodyPr vert="horz" wrap="square" lIns="91346" tIns="45673" rIns="91346" bIns="456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44"/>
              </a:lnSpc>
            </a:pP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Vacunas</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al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día</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conductas</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y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hábitos</a:t>
            </a:r>
            <a:endParaRPr lang="en-US" sz="800" dirty="0">
              <a:solidFill>
                <a:schemeClr val="tx1"/>
              </a:solidFill>
              <a:latin typeface="Poppins ExtraLight" pitchFamily="2" charset="77"/>
              <a:ea typeface="Open Sans Light" panose="020B0306030504020204" pitchFamily="34" charset="0"/>
              <a:cs typeface="Open Sans Light" panose="020B0306030504020204" pitchFamily="34" charset="0"/>
            </a:endParaRPr>
          </a:p>
        </p:txBody>
      </p:sp>
      <p:sp>
        <p:nvSpPr>
          <p:cNvPr id="67" name="Subtitle 2">
            <a:extLst>
              <a:ext uri="{FF2B5EF4-FFF2-40B4-BE49-F238E27FC236}">
                <a16:creationId xmlns="" xmlns:a16="http://schemas.microsoft.com/office/drawing/2014/main" id="{AE3A5F14-775A-C846-8A84-FB3B5E6B9310}"/>
              </a:ext>
            </a:extLst>
          </p:cNvPr>
          <p:cNvSpPr txBox="1">
            <a:spLocks/>
          </p:cNvSpPr>
          <p:nvPr/>
        </p:nvSpPr>
        <p:spPr>
          <a:xfrm>
            <a:off x="4057854" y="3720510"/>
            <a:ext cx="1214313" cy="601095"/>
          </a:xfrm>
          <a:prstGeom prst="rect">
            <a:avLst/>
          </a:prstGeom>
        </p:spPr>
        <p:txBody>
          <a:bodyPr vert="horz" wrap="square" lIns="91346" tIns="45673" rIns="91346" bIns="456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44"/>
              </a:lnSpc>
            </a:pP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Hacinamiento</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falta</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de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conocimiento</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falta</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de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redes</a:t>
            </a:r>
            <a:r>
              <a:rPr lang="en-US" sz="800" dirty="0" smtClean="0">
                <a:solidFill>
                  <a:schemeClr val="tx1"/>
                </a:solidFill>
                <a:latin typeface="Poppins ExtraLight" pitchFamily="2" charset="77"/>
                <a:ea typeface="Open Sans Light" panose="020B0306030504020204" pitchFamily="34" charset="0"/>
                <a:cs typeface="Open Sans Light" panose="020B0306030504020204" pitchFamily="34" charset="0"/>
              </a:rPr>
              <a:t> de </a:t>
            </a:r>
            <a:r>
              <a:rPr lang="en-US" sz="800" dirty="0" err="1" smtClean="0">
                <a:solidFill>
                  <a:schemeClr val="tx1"/>
                </a:solidFill>
                <a:latin typeface="Poppins ExtraLight" pitchFamily="2" charset="77"/>
                <a:ea typeface="Open Sans Light" panose="020B0306030504020204" pitchFamily="34" charset="0"/>
                <a:cs typeface="Open Sans Light" panose="020B0306030504020204" pitchFamily="34" charset="0"/>
              </a:rPr>
              <a:t>apoyo</a:t>
            </a:r>
            <a:endParaRPr lang="en-US" sz="800" dirty="0">
              <a:solidFill>
                <a:schemeClr val="tx1"/>
              </a:solidFill>
              <a:latin typeface="Poppins ExtraLight" pitchFamily="2" charset="77"/>
              <a:ea typeface="Open Sans Light" panose="020B0306030504020204" pitchFamily="34" charset="0"/>
              <a:cs typeface="Open Sans Light" panose="020B0306030504020204" pitchFamily="34" charset="0"/>
            </a:endParaRPr>
          </a:p>
        </p:txBody>
      </p:sp>
      <p:sp>
        <p:nvSpPr>
          <p:cNvPr id="68" name="TextBox 67">
            <a:extLst>
              <a:ext uri="{FF2B5EF4-FFF2-40B4-BE49-F238E27FC236}">
                <a16:creationId xmlns="" xmlns:a16="http://schemas.microsoft.com/office/drawing/2014/main" id="{B18C632E-B3A2-464C-9953-02C9BC083304}"/>
              </a:ext>
            </a:extLst>
          </p:cNvPr>
          <p:cNvSpPr txBox="1"/>
          <p:nvPr/>
        </p:nvSpPr>
        <p:spPr>
          <a:xfrm>
            <a:off x="1383247" y="1940670"/>
            <a:ext cx="2560173" cy="238834"/>
          </a:xfrm>
          <a:prstGeom prst="rect">
            <a:avLst/>
          </a:prstGeom>
          <a:noFill/>
        </p:spPr>
        <p:txBody>
          <a:bodyPr wrap="none" lIns="38405" tIns="19202" rIns="38405" bIns="19202" rtlCol="0" anchor="ctr" anchorCtr="0">
            <a:spAutoFit/>
          </a:bodyPr>
          <a:lstStyle/>
          <a:p>
            <a:r>
              <a:rPr lang="en-US" sz="1300" b="1" dirty="0" err="1" smtClean="0">
                <a:solidFill>
                  <a:schemeClr val="tx2"/>
                </a:solidFill>
                <a:latin typeface="Poppins" pitchFamily="2" charset="77"/>
                <a:ea typeface="League Spartan" charset="0"/>
                <a:cs typeface="Poppins" pitchFamily="2" charset="77"/>
              </a:rPr>
              <a:t>Población</a:t>
            </a:r>
            <a:r>
              <a:rPr lang="en-US" sz="1300" b="1" dirty="0" smtClean="0">
                <a:solidFill>
                  <a:schemeClr val="tx2"/>
                </a:solidFill>
                <a:latin typeface="Poppins" pitchFamily="2" charset="77"/>
                <a:ea typeface="League Spartan" charset="0"/>
                <a:cs typeface="Poppins" pitchFamily="2" charset="77"/>
              </a:rPr>
              <a:t> </a:t>
            </a:r>
            <a:r>
              <a:rPr lang="en-US" sz="1300" b="1" dirty="0" err="1" smtClean="0">
                <a:solidFill>
                  <a:schemeClr val="tx2"/>
                </a:solidFill>
                <a:latin typeface="Poppins" pitchFamily="2" charset="77"/>
                <a:ea typeface="League Spartan" charset="0"/>
                <a:cs typeface="Poppins" pitchFamily="2" charset="77"/>
              </a:rPr>
              <a:t>inmigrantes</a:t>
            </a:r>
            <a:r>
              <a:rPr lang="en-US" sz="1300" b="1" dirty="0" smtClean="0">
                <a:solidFill>
                  <a:schemeClr val="tx2"/>
                </a:solidFill>
                <a:latin typeface="Poppins" pitchFamily="2" charset="77"/>
                <a:ea typeface="League Spartan" charset="0"/>
                <a:cs typeface="Poppins" pitchFamily="2" charset="77"/>
              </a:rPr>
              <a:t> en Chile</a:t>
            </a:r>
            <a:endParaRPr lang="en-US" sz="1300" b="1" dirty="0">
              <a:solidFill>
                <a:schemeClr val="tx2"/>
              </a:solidFill>
              <a:latin typeface="Poppins" pitchFamily="2" charset="77"/>
              <a:ea typeface="League Spartan" charset="0"/>
              <a:cs typeface="Poppins" pitchFamily="2" charset="77"/>
            </a:endParaRPr>
          </a:p>
        </p:txBody>
      </p:sp>
      <p:sp>
        <p:nvSpPr>
          <p:cNvPr id="69" name="TextBox 68">
            <a:extLst>
              <a:ext uri="{FF2B5EF4-FFF2-40B4-BE49-F238E27FC236}">
                <a16:creationId xmlns="" xmlns:a16="http://schemas.microsoft.com/office/drawing/2014/main" id="{4848E63A-94B2-C94A-A0E7-8CE4620D38E8}"/>
              </a:ext>
            </a:extLst>
          </p:cNvPr>
          <p:cNvSpPr txBox="1"/>
          <p:nvPr/>
        </p:nvSpPr>
        <p:spPr>
          <a:xfrm>
            <a:off x="1383247" y="3519549"/>
            <a:ext cx="1220044" cy="238834"/>
          </a:xfrm>
          <a:prstGeom prst="rect">
            <a:avLst/>
          </a:prstGeom>
          <a:noFill/>
        </p:spPr>
        <p:txBody>
          <a:bodyPr wrap="none" lIns="38405" tIns="19202" rIns="38405" bIns="19202" rtlCol="0" anchor="ctr" anchorCtr="0">
            <a:spAutoFit/>
          </a:bodyPr>
          <a:lstStyle/>
          <a:p>
            <a:r>
              <a:rPr lang="en-US" sz="1300" b="1" dirty="0" err="1">
                <a:solidFill>
                  <a:schemeClr val="tx2"/>
                </a:solidFill>
                <a:latin typeface="Poppins" pitchFamily="2" charset="77"/>
                <a:ea typeface="League Spartan" charset="0"/>
                <a:cs typeface="Poppins" pitchFamily="2" charset="77"/>
              </a:rPr>
              <a:t>V</a:t>
            </a:r>
            <a:r>
              <a:rPr lang="en-US" sz="1300" b="1" dirty="0" err="1" smtClean="0">
                <a:solidFill>
                  <a:schemeClr val="tx2"/>
                </a:solidFill>
                <a:latin typeface="Poppins" pitchFamily="2" charset="77"/>
                <a:ea typeface="League Spartan" charset="0"/>
                <a:cs typeface="Poppins" pitchFamily="2" charset="77"/>
              </a:rPr>
              <a:t>ulnerabilidad</a:t>
            </a:r>
            <a:endParaRPr lang="en-US" sz="1300" b="1" dirty="0">
              <a:solidFill>
                <a:schemeClr val="tx2"/>
              </a:solidFill>
              <a:latin typeface="Poppins" pitchFamily="2" charset="77"/>
              <a:ea typeface="League Spartan" charset="0"/>
              <a:cs typeface="Poppins" pitchFamily="2" charset="77"/>
            </a:endParaRPr>
          </a:p>
        </p:txBody>
      </p:sp>
      <p:sp>
        <p:nvSpPr>
          <p:cNvPr id="70" name="TextBox 69">
            <a:extLst>
              <a:ext uri="{FF2B5EF4-FFF2-40B4-BE49-F238E27FC236}">
                <a16:creationId xmlns="" xmlns:a16="http://schemas.microsoft.com/office/drawing/2014/main" id="{51F4BE92-BE2B-A248-834C-4298E430B70F}"/>
              </a:ext>
            </a:extLst>
          </p:cNvPr>
          <p:cNvSpPr txBox="1"/>
          <p:nvPr/>
        </p:nvSpPr>
        <p:spPr>
          <a:xfrm>
            <a:off x="1383247" y="5076998"/>
            <a:ext cx="2134357" cy="238834"/>
          </a:xfrm>
          <a:prstGeom prst="rect">
            <a:avLst/>
          </a:prstGeom>
          <a:noFill/>
        </p:spPr>
        <p:txBody>
          <a:bodyPr wrap="none" lIns="38405" tIns="19202" rIns="38405" bIns="19202" rtlCol="0" anchor="ctr" anchorCtr="0">
            <a:spAutoFit/>
          </a:bodyPr>
          <a:lstStyle/>
          <a:p>
            <a:r>
              <a:rPr lang="en-US" sz="1300" b="1" dirty="0" err="1" smtClean="0">
                <a:solidFill>
                  <a:schemeClr val="tx2"/>
                </a:solidFill>
                <a:latin typeface="Poppins" pitchFamily="2" charset="77"/>
                <a:ea typeface="League Spartan" charset="0"/>
                <a:cs typeface="Poppins" pitchFamily="2" charset="77"/>
              </a:rPr>
              <a:t>Sistema</a:t>
            </a:r>
            <a:r>
              <a:rPr lang="en-US" sz="1300" b="1" dirty="0" smtClean="0">
                <a:solidFill>
                  <a:schemeClr val="tx2"/>
                </a:solidFill>
                <a:latin typeface="Poppins" pitchFamily="2" charset="77"/>
                <a:ea typeface="League Spartan" charset="0"/>
                <a:cs typeface="Poppins" pitchFamily="2" charset="77"/>
              </a:rPr>
              <a:t> de </a:t>
            </a:r>
            <a:r>
              <a:rPr lang="en-US" sz="1300" b="1" dirty="0" err="1" smtClean="0">
                <a:solidFill>
                  <a:schemeClr val="tx2"/>
                </a:solidFill>
                <a:latin typeface="Poppins" pitchFamily="2" charset="77"/>
                <a:ea typeface="League Spartan" charset="0"/>
                <a:cs typeface="Poppins" pitchFamily="2" charset="77"/>
              </a:rPr>
              <a:t>salud</a:t>
            </a:r>
            <a:r>
              <a:rPr lang="en-US" sz="1300" b="1" dirty="0" smtClean="0">
                <a:solidFill>
                  <a:schemeClr val="tx2"/>
                </a:solidFill>
                <a:latin typeface="Poppins" pitchFamily="2" charset="77"/>
                <a:ea typeface="League Spartan" charset="0"/>
                <a:cs typeface="Poppins" pitchFamily="2" charset="77"/>
              </a:rPr>
              <a:t> en Chile</a:t>
            </a:r>
            <a:endParaRPr lang="en-US" sz="1300" b="1" dirty="0">
              <a:solidFill>
                <a:schemeClr val="tx2"/>
              </a:solidFill>
              <a:latin typeface="Poppins" pitchFamily="2" charset="77"/>
              <a:ea typeface="League Spartan" charset="0"/>
              <a:cs typeface="Poppins" pitchFamily="2" charset="77"/>
            </a:endParaRPr>
          </a:p>
        </p:txBody>
      </p:sp>
      <p:sp>
        <p:nvSpPr>
          <p:cNvPr id="71" name="TextBox 70">
            <a:extLst>
              <a:ext uri="{FF2B5EF4-FFF2-40B4-BE49-F238E27FC236}">
                <a16:creationId xmlns="" xmlns:a16="http://schemas.microsoft.com/office/drawing/2014/main" id="{4A6D49C2-1132-614C-9602-31AB0D235EAD}"/>
              </a:ext>
            </a:extLst>
          </p:cNvPr>
          <p:cNvSpPr txBox="1"/>
          <p:nvPr/>
        </p:nvSpPr>
        <p:spPr>
          <a:xfrm>
            <a:off x="1717079" y="2724752"/>
            <a:ext cx="2560824" cy="238834"/>
          </a:xfrm>
          <a:prstGeom prst="rect">
            <a:avLst/>
          </a:prstGeom>
          <a:noFill/>
        </p:spPr>
        <p:txBody>
          <a:bodyPr wrap="none" lIns="38405" tIns="19202" rIns="38405" bIns="19202" rtlCol="0" anchor="ctr" anchorCtr="0">
            <a:spAutoFit/>
          </a:bodyPr>
          <a:lstStyle/>
          <a:p>
            <a:r>
              <a:rPr lang="en-US" sz="1300" b="1" dirty="0" err="1" smtClean="0">
                <a:solidFill>
                  <a:schemeClr val="tx2"/>
                </a:solidFill>
                <a:latin typeface="Poppins" pitchFamily="2" charset="77"/>
                <a:ea typeface="League Spartan" charset="0"/>
                <a:cs typeface="Poppins" pitchFamily="2" charset="77"/>
              </a:rPr>
              <a:t>Existen</a:t>
            </a:r>
            <a:r>
              <a:rPr lang="en-US" sz="1300" b="1" dirty="0" smtClean="0">
                <a:solidFill>
                  <a:schemeClr val="tx2"/>
                </a:solidFill>
                <a:latin typeface="Poppins" pitchFamily="2" charset="77"/>
                <a:ea typeface="League Spartan" charset="0"/>
                <a:cs typeface="Poppins" pitchFamily="2" charset="77"/>
              </a:rPr>
              <a:t> </a:t>
            </a:r>
            <a:r>
              <a:rPr lang="en-US" sz="1300" b="1" dirty="0" err="1" smtClean="0">
                <a:solidFill>
                  <a:schemeClr val="tx2"/>
                </a:solidFill>
                <a:latin typeface="Poppins" pitchFamily="2" charset="77"/>
                <a:ea typeface="League Spartan" charset="0"/>
                <a:cs typeface="Poppins" pitchFamily="2" charset="77"/>
              </a:rPr>
              <a:t>determinantes</a:t>
            </a:r>
            <a:r>
              <a:rPr lang="en-US" sz="1300" b="1" dirty="0" smtClean="0">
                <a:solidFill>
                  <a:schemeClr val="tx2"/>
                </a:solidFill>
                <a:latin typeface="Poppins" pitchFamily="2" charset="77"/>
                <a:ea typeface="League Spartan" charset="0"/>
                <a:cs typeface="Poppins" pitchFamily="2" charset="77"/>
              </a:rPr>
              <a:t> </a:t>
            </a:r>
            <a:r>
              <a:rPr lang="en-US" sz="1300" b="1" dirty="0" err="1" smtClean="0">
                <a:solidFill>
                  <a:schemeClr val="tx2"/>
                </a:solidFill>
                <a:latin typeface="Poppins" pitchFamily="2" charset="77"/>
                <a:ea typeface="League Spartan" charset="0"/>
                <a:cs typeface="Poppins" pitchFamily="2" charset="77"/>
              </a:rPr>
              <a:t>sociales</a:t>
            </a:r>
            <a:r>
              <a:rPr lang="en-US" sz="1300" b="1" dirty="0" smtClean="0">
                <a:solidFill>
                  <a:schemeClr val="tx2"/>
                </a:solidFill>
                <a:latin typeface="Poppins" pitchFamily="2" charset="77"/>
                <a:ea typeface="League Spartan" charset="0"/>
                <a:cs typeface="Poppins" pitchFamily="2" charset="77"/>
              </a:rPr>
              <a:t> </a:t>
            </a:r>
            <a:endParaRPr lang="en-US" sz="1300" b="1" dirty="0">
              <a:solidFill>
                <a:schemeClr val="tx2"/>
              </a:solidFill>
              <a:latin typeface="Poppins" pitchFamily="2" charset="77"/>
              <a:ea typeface="League Spartan" charset="0"/>
              <a:cs typeface="Poppins" pitchFamily="2" charset="77"/>
            </a:endParaRPr>
          </a:p>
        </p:txBody>
      </p:sp>
      <p:sp>
        <p:nvSpPr>
          <p:cNvPr id="72" name="TextBox 71">
            <a:extLst>
              <a:ext uri="{FF2B5EF4-FFF2-40B4-BE49-F238E27FC236}">
                <a16:creationId xmlns="" xmlns:a16="http://schemas.microsoft.com/office/drawing/2014/main" id="{16A71332-B004-0E44-B19A-96A024020DA7}"/>
              </a:ext>
            </a:extLst>
          </p:cNvPr>
          <p:cNvSpPr txBox="1"/>
          <p:nvPr/>
        </p:nvSpPr>
        <p:spPr>
          <a:xfrm>
            <a:off x="1717079" y="4192890"/>
            <a:ext cx="1654915" cy="438889"/>
          </a:xfrm>
          <a:prstGeom prst="rect">
            <a:avLst/>
          </a:prstGeom>
          <a:noFill/>
        </p:spPr>
        <p:txBody>
          <a:bodyPr wrap="none" lIns="38405" tIns="19202" rIns="38405" bIns="19202" rtlCol="0" anchor="ctr" anchorCtr="0">
            <a:spAutoFit/>
          </a:bodyPr>
          <a:lstStyle/>
          <a:p>
            <a:r>
              <a:rPr lang="en-US" sz="1300" b="1" dirty="0" err="1" smtClean="0">
                <a:solidFill>
                  <a:schemeClr val="tx2"/>
                </a:solidFill>
                <a:latin typeface="Poppins" pitchFamily="2" charset="77"/>
                <a:ea typeface="League Spartan" charset="0"/>
                <a:cs typeface="Poppins" pitchFamily="2" charset="77"/>
              </a:rPr>
              <a:t>Riesgo</a:t>
            </a:r>
            <a:r>
              <a:rPr lang="en-US" sz="1300" b="1" dirty="0" smtClean="0">
                <a:solidFill>
                  <a:schemeClr val="tx2"/>
                </a:solidFill>
                <a:latin typeface="Poppins" pitchFamily="2" charset="77"/>
                <a:ea typeface="League Spartan" charset="0"/>
                <a:cs typeface="Poppins" pitchFamily="2" charset="77"/>
              </a:rPr>
              <a:t> de ET y ENT </a:t>
            </a:r>
            <a:endParaRPr lang="en-US" sz="1300" b="1" dirty="0">
              <a:solidFill>
                <a:schemeClr val="tx2"/>
              </a:solidFill>
              <a:latin typeface="Poppins" pitchFamily="2" charset="77"/>
              <a:ea typeface="League Spartan" charset="0"/>
              <a:cs typeface="Poppins" pitchFamily="2" charset="77"/>
            </a:endParaRPr>
          </a:p>
          <a:p>
            <a:endParaRPr lang="en-US" sz="1300" b="1" dirty="0">
              <a:solidFill>
                <a:schemeClr val="tx2"/>
              </a:solidFill>
              <a:latin typeface="Poppins" pitchFamily="2" charset="77"/>
              <a:ea typeface="League Spartan" charset="0"/>
              <a:cs typeface="Poppins" pitchFamily="2" charset="77"/>
            </a:endParaRPr>
          </a:p>
        </p:txBody>
      </p:sp>
      <p:sp>
        <p:nvSpPr>
          <p:cNvPr id="73" name="TextBox 72">
            <a:extLst>
              <a:ext uri="{FF2B5EF4-FFF2-40B4-BE49-F238E27FC236}">
                <a16:creationId xmlns="" xmlns:a16="http://schemas.microsoft.com/office/drawing/2014/main" id="{EEA87FDA-0A96-2E41-8D55-E0ED8232709C}"/>
              </a:ext>
            </a:extLst>
          </p:cNvPr>
          <p:cNvSpPr txBox="1"/>
          <p:nvPr/>
        </p:nvSpPr>
        <p:spPr>
          <a:xfrm>
            <a:off x="1717079" y="5861079"/>
            <a:ext cx="1170877" cy="238834"/>
          </a:xfrm>
          <a:prstGeom prst="rect">
            <a:avLst/>
          </a:prstGeom>
          <a:noFill/>
        </p:spPr>
        <p:txBody>
          <a:bodyPr wrap="none" lIns="38405" tIns="19202" rIns="38405" bIns="19202" rtlCol="0" anchor="ctr" anchorCtr="0">
            <a:spAutoFit/>
          </a:bodyPr>
          <a:lstStyle/>
          <a:p>
            <a:r>
              <a:rPr lang="en-US" sz="1300" b="1" dirty="0" err="1" smtClean="0">
                <a:solidFill>
                  <a:schemeClr val="tx2"/>
                </a:solidFill>
                <a:latin typeface="Poppins" pitchFamily="2" charset="77"/>
                <a:ea typeface="League Spartan" charset="0"/>
                <a:cs typeface="Poppins" pitchFamily="2" charset="77"/>
              </a:rPr>
              <a:t>Profesionales</a:t>
            </a:r>
            <a:endParaRPr lang="en-US" sz="1300" b="1" dirty="0">
              <a:solidFill>
                <a:schemeClr val="tx2"/>
              </a:solidFill>
              <a:latin typeface="Poppins" pitchFamily="2" charset="77"/>
              <a:ea typeface="League Spartan" charset="0"/>
              <a:cs typeface="Poppins" pitchFamily="2" charset="77"/>
            </a:endParaRPr>
          </a:p>
        </p:txBody>
      </p:sp>
      <p:sp>
        <p:nvSpPr>
          <p:cNvPr id="74" name="Freeform 163">
            <a:extLst>
              <a:ext uri="{FF2B5EF4-FFF2-40B4-BE49-F238E27FC236}">
                <a16:creationId xmlns="" xmlns:a16="http://schemas.microsoft.com/office/drawing/2014/main" id="{A80C13E4-06FE-B948-9382-1AD329E004D2}"/>
              </a:ext>
            </a:extLst>
          </p:cNvPr>
          <p:cNvSpPr>
            <a:spLocks noChangeArrowheads="1"/>
          </p:cNvSpPr>
          <p:nvPr/>
        </p:nvSpPr>
        <p:spPr bwMode="auto">
          <a:xfrm>
            <a:off x="734346" y="1849551"/>
            <a:ext cx="318971" cy="427422"/>
          </a:xfrm>
          <a:custGeom>
            <a:avLst/>
            <a:gdLst>
              <a:gd name="T0" fmla="*/ 2147483646 w 840"/>
              <a:gd name="T1" fmla="*/ 2147483646 h 841"/>
              <a:gd name="T2" fmla="*/ 2147483646 w 840"/>
              <a:gd name="T3" fmla="*/ 2147483646 h 841"/>
              <a:gd name="T4" fmla="*/ 2147483646 w 840"/>
              <a:gd name="T5" fmla="*/ 2147483646 h 841"/>
              <a:gd name="T6" fmla="*/ 2147483646 w 840"/>
              <a:gd name="T7" fmla="*/ 2147483646 h 841"/>
              <a:gd name="T8" fmla="*/ 2147483646 w 840"/>
              <a:gd name="T9" fmla="*/ 2147483646 h 841"/>
              <a:gd name="T10" fmla="*/ 2147483646 w 840"/>
              <a:gd name="T11" fmla="*/ 2147483646 h 841"/>
              <a:gd name="T12" fmla="*/ 2147483646 w 840"/>
              <a:gd name="T13" fmla="*/ 2147483646 h 841"/>
              <a:gd name="T14" fmla="*/ 2147483646 w 840"/>
              <a:gd name="T15" fmla="*/ 2147483646 h 841"/>
              <a:gd name="T16" fmla="*/ 2147483646 w 840"/>
              <a:gd name="T17" fmla="*/ 2147483646 h 841"/>
              <a:gd name="T18" fmla="*/ 2147483646 w 840"/>
              <a:gd name="T19" fmla="*/ 2147483646 h 841"/>
              <a:gd name="T20" fmla="*/ 2147483646 w 840"/>
              <a:gd name="T21" fmla="*/ 2147483646 h 841"/>
              <a:gd name="T22" fmla="*/ 2147483646 w 840"/>
              <a:gd name="T23" fmla="*/ 2147483646 h 841"/>
              <a:gd name="T24" fmla="*/ 2147483646 w 840"/>
              <a:gd name="T25" fmla="*/ 2147483646 h 841"/>
              <a:gd name="T26" fmla="*/ 2147483646 w 840"/>
              <a:gd name="T27" fmla="*/ 2147483646 h 841"/>
              <a:gd name="T28" fmla="*/ 2147483646 w 840"/>
              <a:gd name="T29" fmla="*/ 2147483646 h 841"/>
              <a:gd name="T30" fmla="*/ 2147483646 w 840"/>
              <a:gd name="T31" fmla="*/ 2147483646 h 841"/>
              <a:gd name="T32" fmla="*/ 2147483646 w 840"/>
              <a:gd name="T33" fmla="*/ 2147483646 h 841"/>
              <a:gd name="T34" fmla="*/ 2147483646 w 840"/>
              <a:gd name="T35" fmla="*/ 2147483646 h 841"/>
              <a:gd name="T36" fmla="*/ 2147483646 w 840"/>
              <a:gd name="T37" fmla="*/ 2147483646 h 841"/>
              <a:gd name="T38" fmla="*/ 2147483646 w 840"/>
              <a:gd name="T39" fmla="*/ 2147483646 h 841"/>
              <a:gd name="T40" fmla="*/ 2147483646 w 840"/>
              <a:gd name="T41" fmla="*/ 2147483646 h 841"/>
              <a:gd name="T42" fmla="*/ 2147483646 w 840"/>
              <a:gd name="T43" fmla="*/ 2147483646 h 841"/>
              <a:gd name="T44" fmla="*/ 2147483646 w 840"/>
              <a:gd name="T45" fmla="*/ 1218508491 h 841"/>
              <a:gd name="T46" fmla="*/ 2147483646 w 840"/>
              <a:gd name="T47" fmla="*/ 2147483646 h 841"/>
              <a:gd name="T48" fmla="*/ 2147483646 w 840"/>
              <a:gd name="T49" fmla="*/ 2147483646 h 841"/>
              <a:gd name="T50" fmla="*/ 2147483646 w 840"/>
              <a:gd name="T51" fmla="*/ 2147483646 h 841"/>
              <a:gd name="T52" fmla="*/ 2147483646 w 840"/>
              <a:gd name="T53" fmla="*/ 2147483646 h 841"/>
              <a:gd name="T54" fmla="*/ 2147483646 w 840"/>
              <a:gd name="T55" fmla="*/ 2147483646 h 841"/>
              <a:gd name="T56" fmla="*/ 2147483646 w 840"/>
              <a:gd name="T57" fmla="*/ 2147483646 h 841"/>
              <a:gd name="T58" fmla="*/ 2147483646 w 840"/>
              <a:gd name="T59" fmla="*/ 2147483646 h 841"/>
              <a:gd name="T60" fmla="*/ 2147483646 w 840"/>
              <a:gd name="T61" fmla="*/ 2147483646 h 841"/>
              <a:gd name="T62" fmla="*/ 2147483646 w 840"/>
              <a:gd name="T63" fmla="*/ 2147483646 h 841"/>
              <a:gd name="T64" fmla="*/ 0 w 840"/>
              <a:gd name="T65" fmla="*/ 2147483646 h 841"/>
              <a:gd name="T66" fmla="*/ 555587505 w 840"/>
              <a:gd name="T67" fmla="*/ 2147483646 h 841"/>
              <a:gd name="T68" fmla="*/ 1157463675 w 840"/>
              <a:gd name="T69" fmla="*/ 2147483646 h 841"/>
              <a:gd name="T70" fmla="*/ 2147483646 w 840"/>
              <a:gd name="T71" fmla="*/ 2147483646 h 841"/>
              <a:gd name="T72" fmla="*/ 2147483646 w 840"/>
              <a:gd name="T73" fmla="*/ 2147483646 h 841"/>
              <a:gd name="T74" fmla="*/ 2147483646 w 840"/>
              <a:gd name="T75" fmla="*/ 2147483646 h 841"/>
              <a:gd name="T76" fmla="*/ 2147483646 w 840"/>
              <a:gd name="T77" fmla="*/ 2147483646 h 841"/>
              <a:gd name="T78" fmla="*/ 2147483646 w 840"/>
              <a:gd name="T79" fmla="*/ 2147483646 h 841"/>
              <a:gd name="T80" fmla="*/ 2147483646 w 840"/>
              <a:gd name="T81" fmla="*/ 2147483646 h 841"/>
              <a:gd name="T82" fmla="*/ 2147483646 w 840"/>
              <a:gd name="T83" fmla="*/ 2147483646 h 841"/>
              <a:gd name="T84" fmla="*/ 2147483646 w 840"/>
              <a:gd name="T85" fmla="*/ 2147483646 h 841"/>
              <a:gd name="T86" fmla="*/ 2147483646 w 840"/>
              <a:gd name="T87" fmla="*/ 2147483646 h 841"/>
              <a:gd name="T88" fmla="*/ 2147483646 w 840"/>
              <a:gd name="T89" fmla="*/ 2147483646 h 841"/>
              <a:gd name="T90" fmla="*/ 2147483646 w 840"/>
              <a:gd name="T91" fmla="*/ 2147483646 h 841"/>
              <a:gd name="T92" fmla="*/ 2147483646 w 840"/>
              <a:gd name="T93" fmla="*/ 2147483646 h 841"/>
              <a:gd name="T94" fmla="*/ 2147483646 w 840"/>
              <a:gd name="T95" fmla="*/ 2147483646 h 841"/>
              <a:gd name="T96" fmla="*/ 2147483646 w 840"/>
              <a:gd name="T97" fmla="*/ 2147483646 h 841"/>
              <a:gd name="T98" fmla="*/ 2147483646 w 840"/>
              <a:gd name="T99" fmla="*/ 2147483646 h 841"/>
              <a:gd name="T100" fmla="*/ 2147483646 w 840"/>
              <a:gd name="T101" fmla="*/ 2147483646 h 841"/>
              <a:gd name="T102" fmla="*/ 2147483646 w 840"/>
              <a:gd name="T103" fmla="*/ 2147483646 h 841"/>
              <a:gd name="T104" fmla="*/ 2147483646 w 840"/>
              <a:gd name="T105" fmla="*/ 2147483646 h 841"/>
              <a:gd name="T106" fmla="*/ 2147483646 w 840"/>
              <a:gd name="T107" fmla="*/ 2147483646 h 841"/>
              <a:gd name="T108" fmla="*/ 2147483646 w 840"/>
              <a:gd name="T109" fmla="*/ 2147483646 h 841"/>
              <a:gd name="T110" fmla="*/ 2147483646 w 840"/>
              <a:gd name="T111" fmla="*/ 2147483646 h 841"/>
              <a:gd name="T112" fmla="*/ 2147483646 w 840"/>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0" h="841">
                <a:moveTo>
                  <a:pt x="619" y="518"/>
                </a:moveTo>
                <a:lnTo>
                  <a:pt x="603" y="515"/>
                </a:lnTo>
                <a:cubicBezTo>
                  <a:pt x="573" y="510"/>
                  <a:pt x="548" y="487"/>
                  <a:pt x="541" y="457"/>
                </a:cubicBezTo>
                <a:lnTo>
                  <a:pt x="531" y="420"/>
                </a:lnTo>
                <a:cubicBezTo>
                  <a:pt x="551" y="405"/>
                  <a:pt x="568" y="386"/>
                  <a:pt x="582" y="364"/>
                </a:cubicBezTo>
                <a:cubicBezTo>
                  <a:pt x="605" y="396"/>
                  <a:pt x="619" y="436"/>
                  <a:pt x="619" y="479"/>
                </a:cubicBezTo>
                <a:lnTo>
                  <a:pt x="619" y="518"/>
                </a:lnTo>
                <a:close/>
                <a:moveTo>
                  <a:pt x="420" y="620"/>
                </a:moveTo>
                <a:lnTo>
                  <a:pt x="283" y="522"/>
                </a:lnTo>
                <a:cubicBezTo>
                  <a:pt x="302" y="508"/>
                  <a:pt x="316" y="487"/>
                  <a:pt x="323" y="463"/>
                </a:cubicBezTo>
                <a:lnTo>
                  <a:pt x="330" y="435"/>
                </a:lnTo>
                <a:cubicBezTo>
                  <a:pt x="357" y="451"/>
                  <a:pt x="387" y="460"/>
                  <a:pt x="420" y="460"/>
                </a:cubicBezTo>
                <a:cubicBezTo>
                  <a:pt x="451" y="460"/>
                  <a:pt x="482" y="451"/>
                  <a:pt x="509" y="435"/>
                </a:cubicBezTo>
                <a:lnTo>
                  <a:pt x="516" y="463"/>
                </a:lnTo>
                <a:cubicBezTo>
                  <a:pt x="522" y="487"/>
                  <a:pt x="537" y="508"/>
                  <a:pt x="556" y="522"/>
                </a:cubicBezTo>
                <a:lnTo>
                  <a:pt x="420" y="620"/>
                </a:lnTo>
                <a:close/>
                <a:moveTo>
                  <a:pt x="236" y="515"/>
                </a:moveTo>
                <a:lnTo>
                  <a:pt x="220" y="518"/>
                </a:lnTo>
                <a:lnTo>
                  <a:pt x="220" y="479"/>
                </a:lnTo>
                <a:cubicBezTo>
                  <a:pt x="220" y="436"/>
                  <a:pt x="234" y="396"/>
                  <a:pt x="257" y="364"/>
                </a:cubicBezTo>
                <a:cubicBezTo>
                  <a:pt x="271" y="386"/>
                  <a:pt x="288" y="405"/>
                  <a:pt x="307" y="420"/>
                </a:cubicBezTo>
                <a:lnTo>
                  <a:pt x="298" y="457"/>
                </a:lnTo>
                <a:cubicBezTo>
                  <a:pt x="290" y="487"/>
                  <a:pt x="266" y="510"/>
                  <a:pt x="236" y="515"/>
                </a:cubicBezTo>
                <a:close/>
                <a:moveTo>
                  <a:pt x="239" y="212"/>
                </a:moveTo>
                <a:lnTo>
                  <a:pt x="239" y="212"/>
                </a:lnTo>
                <a:cubicBezTo>
                  <a:pt x="239" y="183"/>
                  <a:pt x="244" y="156"/>
                  <a:pt x="253" y="133"/>
                </a:cubicBezTo>
                <a:cubicBezTo>
                  <a:pt x="274" y="147"/>
                  <a:pt x="318" y="171"/>
                  <a:pt x="383" y="171"/>
                </a:cubicBezTo>
                <a:cubicBezTo>
                  <a:pt x="411" y="171"/>
                  <a:pt x="442" y="166"/>
                  <a:pt x="478" y="155"/>
                </a:cubicBezTo>
                <a:cubicBezTo>
                  <a:pt x="484" y="153"/>
                  <a:pt x="487" y="148"/>
                  <a:pt x="487" y="143"/>
                </a:cubicBezTo>
                <a:lnTo>
                  <a:pt x="487" y="114"/>
                </a:lnTo>
                <a:lnTo>
                  <a:pt x="523" y="135"/>
                </a:lnTo>
                <a:cubicBezTo>
                  <a:pt x="526" y="137"/>
                  <a:pt x="530" y="138"/>
                  <a:pt x="534" y="137"/>
                </a:cubicBezTo>
                <a:cubicBezTo>
                  <a:pt x="535" y="136"/>
                  <a:pt x="559" y="127"/>
                  <a:pt x="578" y="115"/>
                </a:cubicBezTo>
                <a:cubicBezTo>
                  <a:pt x="592" y="143"/>
                  <a:pt x="600" y="175"/>
                  <a:pt x="600" y="212"/>
                </a:cubicBezTo>
                <a:cubicBezTo>
                  <a:pt x="600" y="335"/>
                  <a:pt x="519" y="434"/>
                  <a:pt x="420" y="434"/>
                </a:cubicBezTo>
                <a:cubicBezTo>
                  <a:pt x="320" y="434"/>
                  <a:pt x="239" y="335"/>
                  <a:pt x="239" y="212"/>
                </a:cubicBezTo>
                <a:lnTo>
                  <a:pt x="420" y="26"/>
                </a:lnTo>
                <a:cubicBezTo>
                  <a:pt x="483" y="26"/>
                  <a:pt x="534" y="51"/>
                  <a:pt x="565" y="94"/>
                </a:cubicBezTo>
                <a:cubicBezTo>
                  <a:pt x="554" y="101"/>
                  <a:pt x="540" y="107"/>
                  <a:pt x="531" y="111"/>
                </a:cubicBezTo>
                <a:lnTo>
                  <a:pt x="481" y="80"/>
                </a:lnTo>
                <a:cubicBezTo>
                  <a:pt x="477" y="78"/>
                  <a:pt x="472" y="78"/>
                  <a:pt x="468" y="80"/>
                </a:cubicBezTo>
                <a:cubicBezTo>
                  <a:pt x="464" y="83"/>
                  <a:pt x="461" y="87"/>
                  <a:pt x="461" y="92"/>
                </a:cubicBezTo>
                <a:lnTo>
                  <a:pt x="461" y="133"/>
                </a:lnTo>
                <a:cubicBezTo>
                  <a:pt x="354" y="165"/>
                  <a:pt x="286" y="125"/>
                  <a:pt x="264" y="109"/>
                </a:cubicBezTo>
                <a:cubicBezTo>
                  <a:pt x="293" y="57"/>
                  <a:pt x="348" y="26"/>
                  <a:pt x="420" y="26"/>
                </a:cubicBezTo>
                <a:lnTo>
                  <a:pt x="239" y="212"/>
                </a:lnTo>
                <a:close/>
                <a:moveTo>
                  <a:pt x="237" y="734"/>
                </a:moveTo>
                <a:lnTo>
                  <a:pt x="237" y="734"/>
                </a:lnTo>
                <a:cubicBezTo>
                  <a:pt x="237" y="751"/>
                  <a:pt x="224" y="764"/>
                  <a:pt x="207" y="764"/>
                </a:cubicBezTo>
                <a:cubicBezTo>
                  <a:pt x="191" y="764"/>
                  <a:pt x="178" y="751"/>
                  <a:pt x="178" y="734"/>
                </a:cubicBezTo>
                <a:cubicBezTo>
                  <a:pt x="178" y="718"/>
                  <a:pt x="191" y="704"/>
                  <a:pt x="207" y="704"/>
                </a:cubicBezTo>
                <a:cubicBezTo>
                  <a:pt x="224" y="704"/>
                  <a:pt x="237" y="718"/>
                  <a:pt x="237" y="734"/>
                </a:cubicBezTo>
                <a:close/>
                <a:moveTo>
                  <a:pt x="716" y="534"/>
                </a:moveTo>
                <a:lnTo>
                  <a:pt x="644" y="522"/>
                </a:lnTo>
                <a:lnTo>
                  <a:pt x="644" y="479"/>
                </a:lnTo>
                <a:cubicBezTo>
                  <a:pt x="644" y="426"/>
                  <a:pt x="626" y="378"/>
                  <a:pt x="595" y="340"/>
                </a:cubicBezTo>
                <a:cubicBezTo>
                  <a:pt x="615" y="302"/>
                  <a:pt x="625" y="259"/>
                  <a:pt x="625" y="212"/>
                </a:cubicBezTo>
                <a:cubicBezTo>
                  <a:pt x="625" y="85"/>
                  <a:pt x="542" y="0"/>
                  <a:pt x="420" y="0"/>
                </a:cubicBezTo>
                <a:cubicBezTo>
                  <a:pt x="296" y="0"/>
                  <a:pt x="214" y="85"/>
                  <a:pt x="214" y="212"/>
                </a:cubicBezTo>
                <a:cubicBezTo>
                  <a:pt x="214" y="259"/>
                  <a:pt x="225" y="303"/>
                  <a:pt x="244" y="340"/>
                </a:cubicBezTo>
                <a:cubicBezTo>
                  <a:pt x="213" y="378"/>
                  <a:pt x="195" y="426"/>
                  <a:pt x="195" y="479"/>
                </a:cubicBezTo>
                <a:lnTo>
                  <a:pt x="195" y="522"/>
                </a:lnTo>
                <a:lnTo>
                  <a:pt x="123" y="534"/>
                </a:lnTo>
                <a:cubicBezTo>
                  <a:pt x="52" y="547"/>
                  <a:pt x="0" y="608"/>
                  <a:pt x="0" y="681"/>
                </a:cubicBezTo>
                <a:lnTo>
                  <a:pt x="0" y="827"/>
                </a:lnTo>
                <a:cubicBezTo>
                  <a:pt x="0" y="834"/>
                  <a:pt x="5" y="840"/>
                  <a:pt x="12" y="840"/>
                </a:cubicBezTo>
                <a:cubicBezTo>
                  <a:pt x="19" y="840"/>
                  <a:pt x="25" y="834"/>
                  <a:pt x="25" y="827"/>
                </a:cubicBezTo>
                <a:lnTo>
                  <a:pt x="25" y="681"/>
                </a:lnTo>
                <a:cubicBezTo>
                  <a:pt x="25" y="621"/>
                  <a:pt x="68" y="570"/>
                  <a:pt x="127" y="560"/>
                </a:cubicBezTo>
                <a:lnTo>
                  <a:pt x="195" y="548"/>
                </a:lnTo>
                <a:lnTo>
                  <a:pt x="195" y="681"/>
                </a:lnTo>
                <a:cubicBezTo>
                  <a:pt x="171" y="686"/>
                  <a:pt x="153" y="708"/>
                  <a:pt x="153" y="734"/>
                </a:cubicBezTo>
                <a:cubicBezTo>
                  <a:pt x="153" y="764"/>
                  <a:pt x="177" y="789"/>
                  <a:pt x="207" y="789"/>
                </a:cubicBezTo>
                <a:cubicBezTo>
                  <a:pt x="237" y="789"/>
                  <a:pt x="262" y="764"/>
                  <a:pt x="262" y="734"/>
                </a:cubicBezTo>
                <a:cubicBezTo>
                  <a:pt x="262" y="708"/>
                  <a:pt x="244" y="686"/>
                  <a:pt x="220" y="681"/>
                </a:cubicBezTo>
                <a:lnTo>
                  <a:pt x="220" y="544"/>
                </a:lnTo>
                <a:lnTo>
                  <a:pt x="240" y="540"/>
                </a:lnTo>
                <a:cubicBezTo>
                  <a:pt x="246" y="539"/>
                  <a:pt x="252" y="537"/>
                  <a:pt x="257" y="535"/>
                </a:cubicBezTo>
                <a:lnTo>
                  <a:pt x="407" y="642"/>
                </a:lnTo>
                <a:lnTo>
                  <a:pt x="407" y="827"/>
                </a:lnTo>
                <a:cubicBezTo>
                  <a:pt x="407" y="834"/>
                  <a:pt x="413" y="840"/>
                  <a:pt x="420" y="840"/>
                </a:cubicBezTo>
                <a:cubicBezTo>
                  <a:pt x="427" y="840"/>
                  <a:pt x="432" y="834"/>
                  <a:pt x="432" y="827"/>
                </a:cubicBezTo>
                <a:lnTo>
                  <a:pt x="432" y="642"/>
                </a:lnTo>
                <a:lnTo>
                  <a:pt x="581" y="535"/>
                </a:lnTo>
                <a:cubicBezTo>
                  <a:pt x="587" y="537"/>
                  <a:pt x="593" y="539"/>
                  <a:pt x="599" y="540"/>
                </a:cubicBezTo>
                <a:lnTo>
                  <a:pt x="619" y="544"/>
                </a:lnTo>
                <a:lnTo>
                  <a:pt x="619" y="595"/>
                </a:lnTo>
                <a:cubicBezTo>
                  <a:pt x="571" y="601"/>
                  <a:pt x="534" y="642"/>
                  <a:pt x="534" y="692"/>
                </a:cubicBezTo>
                <a:lnTo>
                  <a:pt x="534" y="796"/>
                </a:lnTo>
                <a:cubicBezTo>
                  <a:pt x="527" y="800"/>
                  <a:pt x="522" y="807"/>
                  <a:pt x="522" y="816"/>
                </a:cubicBezTo>
                <a:cubicBezTo>
                  <a:pt x="522" y="829"/>
                  <a:pt x="534" y="840"/>
                  <a:pt x="547" y="840"/>
                </a:cubicBezTo>
                <a:cubicBezTo>
                  <a:pt x="560" y="840"/>
                  <a:pt x="571" y="829"/>
                  <a:pt x="571" y="816"/>
                </a:cubicBezTo>
                <a:cubicBezTo>
                  <a:pt x="571" y="807"/>
                  <a:pt x="566" y="800"/>
                  <a:pt x="559" y="796"/>
                </a:cubicBezTo>
                <a:lnTo>
                  <a:pt x="559" y="692"/>
                </a:lnTo>
                <a:cubicBezTo>
                  <a:pt x="559" y="652"/>
                  <a:pt x="592" y="620"/>
                  <a:pt x="631" y="620"/>
                </a:cubicBezTo>
                <a:cubicBezTo>
                  <a:pt x="671" y="620"/>
                  <a:pt x="703" y="652"/>
                  <a:pt x="703" y="692"/>
                </a:cubicBezTo>
                <a:lnTo>
                  <a:pt x="703" y="796"/>
                </a:lnTo>
                <a:cubicBezTo>
                  <a:pt x="697" y="800"/>
                  <a:pt x="692" y="807"/>
                  <a:pt x="692" y="816"/>
                </a:cubicBezTo>
                <a:cubicBezTo>
                  <a:pt x="692" y="829"/>
                  <a:pt x="703" y="840"/>
                  <a:pt x="716" y="840"/>
                </a:cubicBezTo>
                <a:cubicBezTo>
                  <a:pt x="729" y="840"/>
                  <a:pt x="740" y="829"/>
                  <a:pt x="740" y="816"/>
                </a:cubicBezTo>
                <a:cubicBezTo>
                  <a:pt x="740" y="807"/>
                  <a:pt x="736" y="800"/>
                  <a:pt x="729" y="796"/>
                </a:cubicBezTo>
                <a:lnTo>
                  <a:pt x="729" y="692"/>
                </a:lnTo>
                <a:cubicBezTo>
                  <a:pt x="729" y="642"/>
                  <a:pt x="692" y="601"/>
                  <a:pt x="644" y="595"/>
                </a:cubicBezTo>
                <a:lnTo>
                  <a:pt x="644" y="548"/>
                </a:lnTo>
                <a:lnTo>
                  <a:pt x="712" y="560"/>
                </a:lnTo>
                <a:cubicBezTo>
                  <a:pt x="771" y="570"/>
                  <a:pt x="814" y="621"/>
                  <a:pt x="814" y="681"/>
                </a:cubicBezTo>
                <a:lnTo>
                  <a:pt x="814" y="827"/>
                </a:lnTo>
                <a:cubicBezTo>
                  <a:pt x="814" y="834"/>
                  <a:pt x="820" y="840"/>
                  <a:pt x="827" y="840"/>
                </a:cubicBezTo>
                <a:cubicBezTo>
                  <a:pt x="834" y="840"/>
                  <a:pt x="839" y="834"/>
                  <a:pt x="839" y="827"/>
                </a:cubicBezTo>
                <a:lnTo>
                  <a:pt x="839" y="681"/>
                </a:lnTo>
                <a:cubicBezTo>
                  <a:pt x="839" y="608"/>
                  <a:pt x="787" y="547"/>
                  <a:pt x="716" y="534"/>
                </a:cubicBezTo>
                <a:close/>
              </a:path>
            </a:pathLst>
          </a:custGeom>
          <a:solidFill>
            <a:schemeClr val="bg1"/>
          </a:solidFill>
          <a:ln>
            <a:noFill/>
          </a:ln>
          <a:effectLst/>
        </p:spPr>
        <p:txBody>
          <a:bodyPr wrap="none" lIns="38405" tIns="19202" rIns="38405" bIns="19202" anchor="ctr"/>
          <a:lstStyle/>
          <a:p>
            <a:endParaRPr lang="en-US" dirty="0">
              <a:latin typeface="Poppins ExtraLight" pitchFamily="2" charset="77"/>
            </a:endParaRPr>
          </a:p>
        </p:txBody>
      </p:sp>
      <p:sp>
        <p:nvSpPr>
          <p:cNvPr id="75" name="Freeform 743">
            <a:extLst>
              <a:ext uri="{FF2B5EF4-FFF2-40B4-BE49-F238E27FC236}">
                <a16:creationId xmlns="" xmlns:a16="http://schemas.microsoft.com/office/drawing/2014/main" id="{EA53866D-F2ED-4143-BCF2-D1227043CFF2}"/>
              </a:ext>
            </a:extLst>
          </p:cNvPr>
          <p:cNvSpPr>
            <a:spLocks noChangeArrowheads="1"/>
          </p:cNvSpPr>
          <p:nvPr/>
        </p:nvSpPr>
        <p:spPr bwMode="auto">
          <a:xfrm>
            <a:off x="743542" y="3414539"/>
            <a:ext cx="320649" cy="427422"/>
          </a:xfrm>
          <a:custGeom>
            <a:avLst/>
            <a:gdLst>
              <a:gd name="T0" fmla="*/ 244736 w 302852"/>
              <a:gd name="T1" fmla="*/ 263506 h 302853"/>
              <a:gd name="T2" fmla="*/ 156299 w 302852"/>
              <a:gd name="T3" fmla="*/ 235712 h 302853"/>
              <a:gd name="T4" fmla="*/ 183732 w 302852"/>
              <a:gd name="T5" fmla="*/ 235712 h 302853"/>
              <a:gd name="T6" fmla="*/ 119480 w 302852"/>
              <a:gd name="T7" fmla="*/ 293828 h 302853"/>
              <a:gd name="T8" fmla="*/ 119480 w 302852"/>
              <a:gd name="T9" fmla="*/ 235712 h 302853"/>
              <a:gd name="T10" fmla="*/ 110455 w 302852"/>
              <a:gd name="T11" fmla="*/ 263506 h 302853"/>
              <a:gd name="T12" fmla="*/ 27434 w 302852"/>
              <a:gd name="T13" fmla="*/ 205391 h 302853"/>
              <a:gd name="T14" fmla="*/ 110455 w 302852"/>
              <a:gd name="T15" fmla="*/ 272531 h 302853"/>
              <a:gd name="T16" fmla="*/ 49091 w 302852"/>
              <a:gd name="T17" fmla="*/ 231380 h 302853"/>
              <a:gd name="T18" fmla="*/ 254121 w 302852"/>
              <a:gd name="T19" fmla="*/ 231380 h 302853"/>
              <a:gd name="T20" fmla="*/ 192756 w 302852"/>
              <a:gd name="T21" fmla="*/ 272531 h 302853"/>
              <a:gd name="T22" fmla="*/ 275778 w 302852"/>
              <a:gd name="T23" fmla="*/ 205391 h 302853"/>
              <a:gd name="T24" fmla="*/ 207843 w 302852"/>
              <a:gd name="T25" fmla="*/ 176055 h 302853"/>
              <a:gd name="T26" fmla="*/ 203074 w 302852"/>
              <a:gd name="T27" fmla="*/ 171654 h 302853"/>
              <a:gd name="T28" fmla="*/ 168475 w 302852"/>
              <a:gd name="T29" fmla="*/ 180824 h 302853"/>
              <a:gd name="T30" fmla="*/ 134921 w 302852"/>
              <a:gd name="T31" fmla="*/ 171654 h 302853"/>
              <a:gd name="T32" fmla="*/ 130330 w 302852"/>
              <a:gd name="T33" fmla="*/ 176055 h 302853"/>
              <a:gd name="T34" fmla="*/ 104546 w 302852"/>
              <a:gd name="T35" fmla="*/ 176055 h 302853"/>
              <a:gd name="T36" fmla="*/ 99955 w 302852"/>
              <a:gd name="T37" fmla="*/ 171654 h 302853"/>
              <a:gd name="T38" fmla="*/ 203074 w 302852"/>
              <a:gd name="T39" fmla="*/ 155407 h 302853"/>
              <a:gd name="T40" fmla="*/ 168475 w 302852"/>
              <a:gd name="T41" fmla="*/ 146224 h 302853"/>
              <a:gd name="T42" fmla="*/ 163706 w 302852"/>
              <a:gd name="T43" fmla="*/ 150815 h 302853"/>
              <a:gd name="T44" fmla="*/ 139513 w 302852"/>
              <a:gd name="T45" fmla="*/ 150815 h 302853"/>
              <a:gd name="T46" fmla="*/ 134921 w 302852"/>
              <a:gd name="T47" fmla="*/ 146224 h 302853"/>
              <a:gd name="T48" fmla="*/ 99955 w 302852"/>
              <a:gd name="T49" fmla="*/ 155407 h 302853"/>
              <a:gd name="T50" fmla="*/ 203074 w 302852"/>
              <a:gd name="T51" fmla="*/ 122383 h 302853"/>
              <a:gd name="T52" fmla="*/ 198673 w 302852"/>
              <a:gd name="T53" fmla="*/ 126785 h 302853"/>
              <a:gd name="T54" fmla="*/ 172876 w 302852"/>
              <a:gd name="T55" fmla="*/ 126785 h 302853"/>
              <a:gd name="T56" fmla="*/ 168475 w 302852"/>
              <a:gd name="T57" fmla="*/ 122383 h 302853"/>
              <a:gd name="T58" fmla="*/ 134921 w 302852"/>
              <a:gd name="T59" fmla="*/ 131553 h 302853"/>
              <a:gd name="T60" fmla="*/ 99955 w 302852"/>
              <a:gd name="T61" fmla="*/ 122383 h 302853"/>
              <a:gd name="T62" fmla="*/ 95363 w 302852"/>
              <a:gd name="T63" fmla="*/ 126785 h 302853"/>
              <a:gd name="T64" fmla="*/ 207843 w 302852"/>
              <a:gd name="T65" fmla="*/ 101722 h 302853"/>
              <a:gd name="T66" fmla="*/ 203074 w 302852"/>
              <a:gd name="T67" fmla="*/ 96953 h 302853"/>
              <a:gd name="T68" fmla="*/ 168475 w 302852"/>
              <a:gd name="T69" fmla="*/ 106123 h 302853"/>
              <a:gd name="T70" fmla="*/ 134921 w 302852"/>
              <a:gd name="T71" fmla="*/ 96953 h 302853"/>
              <a:gd name="T72" fmla="*/ 130330 w 302852"/>
              <a:gd name="T73" fmla="*/ 101722 h 302853"/>
              <a:gd name="T74" fmla="*/ 104546 w 302852"/>
              <a:gd name="T75" fmla="*/ 101722 h 302853"/>
              <a:gd name="T76" fmla="*/ 99955 w 302852"/>
              <a:gd name="T77" fmla="*/ 96953 h 302853"/>
              <a:gd name="T78" fmla="*/ 232823 w 302852"/>
              <a:gd name="T79" fmla="*/ 196006 h 302853"/>
              <a:gd name="T80" fmla="*/ 151607 w 302852"/>
              <a:gd name="T81" fmla="*/ 20663 h 302853"/>
              <a:gd name="T82" fmla="*/ 166643 w 302852"/>
              <a:gd name="T83" fmla="*/ 35697 h 302853"/>
              <a:gd name="T84" fmla="*/ 156262 w 302852"/>
              <a:gd name="T85" fmla="*/ 45004 h 302853"/>
              <a:gd name="T86" fmla="*/ 146953 w 302852"/>
              <a:gd name="T87" fmla="*/ 55385 h 302853"/>
              <a:gd name="T88" fmla="*/ 131919 w 302852"/>
              <a:gd name="T89" fmla="*/ 40351 h 302853"/>
              <a:gd name="T90" fmla="*/ 146953 w 302852"/>
              <a:gd name="T91" fmla="*/ 25316 h 302853"/>
              <a:gd name="T92" fmla="*/ 119480 w 302852"/>
              <a:gd name="T93" fmla="*/ 41511 h 302853"/>
              <a:gd name="T94" fmla="*/ 183732 w 302852"/>
              <a:gd name="T95" fmla="*/ 41511 h 302853"/>
              <a:gd name="T96" fmla="*/ 192756 w 302852"/>
              <a:gd name="T97" fmla="*/ 41511 h 302853"/>
              <a:gd name="T98" fmla="*/ 254121 w 302852"/>
              <a:gd name="T99" fmla="*/ 77969 h 302853"/>
              <a:gd name="T100" fmla="*/ 241847 w 302852"/>
              <a:gd name="T101" fmla="*/ 196006 h 302853"/>
              <a:gd name="T102" fmla="*/ 292383 w 302852"/>
              <a:gd name="T103" fmla="*/ 205391 h 302853"/>
              <a:gd name="T104" fmla="*/ 298519 w 302852"/>
              <a:gd name="T105" fmla="*/ 293828 h 302853"/>
              <a:gd name="T106" fmla="*/ 4693 w 302852"/>
              <a:gd name="T107" fmla="*/ 303213 h 302853"/>
              <a:gd name="T108" fmla="*/ 18409 w 302852"/>
              <a:gd name="T109" fmla="*/ 293828 h 302853"/>
              <a:gd name="T110" fmla="*/ 6136 w 302852"/>
              <a:gd name="T111" fmla="*/ 200698 h 302853"/>
              <a:gd name="T112" fmla="*/ 61364 w 302852"/>
              <a:gd name="T113" fmla="*/ 82661 h 302853"/>
              <a:gd name="T114" fmla="*/ 53784 w 302852"/>
              <a:gd name="T115" fmla="*/ 73637 h 302853"/>
              <a:gd name="T116" fmla="*/ 151606 w 302852"/>
              <a:gd name="T117" fmla="*/ 0 h 3028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2852" h="302853">
                <a:moveTo>
                  <a:pt x="192527" y="235432"/>
                </a:moveTo>
                <a:lnTo>
                  <a:pt x="192527" y="263193"/>
                </a:lnTo>
                <a:lnTo>
                  <a:pt x="244445" y="263193"/>
                </a:lnTo>
                <a:lnTo>
                  <a:pt x="244445" y="235432"/>
                </a:lnTo>
                <a:lnTo>
                  <a:pt x="192527" y="235432"/>
                </a:lnTo>
                <a:close/>
                <a:moveTo>
                  <a:pt x="156113" y="235432"/>
                </a:moveTo>
                <a:lnTo>
                  <a:pt x="156113" y="293479"/>
                </a:lnTo>
                <a:lnTo>
                  <a:pt x="183514" y="293479"/>
                </a:lnTo>
                <a:lnTo>
                  <a:pt x="183514" y="235432"/>
                </a:lnTo>
                <a:lnTo>
                  <a:pt x="156113" y="235432"/>
                </a:lnTo>
                <a:close/>
                <a:moveTo>
                  <a:pt x="119338" y="235432"/>
                </a:moveTo>
                <a:lnTo>
                  <a:pt x="119338" y="293479"/>
                </a:lnTo>
                <a:lnTo>
                  <a:pt x="146739" y="293479"/>
                </a:lnTo>
                <a:lnTo>
                  <a:pt x="146739" y="235432"/>
                </a:lnTo>
                <a:lnTo>
                  <a:pt x="119338" y="235432"/>
                </a:lnTo>
                <a:close/>
                <a:moveTo>
                  <a:pt x="58046" y="235432"/>
                </a:moveTo>
                <a:lnTo>
                  <a:pt x="58046" y="263193"/>
                </a:lnTo>
                <a:lnTo>
                  <a:pt x="110324" y="263193"/>
                </a:lnTo>
                <a:lnTo>
                  <a:pt x="110324" y="235432"/>
                </a:lnTo>
                <a:lnTo>
                  <a:pt x="58046" y="235432"/>
                </a:lnTo>
                <a:close/>
                <a:moveTo>
                  <a:pt x="27401" y="205147"/>
                </a:moveTo>
                <a:lnTo>
                  <a:pt x="27401" y="293479"/>
                </a:lnTo>
                <a:lnTo>
                  <a:pt x="110324" y="293479"/>
                </a:lnTo>
                <a:lnTo>
                  <a:pt x="110324" y="272207"/>
                </a:lnTo>
                <a:lnTo>
                  <a:pt x="53720" y="272207"/>
                </a:lnTo>
                <a:cubicBezTo>
                  <a:pt x="51196" y="272207"/>
                  <a:pt x="49033" y="270404"/>
                  <a:pt x="49033" y="267880"/>
                </a:cubicBezTo>
                <a:lnTo>
                  <a:pt x="49033" y="231105"/>
                </a:lnTo>
                <a:cubicBezTo>
                  <a:pt x="49033" y="228221"/>
                  <a:pt x="51196" y="226418"/>
                  <a:pt x="53720" y="226418"/>
                </a:cubicBezTo>
                <a:lnTo>
                  <a:pt x="249132" y="226418"/>
                </a:lnTo>
                <a:cubicBezTo>
                  <a:pt x="251655" y="226418"/>
                  <a:pt x="253819" y="228221"/>
                  <a:pt x="253819" y="231105"/>
                </a:cubicBezTo>
                <a:lnTo>
                  <a:pt x="253819" y="267880"/>
                </a:lnTo>
                <a:cubicBezTo>
                  <a:pt x="253819" y="270404"/>
                  <a:pt x="251655" y="272207"/>
                  <a:pt x="249132" y="272207"/>
                </a:cubicBezTo>
                <a:lnTo>
                  <a:pt x="192527" y="272207"/>
                </a:lnTo>
                <a:lnTo>
                  <a:pt x="192527" y="293479"/>
                </a:lnTo>
                <a:lnTo>
                  <a:pt x="275451" y="293479"/>
                </a:lnTo>
                <a:lnTo>
                  <a:pt x="275451" y="205147"/>
                </a:lnTo>
                <a:lnTo>
                  <a:pt x="27401" y="205147"/>
                </a:lnTo>
                <a:close/>
                <a:moveTo>
                  <a:pt x="202833" y="171450"/>
                </a:moveTo>
                <a:cubicBezTo>
                  <a:pt x="205398" y="171450"/>
                  <a:pt x="207596" y="173282"/>
                  <a:pt x="207596" y="175846"/>
                </a:cubicBezTo>
                <a:cubicBezTo>
                  <a:pt x="207596" y="178777"/>
                  <a:pt x="205398" y="180609"/>
                  <a:pt x="202833" y="180609"/>
                </a:cubicBezTo>
                <a:cubicBezTo>
                  <a:pt x="200269" y="180609"/>
                  <a:pt x="198437" y="178777"/>
                  <a:pt x="198437" y="175846"/>
                </a:cubicBezTo>
                <a:cubicBezTo>
                  <a:pt x="198437" y="173282"/>
                  <a:pt x="200269" y="171450"/>
                  <a:pt x="202833" y="171450"/>
                </a:cubicBezTo>
                <a:close/>
                <a:moveTo>
                  <a:pt x="168275" y="171450"/>
                </a:moveTo>
                <a:cubicBezTo>
                  <a:pt x="170839" y="171450"/>
                  <a:pt x="172671" y="173282"/>
                  <a:pt x="172671" y="175846"/>
                </a:cubicBezTo>
                <a:cubicBezTo>
                  <a:pt x="172671" y="178777"/>
                  <a:pt x="170839" y="180609"/>
                  <a:pt x="168275" y="180609"/>
                </a:cubicBezTo>
                <a:cubicBezTo>
                  <a:pt x="165344" y="180609"/>
                  <a:pt x="163512" y="178777"/>
                  <a:pt x="163512" y="175846"/>
                </a:cubicBezTo>
                <a:cubicBezTo>
                  <a:pt x="163512" y="173282"/>
                  <a:pt x="165344" y="171450"/>
                  <a:pt x="168275" y="171450"/>
                </a:cubicBezTo>
                <a:close/>
                <a:moveTo>
                  <a:pt x="134761" y="171450"/>
                </a:moveTo>
                <a:cubicBezTo>
                  <a:pt x="137231" y="171450"/>
                  <a:pt x="139347" y="173282"/>
                  <a:pt x="139347" y="175846"/>
                </a:cubicBezTo>
                <a:cubicBezTo>
                  <a:pt x="139347" y="178777"/>
                  <a:pt x="137231" y="180609"/>
                  <a:pt x="134761" y="180609"/>
                </a:cubicBezTo>
                <a:cubicBezTo>
                  <a:pt x="132292" y="180609"/>
                  <a:pt x="130175" y="178777"/>
                  <a:pt x="130175" y="175846"/>
                </a:cubicBezTo>
                <a:cubicBezTo>
                  <a:pt x="130175" y="173282"/>
                  <a:pt x="132292" y="171450"/>
                  <a:pt x="134761" y="171450"/>
                </a:cubicBezTo>
                <a:close/>
                <a:moveTo>
                  <a:pt x="99836" y="171450"/>
                </a:moveTo>
                <a:cubicBezTo>
                  <a:pt x="102305" y="171450"/>
                  <a:pt x="104422" y="173282"/>
                  <a:pt x="104422" y="175846"/>
                </a:cubicBezTo>
                <a:cubicBezTo>
                  <a:pt x="104422" y="178777"/>
                  <a:pt x="102305" y="180609"/>
                  <a:pt x="99836" y="180609"/>
                </a:cubicBezTo>
                <a:cubicBezTo>
                  <a:pt x="97366" y="180609"/>
                  <a:pt x="95250" y="178777"/>
                  <a:pt x="95250" y="175846"/>
                </a:cubicBezTo>
                <a:cubicBezTo>
                  <a:pt x="95250" y="173282"/>
                  <a:pt x="97366" y="171450"/>
                  <a:pt x="99836" y="171450"/>
                </a:cubicBezTo>
                <a:close/>
                <a:moveTo>
                  <a:pt x="202833" y="146050"/>
                </a:moveTo>
                <a:cubicBezTo>
                  <a:pt x="205398" y="146050"/>
                  <a:pt x="207596" y="148167"/>
                  <a:pt x="207596" y="150636"/>
                </a:cubicBezTo>
                <a:cubicBezTo>
                  <a:pt x="207596" y="153106"/>
                  <a:pt x="205398" y="155222"/>
                  <a:pt x="202833" y="155222"/>
                </a:cubicBezTo>
                <a:cubicBezTo>
                  <a:pt x="200269" y="155222"/>
                  <a:pt x="198437" y="153106"/>
                  <a:pt x="198437" y="150636"/>
                </a:cubicBezTo>
                <a:cubicBezTo>
                  <a:pt x="198437" y="148167"/>
                  <a:pt x="200269" y="146050"/>
                  <a:pt x="202833" y="146050"/>
                </a:cubicBezTo>
                <a:close/>
                <a:moveTo>
                  <a:pt x="168275" y="146050"/>
                </a:moveTo>
                <a:cubicBezTo>
                  <a:pt x="170839" y="146050"/>
                  <a:pt x="172671" y="148167"/>
                  <a:pt x="172671" y="150636"/>
                </a:cubicBezTo>
                <a:cubicBezTo>
                  <a:pt x="172671" y="153106"/>
                  <a:pt x="170839" y="155222"/>
                  <a:pt x="168275" y="155222"/>
                </a:cubicBezTo>
                <a:cubicBezTo>
                  <a:pt x="165344" y="155222"/>
                  <a:pt x="163512" y="153106"/>
                  <a:pt x="163512" y="150636"/>
                </a:cubicBezTo>
                <a:cubicBezTo>
                  <a:pt x="163512" y="148167"/>
                  <a:pt x="165344" y="146050"/>
                  <a:pt x="168275" y="146050"/>
                </a:cubicBezTo>
                <a:close/>
                <a:moveTo>
                  <a:pt x="134761" y="146050"/>
                </a:moveTo>
                <a:cubicBezTo>
                  <a:pt x="137231" y="146050"/>
                  <a:pt x="139347" y="148167"/>
                  <a:pt x="139347" y="150636"/>
                </a:cubicBezTo>
                <a:cubicBezTo>
                  <a:pt x="139347" y="153106"/>
                  <a:pt x="137231" y="155222"/>
                  <a:pt x="134761" y="155222"/>
                </a:cubicBezTo>
                <a:cubicBezTo>
                  <a:pt x="132292" y="155222"/>
                  <a:pt x="130175" y="153106"/>
                  <a:pt x="130175" y="150636"/>
                </a:cubicBezTo>
                <a:cubicBezTo>
                  <a:pt x="130175" y="148167"/>
                  <a:pt x="132292" y="146050"/>
                  <a:pt x="134761" y="146050"/>
                </a:cubicBezTo>
                <a:close/>
                <a:moveTo>
                  <a:pt x="99836" y="146050"/>
                </a:moveTo>
                <a:cubicBezTo>
                  <a:pt x="102305" y="146050"/>
                  <a:pt x="104422" y="148167"/>
                  <a:pt x="104422" y="150636"/>
                </a:cubicBezTo>
                <a:cubicBezTo>
                  <a:pt x="104422" y="153106"/>
                  <a:pt x="102305" y="155222"/>
                  <a:pt x="99836" y="155222"/>
                </a:cubicBezTo>
                <a:cubicBezTo>
                  <a:pt x="97366" y="155222"/>
                  <a:pt x="95250" y="153106"/>
                  <a:pt x="95250" y="150636"/>
                </a:cubicBezTo>
                <a:cubicBezTo>
                  <a:pt x="95250" y="148167"/>
                  <a:pt x="97366" y="146050"/>
                  <a:pt x="99836" y="146050"/>
                </a:cubicBezTo>
                <a:close/>
                <a:moveTo>
                  <a:pt x="202833" y="122238"/>
                </a:moveTo>
                <a:cubicBezTo>
                  <a:pt x="205398" y="122238"/>
                  <a:pt x="207596" y="124436"/>
                  <a:pt x="207596" y="126634"/>
                </a:cubicBezTo>
                <a:cubicBezTo>
                  <a:pt x="207596" y="129199"/>
                  <a:pt x="205398" y="131397"/>
                  <a:pt x="202833" y="131397"/>
                </a:cubicBezTo>
                <a:cubicBezTo>
                  <a:pt x="200269" y="131397"/>
                  <a:pt x="198437" y="129199"/>
                  <a:pt x="198437" y="126634"/>
                </a:cubicBezTo>
                <a:cubicBezTo>
                  <a:pt x="198437" y="124436"/>
                  <a:pt x="200269" y="122238"/>
                  <a:pt x="202833" y="122238"/>
                </a:cubicBezTo>
                <a:close/>
                <a:moveTo>
                  <a:pt x="168275" y="122238"/>
                </a:moveTo>
                <a:cubicBezTo>
                  <a:pt x="170839" y="122238"/>
                  <a:pt x="172671" y="124436"/>
                  <a:pt x="172671" y="126634"/>
                </a:cubicBezTo>
                <a:cubicBezTo>
                  <a:pt x="172671" y="129199"/>
                  <a:pt x="170839" y="131397"/>
                  <a:pt x="168275" y="131397"/>
                </a:cubicBezTo>
                <a:cubicBezTo>
                  <a:pt x="165344" y="131397"/>
                  <a:pt x="163512" y="129199"/>
                  <a:pt x="163512" y="126634"/>
                </a:cubicBezTo>
                <a:cubicBezTo>
                  <a:pt x="163512" y="124436"/>
                  <a:pt x="165344" y="122238"/>
                  <a:pt x="168275" y="122238"/>
                </a:cubicBezTo>
                <a:close/>
                <a:moveTo>
                  <a:pt x="134761" y="122238"/>
                </a:moveTo>
                <a:cubicBezTo>
                  <a:pt x="137231" y="122238"/>
                  <a:pt x="139347" y="124436"/>
                  <a:pt x="139347" y="126634"/>
                </a:cubicBezTo>
                <a:cubicBezTo>
                  <a:pt x="139347" y="129199"/>
                  <a:pt x="137231" y="131397"/>
                  <a:pt x="134761" y="131397"/>
                </a:cubicBezTo>
                <a:cubicBezTo>
                  <a:pt x="132292" y="131397"/>
                  <a:pt x="130175" y="129199"/>
                  <a:pt x="130175" y="126634"/>
                </a:cubicBezTo>
                <a:cubicBezTo>
                  <a:pt x="130175" y="124436"/>
                  <a:pt x="132292" y="122238"/>
                  <a:pt x="134761" y="122238"/>
                </a:cubicBezTo>
                <a:close/>
                <a:moveTo>
                  <a:pt x="99836" y="122238"/>
                </a:moveTo>
                <a:cubicBezTo>
                  <a:pt x="102305" y="122238"/>
                  <a:pt x="104422" y="124436"/>
                  <a:pt x="104422" y="126634"/>
                </a:cubicBezTo>
                <a:cubicBezTo>
                  <a:pt x="104422" y="129199"/>
                  <a:pt x="102305" y="131397"/>
                  <a:pt x="99836" y="131397"/>
                </a:cubicBezTo>
                <a:cubicBezTo>
                  <a:pt x="97366" y="131397"/>
                  <a:pt x="95250" y="129199"/>
                  <a:pt x="95250" y="126634"/>
                </a:cubicBezTo>
                <a:cubicBezTo>
                  <a:pt x="95250" y="124436"/>
                  <a:pt x="97366" y="122238"/>
                  <a:pt x="99836" y="122238"/>
                </a:cubicBezTo>
                <a:close/>
                <a:moveTo>
                  <a:pt x="202833" y="96838"/>
                </a:moveTo>
                <a:cubicBezTo>
                  <a:pt x="205398" y="96838"/>
                  <a:pt x="207596" y="99036"/>
                  <a:pt x="207596" y="101601"/>
                </a:cubicBezTo>
                <a:cubicBezTo>
                  <a:pt x="207596" y="104165"/>
                  <a:pt x="205398" y="105997"/>
                  <a:pt x="202833" y="105997"/>
                </a:cubicBezTo>
                <a:cubicBezTo>
                  <a:pt x="200269" y="105997"/>
                  <a:pt x="198437" y="104165"/>
                  <a:pt x="198437" y="101601"/>
                </a:cubicBezTo>
                <a:cubicBezTo>
                  <a:pt x="198437" y="99036"/>
                  <a:pt x="200269" y="96838"/>
                  <a:pt x="202833" y="96838"/>
                </a:cubicBezTo>
                <a:close/>
                <a:moveTo>
                  <a:pt x="168275" y="96838"/>
                </a:moveTo>
                <a:cubicBezTo>
                  <a:pt x="170839" y="96838"/>
                  <a:pt x="172671" y="99036"/>
                  <a:pt x="172671" y="101601"/>
                </a:cubicBezTo>
                <a:cubicBezTo>
                  <a:pt x="172671" y="104165"/>
                  <a:pt x="170839" y="105997"/>
                  <a:pt x="168275" y="105997"/>
                </a:cubicBezTo>
                <a:cubicBezTo>
                  <a:pt x="165344" y="105997"/>
                  <a:pt x="163512" y="104165"/>
                  <a:pt x="163512" y="101601"/>
                </a:cubicBezTo>
                <a:cubicBezTo>
                  <a:pt x="163512" y="99036"/>
                  <a:pt x="165344" y="96838"/>
                  <a:pt x="168275" y="96838"/>
                </a:cubicBezTo>
                <a:close/>
                <a:moveTo>
                  <a:pt x="134761" y="96838"/>
                </a:moveTo>
                <a:cubicBezTo>
                  <a:pt x="137231" y="96838"/>
                  <a:pt x="139347" y="99036"/>
                  <a:pt x="139347" y="101601"/>
                </a:cubicBezTo>
                <a:cubicBezTo>
                  <a:pt x="139347" y="104165"/>
                  <a:pt x="137231" y="105997"/>
                  <a:pt x="134761" y="105997"/>
                </a:cubicBezTo>
                <a:cubicBezTo>
                  <a:pt x="132292" y="105997"/>
                  <a:pt x="130175" y="104165"/>
                  <a:pt x="130175" y="101601"/>
                </a:cubicBezTo>
                <a:cubicBezTo>
                  <a:pt x="130175" y="99036"/>
                  <a:pt x="132292" y="96838"/>
                  <a:pt x="134761" y="96838"/>
                </a:cubicBezTo>
                <a:close/>
                <a:moveTo>
                  <a:pt x="99836" y="96838"/>
                </a:moveTo>
                <a:cubicBezTo>
                  <a:pt x="102305" y="96838"/>
                  <a:pt x="104422" y="99036"/>
                  <a:pt x="104422" y="101601"/>
                </a:cubicBezTo>
                <a:cubicBezTo>
                  <a:pt x="104422" y="104165"/>
                  <a:pt x="102305" y="105997"/>
                  <a:pt x="99836" y="105997"/>
                </a:cubicBezTo>
                <a:cubicBezTo>
                  <a:pt x="97366" y="105997"/>
                  <a:pt x="95250" y="104165"/>
                  <a:pt x="95250" y="101601"/>
                </a:cubicBezTo>
                <a:cubicBezTo>
                  <a:pt x="95250" y="99036"/>
                  <a:pt x="97366" y="96838"/>
                  <a:pt x="99836" y="96838"/>
                </a:cubicBezTo>
                <a:close/>
                <a:moveTo>
                  <a:pt x="70305" y="82563"/>
                </a:moveTo>
                <a:lnTo>
                  <a:pt x="70305" y="195773"/>
                </a:lnTo>
                <a:lnTo>
                  <a:pt x="232547" y="195773"/>
                </a:lnTo>
                <a:lnTo>
                  <a:pt x="232547" y="82563"/>
                </a:lnTo>
                <a:lnTo>
                  <a:pt x="70305" y="82563"/>
                </a:lnTo>
                <a:close/>
                <a:moveTo>
                  <a:pt x="151427" y="20638"/>
                </a:moveTo>
                <a:cubicBezTo>
                  <a:pt x="153930" y="20638"/>
                  <a:pt x="156076" y="22426"/>
                  <a:pt x="156076" y="25286"/>
                </a:cubicBezTo>
                <a:lnTo>
                  <a:pt x="156076" y="35655"/>
                </a:lnTo>
                <a:lnTo>
                  <a:pt x="166445" y="35655"/>
                </a:lnTo>
                <a:cubicBezTo>
                  <a:pt x="168947" y="35655"/>
                  <a:pt x="171093" y="37800"/>
                  <a:pt x="171093" y="40303"/>
                </a:cubicBezTo>
                <a:cubicBezTo>
                  <a:pt x="171093" y="42806"/>
                  <a:pt x="168947" y="44951"/>
                  <a:pt x="166445" y="44951"/>
                </a:cubicBezTo>
                <a:lnTo>
                  <a:pt x="156076" y="44951"/>
                </a:lnTo>
                <a:lnTo>
                  <a:pt x="156076" y="55319"/>
                </a:lnTo>
                <a:cubicBezTo>
                  <a:pt x="156076" y="57822"/>
                  <a:pt x="153930" y="59967"/>
                  <a:pt x="151427" y="59967"/>
                </a:cubicBezTo>
                <a:cubicBezTo>
                  <a:pt x="148925" y="59967"/>
                  <a:pt x="146779" y="57822"/>
                  <a:pt x="146779" y="55319"/>
                </a:cubicBezTo>
                <a:lnTo>
                  <a:pt x="146779" y="44951"/>
                </a:lnTo>
                <a:lnTo>
                  <a:pt x="136410" y="44951"/>
                </a:lnTo>
                <a:cubicBezTo>
                  <a:pt x="133908" y="44951"/>
                  <a:pt x="131762" y="42806"/>
                  <a:pt x="131762" y="40303"/>
                </a:cubicBezTo>
                <a:cubicBezTo>
                  <a:pt x="131762" y="37800"/>
                  <a:pt x="133908" y="35655"/>
                  <a:pt x="136410" y="35655"/>
                </a:cubicBezTo>
                <a:lnTo>
                  <a:pt x="146779" y="35655"/>
                </a:lnTo>
                <a:lnTo>
                  <a:pt x="146779" y="25286"/>
                </a:lnTo>
                <a:cubicBezTo>
                  <a:pt x="146779" y="22426"/>
                  <a:pt x="148925" y="20638"/>
                  <a:pt x="151427" y="20638"/>
                </a:cubicBezTo>
                <a:close/>
                <a:moveTo>
                  <a:pt x="151426" y="9374"/>
                </a:moveTo>
                <a:cubicBezTo>
                  <a:pt x="133760" y="9374"/>
                  <a:pt x="119338" y="23435"/>
                  <a:pt x="119338" y="41462"/>
                </a:cubicBezTo>
                <a:lnTo>
                  <a:pt x="119338" y="73550"/>
                </a:lnTo>
                <a:lnTo>
                  <a:pt x="183514" y="73550"/>
                </a:lnTo>
                <a:lnTo>
                  <a:pt x="183514" y="41462"/>
                </a:lnTo>
                <a:cubicBezTo>
                  <a:pt x="183514" y="23435"/>
                  <a:pt x="169092" y="9374"/>
                  <a:pt x="151426" y="9374"/>
                </a:cubicBezTo>
                <a:close/>
                <a:moveTo>
                  <a:pt x="151426" y="0"/>
                </a:moveTo>
                <a:cubicBezTo>
                  <a:pt x="174140" y="0"/>
                  <a:pt x="192527" y="18748"/>
                  <a:pt x="192527" y="41462"/>
                </a:cubicBezTo>
                <a:lnTo>
                  <a:pt x="192527" y="73550"/>
                </a:lnTo>
                <a:lnTo>
                  <a:pt x="249132" y="73550"/>
                </a:lnTo>
                <a:cubicBezTo>
                  <a:pt x="251655" y="73550"/>
                  <a:pt x="253819" y="75353"/>
                  <a:pt x="253819" y="77876"/>
                </a:cubicBezTo>
                <a:cubicBezTo>
                  <a:pt x="253819" y="80761"/>
                  <a:pt x="251655" y="82563"/>
                  <a:pt x="249132" y="82563"/>
                </a:cubicBezTo>
                <a:lnTo>
                  <a:pt x="241560" y="82563"/>
                </a:lnTo>
                <a:lnTo>
                  <a:pt x="241560" y="195773"/>
                </a:lnTo>
                <a:lnTo>
                  <a:pt x="292036" y="195773"/>
                </a:lnTo>
                <a:cubicBezTo>
                  <a:pt x="294559" y="195773"/>
                  <a:pt x="296723" y="197936"/>
                  <a:pt x="296723" y="200460"/>
                </a:cubicBezTo>
                <a:cubicBezTo>
                  <a:pt x="296723" y="202983"/>
                  <a:pt x="294559" y="205147"/>
                  <a:pt x="292036" y="205147"/>
                </a:cubicBezTo>
                <a:lnTo>
                  <a:pt x="284464" y="205147"/>
                </a:lnTo>
                <a:lnTo>
                  <a:pt x="284464" y="293479"/>
                </a:lnTo>
                <a:lnTo>
                  <a:pt x="298165" y="293479"/>
                </a:lnTo>
                <a:cubicBezTo>
                  <a:pt x="300688" y="293479"/>
                  <a:pt x="302852" y="295642"/>
                  <a:pt x="302852" y="298166"/>
                </a:cubicBezTo>
                <a:cubicBezTo>
                  <a:pt x="302852" y="300689"/>
                  <a:pt x="300688" y="302853"/>
                  <a:pt x="298165" y="302853"/>
                </a:cubicBezTo>
                <a:lnTo>
                  <a:pt x="4687" y="302853"/>
                </a:lnTo>
                <a:cubicBezTo>
                  <a:pt x="2163" y="302853"/>
                  <a:pt x="0" y="300689"/>
                  <a:pt x="0" y="298166"/>
                </a:cubicBezTo>
                <a:cubicBezTo>
                  <a:pt x="0" y="295642"/>
                  <a:pt x="2163" y="293479"/>
                  <a:pt x="4687" y="293479"/>
                </a:cubicBezTo>
                <a:lnTo>
                  <a:pt x="18387" y="293479"/>
                </a:lnTo>
                <a:lnTo>
                  <a:pt x="18387" y="205147"/>
                </a:lnTo>
                <a:lnTo>
                  <a:pt x="10816" y="205147"/>
                </a:lnTo>
                <a:cubicBezTo>
                  <a:pt x="8292" y="205147"/>
                  <a:pt x="6129" y="202983"/>
                  <a:pt x="6129" y="200460"/>
                </a:cubicBezTo>
                <a:cubicBezTo>
                  <a:pt x="6129" y="197936"/>
                  <a:pt x="8292" y="195773"/>
                  <a:pt x="10816" y="195773"/>
                </a:cubicBezTo>
                <a:lnTo>
                  <a:pt x="61291" y="195773"/>
                </a:lnTo>
                <a:lnTo>
                  <a:pt x="61291" y="82563"/>
                </a:lnTo>
                <a:lnTo>
                  <a:pt x="53720" y="82563"/>
                </a:lnTo>
                <a:cubicBezTo>
                  <a:pt x="51196" y="82563"/>
                  <a:pt x="49033" y="80761"/>
                  <a:pt x="49033" y="77876"/>
                </a:cubicBezTo>
                <a:cubicBezTo>
                  <a:pt x="49033" y="75353"/>
                  <a:pt x="51196" y="73550"/>
                  <a:pt x="53720" y="73550"/>
                </a:cubicBezTo>
                <a:lnTo>
                  <a:pt x="110324" y="73550"/>
                </a:lnTo>
                <a:lnTo>
                  <a:pt x="110324" y="41462"/>
                </a:lnTo>
                <a:cubicBezTo>
                  <a:pt x="110324" y="18748"/>
                  <a:pt x="128712" y="0"/>
                  <a:pt x="151426" y="0"/>
                </a:cubicBezTo>
                <a:close/>
              </a:path>
            </a:pathLst>
          </a:custGeom>
          <a:solidFill>
            <a:schemeClr val="bg1"/>
          </a:solidFill>
          <a:ln>
            <a:noFill/>
          </a:ln>
          <a:effectLst/>
        </p:spPr>
        <p:txBody>
          <a:bodyPr lIns="38405" tIns="19202" rIns="38405" bIns="19202" anchor="ctr"/>
          <a:lstStyle/>
          <a:p>
            <a:endParaRPr lang="en-US" dirty="0">
              <a:latin typeface="Poppins ExtraLight" pitchFamily="2" charset="77"/>
            </a:endParaRPr>
          </a:p>
        </p:txBody>
      </p:sp>
      <p:sp>
        <p:nvSpPr>
          <p:cNvPr id="76" name="Freeform 744">
            <a:extLst>
              <a:ext uri="{FF2B5EF4-FFF2-40B4-BE49-F238E27FC236}">
                <a16:creationId xmlns="" xmlns:a16="http://schemas.microsoft.com/office/drawing/2014/main" id="{17B8AB7F-2430-9F4B-A335-239C09163B80}"/>
              </a:ext>
            </a:extLst>
          </p:cNvPr>
          <p:cNvSpPr>
            <a:spLocks noChangeArrowheads="1"/>
          </p:cNvSpPr>
          <p:nvPr/>
        </p:nvSpPr>
        <p:spPr bwMode="auto">
          <a:xfrm>
            <a:off x="1068320" y="2647507"/>
            <a:ext cx="318971" cy="427422"/>
          </a:xfrm>
          <a:custGeom>
            <a:avLst/>
            <a:gdLst>
              <a:gd name="T0" fmla="*/ 228510 w 301266"/>
              <a:gd name="T1" fmla="*/ 257304 h 302853"/>
              <a:gd name="T2" fmla="*/ 170065 w 301266"/>
              <a:gd name="T3" fmla="*/ 257304 h 302853"/>
              <a:gd name="T4" fmla="*/ 254418 w 301266"/>
              <a:gd name="T5" fmla="*/ 219335 h 302853"/>
              <a:gd name="T6" fmla="*/ 223990 w 301266"/>
              <a:gd name="T7" fmla="*/ 228505 h 302853"/>
              <a:gd name="T8" fmla="*/ 174326 w 301266"/>
              <a:gd name="T9" fmla="*/ 219335 h 302853"/>
              <a:gd name="T10" fmla="*/ 198471 w 301266"/>
              <a:gd name="T11" fmla="*/ 228505 h 302853"/>
              <a:gd name="T12" fmla="*/ 174326 w 301266"/>
              <a:gd name="T13" fmla="*/ 219335 h 302853"/>
              <a:gd name="T14" fmla="*/ 258710 w 301266"/>
              <a:gd name="T15" fmla="*/ 190726 h 302853"/>
              <a:gd name="T16" fmla="*/ 170065 w 301266"/>
              <a:gd name="T17" fmla="*/ 190726 h 302853"/>
              <a:gd name="T18" fmla="*/ 79759 w 301266"/>
              <a:gd name="T19" fmla="*/ 208572 h 302853"/>
              <a:gd name="T20" fmla="*/ 52305 w 301266"/>
              <a:gd name="T21" fmla="*/ 234580 h 302853"/>
              <a:gd name="T22" fmla="*/ 79759 w 301266"/>
              <a:gd name="T23" fmla="*/ 262394 h 302853"/>
              <a:gd name="T24" fmla="*/ 105767 w 301266"/>
              <a:gd name="T25" fmla="*/ 234580 h 302853"/>
              <a:gd name="T26" fmla="*/ 105767 w 301266"/>
              <a:gd name="T27" fmla="*/ 213267 h 302853"/>
              <a:gd name="T28" fmla="*/ 79759 w 301266"/>
              <a:gd name="T29" fmla="*/ 185815 h 302853"/>
              <a:gd name="T30" fmla="*/ 110463 w 301266"/>
              <a:gd name="T31" fmla="*/ 181118 h 302853"/>
              <a:gd name="T32" fmla="*/ 137916 w 301266"/>
              <a:gd name="T33" fmla="*/ 208572 h 302853"/>
              <a:gd name="T34" fmla="*/ 110463 w 301266"/>
              <a:gd name="T35" fmla="*/ 243972 h 302853"/>
              <a:gd name="T36" fmla="*/ 75424 w 301266"/>
              <a:gd name="T37" fmla="*/ 271424 h 302853"/>
              <a:gd name="T38" fmla="*/ 47610 w 301266"/>
              <a:gd name="T39" fmla="*/ 243972 h 302853"/>
              <a:gd name="T40" fmla="*/ 47610 w 301266"/>
              <a:gd name="T41" fmla="*/ 204236 h 302853"/>
              <a:gd name="T42" fmla="*/ 75424 w 301266"/>
              <a:gd name="T43" fmla="*/ 176422 h 302853"/>
              <a:gd name="T44" fmla="*/ 16537 w 301266"/>
              <a:gd name="T45" fmla="*/ 293828 h 302853"/>
              <a:gd name="T46" fmla="*/ 292637 w 301266"/>
              <a:gd name="T47" fmla="*/ 131753 h 302853"/>
              <a:gd name="T48" fmla="*/ 200244 w 301266"/>
              <a:gd name="T49" fmla="*/ 146913 h 302853"/>
              <a:gd name="T50" fmla="*/ 99942 w 301266"/>
              <a:gd name="T51" fmla="*/ 146913 h 302853"/>
              <a:gd name="T52" fmla="*/ 8988 w 301266"/>
              <a:gd name="T53" fmla="*/ 131753 h 302853"/>
              <a:gd name="T54" fmla="*/ 81248 w 301266"/>
              <a:gd name="T55" fmla="*/ 122729 h 302853"/>
              <a:gd name="T56" fmla="*/ 118277 w 301266"/>
              <a:gd name="T57" fmla="*/ 146913 h 302853"/>
              <a:gd name="T58" fmla="*/ 200244 w 301266"/>
              <a:gd name="T59" fmla="*/ 131753 h 302853"/>
              <a:gd name="T60" fmla="*/ 249856 w 301266"/>
              <a:gd name="T61" fmla="*/ 82661 h 302853"/>
              <a:gd name="T62" fmla="*/ 98634 w 301266"/>
              <a:gd name="T63" fmla="*/ 30199 h 302853"/>
              <a:gd name="T64" fmla="*/ 39283 w 301266"/>
              <a:gd name="T65" fmla="*/ 39382 h 302853"/>
              <a:gd name="T66" fmla="*/ 16537 w 301266"/>
              <a:gd name="T67" fmla="*/ 9385 h 302853"/>
              <a:gd name="T68" fmla="*/ 42421 w 301266"/>
              <a:gd name="T69" fmla="*/ 122729 h 302853"/>
              <a:gd name="T70" fmla="*/ 254530 w 301266"/>
              <a:gd name="T71" fmla="*/ 73637 h 302853"/>
              <a:gd name="T72" fmla="*/ 292637 w 301266"/>
              <a:gd name="T73" fmla="*/ 122729 h 302853"/>
              <a:gd name="T74" fmla="*/ 145959 w 301266"/>
              <a:gd name="T75" fmla="*/ 40068 h 302853"/>
              <a:gd name="T76" fmla="*/ 102100 w 301266"/>
              <a:gd name="T77" fmla="*/ 9385 h 302853"/>
              <a:gd name="T78" fmla="*/ 102100 w 301266"/>
              <a:gd name="T79" fmla="*/ 0 h 302853"/>
              <a:gd name="T80" fmla="*/ 145959 w 301266"/>
              <a:gd name="T81" fmla="*/ 30682 h 302853"/>
              <a:gd name="T82" fmla="*/ 301625 w 301266"/>
              <a:gd name="T83" fmla="*/ 286247 h 302853"/>
              <a:gd name="T84" fmla="*/ 0 w 301266"/>
              <a:gd name="T85" fmla="*/ 286247 h 3028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1266" h="302853">
                <a:moveTo>
                  <a:pt x="174214" y="252413"/>
                </a:moveTo>
                <a:lnTo>
                  <a:pt x="223524" y="252413"/>
                </a:lnTo>
                <a:cubicBezTo>
                  <a:pt x="226062" y="252413"/>
                  <a:pt x="228238" y="254530"/>
                  <a:pt x="228238" y="256999"/>
                </a:cubicBezTo>
                <a:cubicBezTo>
                  <a:pt x="228238" y="259469"/>
                  <a:pt x="226062" y="261585"/>
                  <a:pt x="223524" y="261585"/>
                </a:cubicBezTo>
                <a:lnTo>
                  <a:pt x="174214" y="261585"/>
                </a:lnTo>
                <a:cubicBezTo>
                  <a:pt x="171676" y="261585"/>
                  <a:pt x="169863" y="259469"/>
                  <a:pt x="169863" y="256999"/>
                </a:cubicBezTo>
                <a:cubicBezTo>
                  <a:pt x="169863" y="254530"/>
                  <a:pt x="171676" y="252413"/>
                  <a:pt x="174214" y="252413"/>
                </a:cubicBezTo>
                <a:close/>
                <a:moveTo>
                  <a:pt x="223723" y="219075"/>
                </a:moveTo>
                <a:lnTo>
                  <a:pt x="254115" y="219075"/>
                </a:lnTo>
                <a:cubicBezTo>
                  <a:pt x="256618" y="219075"/>
                  <a:pt x="258406" y="221273"/>
                  <a:pt x="258406" y="223471"/>
                </a:cubicBezTo>
                <a:cubicBezTo>
                  <a:pt x="258406" y="226402"/>
                  <a:pt x="256618" y="228234"/>
                  <a:pt x="254115" y="228234"/>
                </a:cubicBezTo>
                <a:lnTo>
                  <a:pt x="223723" y="228234"/>
                </a:lnTo>
                <a:cubicBezTo>
                  <a:pt x="221221" y="228234"/>
                  <a:pt x="219075" y="226402"/>
                  <a:pt x="219075" y="223471"/>
                </a:cubicBezTo>
                <a:cubicBezTo>
                  <a:pt x="219075" y="221273"/>
                  <a:pt x="221221" y="219075"/>
                  <a:pt x="223723" y="219075"/>
                </a:cubicBezTo>
                <a:close/>
                <a:moveTo>
                  <a:pt x="174119" y="219075"/>
                </a:moveTo>
                <a:lnTo>
                  <a:pt x="198235" y="219075"/>
                </a:lnTo>
                <a:cubicBezTo>
                  <a:pt x="200718" y="219075"/>
                  <a:pt x="202846" y="221273"/>
                  <a:pt x="202846" y="223471"/>
                </a:cubicBezTo>
                <a:cubicBezTo>
                  <a:pt x="202846" y="226402"/>
                  <a:pt x="200718" y="228234"/>
                  <a:pt x="198235" y="228234"/>
                </a:cubicBezTo>
                <a:lnTo>
                  <a:pt x="174119" y="228234"/>
                </a:lnTo>
                <a:cubicBezTo>
                  <a:pt x="171636" y="228234"/>
                  <a:pt x="169863" y="226402"/>
                  <a:pt x="169863" y="223471"/>
                </a:cubicBezTo>
                <a:cubicBezTo>
                  <a:pt x="169863" y="221273"/>
                  <a:pt x="171636" y="219075"/>
                  <a:pt x="174119" y="219075"/>
                </a:cubicBezTo>
                <a:close/>
                <a:moveTo>
                  <a:pt x="174200" y="185738"/>
                </a:moveTo>
                <a:lnTo>
                  <a:pt x="254065" y="185738"/>
                </a:lnTo>
                <a:cubicBezTo>
                  <a:pt x="256595" y="185738"/>
                  <a:pt x="258402" y="187936"/>
                  <a:pt x="258402" y="190500"/>
                </a:cubicBezTo>
                <a:cubicBezTo>
                  <a:pt x="258402" y="193065"/>
                  <a:pt x="256595" y="194897"/>
                  <a:pt x="254065" y="194897"/>
                </a:cubicBezTo>
                <a:lnTo>
                  <a:pt x="174200" y="194897"/>
                </a:lnTo>
                <a:cubicBezTo>
                  <a:pt x="171670" y="194897"/>
                  <a:pt x="169863" y="193065"/>
                  <a:pt x="169863" y="190500"/>
                </a:cubicBezTo>
                <a:cubicBezTo>
                  <a:pt x="169863" y="187936"/>
                  <a:pt x="171670" y="185738"/>
                  <a:pt x="174200" y="185738"/>
                </a:cubicBezTo>
                <a:close/>
                <a:moveTo>
                  <a:pt x="79664" y="185594"/>
                </a:moveTo>
                <a:lnTo>
                  <a:pt x="79664" y="208324"/>
                </a:lnTo>
                <a:cubicBezTo>
                  <a:pt x="79664" y="210849"/>
                  <a:pt x="77860" y="213014"/>
                  <a:pt x="75334" y="213014"/>
                </a:cubicBezTo>
                <a:lnTo>
                  <a:pt x="52243" y="213014"/>
                </a:lnTo>
                <a:lnTo>
                  <a:pt x="52243" y="234301"/>
                </a:lnTo>
                <a:lnTo>
                  <a:pt x="75334" y="234301"/>
                </a:lnTo>
                <a:cubicBezTo>
                  <a:pt x="77860" y="234301"/>
                  <a:pt x="79664" y="236466"/>
                  <a:pt x="79664" y="238991"/>
                </a:cubicBezTo>
                <a:lnTo>
                  <a:pt x="79664" y="262082"/>
                </a:lnTo>
                <a:lnTo>
                  <a:pt x="101312" y="262082"/>
                </a:lnTo>
                <a:lnTo>
                  <a:pt x="101312" y="238991"/>
                </a:lnTo>
                <a:cubicBezTo>
                  <a:pt x="101312" y="236466"/>
                  <a:pt x="103116" y="234301"/>
                  <a:pt x="105641" y="234301"/>
                </a:cubicBezTo>
                <a:lnTo>
                  <a:pt x="128732" y="234301"/>
                </a:lnTo>
                <a:lnTo>
                  <a:pt x="128732" y="213014"/>
                </a:lnTo>
                <a:lnTo>
                  <a:pt x="105641" y="213014"/>
                </a:lnTo>
                <a:cubicBezTo>
                  <a:pt x="103116" y="213014"/>
                  <a:pt x="101312" y="210849"/>
                  <a:pt x="101312" y="208324"/>
                </a:cubicBezTo>
                <a:lnTo>
                  <a:pt x="101312" y="185594"/>
                </a:lnTo>
                <a:lnTo>
                  <a:pt x="79664" y="185594"/>
                </a:lnTo>
                <a:close/>
                <a:moveTo>
                  <a:pt x="75334" y="176213"/>
                </a:moveTo>
                <a:lnTo>
                  <a:pt x="105641" y="176213"/>
                </a:lnTo>
                <a:cubicBezTo>
                  <a:pt x="108167" y="176213"/>
                  <a:pt x="110332" y="178378"/>
                  <a:pt x="110332" y="180903"/>
                </a:cubicBezTo>
                <a:lnTo>
                  <a:pt x="110332" y="203994"/>
                </a:lnTo>
                <a:lnTo>
                  <a:pt x="133422" y="203994"/>
                </a:lnTo>
                <a:cubicBezTo>
                  <a:pt x="135587" y="203994"/>
                  <a:pt x="137752" y="205798"/>
                  <a:pt x="137752" y="208324"/>
                </a:cubicBezTo>
                <a:lnTo>
                  <a:pt x="137752" y="238991"/>
                </a:lnTo>
                <a:cubicBezTo>
                  <a:pt x="137752" y="241517"/>
                  <a:pt x="135587" y="243682"/>
                  <a:pt x="133422" y="243682"/>
                </a:cubicBezTo>
                <a:lnTo>
                  <a:pt x="110332" y="243682"/>
                </a:lnTo>
                <a:lnTo>
                  <a:pt x="110332" y="266773"/>
                </a:lnTo>
                <a:cubicBezTo>
                  <a:pt x="110332" y="269298"/>
                  <a:pt x="108167" y="271102"/>
                  <a:pt x="105641" y="271102"/>
                </a:cubicBezTo>
                <a:lnTo>
                  <a:pt x="75334" y="271102"/>
                </a:lnTo>
                <a:cubicBezTo>
                  <a:pt x="72448" y="271102"/>
                  <a:pt x="70644" y="269298"/>
                  <a:pt x="70644" y="266773"/>
                </a:cubicBezTo>
                <a:lnTo>
                  <a:pt x="70644" y="243682"/>
                </a:lnTo>
                <a:lnTo>
                  <a:pt x="47553" y="243682"/>
                </a:lnTo>
                <a:cubicBezTo>
                  <a:pt x="45028" y="243682"/>
                  <a:pt x="42863" y="241517"/>
                  <a:pt x="42863" y="238991"/>
                </a:cubicBezTo>
                <a:lnTo>
                  <a:pt x="42863" y="208324"/>
                </a:lnTo>
                <a:cubicBezTo>
                  <a:pt x="42863" y="205798"/>
                  <a:pt x="45028" y="203994"/>
                  <a:pt x="47553" y="203994"/>
                </a:cubicBezTo>
                <a:lnTo>
                  <a:pt x="70644" y="203994"/>
                </a:lnTo>
                <a:lnTo>
                  <a:pt x="70644" y="180903"/>
                </a:lnTo>
                <a:cubicBezTo>
                  <a:pt x="70644" y="178378"/>
                  <a:pt x="72448" y="176213"/>
                  <a:pt x="75334" y="176213"/>
                </a:cubicBezTo>
                <a:close/>
                <a:moveTo>
                  <a:pt x="8977" y="131597"/>
                </a:moveTo>
                <a:lnTo>
                  <a:pt x="8977" y="285907"/>
                </a:lnTo>
                <a:cubicBezTo>
                  <a:pt x="8977" y="290234"/>
                  <a:pt x="12567" y="293479"/>
                  <a:pt x="16517" y="293479"/>
                </a:cubicBezTo>
                <a:lnTo>
                  <a:pt x="284749" y="293479"/>
                </a:lnTo>
                <a:cubicBezTo>
                  <a:pt x="288698" y="293479"/>
                  <a:pt x="292289" y="290234"/>
                  <a:pt x="292289" y="285907"/>
                </a:cubicBezTo>
                <a:lnTo>
                  <a:pt x="292289" y="131597"/>
                </a:lnTo>
                <a:lnTo>
                  <a:pt x="218319" y="131597"/>
                </a:lnTo>
                <a:cubicBezTo>
                  <a:pt x="214010" y="131597"/>
                  <a:pt x="210061" y="133760"/>
                  <a:pt x="207188" y="137005"/>
                </a:cubicBezTo>
                <a:lnTo>
                  <a:pt x="200006" y="146739"/>
                </a:lnTo>
                <a:cubicBezTo>
                  <a:pt x="195697" y="152508"/>
                  <a:pt x="188875" y="156113"/>
                  <a:pt x="181693" y="156113"/>
                </a:cubicBezTo>
                <a:lnTo>
                  <a:pt x="118136" y="156113"/>
                </a:lnTo>
                <a:cubicBezTo>
                  <a:pt x="110955" y="156113"/>
                  <a:pt x="103773" y="152508"/>
                  <a:pt x="99823" y="146739"/>
                </a:cubicBezTo>
                <a:lnTo>
                  <a:pt x="92283" y="137005"/>
                </a:lnTo>
                <a:cubicBezTo>
                  <a:pt x="89769" y="133760"/>
                  <a:pt x="85819" y="131597"/>
                  <a:pt x="81151" y="131597"/>
                </a:cubicBezTo>
                <a:lnTo>
                  <a:pt x="8977" y="131597"/>
                </a:lnTo>
                <a:close/>
                <a:moveTo>
                  <a:pt x="51707" y="82563"/>
                </a:moveTo>
                <a:lnTo>
                  <a:pt x="51707" y="122583"/>
                </a:lnTo>
                <a:lnTo>
                  <a:pt x="81151" y="122583"/>
                </a:lnTo>
                <a:cubicBezTo>
                  <a:pt x="88333" y="122583"/>
                  <a:pt x="95514" y="125828"/>
                  <a:pt x="99823" y="131597"/>
                </a:cubicBezTo>
                <a:lnTo>
                  <a:pt x="107005" y="141331"/>
                </a:lnTo>
                <a:cubicBezTo>
                  <a:pt x="109518" y="144937"/>
                  <a:pt x="113468" y="146739"/>
                  <a:pt x="118136" y="146739"/>
                </a:cubicBezTo>
                <a:lnTo>
                  <a:pt x="181693" y="146739"/>
                </a:lnTo>
                <a:cubicBezTo>
                  <a:pt x="186002" y="146739"/>
                  <a:pt x="190311" y="144937"/>
                  <a:pt x="192825" y="141331"/>
                </a:cubicBezTo>
                <a:lnTo>
                  <a:pt x="200006" y="131597"/>
                </a:lnTo>
                <a:cubicBezTo>
                  <a:pt x="204315" y="125828"/>
                  <a:pt x="211138" y="122583"/>
                  <a:pt x="218319" y="122583"/>
                </a:cubicBezTo>
                <a:lnTo>
                  <a:pt x="249559" y="122583"/>
                </a:lnTo>
                <a:lnTo>
                  <a:pt x="249559" y="82563"/>
                </a:lnTo>
                <a:lnTo>
                  <a:pt x="51707" y="82563"/>
                </a:lnTo>
                <a:close/>
                <a:moveTo>
                  <a:pt x="39236" y="30163"/>
                </a:moveTo>
                <a:lnTo>
                  <a:pt x="98517" y="30163"/>
                </a:lnTo>
                <a:cubicBezTo>
                  <a:pt x="100673" y="30163"/>
                  <a:pt x="102828" y="32280"/>
                  <a:pt x="102828" y="34749"/>
                </a:cubicBezTo>
                <a:cubicBezTo>
                  <a:pt x="102828" y="37219"/>
                  <a:pt x="100673" y="39335"/>
                  <a:pt x="98517" y="39335"/>
                </a:cubicBezTo>
                <a:lnTo>
                  <a:pt x="39236" y="39335"/>
                </a:lnTo>
                <a:cubicBezTo>
                  <a:pt x="36721" y="39335"/>
                  <a:pt x="34925" y="37219"/>
                  <a:pt x="34925" y="34749"/>
                </a:cubicBezTo>
                <a:cubicBezTo>
                  <a:pt x="34925" y="32280"/>
                  <a:pt x="36721" y="30163"/>
                  <a:pt x="39236" y="30163"/>
                </a:cubicBezTo>
                <a:close/>
                <a:moveTo>
                  <a:pt x="16517" y="9374"/>
                </a:moveTo>
                <a:cubicBezTo>
                  <a:pt x="12567" y="9374"/>
                  <a:pt x="8977" y="12979"/>
                  <a:pt x="8977" y="16945"/>
                </a:cubicBezTo>
                <a:lnTo>
                  <a:pt x="8977" y="122583"/>
                </a:lnTo>
                <a:lnTo>
                  <a:pt x="42371" y="122583"/>
                </a:lnTo>
                <a:lnTo>
                  <a:pt x="42371" y="77876"/>
                </a:lnTo>
                <a:cubicBezTo>
                  <a:pt x="42371" y="75353"/>
                  <a:pt x="44525" y="73550"/>
                  <a:pt x="47039" y="73550"/>
                </a:cubicBezTo>
                <a:lnTo>
                  <a:pt x="254227" y="73550"/>
                </a:lnTo>
                <a:cubicBezTo>
                  <a:pt x="256741" y="73550"/>
                  <a:pt x="258895" y="75353"/>
                  <a:pt x="258895" y="77876"/>
                </a:cubicBezTo>
                <a:lnTo>
                  <a:pt x="258895" y="122583"/>
                </a:lnTo>
                <a:lnTo>
                  <a:pt x="292289" y="122583"/>
                </a:lnTo>
                <a:lnTo>
                  <a:pt x="292289" y="47591"/>
                </a:lnTo>
                <a:cubicBezTo>
                  <a:pt x="292289" y="43265"/>
                  <a:pt x="288698" y="40020"/>
                  <a:pt x="284749" y="40020"/>
                </a:cubicBezTo>
                <a:lnTo>
                  <a:pt x="145785" y="40020"/>
                </a:lnTo>
                <a:cubicBezTo>
                  <a:pt x="139322" y="40020"/>
                  <a:pt x="133217" y="37135"/>
                  <a:pt x="128909" y="32448"/>
                </a:cubicBezTo>
                <a:lnTo>
                  <a:pt x="112391" y="14061"/>
                </a:lnTo>
                <a:cubicBezTo>
                  <a:pt x="109877" y="10816"/>
                  <a:pt x="105928" y="9374"/>
                  <a:pt x="101978" y="9374"/>
                </a:cubicBezTo>
                <a:lnTo>
                  <a:pt x="16517" y="9374"/>
                </a:lnTo>
                <a:close/>
                <a:moveTo>
                  <a:pt x="16517" y="0"/>
                </a:moveTo>
                <a:lnTo>
                  <a:pt x="101978" y="0"/>
                </a:lnTo>
                <a:cubicBezTo>
                  <a:pt x="108441" y="0"/>
                  <a:pt x="114905" y="2884"/>
                  <a:pt x="118854" y="7932"/>
                </a:cubicBezTo>
                <a:lnTo>
                  <a:pt x="135372" y="26319"/>
                </a:lnTo>
                <a:cubicBezTo>
                  <a:pt x="138245" y="29204"/>
                  <a:pt x="141835" y="30646"/>
                  <a:pt x="145785" y="30646"/>
                </a:cubicBezTo>
                <a:lnTo>
                  <a:pt x="284749" y="30646"/>
                </a:lnTo>
                <a:cubicBezTo>
                  <a:pt x="293726" y="30646"/>
                  <a:pt x="301266" y="38217"/>
                  <a:pt x="301266" y="47591"/>
                </a:cubicBezTo>
                <a:lnTo>
                  <a:pt x="301266" y="285907"/>
                </a:lnTo>
                <a:cubicBezTo>
                  <a:pt x="301266" y="295281"/>
                  <a:pt x="293726" y="302853"/>
                  <a:pt x="284749" y="302853"/>
                </a:cubicBezTo>
                <a:lnTo>
                  <a:pt x="16517" y="302853"/>
                </a:lnTo>
                <a:cubicBezTo>
                  <a:pt x="7540" y="302853"/>
                  <a:pt x="0" y="295281"/>
                  <a:pt x="0" y="285907"/>
                </a:cubicBezTo>
                <a:lnTo>
                  <a:pt x="0" y="16945"/>
                </a:lnTo>
                <a:cubicBezTo>
                  <a:pt x="0" y="7932"/>
                  <a:pt x="7540" y="0"/>
                  <a:pt x="16517" y="0"/>
                </a:cubicBezTo>
                <a:close/>
              </a:path>
            </a:pathLst>
          </a:custGeom>
          <a:solidFill>
            <a:schemeClr val="bg1"/>
          </a:solidFill>
          <a:ln>
            <a:noFill/>
          </a:ln>
          <a:effectLst/>
        </p:spPr>
        <p:txBody>
          <a:bodyPr lIns="38405" tIns="19202" rIns="38405" bIns="19202" anchor="ctr"/>
          <a:lstStyle/>
          <a:p>
            <a:endParaRPr lang="en-US" dirty="0">
              <a:latin typeface="Poppins ExtraLight" pitchFamily="2" charset="77"/>
            </a:endParaRPr>
          </a:p>
        </p:txBody>
      </p:sp>
      <p:sp>
        <p:nvSpPr>
          <p:cNvPr id="77" name="Freeform 768">
            <a:extLst>
              <a:ext uri="{FF2B5EF4-FFF2-40B4-BE49-F238E27FC236}">
                <a16:creationId xmlns="" xmlns:a16="http://schemas.microsoft.com/office/drawing/2014/main" id="{B06562D8-B93C-5843-9504-40F0B5C466EE}"/>
              </a:ext>
            </a:extLst>
          </p:cNvPr>
          <p:cNvSpPr>
            <a:spLocks noChangeArrowheads="1"/>
          </p:cNvSpPr>
          <p:nvPr/>
        </p:nvSpPr>
        <p:spPr bwMode="auto">
          <a:xfrm>
            <a:off x="1058012" y="4199742"/>
            <a:ext cx="320649" cy="427422"/>
          </a:xfrm>
          <a:custGeom>
            <a:avLst/>
            <a:gdLst>
              <a:gd name="T0" fmla="*/ 169705 w 302851"/>
              <a:gd name="T1" fmla="*/ 255715 h 302853"/>
              <a:gd name="T2" fmla="*/ 128740 w 302851"/>
              <a:gd name="T3" fmla="*/ 255715 h 302853"/>
              <a:gd name="T4" fmla="*/ 108132 w 302851"/>
              <a:gd name="T5" fmla="*/ 251123 h 302853"/>
              <a:gd name="T6" fmla="*/ 63522 w 302851"/>
              <a:gd name="T7" fmla="*/ 260306 h 302853"/>
              <a:gd name="T8" fmla="*/ 33044 w 302851"/>
              <a:gd name="T9" fmla="*/ 251123 h 302853"/>
              <a:gd name="T10" fmla="*/ 39328 w 302851"/>
              <a:gd name="T11" fmla="*/ 260306 h 302853"/>
              <a:gd name="T12" fmla="*/ 33044 w 302851"/>
              <a:gd name="T13" fmla="*/ 251123 h 302853"/>
              <a:gd name="T14" fmla="*/ 131566 w 302851"/>
              <a:gd name="T15" fmla="*/ 212979 h 302853"/>
              <a:gd name="T16" fmla="*/ 103310 w 302851"/>
              <a:gd name="T17" fmla="*/ 212979 h 302853"/>
              <a:gd name="T18" fmla="*/ 82825 w 302851"/>
              <a:gd name="T19" fmla="*/ 208210 h 302853"/>
              <a:gd name="T20" fmla="*/ 63398 w 302851"/>
              <a:gd name="T21" fmla="*/ 217380 h 302853"/>
              <a:gd name="T22" fmla="*/ 33044 w 302851"/>
              <a:gd name="T23" fmla="*/ 208210 h 302853"/>
              <a:gd name="T24" fmla="*/ 39328 w 302851"/>
              <a:gd name="T25" fmla="*/ 217380 h 302853"/>
              <a:gd name="T26" fmla="*/ 33044 w 302851"/>
              <a:gd name="T27" fmla="*/ 208210 h 302853"/>
              <a:gd name="T28" fmla="*/ 120429 w 302851"/>
              <a:gd name="T29" fmla="*/ 169697 h 302853"/>
              <a:gd name="T30" fmla="*/ 58807 w 302851"/>
              <a:gd name="T31" fmla="*/ 169697 h 302853"/>
              <a:gd name="T32" fmla="*/ 39328 w 302851"/>
              <a:gd name="T33" fmla="*/ 165296 h 302853"/>
              <a:gd name="T34" fmla="*/ 33044 w 302851"/>
              <a:gd name="T35" fmla="*/ 174466 h 302853"/>
              <a:gd name="T36" fmla="*/ 206909 w 302851"/>
              <a:gd name="T37" fmla="*/ 131448 h 302853"/>
              <a:gd name="T38" fmla="*/ 179457 w 302851"/>
              <a:gd name="T39" fmla="*/ 159006 h 302853"/>
              <a:gd name="T40" fmla="*/ 206909 w 302851"/>
              <a:gd name="T41" fmla="*/ 185475 h 302853"/>
              <a:gd name="T42" fmla="*/ 228222 w 302851"/>
              <a:gd name="T43" fmla="*/ 185475 h 302853"/>
              <a:gd name="T44" fmla="*/ 255675 w 302851"/>
              <a:gd name="T45" fmla="*/ 159006 h 302853"/>
              <a:gd name="T46" fmla="*/ 228222 w 302851"/>
              <a:gd name="T47" fmla="*/ 131448 h 302853"/>
              <a:gd name="T48" fmla="*/ 232917 w 302851"/>
              <a:gd name="T49" fmla="*/ 122383 h 302853"/>
              <a:gd name="T50" fmla="*/ 260371 w 302851"/>
              <a:gd name="T51" fmla="*/ 149941 h 302853"/>
              <a:gd name="T52" fmla="*/ 260371 w 302851"/>
              <a:gd name="T53" fmla="*/ 189826 h 302853"/>
              <a:gd name="T54" fmla="*/ 232917 w 302851"/>
              <a:gd name="T55" fmla="*/ 217384 h 302853"/>
              <a:gd name="T56" fmla="*/ 197517 w 302851"/>
              <a:gd name="T57" fmla="*/ 189826 h 302853"/>
              <a:gd name="T58" fmla="*/ 170064 w 302851"/>
              <a:gd name="T59" fmla="*/ 154655 h 302853"/>
              <a:gd name="T60" fmla="*/ 197517 w 302851"/>
              <a:gd name="T61" fmla="*/ 126734 h 302853"/>
              <a:gd name="T62" fmla="*/ 126901 w 302851"/>
              <a:gd name="T63" fmla="*/ 122383 h 302853"/>
              <a:gd name="T64" fmla="*/ 63467 w 302851"/>
              <a:gd name="T65" fmla="*/ 131553 h 302853"/>
              <a:gd name="T66" fmla="*/ 33044 w 302851"/>
              <a:gd name="T67" fmla="*/ 122383 h 302853"/>
              <a:gd name="T68" fmla="*/ 39328 w 302851"/>
              <a:gd name="T69" fmla="*/ 131553 h 302853"/>
              <a:gd name="T70" fmla="*/ 33044 w 302851"/>
              <a:gd name="T71" fmla="*/ 122383 h 302853"/>
              <a:gd name="T72" fmla="*/ 218746 w 302851"/>
              <a:gd name="T73" fmla="*/ 245097 h 302853"/>
              <a:gd name="T74" fmla="*/ 114034 w 302851"/>
              <a:gd name="T75" fmla="*/ 79469 h 302853"/>
              <a:gd name="T76" fmla="*/ 164970 w 302851"/>
              <a:gd name="T77" fmla="*/ 88639 h 302853"/>
              <a:gd name="T78" fmla="*/ 114034 w 302851"/>
              <a:gd name="T79" fmla="*/ 79469 h 302853"/>
              <a:gd name="T80" fmla="*/ 93417 w 302851"/>
              <a:gd name="T81" fmla="*/ 84237 h 302853"/>
              <a:gd name="T82" fmla="*/ 58807 w 302851"/>
              <a:gd name="T83" fmla="*/ 84237 h 302853"/>
              <a:gd name="T84" fmla="*/ 39328 w 302851"/>
              <a:gd name="T85" fmla="*/ 79469 h 302853"/>
              <a:gd name="T86" fmla="*/ 33044 w 302851"/>
              <a:gd name="T87" fmla="*/ 88639 h 302853"/>
              <a:gd name="T88" fmla="*/ 70389 w 302851"/>
              <a:gd name="T89" fmla="*/ 9385 h 302853"/>
              <a:gd name="T90" fmla="*/ 157743 w 302851"/>
              <a:gd name="T91" fmla="*/ 36819 h 302853"/>
              <a:gd name="T92" fmla="*/ 70389 w 302851"/>
              <a:gd name="T93" fmla="*/ 9385 h 302853"/>
              <a:gd name="T94" fmla="*/ 9024 w 302851"/>
              <a:gd name="T95" fmla="*/ 280111 h 302853"/>
              <a:gd name="T96" fmla="*/ 232824 w 302851"/>
              <a:gd name="T97" fmla="*/ 280111 h 302853"/>
              <a:gd name="T98" fmla="*/ 134640 w 302851"/>
              <a:gd name="T99" fmla="*/ 170016 h 302853"/>
              <a:gd name="T100" fmla="*/ 232824 w 302851"/>
              <a:gd name="T101" fmla="*/ 23101 h 302853"/>
              <a:gd name="T102" fmla="*/ 180844 w 302851"/>
              <a:gd name="T103" fmla="*/ 23101 h 302853"/>
              <a:gd name="T104" fmla="*/ 61004 w 302851"/>
              <a:gd name="T105" fmla="*/ 23101 h 302853"/>
              <a:gd name="T106" fmla="*/ 23102 w 302851"/>
              <a:gd name="T107" fmla="*/ 0 h 302853"/>
              <a:gd name="T108" fmla="*/ 241848 w 302851"/>
              <a:gd name="T109" fmla="*/ 89159 h 302853"/>
              <a:gd name="T110" fmla="*/ 241848 w 302851"/>
              <a:gd name="T111" fmla="*/ 280111 h 302853"/>
              <a:gd name="T112" fmla="*/ 0 w 302851"/>
              <a:gd name="T113" fmla="*/ 280111 h 3028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2851" h="302853">
                <a:moveTo>
                  <a:pt x="133253" y="250825"/>
                </a:moveTo>
                <a:lnTo>
                  <a:pt x="164837" y="250825"/>
                </a:lnTo>
                <a:cubicBezTo>
                  <a:pt x="167350" y="250825"/>
                  <a:pt x="169503" y="252942"/>
                  <a:pt x="169503" y="255411"/>
                </a:cubicBezTo>
                <a:cubicBezTo>
                  <a:pt x="169503" y="257881"/>
                  <a:pt x="167350" y="259997"/>
                  <a:pt x="164837" y="259997"/>
                </a:cubicBezTo>
                <a:lnTo>
                  <a:pt x="133253" y="259997"/>
                </a:lnTo>
                <a:cubicBezTo>
                  <a:pt x="130740" y="259997"/>
                  <a:pt x="128587" y="257881"/>
                  <a:pt x="128587" y="255411"/>
                </a:cubicBezTo>
                <a:cubicBezTo>
                  <a:pt x="128587" y="252942"/>
                  <a:pt x="130740" y="250825"/>
                  <a:pt x="133253" y="250825"/>
                </a:cubicBezTo>
                <a:close/>
                <a:moveTo>
                  <a:pt x="63446" y="250825"/>
                </a:moveTo>
                <a:lnTo>
                  <a:pt x="108003" y="250825"/>
                </a:lnTo>
                <a:cubicBezTo>
                  <a:pt x="110176" y="250825"/>
                  <a:pt x="112350" y="252942"/>
                  <a:pt x="112350" y="255411"/>
                </a:cubicBezTo>
                <a:cubicBezTo>
                  <a:pt x="112350" y="257881"/>
                  <a:pt x="110176" y="259997"/>
                  <a:pt x="108003" y="259997"/>
                </a:cubicBezTo>
                <a:lnTo>
                  <a:pt x="63446" y="259997"/>
                </a:lnTo>
                <a:cubicBezTo>
                  <a:pt x="60910" y="259997"/>
                  <a:pt x="58737" y="257881"/>
                  <a:pt x="58737" y="255411"/>
                </a:cubicBezTo>
                <a:cubicBezTo>
                  <a:pt x="58737" y="252942"/>
                  <a:pt x="60910" y="250825"/>
                  <a:pt x="63446" y="250825"/>
                </a:cubicBezTo>
                <a:close/>
                <a:moveTo>
                  <a:pt x="33005" y="250825"/>
                </a:moveTo>
                <a:lnTo>
                  <a:pt x="39281" y="250825"/>
                </a:lnTo>
                <a:cubicBezTo>
                  <a:pt x="41866" y="250825"/>
                  <a:pt x="44081" y="252942"/>
                  <a:pt x="44081" y="255411"/>
                </a:cubicBezTo>
                <a:cubicBezTo>
                  <a:pt x="44081" y="257881"/>
                  <a:pt x="41866" y="259997"/>
                  <a:pt x="39281" y="259997"/>
                </a:cubicBezTo>
                <a:lnTo>
                  <a:pt x="33005" y="259997"/>
                </a:lnTo>
                <a:cubicBezTo>
                  <a:pt x="30421" y="259997"/>
                  <a:pt x="28575" y="257881"/>
                  <a:pt x="28575" y="255411"/>
                </a:cubicBezTo>
                <a:cubicBezTo>
                  <a:pt x="28575" y="252942"/>
                  <a:pt x="30421" y="250825"/>
                  <a:pt x="33005" y="250825"/>
                </a:cubicBezTo>
                <a:close/>
                <a:moveTo>
                  <a:pt x="107773" y="207963"/>
                </a:moveTo>
                <a:lnTo>
                  <a:pt x="126823" y="207963"/>
                </a:lnTo>
                <a:cubicBezTo>
                  <a:pt x="129293" y="207963"/>
                  <a:pt x="131409" y="210161"/>
                  <a:pt x="131409" y="212726"/>
                </a:cubicBezTo>
                <a:cubicBezTo>
                  <a:pt x="131409" y="215290"/>
                  <a:pt x="129293" y="217122"/>
                  <a:pt x="126823" y="217122"/>
                </a:cubicBezTo>
                <a:lnTo>
                  <a:pt x="107773" y="217122"/>
                </a:lnTo>
                <a:cubicBezTo>
                  <a:pt x="104951" y="217122"/>
                  <a:pt x="103187" y="215290"/>
                  <a:pt x="103187" y="212726"/>
                </a:cubicBezTo>
                <a:cubicBezTo>
                  <a:pt x="103187" y="210161"/>
                  <a:pt x="104951" y="207963"/>
                  <a:pt x="107773" y="207963"/>
                </a:cubicBezTo>
                <a:close/>
                <a:moveTo>
                  <a:pt x="63323" y="207963"/>
                </a:moveTo>
                <a:lnTo>
                  <a:pt x="82726" y="207963"/>
                </a:lnTo>
                <a:cubicBezTo>
                  <a:pt x="85195" y="207963"/>
                  <a:pt x="86959" y="210161"/>
                  <a:pt x="86959" y="212726"/>
                </a:cubicBezTo>
                <a:cubicBezTo>
                  <a:pt x="86959" y="215290"/>
                  <a:pt x="85195" y="217122"/>
                  <a:pt x="82726" y="217122"/>
                </a:cubicBezTo>
                <a:lnTo>
                  <a:pt x="63323" y="217122"/>
                </a:lnTo>
                <a:cubicBezTo>
                  <a:pt x="60854" y="217122"/>
                  <a:pt x="58737" y="215290"/>
                  <a:pt x="58737" y="212726"/>
                </a:cubicBezTo>
                <a:cubicBezTo>
                  <a:pt x="58737" y="210161"/>
                  <a:pt x="60854" y="207963"/>
                  <a:pt x="63323" y="207963"/>
                </a:cubicBezTo>
                <a:close/>
                <a:moveTo>
                  <a:pt x="33005" y="207963"/>
                </a:moveTo>
                <a:lnTo>
                  <a:pt x="39281" y="207963"/>
                </a:lnTo>
                <a:cubicBezTo>
                  <a:pt x="41866" y="207963"/>
                  <a:pt x="44081" y="210161"/>
                  <a:pt x="44081" y="212726"/>
                </a:cubicBezTo>
                <a:cubicBezTo>
                  <a:pt x="44081" y="215290"/>
                  <a:pt x="41866" y="217122"/>
                  <a:pt x="39281" y="217122"/>
                </a:cubicBezTo>
                <a:lnTo>
                  <a:pt x="33005" y="217122"/>
                </a:lnTo>
                <a:cubicBezTo>
                  <a:pt x="30421" y="217122"/>
                  <a:pt x="28575" y="215290"/>
                  <a:pt x="28575" y="212726"/>
                </a:cubicBezTo>
                <a:cubicBezTo>
                  <a:pt x="28575" y="210161"/>
                  <a:pt x="30421" y="207963"/>
                  <a:pt x="33005" y="207963"/>
                </a:cubicBezTo>
                <a:close/>
                <a:moveTo>
                  <a:pt x="63472" y="165100"/>
                </a:moveTo>
                <a:lnTo>
                  <a:pt x="115551" y="165100"/>
                </a:lnTo>
                <a:cubicBezTo>
                  <a:pt x="118101" y="165100"/>
                  <a:pt x="120286" y="166932"/>
                  <a:pt x="120286" y="169496"/>
                </a:cubicBezTo>
                <a:cubicBezTo>
                  <a:pt x="120286" y="172427"/>
                  <a:pt x="118101" y="174259"/>
                  <a:pt x="115551" y="174259"/>
                </a:cubicBezTo>
                <a:lnTo>
                  <a:pt x="63472" y="174259"/>
                </a:lnTo>
                <a:cubicBezTo>
                  <a:pt x="60922" y="174259"/>
                  <a:pt x="58737" y="172427"/>
                  <a:pt x="58737" y="169496"/>
                </a:cubicBezTo>
                <a:cubicBezTo>
                  <a:pt x="58737" y="166932"/>
                  <a:pt x="60922" y="165100"/>
                  <a:pt x="63472" y="165100"/>
                </a:cubicBezTo>
                <a:close/>
                <a:moveTo>
                  <a:pt x="33005" y="165100"/>
                </a:moveTo>
                <a:lnTo>
                  <a:pt x="39281" y="165100"/>
                </a:lnTo>
                <a:cubicBezTo>
                  <a:pt x="41866" y="165100"/>
                  <a:pt x="44081" y="166932"/>
                  <a:pt x="44081" y="169496"/>
                </a:cubicBezTo>
                <a:cubicBezTo>
                  <a:pt x="44081" y="172427"/>
                  <a:pt x="41866" y="174259"/>
                  <a:pt x="39281" y="174259"/>
                </a:cubicBezTo>
                <a:lnTo>
                  <a:pt x="33005" y="174259"/>
                </a:lnTo>
                <a:cubicBezTo>
                  <a:pt x="30421" y="174259"/>
                  <a:pt x="28575" y="172427"/>
                  <a:pt x="28575" y="169496"/>
                </a:cubicBezTo>
                <a:cubicBezTo>
                  <a:pt x="28575" y="166932"/>
                  <a:pt x="30421" y="165100"/>
                  <a:pt x="33005" y="165100"/>
                </a:cubicBezTo>
                <a:close/>
                <a:moveTo>
                  <a:pt x="206663" y="131292"/>
                </a:moveTo>
                <a:lnTo>
                  <a:pt x="206663" y="154471"/>
                </a:lnTo>
                <a:cubicBezTo>
                  <a:pt x="206663" y="157006"/>
                  <a:pt x="204498" y="158817"/>
                  <a:pt x="201973" y="158817"/>
                </a:cubicBezTo>
                <a:lnTo>
                  <a:pt x="179243" y="158817"/>
                </a:lnTo>
                <a:lnTo>
                  <a:pt x="179243" y="180547"/>
                </a:lnTo>
                <a:lnTo>
                  <a:pt x="201973" y="180547"/>
                </a:lnTo>
                <a:cubicBezTo>
                  <a:pt x="204498" y="180547"/>
                  <a:pt x="206663" y="182720"/>
                  <a:pt x="206663" y="185255"/>
                </a:cubicBezTo>
                <a:lnTo>
                  <a:pt x="206663" y="208072"/>
                </a:lnTo>
                <a:lnTo>
                  <a:pt x="227950" y="208072"/>
                </a:lnTo>
                <a:lnTo>
                  <a:pt x="227950" y="185255"/>
                </a:lnTo>
                <a:cubicBezTo>
                  <a:pt x="227950" y="182720"/>
                  <a:pt x="229754" y="180547"/>
                  <a:pt x="232640" y="180547"/>
                </a:cubicBezTo>
                <a:lnTo>
                  <a:pt x="255371" y="180547"/>
                </a:lnTo>
                <a:lnTo>
                  <a:pt x="255371" y="158817"/>
                </a:lnTo>
                <a:lnTo>
                  <a:pt x="232640" y="158817"/>
                </a:lnTo>
                <a:cubicBezTo>
                  <a:pt x="229754" y="158817"/>
                  <a:pt x="227950" y="157006"/>
                  <a:pt x="227950" y="154471"/>
                </a:cubicBezTo>
                <a:lnTo>
                  <a:pt x="227950" y="131292"/>
                </a:lnTo>
                <a:lnTo>
                  <a:pt x="206663" y="131292"/>
                </a:lnTo>
                <a:close/>
                <a:moveTo>
                  <a:pt x="201973" y="122238"/>
                </a:moveTo>
                <a:lnTo>
                  <a:pt x="232640" y="122238"/>
                </a:lnTo>
                <a:cubicBezTo>
                  <a:pt x="235166" y="122238"/>
                  <a:pt x="236970" y="124049"/>
                  <a:pt x="236970" y="126584"/>
                </a:cubicBezTo>
                <a:lnTo>
                  <a:pt x="236970" y="149763"/>
                </a:lnTo>
                <a:lnTo>
                  <a:pt x="260061" y="149763"/>
                </a:lnTo>
                <a:cubicBezTo>
                  <a:pt x="262586" y="149763"/>
                  <a:pt x="264751" y="151574"/>
                  <a:pt x="264751" y="154471"/>
                </a:cubicBezTo>
                <a:lnTo>
                  <a:pt x="264751" y="185255"/>
                </a:lnTo>
                <a:cubicBezTo>
                  <a:pt x="264751" y="187790"/>
                  <a:pt x="262586" y="189601"/>
                  <a:pt x="260061" y="189601"/>
                </a:cubicBezTo>
                <a:lnTo>
                  <a:pt x="236970" y="189601"/>
                </a:lnTo>
                <a:lnTo>
                  <a:pt x="236970" y="212780"/>
                </a:lnTo>
                <a:cubicBezTo>
                  <a:pt x="236970" y="215315"/>
                  <a:pt x="235166" y="217126"/>
                  <a:pt x="232640" y="217126"/>
                </a:cubicBezTo>
                <a:lnTo>
                  <a:pt x="201973" y="217126"/>
                </a:lnTo>
                <a:cubicBezTo>
                  <a:pt x="199447" y="217126"/>
                  <a:pt x="197282" y="215315"/>
                  <a:pt x="197282" y="212780"/>
                </a:cubicBezTo>
                <a:lnTo>
                  <a:pt x="197282" y="189601"/>
                </a:lnTo>
                <a:lnTo>
                  <a:pt x="174552" y="189601"/>
                </a:lnTo>
                <a:cubicBezTo>
                  <a:pt x="172027" y="189601"/>
                  <a:pt x="169862" y="187790"/>
                  <a:pt x="169862" y="185255"/>
                </a:cubicBezTo>
                <a:lnTo>
                  <a:pt x="169862" y="154471"/>
                </a:lnTo>
                <a:cubicBezTo>
                  <a:pt x="169862" y="151574"/>
                  <a:pt x="172027" y="149763"/>
                  <a:pt x="174552" y="149763"/>
                </a:cubicBezTo>
                <a:lnTo>
                  <a:pt x="197282" y="149763"/>
                </a:lnTo>
                <a:lnTo>
                  <a:pt x="197282" y="126584"/>
                </a:lnTo>
                <a:cubicBezTo>
                  <a:pt x="197282" y="124049"/>
                  <a:pt x="199447" y="122238"/>
                  <a:pt x="201973" y="122238"/>
                </a:cubicBezTo>
                <a:close/>
                <a:moveTo>
                  <a:pt x="63391" y="122238"/>
                </a:moveTo>
                <a:lnTo>
                  <a:pt x="126750" y="122238"/>
                </a:lnTo>
                <a:cubicBezTo>
                  <a:pt x="129256" y="122238"/>
                  <a:pt x="131404" y="124070"/>
                  <a:pt x="131404" y="126634"/>
                </a:cubicBezTo>
                <a:cubicBezTo>
                  <a:pt x="131404" y="129199"/>
                  <a:pt x="129256" y="131397"/>
                  <a:pt x="126750" y="131397"/>
                </a:cubicBezTo>
                <a:lnTo>
                  <a:pt x="63391" y="131397"/>
                </a:lnTo>
                <a:cubicBezTo>
                  <a:pt x="60885" y="131397"/>
                  <a:pt x="58737" y="129199"/>
                  <a:pt x="58737" y="126634"/>
                </a:cubicBezTo>
                <a:cubicBezTo>
                  <a:pt x="58737" y="124070"/>
                  <a:pt x="60885" y="122238"/>
                  <a:pt x="63391" y="122238"/>
                </a:cubicBezTo>
                <a:close/>
                <a:moveTo>
                  <a:pt x="33005" y="122238"/>
                </a:moveTo>
                <a:lnTo>
                  <a:pt x="39281" y="122238"/>
                </a:lnTo>
                <a:cubicBezTo>
                  <a:pt x="41866" y="122238"/>
                  <a:pt x="44081" y="124070"/>
                  <a:pt x="44081" y="126634"/>
                </a:cubicBezTo>
                <a:cubicBezTo>
                  <a:pt x="44081" y="129199"/>
                  <a:pt x="41866" y="131397"/>
                  <a:pt x="39281" y="131397"/>
                </a:cubicBezTo>
                <a:lnTo>
                  <a:pt x="33005" y="131397"/>
                </a:lnTo>
                <a:cubicBezTo>
                  <a:pt x="30421" y="131397"/>
                  <a:pt x="28575" y="129199"/>
                  <a:pt x="28575" y="126634"/>
                </a:cubicBezTo>
                <a:cubicBezTo>
                  <a:pt x="28575" y="124070"/>
                  <a:pt x="30421" y="122238"/>
                  <a:pt x="33005" y="122238"/>
                </a:cubicBezTo>
                <a:close/>
                <a:moveTo>
                  <a:pt x="218486" y="95182"/>
                </a:moveTo>
                <a:cubicBezTo>
                  <a:pt x="177384" y="95182"/>
                  <a:pt x="143494" y="128352"/>
                  <a:pt x="143494" y="169814"/>
                </a:cubicBezTo>
                <a:cubicBezTo>
                  <a:pt x="143494" y="211276"/>
                  <a:pt x="177384" y="244806"/>
                  <a:pt x="218486" y="244806"/>
                </a:cubicBezTo>
                <a:cubicBezTo>
                  <a:pt x="259947" y="244806"/>
                  <a:pt x="293477" y="211276"/>
                  <a:pt x="293477" y="169814"/>
                </a:cubicBezTo>
                <a:cubicBezTo>
                  <a:pt x="293477" y="128352"/>
                  <a:pt x="259947" y="95182"/>
                  <a:pt x="218486" y="95182"/>
                </a:cubicBezTo>
                <a:close/>
                <a:moveTo>
                  <a:pt x="113898" y="79375"/>
                </a:moveTo>
                <a:lnTo>
                  <a:pt x="164774" y="79375"/>
                </a:lnTo>
                <a:cubicBezTo>
                  <a:pt x="167318" y="79375"/>
                  <a:pt x="169499" y="81207"/>
                  <a:pt x="169499" y="84137"/>
                </a:cubicBezTo>
                <a:cubicBezTo>
                  <a:pt x="169499" y="86702"/>
                  <a:pt x="167318" y="88534"/>
                  <a:pt x="164774" y="88534"/>
                </a:cubicBezTo>
                <a:lnTo>
                  <a:pt x="113898" y="88534"/>
                </a:lnTo>
                <a:cubicBezTo>
                  <a:pt x="111717" y="88534"/>
                  <a:pt x="109537" y="86702"/>
                  <a:pt x="109537" y="84137"/>
                </a:cubicBezTo>
                <a:cubicBezTo>
                  <a:pt x="109537" y="81207"/>
                  <a:pt x="111717" y="79375"/>
                  <a:pt x="113898" y="79375"/>
                </a:cubicBezTo>
                <a:close/>
                <a:moveTo>
                  <a:pt x="63370" y="79375"/>
                </a:moveTo>
                <a:lnTo>
                  <a:pt x="89029" y="79375"/>
                </a:lnTo>
                <a:cubicBezTo>
                  <a:pt x="91524" y="79375"/>
                  <a:pt x="93306" y="81207"/>
                  <a:pt x="93306" y="84137"/>
                </a:cubicBezTo>
                <a:cubicBezTo>
                  <a:pt x="93306" y="86702"/>
                  <a:pt x="91524" y="88534"/>
                  <a:pt x="89029" y="88534"/>
                </a:cubicBezTo>
                <a:lnTo>
                  <a:pt x="63370" y="88534"/>
                </a:lnTo>
                <a:cubicBezTo>
                  <a:pt x="60875" y="88534"/>
                  <a:pt x="58737" y="86702"/>
                  <a:pt x="58737" y="84137"/>
                </a:cubicBezTo>
                <a:cubicBezTo>
                  <a:pt x="58737" y="81207"/>
                  <a:pt x="60875" y="79375"/>
                  <a:pt x="63370" y="79375"/>
                </a:cubicBezTo>
                <a:close/>
                <a:moveTo>
                  <a:pt x="33005" y="79375"/>
                </a:moveTo>
                <a:lnTo>
                  <a:pt x="39281" y="79375"/>
                </a:lnTo>
                <a:cubicBezTo>
                  <a:pt x="41866" y="79375"/>
                  <a:pt x="44081" y="81207"/>
                  <a:pt x="44081" y="84137"/>
                </a:cubicBezTo>
                <a:cubicBezTo>
                  <a:pt x="44081" y="86702"/>
                  <a:pt x="41866" y="88534"/>
                  <a:pt x="39281" y="88534"/>
                </a:cubicBezTo>
                <a:lnTo>
                  <a:pt x="33005" y="88534"/>
                </a:lnTo>
                <a:cubicBezTo>
                  <a:pt x="30421" y="88534"/>
                  <a:pt x="28575" y="86702"/>
                  <a:pt x="28575" y="84137"/>
                </a:cubicBezTo>
                <a:cubicBezTo>
                  <a:pt x="28575" y="81207"/>
                  <a:pt x="30421" y="79375"/>
                  <a:pt x="33005" y="79375"/>
                </a:cubicBezTo>
                <a:close/>
                <a:moveTo>
                  <a:pt x="70305" y="9374"/>
                </a:moveTo>
                <a:lnTo>
                  <a:pt x="70305" y="23074"/>
                </a:lnTo>
                <a:cubicBezTo>
                  <a:pt x="70305" y="30646"/>
                  <a:pt x="76434" y="36775"/>
                  <a:pt x="84005" y="36775"/>
                </a:cubicBezTo>
                <a:lnTo>
                  <a:pt x="157555" y="36775"/>
                </a:lnTo>
                <a:cubicBezTo>
                  <a:pt x="165126" y="36775"/>
                  <a:pt x="171255" y="30646"/>
                  <a:pt x="171255" y="23074"/>
                </a:cubicBezTo>
                <a:lnTo>
                  <a:pt x="171255" y="9374"/>
                </a:lnTo>
                <a:lnTo>
                  <a:pt x="70305" y="9374"/>
                </a:lnTo>
                <a:close/>
                <a:moveTo>
                  <a:pt x="23074" y="9374"/>
                </a:moveTo>
                <a:cubicBezTo>
                  <a:pt x="15143" y="9374"/>
                  <a:pt x="9013" y="15503"/>
                  <a:pt x="9013" y="23074"/>
                </a:cubicBezTo>
                <a:lnTo>
                  <a:pt x="9013" y="279778"/>
                </a:lnTo>
                <a:cubicBezTo>
                  <a:pt x="9013" y="287349"/>
                  <a:pt x="15143" y="293479"/>
                  <a:pt x="23074" y="293479"/>
                </a:cubicBezTo>
                <a:lnTo>
                  <a:pt x="218486" y="293479"/>
                </a:lnTo>
                <a:cubicBezTo>
                  <a:pt x="226418" y="293479"/>
                  <a:pt x="232547" y="287349"/>
                  <a:pt x="232547" y="279778"/>
                </a:cubicBezTo>
                <a:lnTo>
                  <a:pt x="232547" y="252738"/>
                </a:lnTo>
                <a:cubicBezTo>
                  <a:pt x="227860" y="253459"/>
                  <a:pt x="223173" y="253819"/>
                  <a:pt x="218486" y="253819"/>
                </a:cubicBezTo>
                <a:cubicBezTo>
                  <a:pt x="172337" y="253819"/>
                  <a:pt x="134480" y="216323"/>
                  <a:pt x="134480" y="169814"/>
                </a:cubicBezTo>
                <a:cubicBezTo>
                  <a:pt x="134480" y="123665"/>
                  <a:pt x="172337" y="85808"/>
                  <a:pt x="218486" y="85808"/>
                </a:cubicBezTo>
                <a:cubicBezTo>
                  <a:pt x="223173" y="85808"/>
                  <a:pt x="227860" y="86169"/>
                  <a:pt x="232547" y="86890"/>
                </a:cubicBezTo>
                <a:lnTo>
                  <a:pt x="232547" y="23074"/>
                </a:lnTo>
                <a:cubicBezTo>
                  <a:pt x="232547" y="15503"/>
                  <a:pt x="226418" y="9374"/>
                  <a:pt x="218486" y="9374"/>
                </a:cubicBezTo>
                <a:lnTo>
                  <a:pt x="180629" y="9374"/>
                </a:lnTo>
                <a:lnTo>
                  <a:pt x="180629" y="23074"/>
                </a:lnTo>
                <a:cubicBezTo>
                  <a:pt x="180629" y="35693"/>
                  <a:pt x="170174" y="46149"/>
                  <a:pt x="157555" y="46149"/>
                </a:cubicBezTo>
                <a:lnTo>
                  <a:pt x="84005" y="46149"/>
                </a:lnTo>
                <a:cubicBezTo>
                  <a:pt x="71386" y="46149"/>
                  <a:pt x="60931" y="35693"/>
                  <a:pt x="60931" y="23074"/>
                </a:cubicBezTo>
                <a:lnTo>
                  <a:pt x="60931" y="9374"/>
                </a:lnTo>
                <a:lnTo>
                  <a:pt x="23074" y="9374"/>
                </a:lnTo>
                <a:close/>
                <a:moveTo>
                  <a:pt x="23074" y="0"/>
                </a:moveTo>
                <a:lnTo>
                  <a:pt x="218486" y="0"/>
                </a:lnTo>
                <a:cubicBezTo>
                  <a:pt x="231105" y="0"/>
                  <a:pt x="241560" y="10456"/>
                  <a:pt x="241560" y="23074"/>
                </a:cubicBezTo>
                <a:lnTo>
                  <a:pt x="241560" y="89053"/>
                </a:lnTo>
                <a:cubicBezTo>
                  <a:pt x="276893" y="99148"/>
                  <a:pt x="302851" y="131597"/>
                  <a:pt x="302851" y="169814"/>
                </a:cubicBezTo>
                <a:cubicBezTo>
                  <a:pt x="302851" y="208391"/>
                  <a:pt x="276893" y="240840"/>
                  <a:pt x="241560" y="250574"/>
                </a:cubicBezTo>
                <a:lnTo>
                  <a:pt x="241560" y="279778"/>
                </a:lnTo>
                <a:cubicBezTo>
                  <a:pt x="241560" y="292757"/>
                  <a:pt x="231105" y="302853"/>
                  <a:pt x="218486" y="302853"/>
                </a:cubicBezTo>
                <a:lnTo>
                  <a:pt x="23074" y="302853"/>
                </a:lnTo>
                <a:cubicBezTo>
                  <a:pt x="10456" y="302853"/>
                  <a:pt x="0" y="292757"/>
                  <a:pt x="0" y="279778"/>
                </a:cubicBezTo>
                <a:lnTo>
                  <a:pt x="0" y="23074"/>
                </a:lnTo>
                <a:cubicBezTo>
                  <a:pt x="0" y="10456"/>
                  <a:pt x="10456" y="0"/>
                  <a:pt x="23074" y="0"/>
                </a:cubicBezTo>
                <a:close/>
              </a:path>
            </a:pathLst>
          </a:custGeom>
          <a:solidFill>
            <a:schemeClr val="bg1"/>
          </a:solidFill>
          <a:ln>
            <a:noFill/>
          </a:ln>
          <a:effectLst/>
        </p:spPr>
        <p:txBody>
          <a:bodyPr lIns="38405" tIns="19202" rIns="38405" bIns="19202" anchor="ctr"/>
          <a:lstStyle/>
          <a:p>
            <a:endParaRPr lang="en-US" dirty="0">
              <a:latin typeface="Poppins ExtraLight" pitchFamily="2" charset="77"/>
            </a:endParaRPr>
          </a:p>
        </p:txBody>
      </p:sp>
      <p:sp>
        <p:nvSpPr>
          <p:cNvPr id="78" name="Freeform 718">
            <a:extLst>
              <a:ext uri="{FF2B5EF4-FFF2-40B4-BE49-F238E27FC236}">
                <a16:creationId xmlns="" xmlns:a16="http://schemas.microsoft.com/office/drawing/2014/main" id="{C370AAE4-A780-844C-9CA4-0754DCE0D603}"/>
              </a:ext>
            </a:extLst>
          </p:cNvPr>
          <p:cNvSpPr>
            <a:spLocks noChangeArrowheads="1"/>
          </p:cNvSpPr>
          <p:nvPr/>
        </p:nvSpPr>
        <p:spPr bwMode="auto">
          <a:xfrm>
            <a:off x="1058012" y="5766785"/>
            <a:ext cx="318971" cy="427422"/>
          </a:xfrm>
          <a:custGeom>
            <a:avLst/>
            <a:gdLst>
              <a:gd name="T0" fmla="*/ 137049 w 301266"/>
              <a:gd name="T1" fmla="*/ 186247 h 302853"/>
              <a:gd name="T2" fmla="*/ 137049 w 301266"/>
              <a:gd name="T3" fmla="*/ 207559 h 302853"/>
              <a:gd name="T4" fmla="*/ 163057 w 301266"/>
              <a:gd name="T5" fmla="*/ 235013 h 302853"/>
              <a:gd name="T6" fmla="*/ 190511 w 301266"/>
              <a:gd name="T7" fmla="*/ 207559 h 302853"/>
              <a:gd name="T8" fmla="*/ 163057 w 301266"/>
              <a:gd name="T9" fmla="*/ 181552 h 302853"/>
              <a:gd name="T10" fmla="*/ 137049 w 301266"/>
              <a:gd name="T11" fmla="*/ 149402 h 302853"/>
              <a:gd name="T12" fmla="*/ 172088 w 301266"/>
              <a:gd name="T13" fmla="*/ 176856 h 302853"/>
              <a:gd name="T14" fmla="*/ 199902 w 301266"/>
              <a:gd name="T15" fmla="*/ 212255 h 302853"/>
              <a:gd name="T16" fmla="*/ 172088 w 301266"/>
              <a:gd name="T17" fmla="*/ 239709 h 302853"/>
              <a:gd name="T18" fmla="*/ 132714 w 301266"/>
              <a:gd name="T19" fmla="*/ 239709 h 302853"/>
              <a:gd name="T20" fmla="*/ 104900 w 301266"/>
              <a:gd name="T21" fmla="*/ 212255 h 302853"/>
              <a:gd name="T22" fmla="*/ 132714 w 301266"/>
              <a:gd name="T23" fmla="*/ 176856 h 302853"/>
              <a:gd name="T24" fmla="*/ 8988 w 301266"/>
              <a:gd name="T25" fmla="*/ 119480 h 302853"/>
              <a:gd name="T26" fmla="*/ 28760 w 301266"/>
              <a:gd name="T27" fmla="*/ 275779 h 302853"/>
              <a:gd name="T28" fmla="*/ 83765 w 301266"/>
              <a:gd name="T29" fmla="*/ 293828 h 302853"/>
              <a:gd name="T30" fmla="*/ 199525 w 301266"/>
              <a:gd name="T31" fmla="*/ 275779 h 302853"/>
              <a:gd name="T32" fmla="*/ 254530 w 301266"/>
              <a:gd name="T33" fmla="*/ 293828 h 302853"/>
              <a:gd name="T34" fmla="*/ 278617 w 301266"/>
              <a:gd name="T35" fmla="*/ 275779 h 302853"/>
              <a:gd name="T36" fmla="*/ 258844 w 301266"/>
              <a:gd name="T37" fmla="*/ 119480 h 302853"/>
              <a:gd name="T38" fmla="*/ 211749 w 301266"/>
              <a:gd name="T39" fmla="*/ 134641 h 302853"/>
              <a:gd name="T40" fmla="*/ 100301 w 301266"/>
              <a:gd name="T41" fmla="*/ 119480 h 302853"/>
              <a:gd name="T42" fmla="*/ 53206 w 301266"/>
              <a:gd name="T43" fmla="*/ 134641 h 302853"/>
              <a:gd name="T44" fmla="*/ 8988 w 301266"/>
              <a:gd name="T45" fmla="*/ 119480 h 302853"/>
              <a:gd name="T46" fmla="*/ 210311 w 301266"/>
              <a:gd name="T47" fmla="*/ 124172 h 302853"/>
              <a:gd name="T48" fmla="*/ 249856 w 301266"/>
              <a:gd name="T49" fmla="*/ 124172 h 302853"/>
              <a:gd name="T50" fmla="*/ 211749 w 301266"/>
              <a:gd name="T51" fmla="*/ 104320 h 302853"/>
              <a:gd name="T52" fmla="*/ 51769 w 301266"/>
              <a:gd name="T53" fmla="*/ 124172 h 302853"/>
              <a:gd name="T54" fmla="*/ 91314 w 301266"/>
              <a:gd name="T55" fmla="*/ 124172 h 302853"/>
              <a:gd name="T56" fmla="*/ 53206 w 301266"/>
              <a:gd name="T57" fmla="*/ 104320 h 302853"/>
              <a:gd name="T58" fmla="*/ 8988 w 301266"/>
              <a:gd name="T59" fmla="*/ 110456 h 302853"/>
              <a:gd name="T60" fmla="*/ 53206 w 301266"/>
              <a:gd name="T61" fmla="*/ 94935 h 302853"/>
              <a:gd name="T62" fmla="*/ 100301 w 301266"/>
              <a:gd name="T63" fmla="*/ 110456 h 302853"/>
              <a:gd name="T64" fmla="*/ 211749 w 301266"/>
              <a:gd name="T65" fmla="*/ 94935 h 302853"/>
              <a:gd name="T66" fmla="*/ 258844 w 301266"/>
              <a:gd name="T67" fmla="*/ 110456 h 302853"/>
              <a:gd name="T68" fmla="*/ 278617 w 301266"/>
              <a:gd name="T69" fmla="*/ 51980 h 302853"/>
              <a:gd name="T70" fmla="*/ 94190 w 301266"/>
              <a:gd name="T71" fmla="*/ 23101 h 302853"/>
              <a:gd name="T72" fmla="*/ 207435 w 301266"/>
              <a:gd name="T73" fmla="*/ 23101 h 302853"/>
              <a:gd name="T74" fmla="*/ 107851 w 301266"/>
              <a:gd name="T75" fmla="*/ 0 h 302853"/>
              <a:gd name="T76" fmla="*/ 216423 w 301266"/>
              <a:gd name="T77" fmla="*/ 42955 h 302853"/>
              <a:gd name="T78" fmla="*/ 301625 w 301266"/>
              <a:gd name="T79" fmla="*/ 262062 h 302853"/>
              <a:gd name="T80" fmla="*/ 271068 w 301266"/>
              <a:gd name="T81" fmla="*/ 286247 h 302853"/>
              <a:gd name="T82" fmla="*/ 200963 w 301266"/>
              <a:gd name="T83" fmla="*/ 286247 h 302853"/>
              <a:gd name="T84" fmla="*/ 100301 w 301266"/>
              <a:gd name="T85" fmla="*/ 286247 h 302853"/>
              <a:gd name="T86" fmla="*/ 30198 w 301266"/>
              <a:gd name="T87" fmla="*/ 286247 h 302853"/>
              <a:gd name="T88" fmla="*/ 0 w 301266"/>
              <a:gd name="T89" fmla="*/ 262062 h 302853"/>
              <a:gd name="T90" fmla="*/ 85202 w 301266"/>
              <a:gd name="T91" fmla="*/ 42955 h 3028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1266" h="302853">
                <a:moveTo>
                  <a:pt x="141576" y="158245"/>
                </a:moveTo>
                <a:lnTo>
                  <a:pt x="141576" y="181336"/>
                </a:lnTo>
                <a:cubicBezTo>
                  <a:pt x="141576" y="183861"/>
                  <a:pt x="139412" y="186026"/>
                  <a:pt x="136886" y="186026"/>
                </a:cubicBezTo>
                <a:lnTo>
                  <a:pt x="113795" y="186026"/>
                </a:lnTo>
                <a:lnTo>
                  <a:pt x="113795" y="207313"/>
                </a:lnTo>
                <a:lnTo>
                  <a:pt x="136886" y="207313"/>
                </a:lnTo>
                <a:cubicBezTo>
                  <a:pt x="139412" y="207313"/>
                  <a:pt x="141576" y="209478"/>
                  <a:pt x="141576" y="212003"/>
                </a:cubicBezTo>
                <a:lnTo>
                  <a:pt x="141576" y="234734"/>
                </a:lnTo>
                <a:lnTo>
                  <a:pt x="162863" y="234734"/>
                </a:lnTo>
                <a:lnTo>
                  <a:pt x="162863" y="212003"/>
                </a:lnTo>
                <a:cubicBezTo>
                  <a:pt x="162863" y="209478"/>
                  <a:pt x="165028" y="207313"/>
                  <a:pt x="167554" y="207313"/>
                </a:cubicBezTo>
                <a:lnTo>
                  <a:pt x="190284" y="207313"/>
                </a:lnTo>
                <a:lnTo>
                  <a:pt x="190284" y="186026"/>
                </a:lnTo>
                <a:lnTo>
                  <a:pt x="167554" y="186026"/>
                </a:lnTo>
                <a:cubicBezTo>
                  <a:pt x="165028" y="186026"/>
                  <a:pt x="162863" y="183861"/>
                  <a:pt x="162863" y="181336"/>
                </a:cubicBezTo>
                <a:lnTo>
                  <a:pt x="162863" y="158245"/>
                </a:lnTo>
                <a:lnTo>
                  <a:pt x="141576" y="158245"/>
                </a:lnTo>
                <a:close/>
                <a:moveTo>
                  <a:pt x="136886" y="149225"/>
                </a:moveTo>
                <a:lnTo>
                  <a:pt x="167554" y="149225"/>
                </a:lnTo>
                <a:cubicBezTo>
                  <a:pt x="170079" y="149225"/>
                  <a:pt x="171883" y="151390"/>
                  <a:pt x="171883" y="153555"/>
                </a:cubicBezTo>
                <a:lnTo>
                  <a:pt x="171883" y="176646"/>
                </a:lnTo>
                <a:lnTo>
                  <a:pt x="194974" y="176646"/>
                </a:lnTo>
                <a:cubicBezTo>
                  <a:pt x="197500" y="176646"/>
                  <a:pt x="199664" y="178810"/>
                  <a:pt x="199664" y="181336"/>
                </a:cubicBezTo>
                <a:lnTo>
                  <a:pt x="199664" y="212003"/>
                </a:lnTo>
                <a:cubicBezTo>
                  <a:pt x="199664" y="214529"/>
                  <a:pt x="197500" y="216333"/>
                  <a:pt x="194974" y="216333"/>
                </a:cubicBezTo>
                <a:lnTo>
                  <a:pt x="171883" y="216333"/>
                </a:lnTo>
                <a:lnTo>
                  <a:pt x="171883" y="239424"/>
                </a:lnTo>
                <a:cubicBezTo>
                  <a:pt x="171883" y="241949"/>
                  <a:pt x="170079" y="244114"/>
                  <a:pt x="167554" y="244114"/>
                </a:cubicBezTo>
                <a:lnTo>
                  <a:pt x="136886" y="244114"/>
                </a:lnTo>
                <a:cubicBezTo>
                  <a:pt x="134360" y="244114"/>
                  <a:pt x="132556" y="241949"/>
                  <a:pt x="132556" y="239424"/>
                </a:cubicBezTo>
                <a:lnTo>
                  <a:pt x="132556" y="216333"/>
                </a:lnTo>
                <a:lnTo>
                  <a:pt x="109105" y="216333"/>
                </a:lnTo>
                <a:cubicBezTo>
                  <a:pt x="106579" y="216333"/>
                  <a:pt x="104775" y="214529"/>
                  <a:pt x="104775" y="212003"/>
                </a:cubicBezTo>
                <a:lnTo>
                  <a:pt x="104775" y="181336"/>
                </a:lnTo>
                <a:cubicBezTo>
                  <a:pt x="104775" y="178810"/>
                  <a:pt x="106579" y="176646"/>
                  <a:pt x="109105" y="176646"/>
                </a:cubicBezTo>
                <a:lnTo>
                  <a:pt x="132556" y="176646"/>
                </a:lnTo>
                <a:lnTo>
                  <a:pt x="132556" y="153555"/>
                </a:lnTo>
                <a:cubicBezTo>
                  <a:pt x="132556" y="151390"/>
                  <a:pt x="134360" y="149225"/>
                  <a:pt x="136886" y="149225"/>
                </a:cubicBezTo>
                <a:close/>
                <a:moveTo>
                  <a:pt x="8977" y="119338"/>
                </a:moveTo>
                <a:lnTo>
                  <a:pt x="8977" y="261751"/>
                </a:lnTo>
                <a:cubicBezTo>
                  <a:pt x="8977" y="268962"/>
                  <a:pt x="15081" y="275452"/>
                  <a:pt x="22622" y="275452"/>
                </a:cubicBezTo>
                <a:lnTo>
                  <a:pt x="28726" y="275452"/>
                </a:lnTo>
                <a:cubicBezTo>
                  <a:pt x="34830" y="275452"/>
                  <a:pt x="39498" y="280139"/>
                  <a:pt x="39498" y="285907"/>
                </a:cubicBezTo>
                <a:cubicBezTo>
                  <a:pt x="39498" y="290234"/>
                  <a:pt x="43089" y="293479"/>
                  <a:pt x="47039" y="293479"/>
                </a:cubicBezTo>
                <a:lnTo>
                  <a:pt x="83665" y="293479"/>
                </a:lnTo>
                <a:cubicBezTo>
                  <a:pt x="87974" y="293479"/>
                  <a:pt x="91205" y="290234"/>
                  <a:pt x="91205" y="285907"/>
                </a:cubicBezTo>
                <a:cubicBezTo>
                  <a:pt x="91205" y="280139"/>
                  <a:pt x="95873" y="275452"/>
                  <a:pt x="101619" y="275452"/>
                </a:cubicBezTo>
                <a:lnTo>
                  <a:pt x="199288" y="275452"/>
                </a:lnTo>
                <a:cubicBezTo>
                  <a:pt x="205033" y="275452"/>
                  <a:pt x="210061" y="280139"/>
                  <a:pt x="210061" y="285907"/>
                </a:cubicBezTo>
                <a:cubicBezTo>
                  <a:pt x="210061" y="290234"/>
                  <a:pt x="213292" y="293479"/>
                  <a:pt x="217601" y="293479"/>
                </a:cubicBezTo>
                <a:lnTo>
                  <a:pt x="254227" y="293479"/>
                </a:lnTo>
                <a:cubicBezTo>
                  <a:pt x="258177" y="293479"/>
                  <a:pt x="261768" y="290234"/>
                  <a:pt x="261768" y="285907"/>
                </a:cubicBezTo>
                <a:cubicBezTo>
                  <a:pt x="261768" y="280139"/>
                  <a:pt x="266436" y="275452"/>
                  <a:pt x="272540" y="275452"/>
                </a:cubicBezTo>
                <a:lnTo>
                  <a:pt x="278285" y="275452"/>
                </a:lnTo>
                <a:cubicBezTo>
                  <a:pt x="286185" y="275452"/>
                  <a:pt x="292289" y="268962"/>
                  <a:pt x="292289" y="261751"/>
                </a:cubicBezTo>
                <a:lnTo>
                  <a:pt x="292289" y="119338"/>
                </a:lnTo>
                <a:lnTo>
                  <a:pt x="258536" y="119338"/>
                </a:lnTo>
                <a:lnTo>
                  <a:pt x="258536" y="124025"/>
                </a:lnTo>
                <a:cubicBezTo>
                  <a:pt x="258536" y="129794"/>
                  <a:pt x="253868" y="134481"/>
                  <a:pt x="248123" y="134481"/>
                </a:cubicBezTo>
                <a:lnTo>
                  <a:pt x="211497" y="134481"/>
                </a:lnTo>
                <a:cubicBezTo>
                  <a:pt x="205393" y="134481"/>
                  <a:pt x="200724" y="129794"/>
                  <a:pt x="200724" y="124025"/>
                </a:cubicBezTo>
                <a:lnTo>
                  <a:pt x="200724" y="119338"/>
                </a:lnTo>
                <a:lnTo>
                  <a:pt x="100182" y="119338"/>
                </a:lnTo>
                <a:lnTo>
                  <a:pt x="100182" y="124025"/>
                </a:lnTo>
                <a:cubicBezTo>
                  <a:pt x="100182" y="129794"/>
                  <a:pt x="95514" y="134481"/>
                  <a:pt x="89769" y="134481"/>
                </a:cubicBezTo>
                <a:lnTo>
                  <a:pt x="53143" y="134481"/>
                </a:lnTo>
                <a:cubicBezTo>
                  <a:pt x="47039" y="134481"/>
                  <a:pt x="42371" y="129794"/>
                  <a:pt x="42371" y="124025"/>
                </a:cubicBezTo>
                <a:lnTo>
                  <a:pt x="42371" y="119338"/>
                </a:lnTo>
                <a:lnTo>
                  <a:pt x="8977" y="119338"/>
                </a:lnTo>
                <a:close/>
                <a:moveTo>
                  <a:pt x="211497" y="104196"/>
                </a:moveTo>
                <a:cubicBezTo>
                  <a:pt x="210779" y="104196"/>
                  <a:pt x="210061" y="104917"/>
                  <a:pt x="210061" y="105638"/>
                </a:cubicBezTo>
                <a:lnTo>
                  <a:pt x="210061" y="124025"/>
                </a:lnTo>
                <a:cubicBezTo>
                  <a:pt x="210061" y="124746"/>
                  <a:pt x="210779" y="125467"/>
                  <a:pt x="211497" y="125467"/>
                </a:cubicBezTo>
                <a:lnTo>
                  <a:pt x="248123" y="125467"/>
                </a:lnTo>
                <a:cubicBezTo>
                  <a:pt x="248841" y="125467"/>
                  <a:pt x="249559" y="124746"/>
                  <a:pt x="249559" y="124025"/>
                </a:cubicBezTo>
                <a:lnTo>
                  <a:pt x="249559" y="105638"/>
                </a:lnTo>
                <a:cubicBezTo>
                  <a:pt x="249559" y="104917"/>
                  <a:pt x="248841" y="104196"/>
                  <a:pt x="248123" y="104196"/>
                </a:cubicBezTo>
                <a:lnTo>
                  <a:pt x="211497" y="104196"/>
                </a:lnTo>
                <a:close/>
                <a:moveTo>
                  <a:pt x="53143" y="104196"/>
                </a:moveTo>
                <a:cubicBezTo>
                  <a:pt x="52066" y="104196"/>
                  <a:pt x="51707" y="104917"/>
                  <a:pt x="51707" y="105638"/>
                </a:cubicBezTo>
                <a:lnTo>
                  <a:pt x="51707" y="124025"/>
                </a:lnTo>
                <a:cubicBezTo>
                  <a:pt x="51707" y="124746"/>
                  <a:pt x="52066" y="125467"/>
                  <a:pt x="53143" y="125467"/>
                </a:cubicBezTo>
                <a:lnTo>
                  <a:pt x="89769" y="125467"/>
                </a:lnTo>
                <a:cubicBezTo>
                  <a:pt x="90487" y="125467"/>
                  <a:pt x="91205" y="124746"/>
                  <a:pt x="91205" y="124025"/>
                </a:cubicBezTo>
                <a:lnTo>
                  <a:pt x="91205" y="105638"/>
                </a:lnTo>
                <a:cubicBezTo>
                  <a:pt x="91205" y="104917"/>
                  <a:pt x="90487" y="104196"/>
                  <a:pt x="89769" y="104196"/>
                </a:cubicBezTo>
                <a:lnTo>
                  <a:pt x="53143" y="104196"/>
                </a:lnTo>
                <a:close/>
                <a:moveTo>
                  <a:pt x="22622" y="51918"/>
                </a:moveTo>
                <a:cubicBezTo>
                  <a:pt x="15081" y="51918"/>
                  <a:pt x="8977" y="58407"/>
                  <a:pt x="8977" y="65618"/>
                </a:cubicBezTo>
                <a:lnTo>
                  <a:pt x="8977" y="110325"/>
                </a:lnTo>
                <a:lnTo>
                  <a:pt x="42371" y="110325"/>
                </a:lnTo>
                <a:lnTo>
                  <a:pt x="42371" y="105638"/>
                </a:lnTo>
                <a:cubicBezTo>
                  <a:pt x="42371" y="99509"/>
                  <a:pt x="47039" y="94822"/>
                  <a:pt x="53143" y="94822"/>
                </a:cubicBezTo>
                <a:lnTo>
                  <a:pt x="89769" y="94822"/>
                </a:lnTo>
                <a:cubicBezTo>
                  <a:pt x="95514" y="94822"/>
                  <a:pt x="100182" y="99509"/>
                  <a:pt x="100182" y="105638"/>
                </a:cubicBezTo>
                <a:lnTo>
                  <a:pt x="100182" y="110325"/>
                </a:lnTo>
                <a:lnTo>
                  <a:pt x="200724" y="110325"/>
                </a:lnTo>
                <a:lnTo>
                  <a:pt x="200724" y="105638"/>
                </a:lnTo>
                <a:cubicBezTo>
                  <a:pt x="200724" y="99509"/>
                  <a:pt x="205393" y="94822"/>
                  <a:pt x="211497" y="94822"/>
                </a:cubicBezTo>
                <a:lnTo>
                  <a:pt x="248123" y="94822"/>
                </a:lnTo>
                <a:cubicBezTo>
                  <a:pt x="253868" y="94822"/>
                  <a:pt x="258536" y="99509"/>
                  <a:pt x="258536" y="105638"/>
                </a:cubicBezTo>
                <a:lnTo>
                  <a:pt x="258536" y="110325"/>
                </a:lnTo>
                <a:lnTo>
                  <a:pt x="292289" y="110325"/>
                </a:lnTo>
                <a:lnTo>
                  <a:pt x="292289" y="65618"/>
                </a:lnTo>
                <a:cubicBezTo>
                  <a:pt x="292289" y="58407"/>
                  <a:pt x="286185" y="51918"/>
                  <a:pt x="278285" y="51918"/>
                </a:cubicBezTo>
                <a:lnTo>
                  <a:pt x="22622" y="51918"/>
                </a:lnTo>
                <a:close/>
                <a:moveTo>
                  <a:pt x="107723" y="9374"/>
                </a:moveTo>
                <a:cubicBezTo>
                  <a:pt x="100182" y="9374"/>
                  <a:pt x="94078" y="15503"/>
                  <a:pt x="94078" y="23074"/>
                </a:cubicBezTo>
                <a:lnTo>
                  <a:pt x="94078" y="42904"/>
                </a:lnTo>
                <a:lnTo>
                  <a:pt x="207188" y="42904"/>
                </a:lnTo>
                <a:lnTo>
                  <a:pt x="207188" y="23074"/>
                </a:lnTo>
                <a:cubicBezTo>
                  <a:pt x="207188" y="15503"/>
                  <a:pt x="200724" y="9374"/>
                  <a:pt x="193184" y="9374"/>
                </a:cubicBezTo>
                <a:lnTo>
                  <a:pt x="107723" y="9374"/>
                </a:lnTo>
                <a:close/>
                <a:moveTo>
                  <a:pt x="107723" y="0"/>
                </a:moveTo>
                <a:lnTo>
                  <a:pt x="193184" y="0"/>
                </a:lnTo>
                <a:cubicBezTo>
                  <a:pt x="205752" y="0"/>
                  <a:pt x="216165" y="10456"/>
                  <a:pt x="216165" y="23074"/>
                </a:cubicBezTo>
                <a:lnTo>
                  <a:pt x="216165" y="42904"/>
                </a:lnTo>
                <a:lnTo>
                  <a:pt x="278285" y="42904"/>
                </a:lnTo>
                <a:cubicBezTo>
                  <a:pt x="291212" y="42904"/>
                  <a:pt x="301266" y="53360"/>
                  <a:pt x="301266" y="65618"/>
                </a:cubicBezTo>
                <a:lnTo>
                  <a:pt x="301266" y="261751"/>
                </a:lnTo>
                <a:cubicBezTo>
                  <a:pt x="301266" y="274009"/>
                  <a:pt x="291212" y="284465"/>
                  <a:pt x="278285" y="284465"/>
                </a:cubicBezTo>
                <a:lnTo>
                  <a:pt x="272540" y="284465"/>
                </a:lnTo>
                <a:cubicBezTo>
                  <a:pt x="271463" y="284465"/>
                  <a:pt x="270745" y="285186"/>
                  <a:pt x="270745" y="285907"/>
                </a:cubicBezTo>
                <a:cubicBezTo>
                  <a:pt x="270745" y="295281"/>
                  <a:pt x="263204" y="302853"/>
                  <a:pt x="254227" y="302853"/>
                </a:cubicBezTo>
                <a:lnTo>
                  <a:pt x="217601" y="302853"/>
                </a:lnTo>
                <a:cubicBezTo>
                  <a:pt x="208265" y="302853"/>
                  <a:pt x="200724" y="295281"/>
                  <a:pt x="200724" y="285907"/>
                </a:cubicBezTo>
                <a:cubicBezTo>
                  <a:pt x="200724" y="285186"/>
                  <a:pt x="200365" y="284465"/>
                  <a:pt x="199288" y="284465"/>
                </a:cubicBezTo>
                <a:lnTo>
                  <a:pt x="101619" y="284465"/>
                </a:lnTo>
                <a:cubicBezTo>
                  <a:pt x="100900" y="284465"/>
                  <a:pt x="100182" y="285186"/>
                  <a:pt x="100182" y="285907"/>
                </a:cubicBezTo>
                <a:cubicBezTo>
                  <a:pt x="100182" y="295281"/>
                  <a:pt x="93001" y="302853"/>
                  <a:pt x="83665" y="302853"/>
                </a:cubicBezTo>
                <a:lnTo>
                  <a:pt x="47039" y="302853"/>
                </a:lnTo>
                <a:cubicBezTo>
                  <a:pt x="37703" y="302853"/>
                  <a:pt x="30162" y="295281"/>
                  <a:pt x="30162" y="285907"/>
                </a:cubicBezTo>
                <a:cubicBezTo>
                  <a:pt x="30162" y="285186"/>
                  <a:pt x="29803" y="284465"/>
                  <a:pt x="28726" y="284465"/>
                </a:cubicBezTo>
                <a:lnTo>
                  <a:pt x="22622" y="284465"/>
                </a:lnTo>
                <a:cubicBezTo>
                  <a:pt x="10054" y="284465"/>
                  <a:pt x="0" y="274009"/>
                  <a:pt x="0" y="261751"/>
                </a:cubicBezTo>
                <a:lnTo>
                  <a:pt x="0" y="65618"/>
                </a:lnTo>
                <a:cubicBezTo>
                  <a:pt x="0" y="53360"/>
                  <a:pt x="10054" y="42904"/>
                  <a:pt x="22622" y="42904"/>
                </a:cubicBezTo>
                <a:lnTo>
                  <a:pt x="85101" y="42904"/>
                </a:lnTo>
                <a:lnTo>
                  <a:pt x="85101" y="23074"/>
                </a:lnTo>
                <a:cubicBezTo>
                  <a:pt x="85101" y="10456"/>
                  <a:pt x="95514" y="0"/>
                  <a:pt x="107723" y="0"/>
                </a:cubicBezTo>
                <a:close/>
              </a:path>
            </a:pathLst>
          </a:custGeom>
          <a:solidFill>
            <a:schemeClr val="bg1"/>
          </a:solidFill>
          <a:ln>
            <a:noFill/>
          </a:ln>
          <a:effectLst/>
        </p:spPr>
        <p:txBody>
          <a:bodyPr lIns="38405" tIns="19202" rIns="38405" bIns="19202" anchor="ctr"/>
          <a:lstStyle/>
          <a:p>
            <a:endParaRPr lang="en-US" dirty="0">
              <a:latin typeface="Poppins ExtraLight" pitchFamily="2" charset="77"/>
            </a:endParaRPr>
          </a:p>
        </p:txBody>
      </p:sp>
      <p:sp>
        <p:nvSpPr>
          <p:cNvPr id="79" name="Freeform 720">
            <a:extLst>
              <a:ext uri="{FF2B5EF4-FFF2-40B4-BE49-F238E27FC236}">
                <a16:creationId xmlns="" xmlns:a16="http://schemas.microsoft.com/office/drawing/2014/main" id="{F2C3B063-70DF-2A40-BD57-63878E0602FB}"/>
              </a:ext>
            </a:extLst>
          </p:cNvPr>
          <p:cNvSpPr>
            <a:spLocks noChangeArrowheads="1"/>
          </p:cNvSpPr>
          <p:nvPr/>
        </p:nvSpPr>
        <p:spPr bwMode="auto">
          <a:xfrm>
            <a:off x="742848" y="4962578"/>
            <a:ext cx="320649" cy="427422"/>
          </a:xfrm>
          <a:custGeom>
            <a:avLst/>
            <a:gdLst>
              <a:gd name="T0" fmla="*/ 101431 w 302852"/>
              <a:gd name="T1" fmla="*/ 293828 h 302853"/>
              <a:gd name="T2" fmla="*/ 202141 w 302852"/>
              <a:gd name="T3" fmla="*/ 266394 h 302853"/>
              <a:gd name="T4" fmla="*/ 9385 w 302852"/>
              <a:gd name="T5" fmla="*/ 229936 h 302853"/>
              <a:gd name="T6" fmla="*/ 16965 w 302852"/>
              <a:gd name="T7" fmla="*/ 257370 h 302853"/>
              <a:gd name="T8" fmla="*/ 294187 w 302852"/>
              <a:gd name="T9" fmla="*/ 249790 h 302853"/>
              <a:gd name="T10" fmla="*/ 9385 w 302852"/>
              <a:gd name="T11" fmla="*/ 229936 h 302853"/>
              <a:gd name="T12" fmla="*/ 253949 w 302852"/>
              <a:gd name="T13" fmla="*/ 176055 h 302853"/>
              <a:gd name="T14" fmla="*/ 244766 w 302852"/>
              <a:gd name="T15" fmla="*/ 176055 h 302853"/>
              <a:gd name="T16" fmla="*/ 248980 w 302852"/>
              <a:gd name="T17" fmla="*/ 156192 h 302853"/>
              <a:gd name="T18" fmla="*/ 248980 w 302852"/>
              <a:gd name="T19" fmla="*/ 195694 h 302853"/>
              <a:gd name="T20" fmla="*/ 248980 w 302852"/>
              <a:gd name="T21" fmla="*/ 156192 h 302853"/>
              <a:gd name="T22" fmla="*/ 68239 w 302852"/>
              <a:gd name="T23" fmla="*/ 41996 h 302853"/>
              <a:gd name="T24" fmla="*/ 53477 w 302852"/>
              <a:gd name="T25" fmla="*/ 48101 h 302853"/>
              <a:gd name="T26" fmla="*/ 45917 w 302852"/>
              <a:gd name="T27" fmla="*/ 96940 h 302853"/>
              <a:gd name="T28" fmla="*/ 146727 w 302852"/>
              <a:gd name="T29" fmla="*/ 96940 h 302853"/>
              <a:gd name="T30" fmla="*/ 138807 w 302852"/>
              <a:gd name="T31" fmla="*/ 48101 h 302853"/>
              <a:gd name="T32" fmla="*/ 124405 w 302852"/>
              <a:gd name="T33" fmla="*/ 41996 h 302853"/>
              <a:gd name="T34" fmla="*/ 140966 w 302852"/>
              <a:gd name="T35" fmla="*/ 38764 h 302853"/>
              <a:gd name="T36" fmla="*/ 155728 w 302852"/>
              <a:gd name="T37" fmla="*/ 96940 h 302853"/>
              <a:gd name="T38" fmla="*/ 101002 w 302852"/>
              <a:gd name="T39" fmla="*/ 169839 h 302853"/>
              <a:gd name="T40" fmla="*/ 157169 w 302852"/>
              <a:gd name="T41" fmla="*/ 195694 h 302853"/>
              <a:gd name="T42" fmla="*/ 183452 w 302852"/>
              <a:gd name="T43" fmla="*/ 75394 h 302853"/>
              <a:gd name="T44" fmla="*/ 253660 w 302852"/>
              <a:gd name="T45" fmla="*/ 75394 h 302853"/>
              <a:gd name="T46" fmla="*/ 277783 w 302852"/>
              <a:gd name="T47" fmla="*/ 175944 h 302853"/>
              <a:gd name="T48" fmla="*/ 219816 w 302852"/>
              <a:gd name="T49" fmla="*/ 175944 h 302853"/>
              <a:gd name="T50" fmla="*/ 244298 w 302852"/>
              <a:gd name="T51" fmla="*/ 75394 h 302853"/>
              <a:gd name="T52" fmla="*/ 192452 w 302852"/>
              <a:gd name="T53" fmla="*/ 75394 h 302853"/>
              <a:gd name="T54" fmla="*/ 157169 w 302852"/>
              <a:gd name="T55" fmla="*/ 204672 h 302853"/>
              <a:gd name="T56" fmla="*/ 91641 w 302852"/>
              <a:gd name="T57" fmla="*/ 169839 h 302853"/>
              <a:gd name="T58" fmla="*/ 36555 w 302852"/>
              <a:gd name="T59" fmla="*/ 96940 h 302853"/>
              <a:gd name="T60" fmla="*/ 51676 w 302852"/>
              <a:gd name="T61" fmla="*/ 38764 h 302853"/>
              <a:gd name="T62" fmla="*/ 16965 w 302852"/>
              <a:gd name="T63" fmla="*/ 9385 h 302853"/>
              <a:gd name="T64" fmla="*/ 9385 w 302852"/>
              <a:gd name="T65" fmla="*/ 220551 h 302853"/>
              <a:gd name="T66" fmla="*/ 294187 w 302852"/>
              <a:gd name="T67" fmla="*/ 16965 h 302853"/>
              <a:gd name="T68" fmla="*/ 16965 w 302852"/>
              <a:gd name="T69" fmla="*/ 9385 h 302853"/>
              <a:gd name="T70" fmla="*/ 286607 w 302852"/>
              <a:gd name="T71" fmla="*/ 0 h 302853"/>
              <a:gd name="T72" fmla="*/ 303212 w 302852"/>
              <a:gd name="T73" fmla="*/ 249790 h 302853"/>
              <a:gd name="T74" fmla="*/ 211526 w 302852"/>
              <a:gd name="T75" fmla="*/ 266394 h 302853"/>
              <a:gd name="T76" fmla="*/ 243652 w 302852"/>
              <a:gd name="T77" fmla="*/ 293828 h 302853"/>
              <a:gd name="T78" fmla="*/ 243652 w 302852"/>
              <a:gd name="T79" fmla="*/ 303213 h 302853"/>
              <a:gd name="T80" fmla="*/ 55228 w 302852"/>
              <a:gd name="T81" fmla="*/ 298520 h 302853"/>
              <a:gd name="T82" fmla="*/ 92046 w 302852"/>
              <a:gd name="T83" fmla="*/ 293828 h 302853"/>
              <a:gd name="T84" fmla="*/ 16965 w 302852"/>
              <a:gd name="T85" fmla="*/ 266394 h 302853"/>
              <a:gd name="T86" fmla="*/ 0 w 302852"/>
              <a:gd name="T87" fmla="*/ 16965 h 3028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2852" h="302853">
                <a:moveTo>
                  <a:pt x="101311" y="266078"/>
                </a:moveTo>
                <a:lnTo>
                  <a:pt x="101311" y="293479"/>
                </a:lnTo>
                <a:lnTo>
                  <a:pt x="201901" y="293479"/>
                </a:lnTo>
                <a:lnTo>
                  <a:pt x="201901" y="266078"/>
                </a:lnTo>
                <a:lnTo>
                  <a:pt x="101311" y="266078"/>
                </a:lnTo>
                <a:close/>
                <a:moveTo>
                  <a:pt x="9374" y="229663"/>
                </a:moveTo>
                <a:lnTo>
                  <a:pt x="9374" y="249493"/>
                </a:lnTo>
                <a:cubicBezTo>
                  <a:pt x="9374" y="253459"/>
                  <a:pt x="12979" y="257064"/>
                  <a:pt x="16945" y="257064"/>
                </a:cubicBezTo>
                <a:lnTo>
                  <a:pt x="286267" y="257064"/>
                </a:lnTo>
                <a:cubicBezTo>
                  <a:pt x="290233" y="257064"/>
                  <a:pt x="293838" y="253459"/>
                  <a:pt x="293838" y="249493"/>
                </a:cubicBezTo>
                <a:lnTo>
                  <a:pt x="293838" y="229663"/>
                </a:lnTo>
                <a:lnTo>
                  <a:pt x="9374" y="229663"/>
                </a:lnTo>
                <a:close/>
                <a:moveTo>
                  <a:pt x="249061" y="171450"/>
                </a:moveTo>
                <a:cubicBezTo>
                  <a:pt x="251531" y="171450"/>
                  <a:pt x="253647" y="173282"/>
                  <a:pt x="253647" y="175846"/>
                </a:cubicBezTo>
                <a:cubicBezTo>
                  <a:pt x="253647" y="178411"/>
                  <a:pt x="251531" y="180609"/>
                  <a:pt x="249061" y="180609"/>
                </a:cubicBezTo>
                <a:cubicBezTo>
                  <a:pt x="246592" y="180609"/>
                  <a:pt x="244475" y="178411"/>
                  <a:pt x="244475" y="175846"/>
                </a:cubicBezTo>
                <a:cubicBezTo>
                  <a:pt x="244475" y="173282"/>
                  <a:pt x="246592" y="171450"/>
                  <a:pt x="249061" y="171450"/>
                </a:cubicBezTo>
                <a:close/>
                <a:moveTo>
                  <a:pt x="248684" y="156007"/>
                </a:moveTo>
                <a:cubicBezTo>
                  <a:pt x="237895" y="156007"/>
                  <a:pt x="228545" y="164974"/>
                  <a:pt x="228545" y="175735"/>
                </a:cubicBezTo>
                <a:cubicBezTo>
                  <a:pt x="228545" y="186495"/>
                  <a:pt x="237895" y="195462"/>
                  <a:pt x="248684" y="195462"/>
                </a:cubicBezTo>
                <a:cubicBezTo>
                  <a:pt x="259472" y="195462"/>
                  <a:pt x="268462" y="186495"/>
                  <a:pt x="268462" y="175735"/>
                </a:cubicBezTo>
                <a:cubicBezTo>
                  <a:pt x="268462" y="164974"/>
                  <a:pt x="259472" y="156007"/>
                  <a:pt x="248684" y="156007"/>
                </a:cubicBezTo>
                <a:close/>
                <a:moveTo>
                  <a:pt x="59527" y="33338"/>
                </a:moveTo>
                <a:cubicBezTo>
                  <a:pt x="64202" y="33338"/>
                  <a:pt x="68158" y="36925"/>
                  <a:pt x="68158" y="41946"/>
                </a:cubicBezTo>
                <a:cubicBezTo>
                  <a:pt x="68158" y="46609"/>
                  <a:pt x="64202" y="50555"/>
                  <a:pt x="59527" y="50555"/>
                </a:cubicBezTo>
                <a:cubicBezTo>
                  <a:pt x="57369" y="50555"/>
                  <a:pt x="54852" y="49479"/>
                  <a:pt x="53414" y="48044"/>
                </a:cubicBezTo>
                <a:cubicBezTo>
                  <a:pt x="49098" y="50196"/>
                  <a:pt x="45862" y="54859"/>
                  <a:pt x="45862" y="60239"/>
                </a:cubicBezTo>
                <a:lnTo>
                  <a:pt x="45862" y="96825"/>
                </a:lnTo>
                <a:cubicBezTo>
                  <a:pt x="45862" y="124443"/>
                  <a:pt x="68517" y="146681"/>
                  <a:pt x="96207" y="146681"/>
                </a:cubicBezTo>
                <a:cubicBezTo>
                  <a:pt x="123898" y="146681"/>
                  <a:pt x="146553" y="124443"/>
                  <a:pt x="146553" y="96825"/>
                </a:cubicBezTo>
                <a:lnTo>
                  <a:pt x="146553" y="60239"/>
                </a:lnTo>
                <a:cubicBezTo>
                  <a:pt x="146553" y="54859"/>
                  <a:pt x="143317" y="50196"/>
                  <a:pt x="138642" y="48044"/>
                </a:cubicBezTo>
                <a:cubicBezTo>
                  <a:pt x="137203" y="49479"/>
                  <a:pt x="135046" y="50555"/>
                  <a:pt x="132888" y="50555"/>
                </a:cubicBezTo>
                <a:cubicBezTo>
                  <a:pt x="127853" y="50555"/>
                  <a:pt x="124257" y="46609"/>
                  <a:pt x="124257" y="41946"/>
                </a:cubicBezTo>
                <a:cubicBezTo>
                  <a:pt x="124257" y="36925"/>
                  <a:pt x="127853" y="33338"/>
                  <a:pt x="132888" y="33338"/>
                </a:cubicBezTo>
                <a:cubicBezTo>
                  <a:pt x="136484" y="33338"/>
                  <a:pt x="139721" y="35490"/>
                  <a:pt x="140799" y="38718"/>
                </a:cubicBezTo>
                <a:cubicBezTo>
                  <a:pt x="149430" y="41946"/>
                  <a:pt x="155543" y="50196"/>
                  <a:pt x="155543" y="60239"/>
                </a:cubicBezTo>
                <a:lnTo>
                  <a:pt x="155543" y="96825"/>
                </a:lnTo>
                <a:cubicBezTo>
                  <a:pt x="155543" y="128030"/>
                  <a:pt x="131449" y="153496"/>
                  <a:pt x="100882" y="155648"/>
                </a:cubicBezTo>
                <a:lnTo>
                  <a:pt x="100882" y="169637"/>
                </a:lnTo>
                <a:cubicBezTo>
                  <a:pt x="100882" y="183985"/>
                  <a:pt x="112390" y="195462"/>
                  <a:pt x="126774" y="195462"/>
                </a:cubicBezTo>
                <a:lnTo>
                  <a:pt x="156982" y="195462"/>
                </a:lnTo>
                <a:cubicBezTo>
                  <a:pt x="171366" y="195462"/>
                  <a:pt x="183234" y="183985"/>
                  <a:pt x="183234" y="169637"/>
                </a:cubicBezTo>
                <a:lnTo>
                  <a:pt x="183234" y="75304"/>
                </a:lnTo>
                <a:cubicBezTo>
                  <a:pt x="183234" y="55935"/>
                  <a:pt x="198697" y="40512"/>
                  <a:pt x="218116" y="40512"/>
                </a:cubicBezTo>
                <a:cubicBezTo>
                  <a:pt x="237176" y="40512"/>
                  <a:pt x="253359" y="55935"/>
                  <a:pt x="253359" y="75304"/>
                </a:cubicBezTo>
                <a:lnTo>
                  <a:pt x="253359" y="147040"/>
                </a:lnTo>
                <a:cubicBezTo>
                  <a:pt x="267024" y="149551"/>
                  <a:pt x="277453" y="161387"/>
                  <a:pt x="277453" y="175735"/>
                </a:cubicBezTo>
                <a:cubicBezTo>
                  <a:pt x="277453" y="191876"/>
                  <a:pt x="264507" y="204429"/>
                  <a:pt x="248684" y="204429"/>
                </a:cubicBezTo>
                <a:cubicBezTo>
                  <a:pt x="232860" y="204429"/>
                  <a:pt x="219555" y="191876"/>
                  <a:pt x="219555" y="175735"/>
                </a:cubicBezTo>
                <a:cubicBezTo>
                  <a:pt x="219555" y="161387"/>
                  <a:pt x="229983" y="149551"/>
                  <a:pt x="244008" y="147040"/>
                </a:cubicBezTo>
                <a:lnTo>
                  <a:pt x="244008" y="75304"/>
                </a:lnTo>
                <a:cubicBezTo>
                  <a:pt x="244008" y="60956"/>
                  <a:pt x="232501" y="49479"/>
                  <a:pt x="218116" y="49479"/>
                </a:cubicBezTo>
                <a:cubicBezTo>
                  <a:pt x="203732" y="49479"/>
                  <a:pt x="192224" y="60956"/>
                  <a:pt x="192224" y="75304"/>
                </a:cubicBezTo>
                <a:lnTo>
                  <a:pt x="192224" y="169637"/>
                </a:lnTo>
                <a:cubicBezTo>
                  <a:pt x="192224" y="189006"/>
                  <a:pt x="176401" y="204429"/>
                  <a:pt x="156982" y="204429"/>
                </a:cubicBezTo>
                <a:lnTo>
                  <a:pt x="126774" y="204429"/>
                </a:lnTo>
                <a:cubicBezTo>
                  <a:pt x="107355" y="204429"/>
                  <a:pt x="91532" y="189006"/>
                  <a:pt x="91532" y="169637"/>
                </a:cubicBezTo>
                <a:lnTo>
                  <a:pt x="91532" y="155648"/>
                </a:lnTo>
                <a:cubicBezTo>
                  <a:pt x="60965" y="153496"/>
                  <a:pt x="36512" y="128030"/>
                  <a:pt x="36512" y="96825"/>
                </a:cubicBezTo>
                <a:lnTo>
                  <a:pt x="36512" y="60239"/>
                </a:lnTo>
                <a:cubicBezTo>
                  <a:pt x="36512" y="50196"/>
                  <a:pt x="42985" y="41946"/>
                  <a:pt x="51615" y="38718"/>
                </a:cubicBezTo>
                <a:cubicBezTo>
                  <a:pt x="52694" y="35490"/>
                  <a:pt x="55931" y="33338"/>
                  <a:pt x="59527" y="33338"/>
                </a:cubicBezTo>
                <a:close/>
                <a:moveTo>
                  <a:pt x="16945" y="9374"/>
                </a:moveTo>
                <a:cubicBezTo>
                  <a:pt x="12979" y="9374"/>
                  <a:pt x="9374" y="12619"/>
                  <a:pt x="9374" y="16945"/>
                </a:cubicBezTo>
                <a:lnTo>
                  <a:pt x="9374" y="220289"/>
                </a:lnTo>
                <a:lnTo>
                  <a:pt x="293838" y="220289"/>
                </a:lnTo>
                <a:lnTo>
                  <a:pt x="293838" y="16945"/>
                </a:lnTo>
                <a:cubicBezTo>
                  <a:pt x="293838" y="12619"/>
                  <a:pt x="290233" y="9374"/>
                  <a:pt x="286267" y="9374"/>
                </a:cubicBezTo>
                <a:lnTo>
                  <a:pt x="16945" y="9374"/>
                </a:lnTo>
                <a:close/>
                <a:moveTo>
                  <a:pt x="16945" y="0"/>
                </a:moveTo>
                <a:lnTo>
                  <a:pt x="286267" y="0"/>
                </a:lnTo>
                <a:cubicBezTo>
                  <a:pt x="295280" y="0"/>
                  <a:pt x="302852" y="7571"/>
                  <a:pt x="302852" y="16945"/>
                </a:cubicBezTo>
                <a:lnTo>
                  <a:pt x="302852" y="249493"/>
                </a:lnTo>
                <a:cubicBezTo>
                  <a:pt x="302852" y="258867"/>
                  <a:pt x="295280" y="266078"/>
                  <a:pt x="286267" y="266078"/>
                </a:cubicBezTo>
                <a:lnTo>
                  <a:pt x="211275" y="266078"/>
                </a:lnTo>
                <a:lnTo>
                  <a:pt x="211275" y="293479"/>
                </a:lnTo>
                <a:lnTo>
                  <a:pt x="243363" y="293479"/>
                </a:lnTo>
                <a:cubicBezTo>
                  <a:pt x="245887" y="293479"/>
                  <a:pt x="248050" y="295642"/>
                  <a:pt x="248050" y="298166"/>
                </a:cubicBezTo>
                <a:cubicBezTo>
                  <a:pt x="248050" y="300689"/>
                  <a:pt x="245887" y="302853"/>
                  <a:pt x="243363" y="302853"/>
                </a:cubicBezTo>
                <a:lnTo>
                  <a:pt x="59849" y="302853"/>
                </a:lnTo>
                <a:cubicBezTo>
                  <a:pt x="57325" y="302853"/>
                  <a:pt x="55162" y="300689"/>
                  <a:pt x="55162" y="298166"/>
                </a:cubicBezTo>
                <a:cubicBezTo>
                  <a:pt x="55162" y="295642"/>
                  <a:pt x="57325" y="293479"/>
                  <a:pt x="59849" y="293479"/>
                </a:cubicBezTo>
                <a:lnTo>
                  <a:pt x="91937" y="293479"/>
                </a:lnTo>
                <a:lnTo>
                  <a:pt x="91937" y="266078"/>
                </a:lnTo>
                <a:lnTo>
                  <a:pt x="16945" y="266078"/>
                </a:lnTo>
                <a:cubicBezTo>
                  <a:pt x="7571" y="266078"/>
                  <a:pt x="0" y="258867"/>
                  <a:pt x="0" y="249493"/>
                </a:cubicBezTo>
                <a:lnTo>
                  <a:pt x="0" y="16945"/>
                </a:lnTo>
                <a:cubicBezTo>
                  <a:pt x="0" y="7571"/>
                  <a:pt x="7571" y="0"/>
                  <a:pt x="16945" y="0"/>
                </a:cubicBezTo>
                <a:close/>
              </a:path>
            </a:pathLst>
          </a:custGeom>
          <a:solidFill>
            <a:schemeClr val="bg1"/>
          </a:solidFill>
          <a:ln>
            <a:noFill/>
          </a:ln>
          <a:effectLst/>
        </p:spPr>
        <p:txBody>
          <a:bodyPr lIns="38405" tIns="19202" rIns="38405" bIns="19202" anchor="ctr"/>
          <a:lstStyle/>
          <a:p>
            <a:endParaRPr lang="en-US" dirty="0">
              <a:latin typeface="Poppins ExtraLight" pitchFamily="2" charset="77"/>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9715943"/>
      </p:ext>
    </p:extLst>
  </p:cSld>
  <p:clrMapOvr>
    <a:masterClrMapping/>
  </p:clrMapOvr>
  <mc:AlternateContent xmlns:mc="http://schemas.openxmlformats.org/markup-compatibility/2006">
    <mc:Choice xmlns:p14="http://schemas.microsoft.com/office/powerpoint/2010/main" Requires="p14">
      <p:transition spd="slow" p14:dur="2000" advTm="131695"/>
    </mc:Choice>
    <mc:Fallback>
      <p:transition xmlns:p14="http://schemas.microsoft.com/office/powerpoint/2010/main" spd="slow" advTm="1316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975810" y="6519976"/>
            <a:ext cx="4986567" cy="276999"/>
          </a:xfrm>
          <a:prstGeom prst="rect">
            <a:avLst/>
          </a:prstGeom>
          <a:noFill/>
        </p:spPr>
        <p:txBody>
          <a:bodyPr wrap="square" rtlCol="0">
            <a:spAutoFit/>
          </a:bodyPr>
          <a:lstStyle/>
          <a:p>
            <a:r>
              <a:rPr lang="es-ES" sz="1200" dirty="0">
                <a:solidFill>
                  <a:schemeClr val="tx1">
                    <a:lumMod val="25000"/>
                    <a:lumOff val="75000"/>
                  </a:schemeClr>
                </a:solidFill>
              </a:rPr>
              <a:t>Epidemiología clínica(Sylvina Alvarado)</a:t>
            </a:r>
          </a:p>
        </p:txBody>
      </p:sp>
      <p:sp>
        <p:nvSpPr>
          <p:cNvPr id="4" name="Título 3"/>
          <p:cNvSpPr>
            <a:spLocks noGrp="1"/>
          </p:cNvSpPr>
          <p:nvPr>
            <p:ph type="title"/>
          </p:nvPr>
        </p:nvSpPr>
        <p:spPr/>
        <p:txBody>
          <a:bodyPr/>
          <a:lstStyle/>
          <a:p>
            <a:r>
              <a:rPr lang="es-ES" dirty="0" smtClean="0"/>
              <a:t>Desafíos</a:t>
            </a:r>
            <a:endParaRPr lang="es-ES" dirty="0"/>
          </a:p>
        </p:txBody>
      </p:sp>
      <p:sp>
        <p:nvSpPr>
          <p:cNvPr id="5" name="Rectángulo 4"/>
          <p:cNvSpPr/>
          <p:nvPr/>
        </p:nvSpPr>
        <p:spPr>
          <a:xfrm>
            <a:off x="457200" y="1665111"/>
            <a:ext cx="8334022" cy="4416778"/>
          </a:xfrm>
          <a:prstGeom prst="rect">
            <a:avLst/>
          </a:prstGeom>
          <a:solidFill>
            <a:srgbClr val="FFC485">
              <a:alpha val="7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dirty="0" smtClean="0"/>
              <a:t>Alimentación Saludable</a:t>
            </a:r>
            <a:endParaRPr lang="es-ES" sz="4000" dirty="0"/>
          </a:p>
        </p:txBody>
      </p:sp>
      <p:sp>
        <p:nvSpPr>
          <p:cNvPr id="8" name="CuadroTexto 7"/>
          <p:cNvSpPr txBox="1"/>
          <p:nvPr/>
        </p:nvSpPr>
        <p:spPr>
          <a:xfrm>
            <a:off x="1001888" y="2229562"/>
            <a:ext cx="4938890" cy="523220"/>
          </a:xfrm>
          <a:prstGeom prst="rect">
            <a:avLst/>
          </a:prstGeom>
          <a:noFill/>
        </p:spPr>
        <p:txBody>
          <a:bodyPr wrap="square" rtlCol="0">
            <a:spAutoFit/>
          </a:bodyPr>
          <a:lstStyle/>
          <a:p>
            <a:r>
              <a:rPr lang="es-ES" sz="2800" dirty="0" smtClean="0">
                <a:solidFill>
                  <a:schemeClr val="bg1"/>
                </a:solidFill>
              </a:rPr>
              <a:t>Integración</a:t>
            </a:r>
            <a:endParaRPr lang="es-ES" sz="2800" dirty="0">
              <a:solidFill>
                <a:schemeClr val="bg1"/>
              </a:solidFill>
            </a:endParaRPr>
          </a:p>
        </p:txBody>
      </p:sp>
      <p:sp>
        <p:nvSpPr>
          <p:cNvPr id="9" name="CuadroTexto 8"/>
          <p:cNvSpPr txBox="1"/>
          <p:nvPr/>
        </p:nvSpPr>
        <p:spPr>
          <a:xfrm>
            <a:off x="5461000" y="4713111"/>
            <a:ext cx="2906889" cy="523220"/>
          </a:xfrm>
          <a:prstGeom prst="rect">
            <a:avLst/>
          </a:prstGeom>
          <a:noFill/>
        </p:spPr>
        <p:txBody>
          <a:bodyPr wrap="square" rtlCol="0">
            <a:spAutoFit/>
          </a:bodyPr>
          <a:lstStyle/>
          <a:p>
            <a:r>
              <a:rPr lang="es-ES" sz="2800" dirty="0" smtClean="0">
                <a:solidFill>
                  <a:srgbClr val="FFFFFF"/>
                </a:solidFill>
                <a:latin typeface="Apple Symbols"/>
                <a:cs typeface="Apple Symbols"/>
              </a:rPr>
              <a:t>HOSPITAL AMIGO</a:t>
            </a:r>
            <a:endParaRPr lang="es-ES" sz="2800" dirty="0">
              <a:solidFill>
                <a:srgbClr val="FFFFFF"/>
              </a:solidFill>
              <a:latin typeface="Apple Symbols"/>
              <a:cs typeface="Apple Symbols"/>
            </a:endParaRPr>
          </a:p>
        </p:txBody>
      </p:sp>
      <p:sp>
        <p:nvSpPr>
          <p:cNvPr id="10" name="CuadroTexto 9"/>
          <p:cNvSpPr txBox="1"/>
          <p:nvPr/>
        </p:nvSpPr>
        <p:spPr>
          <a:xfrm>
            <a:off x="1241778" y="2187222"/>
            <a:ext cx="461665" cy="3767666"/>
          </a:xfrm>
          <a:prstGeom prst="rect">
            <a:avLst/>
          </a:prstGeom>
          <a:noFill/>
        </p:spPr>
        <p:txBody>
          <a:bodyPr vert="vert270" wrap="square" rtlCol="0">
            <a:spAutoFit/>
          </a:bodyPr>
          <a:lstStyle/>
          <a:p>
            <a:r>
              <a:rPr lang="es-ES" dirty="0" smtClean="0">
                <a:solidFill>
                  <a:srgbClr val="FFFFFF"/>
                </a:solidFill>
                <a:latin typeface="Andale Mono"/>
                <a:cs typeface="Andale Mono"/>
              </a:rPr>
              <a:t>ALFABETIZACIÓN EN SALUD</a:t>
            </a:r>
            <a:endParaRPr lang="es-ES" dirty="0">
              <a:solidFill>
                <a:srgbClr val="FFFFFF"/>
              </a:solidFill>
              <a:latin typeface="Andale Mono"/>
              <a:cs typeface="Andale Mono"/>
            </a:endParaRPr>
          </a:p>
        </p:txBody>
      </p:sp>
      <p:sp>
        <p:nvSpPr>
          <p:cNvPr id="11" name="CuadroTexto 10"/>
          <p:cNvSpPr txBox="1"/>
          <p:nvPr/>
        </p:nvSpPr>
        <p:spPr>
          <a:xfrm>
            <a:off x="2652889" y="2808111"/>
            <a:ext cx="5926667" cy="369332"/>
          </a:xfrm>
          <a:prstGeom prst="rect">
            <a:avLst/>
          </a:prstGeom>
          <a:noFill/>
        </p:spPr>
        <p:txBody>
          <a:bodyPr wrap="square" rtlCol="0">
            <a:spAutoFit/>
          </a:bodyPr>
          <a:lstStyle/>
          <a:p>
            <a:r>
              <a:rPr lang="es-ES" dirty="0" smtClean="0">
                <a:solidFill>
                  <a:srgbClr val="FFFFFF"/>
                </a:solidFill>
                <a:latin typeface="Comic Sans MS"/>
                <a:cs typeface="Comic Sans MS"/>
              </a:rPr>
              <a:t>GESTIÓN AMIGABLE DE HORAS DE ATENCIÓN</a:t>
            </a:r>
            <a:endParaRPr lang="es-ES" dirty="0">
              <a:solidFill>
                <a:srgbClr val="FFFFFF"/>
              </a:solidFill>
              <a:latin typeface="Comic Sans MS"/>
              <a:cs typeface="Comic Sans MS"/>
            </a:endParaRPr>
          </a:p>
        </p:txBody>
      </p:sp>
      <p:sp>
        <p:nvSpPr>
          <p:cNvPr id="12" name="CuadroTexto 11"/>
          <p:cNvSpPr txBox="1"/>
          <p:nvPr/>
        </p:nvSpPr>
        <p:spPr>
          <a:xfrm>
            <a:off x="1806222" y="4303890"/>
            <a:ext cx="738664" cy="1650998"/>
          </a:xfrm>
          <a:prstGeom prst="rect">
            <a:avLst/>
          </a:prstGeom>
          <a:noFill/>
        </p:spPr>
        <p:txBody>
          <a:bodyPr vert="vert270" wrap="square" rtlCol="0">
            <a:spAutoFit/>
          </a:bodyPr>
          <a:lstStyle/>
          <a:p>
            <a:r>
              <a:rPr lang="es-ES" dirty="0" smtClean="0">
                <a:solidFill>
                  <a:srgbClr val="FFFFFF"/>
                </a:solidFill>
                <a:latin typeface="Arial Black"/>
                <a:cs typeface="Arial Black"/>
              </a:rPr>
              <a:t>Conocer la comunidad</a:t>
            </a:r>
            <a:endParaRPr lang="es-ES" dirty="0">
              <a:solidFill>
                <a:srgbClr val="FFFFFF"/>
              </a:solidFill>
              <a:latin typeface="Arial Black"/>
              <a:cs typeface="Arial Black"/>
            </a:endParaRPr>
          </a:p>
        </p:txBody>
      </p:sp>
      <p:sp>
        <p:nvSpPr>
          <p:cNvPr id="13" name="CuadroTexto 12"/>
          <p:cNvSpPr txBox="1"/>
          <p:nvPr/>
        </p:nvSpPr>
        <p:spPr>
          <a:xfrm>
            <a:off x="2652889" y="4176889"/>
            <a:ext cx="5926667" cy="369332"/>
          </a:xfrm>
          <a:prstGeom prst="rect">
            <a:avLst/>
          </a:prstGeom>
          <a:noFill/>
        </p:spPr>
        <p:txBody>
          <a:bodyPr wrap="square" rtlCol="0">
            <a:spAutoFit/>
          </a:bodyPr>
          <a:lstStyle/>
          <a:p>
            <a:r>
              <a:rPr lang="es-ES" dirty="0" smtClean="0">
                <a:solidFill>
                  <a:srgbClr val="FFFFFF"/>
                </a:solidFill>
                <a:latin typeface="Courier"/>
                <a:cs typeface="Courier"/>
              </a:rPr>
              <a:t>ACCIÓN SEGÚN LAS DISTINTAS CAPACIDADES</a:t>
            </a:r>
            <a:endParaRPr lang="es-ES" dirty="0">
              <a:solidFill>
                <a:srgbClr val="FFFFFF"/>
              </a:solidFill>
              <a:latin typeface="Courier"/>
              <a:cs typeface="Courier"/>
            </a:endParaRPr>
          </a:p>
        </p:txBody>
      </p:sp>
      <p:sp>
        <p:nvSpPr>
          <p:cNvPr id="14" name="CuadroTexto 13"/>
          <p:cNvSpPr txBox="1"/>
          <p:nvPr/>
        </p:nvSpPr>
        <p:spPr>
          <a:xfrm>
            <a:off x="5108222" y="1919111"/>
            <a:ext cx="3471334" cy="707886"/>
          </a:xfrm>
          <a:prstGeom prst="rect">
            <a:avLst/>
          </a:prstGeom>
          <a:noFill/>
        </p:spPr>
        <p:txBody>
          <a:bodyPr wrap="square" rtlCol="0">
            <a:spAutoFit/>
          </a:bodyPr>
          <a:lstStyle/>
          <a:p>
            <a:r>
              <a:rPr lang="es-ES" sz="4000" dirty="0" smtClean="0">
                <a:solidFill>
                  <a:srgbClr val="FFFFFF"/>
                </a:solidFill>
                <a:latin typeface="Abadi MT Condensed Extra Bold"/>
                <a:cs typeface="Abadi MT Condensed Extra Bold"/>
              </a:rPr>
              <a:t>VACUNACIÓN</a:t>
            </a:r>
            <a:endParaRPr lang="es-ES" sz="4000" dirty="0">
              <a:solidFill>
                <a:srgbClr val="FFFFFF"/>
              </a:solidFill>
              <a:latin typeface="Abadi MT Condensed Extra Bold"/>
              <a:cs typeface="Abadi MT Condensed Extra Bold"/>
            </a:endParaRPr>
          </a:p>
        </p:txBody>
      </p:sp>
      <p:sp>
        <p:nvSpPr>
          <p:cNvPr id="15" name="CuadroTexto 14"/>
          <p:cNvSpPr txBox="1"/>
          <p:nvPr/>
        </p:nvSpPr>
        <p:spPr>
          <a:xfrm>
            <a:off x="2652889" y="5236331"/>
            <a:ext cx="5926667" cy="369332"/>
          </a:xfrm>
          <a:prstGeom prst="rect">
            <a:avLst/>
          </a:prstGeom>
          <a:noFill/>
        </p:spPr>
        <p:txBody>
          <a:bodyPr wrap="square" rtlCol="0">
            <a:spAutoFit/>
          </a:bodyPr>
          <a:lstStyle/>
          <a:p>
            <a:r>
              <a:rPr lang="es-ES" dirty="0" smtClean="0">
                <a:solidFill>
                  <a:srgbClr val="FFFFFF"/>
                </a:solidFill>
                <a:latin typeface="Copperplate Gothic Light"/>
                <a:cs typeface="Copperplate Gothic Light"/>
              </a:rPr>
              <a:t>PREVENCIÓN DE ACCIDENTES</a:t>
            </a:r>
            <a:endParaRPr lang="es-ES" dirty="0">
              <a:solidFill>
                <a:srgbClr val="FFFFFF"/>
              </a:solidFill>
              <a:latin typeface="Copperplate Gothic Light"/>
              <a:cs typeface="Copperplate Gothic Light"/>
            </a:endParaRPr>
          </a:p>
        </p:txBody>
      </p:sp>
      <p:sp>
        <p:nvSpPr>
          <p:cNvPr id="16" name="CuadroTexto 15"/>
          <p:cNvSpPr txBox="1"/>
          <p:nvPr/>
        </p:nvSpPr>
        <p:spPr>
          <a:xfrm>
            <a:off x="3047997" y="4729664"/>
            <a:ext cx="2808111" cy="400110"/>
          </a:xfrm>
          <a:prstGeom prst="rect">
            <a:avLst/>
          </a:prstGeom>
          <a:noFill/>
        </p:spPr>
        <p:txBody>
          <a:bodyPr wrap="square" rtlCol="0">
            <a:spAutoFit/>
          </a:bodyPr>
          <a:lstStyle/>
          <a:p>
            <a:r>
              <a:rPr lang="es-ES" sz="2000" dirty="0" smtClean="0">
                <a:solidFill>
                  <a:srgbClr val="FFFFFF"/>
                </a:solidFill>
                <a:latin typeface="Apple Symbols"/>
                <a:cs typeface="Apple Symbols"/>
              </a:rPr>
              <a:t>PROTOCOLOS</a:t>
            </a:r>
            <a:endParaRPr lang="es-ES" sz="2000" dirty="0">
              <a:solidFill>
                <a:srgbClr val="FFFFFF"/>
              </a:solidFill>
              <a:latin typeface="Apple Symbols"/>
              <a:cs typeface="Apple Symbols"/>
            </a:endParaRPr>
          </a:p>
        </p:txBody>
      </p:sp>
      <p:sp>
        <p:nvSpPr>
          <p:cNvPr id="17" name="CuadroTexto 16"/>
          <p:cNvSpPr txBox="1"/>
          <p:nvPr/>
        </p:nvSpPr>
        <p:spPr>
          <a:xfrm>
            <a:off x="8156222" y="1820332"/>
            <a:ext cx="461665" cy="4134555"/>
          </a:xfrm>
          <a:prstGeom prst="rect">
            <a:avLst/>
          </a:prstGeom>
          <a:noFill/>
        </p:spPr>
        <p:txBody>
          <a:bodyPr vert="vert270" wrap="square" rtlCol="0">
            <a:spAutoFit/>
          </a:bodyPr>
          <a:lstStyle/>
          <a:p>
            <a:r>
              <a:rPr lang="es-ES" dirty="0" smtClean="0">
                <a:solidFill>
                  <a:srgbClr val="FFFFFF"/>
                </a:solidFill>
                <a:latin typeface="Footlight MT Light"/>
                <a:cs typeface="Footlight MT Light"/>
              </a:rPr>
              <a:t>DETERMINANTES SOCIALES DE LA SALUD</a:t>
            </a:r>
            <a:endParaRPr lang="es-ES" dirty="0">
              <a:solidFill>
                <a:srgbClr val="FFFFFF"/>
              </a:solidFill>
              <a:latin typeface="Footlight MT Light"/>
              <a:cs typeface="Footlight MT Light"/>
            </a:endParaRPr>
          </a:p>
        </p:txBody>
      </p:sp>
      <p:sp>
        <p:nvSpPr>
          <p:cNvPr id="18" name="CuadroTexto 17"/>
          <p:cNvSpPr txBox="1"/>
          <p:nvPr/>
        </p:nvSpPr>
        <p:spPr>
          <a:xfrm>
            <a:off x="663222" y="1820332"/>
            <a:ext cx="3852334" cy="369332"/>
          </a:xfrm>
          <a:prstGeom prst="rect">
            <a:avLst/>
          </a:prstGeom>
          <a:noFill/>
        </p:spPr>
        <p:txBody>
          <a:bodyPr wrap="square" rtlCol="0">
            <a:spAutoFit/>
          </a:bodyPr>
          <a:lstStyle/>
          <a:p>
            <a:r>
              <a:rPr lang="es-ES" dirty="0" smtClean="0">
                <a:solidFill>
                  <a:srgbClr val="FFFFFF"/>
                </a:solidFill>
                <a:latin typeface="Big Caslon"/>
                <a:cs typeface="Big Caslon"/>
              </a:rPr>
              <a:t>SEGURIDAD-PROTECCIÓN</a:t>
            </a:r>
            <a:endParaRPr lang="es-ES" dirty="0">
              <a:solidFill>
                <a:srgbClr val="FFFFFF"/>
              </a:solidFill>
              <a:latin typeface="Big Caslon"/>
              <a:cs typeface="Big Caslon"/>
            </a:endParaRPr>
          </a:p>
        </p:txBody>
      </p:sp>
      <p:sp>
        <p:nvSpPr>
          <p:cNvPr id="19" name="CuadroTexto 18"/>
          <p:cNvSpPr txBox="1"/>
          <p:nvPr/>
        </p:nvSpPr>
        <p:spPr>
          <a:xfrm>
            <a:off x="3711222" y="3203223"/>
            <a:ext cx="4092222" cy="461665"/>
          </a:xfrm>
          <a:prstGeom prst="rect">
            <a:avLst/>
          </a:prstGeom>
          <a:noFill/>
        </p:spPr>
        <p:txBody>
          <a:bodyPr wrap="square" rtlCol="0">
            <a:spAutoFit/>
          </a:bodyPr>
          <a:lstStyle/>
          <a:p>
            <a:r>
              <a:rPr lang="es-ES" sz="2400" dirty="0" smtClean="0">
                <a:solidFill>
                  <a:srgbClr val="FFFFFF"/>
                </a:solidFill>
                <a:latin typeface="Big Caslon"/>
                <a:cs typeface="Big Caslon"/>
              </a:rPr>
              <a:t>Actividad Física</a:t>
            </a:r>
            <a:endParaRPr lang="es-ES" sz="2400" dirty="0">
              <a:solidFill>
                <a:srgbClr val="FFFFFF"/>
              </a:solidFill>
              <a:latin typeface="Big Caslon"/>
              <a:cs typeface="Big Caslon"/>
            </a:endParaRPr>
          </a:p>
        </p:txBody>
      </p:sp>
      <p:sp>
        <p:nvSpPr>
          <p:cNvPr id="2" name="CuadroTexto 1"/>
          <p:cNvSpPr txBox="1"/>
          <p:nvPr/>
        </p:nvSpPr>
        <p:spPr>
          <a:xfrm>
            <a:off x="3047997" y="5605663"/>
            <a:ext cx="4981225" cy="369332"/>
          </a:xfrm>
          <a:prstGeom prst="rect">
            <a:avLst/>
          </a:prstGeom>
          <a:noFill/>
        </p:spPr>
        <p:txBody>
          <a:bodyPr wrap="square" rtlCol="0">
            <a:spAutoFit/>
          </a:bodyPr>
          <a:lstStyle/>
          <a:p>
            <a:r>
              <a:rPr lang="es-ES" dirty="0" smtClean="0">
                <a:solidFill>
                  <a:schemeClr val="bg1"/>
                </a:solidFill>
              </a:rPr>
              <a:t>Salud mental   </a:t>
            </a:r>
            <a:r>
              <a:rPr lang="es-ES" b="1" dirty="0" smtClean="0">
                <a:solidFill>
                  <a:schemeClr val="bg1"/>
                </a:solidFill>
              </a:rPr>
              <a:t>CAPACITACIÓN DE LOS EQUIPOS</a:t>
            </a:r>
            <a:endParaRPr lang="es-ES" b="1" dirty="0">
              <a:solidFill>
                <a:schemeClr val="bg1"/>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20052313"/>
      </p:ext>
    </p:extLst>
  </p:cSld>
  <p:clrMapOvr>
    <a:masterClrMapping/>
  </p:clrMapOvr>
  <mc:AlternateContent xmlns:mc="http://schemas.openxmlformats.org/markup-compatibility/2006">
    <mc:Choice xmlns:p14="http://schemas.microsoft.com/office/powerpoint/2010/main" Requires="p14">
      <p:transition spd="slow" p14:dur="2000" advTm="62083"/>
    </mc:Choice>
    <mc:Fallback>
      <p:transition xmlns:p14="http://schemas.microsoft.com/office/powerpoint/2010/main" spd="slow" advTm="620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normAutofit/>
          </a:bodyPr>
          <a:lstStyle/>
          <a:p>
            <a:r>
              <a:rPr lang="es-ES" sz="1600" dirty="0">
                <a:hlinkClick r:id="rId4"/>
              </a:rPr>
              <a:t>https://www.ine.cl/docs/default-source/demografia-y-migracion/infografias/migraci%C3%B3n-internacional/caracter%C3%ADsticas-inmigraci%C3%B3n-internacional-en-chile-censo-2017-infograf%C3%ADa_(2018).pdf?sfvrsn=</a:t>
            </a:r>
            <a:r>
              <a:rPr lang="es-ES" sz="1600" dirty="0" smtClean="0">
                <a:hlinkClick r:id="rId4"/>
              </a:rPr>
              <a:t>3c86bd0f_5</a:t>
            </a:r>
            <a:endParaRPr lang="es-ES" sz="1600" dirty="0" smtClean="0"/>
          </a:p>
          <a:p>
            <a:r>
              <a:rPr lang="es-ES" sz="1600" dirty="0">
                <a:hlinkClick r:id="rId5"/>
              </a:rPr>
              <a:t>https://www.who.int/tb/data/GTBreportCountryProfiles.pdf?ua=</a:t>
            </a:r>
            <a:r>
              <a:rPr lang="es-ES" sz="1600" dirty="0" smtClean="0">
                <a:hlinkClick r:id="rId5"/>
              </a:rPr>
              <a:t>1</a:t>
            </a:r>
            <a:endParaRPr lang="es-ES" sz="1600" dirty="0" smtClean="0"/>
          </a:p>
          <a:p>
            <a:endParaRPr lang="es-ES" sz="1600" dirty="0"/>
          </a:p>
        </p:txBody>
      </p:sp>
      <p:pic>
        <p:nvPicPr>
          <p:cNvPr id="4" name="Sonid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05191965"/>
      </p:ext>
    </p:extLst>
  </p:cSld>
  <p:clrMapOvr>
    <a:masterClrMapping/>
  </p:clrMapOvr>
  <mc:AlternateContent xmlns:mc="http://schemas.openxmlformats.org/markup-compatibility/2006">
    <mc:Choice xmlns:p14="http://schemas.microsoft.com/office/powerpoint/2010/main" Requires="p14">
      <p:transition spd="slow" p14:dur="2000" advTm="9571"/>
    </mc:Choice>
    <mc:Fallback>
      <p:transition xmlns:p14="http://schemas.microsoft.com/office/powerpoint/2010/main" spd="slow" advTm="95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Captura de pantalla 2020-05-01 a la(s) 19.38.32.png"/>
          <p:cNvPicPr>
            <a:picLocks noGrp="1" noChangeAspect="1"/>
          </p:cNvPicPr>
          <p:nvPr>
            <p:ph idx="1"/>
          </p:nvPr>
        </p:nvPicPr>
        <p:blipFill>
          <a:blip r:embed="rId5">
            <a:extLst>
              <a:ext uri="{28A0092B-C50C-407E-A947-70E740481C1C}">
                <a14:useLocalDpi xmlns:a14="http://schemas.microsoft.com/office/drawing/2010/main" val="0"/>
              </a:ext>
            </a:extLst>
          </a:blip>
          <a:srcRect l="-15624" r="-15624"/>
          <a:stretch>
            <a:fillRect/>
          </a:stretch>
        </p:blipFill>
        <p:spPr>
          <a:xfrm>
            <a:off x="257610" y="298849"/>
            <a:ext cx="7886700" cy="4351338"/>
          </a:xfrm>
        </p:spPr>
      </p:pic>
      <p:sp>
        <p:nvSpPr>
          <p:cNvPr id="5" name="CuadroTexto 4"/>
          <p:cNvSpPr txBox="1"/>
          <p:nvPr/>
        </p:nvSpPr>
        <p:spPr>
          <a:xfrm>
            <a:off x="271145" y="4794357"/>
            <a:ext cx="7977364" cy="923330"/>
          </a:xfrm>
          <a:prstGeom prst="rect">
            <a:avLst/>
          </a:prstGeom>
          <a:noFill/>
        </p:spPr>
        <p:txBody>
          <a:bodyPr wrap="square" rtlCol="0">
            <a:spAutoFit/>
          </a:bodyPr>
          <a:lstStyle/>
          <a:p>
            <a:r>
              <a:rPr lang="es-ES" dirty="0"/>
              <a:t>Las   mujeres   en   edad   fértil  nacidas  en  </a:t>
            </a:r>
            <a:r>
              <a:rPr lang="es-ES" dirty="0" smtClean="0"/>
              <a:t>Bolivia  </a:t>
            </a:r>
            <a:r>
              <a:rPr lang="es-ES" dirty="0"/>
              <a:t>y  Perú  son  las  que  tienen  una  fecundidad  más alta y más </a:t>
            </a:r>
            <a:r>
              <a:rPr lang="es-ES" dirty="0" smtClean="0"/>
              <a:t>temprana  </a:t>
            </a:r>
            <a:r>
              <a:rPr lang="es-ES" dirty="0"/>
              <a:t>con  valores  </a:t>
            </a:r>
            <a:r>
              <a:rPr lang="es-ES" dirty="0" smtClean="0"/>
              <a:t>cercanos  </a:t>
            </a:r>
            <a:r>
              <a:rPr lang="es-ES" dirty="0"/>
              <a:t>a  100  nacidos  por  cada  1.000  mujeres  de  20 a 24 años.</a:t>
            </a:r>
          </a:p>
        </p:txBody>
      </p:sp>
      <p:sp>
        <p:nvSpPr>
          <p:cNvPr id="6" name="CuadroTexto 5"/>
          <p:cNvSpPr txBox="1"/>
          <p:nvPr/>
        </p:nvSpPr>
        <p:spPr>
          <a:xfrm>
            <a:off x="5622686" y="6292594"/>
            <a:ext cx="2697177" cy="307777"/>
          </a:xfrm>
          <a:prstGeom prst="rect">
            <a:avLst/>
          </a:prstGeom>
          <a:noFill/>
        </p:spPr>
        <p:txBody>
          <a:bodyPr wrap="square" rtlCol="0">
            <a:spAutoFit/>
          </a:bodyPr>
          <a:lstStyle/>
          <a:p>
            <a:r>
              <a:rPr lang="es-ES" sz="1400" dirty="0" smtClean="0">
                <a:solidFill>
                  <a:schemeClr val="tx1">
                    <a:lumMod val="50000"/>
                    <a:lumOff val="50000"/>
                  </a:schemeClr>
                </a:solidFill>
              </a:rPr>
              <a:t>Fuente: </a:t>
            </a:r>
            <a:r>
              <a:rPr lang="es-ES" sz="1400" dirty="0" smtClean="0">
                <a:solidFill>
                  <a:schemeClr val="tx1">
                    <a:lumMod val="50000"/>
                    <a:lumOff val="50000"/>
                  </a:schemeClr>
                </a:solidFill>
                <a:hlinkClick r:id="rId6"/>
              </a:rPr>
              <a:t>www.ine.cl</a:t>
            </a:r>
            <a:r>
              <a:rPr lang="es-ES" sz="1400" dirty="0" smtClean="0">
                <a:solidFill>
                  <a:schemeClr val="tx1">
                    <a:lumMod val="50000"/>
                    <a:lumOff val="50000"/>
                  </a:schemeClr>
                </a:solidFill>
              </a:rPr>
              <a:t>, Censo 2017.</a:t>
            </a:r>
            <a:endParaRPr lang="es-ES" sz="1400" dirty="0">
              <a:solidFill>
                <a:schemeClr val="tx1">
                  <a:lumMod val="50000"/>
                  <a:lumOff val="50000"/>
                </a:schemeClr>
              </a:solidFill>
            </a:endParaRPr>
          </a:p>
        </p:txBody>
      </p:sp>
      <p:pic>
        <p:nvPicPr>
          <p:cNvPr id="7" name="Sonid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45560719"/>
      </p:ext>
    </p:extLst>
  </p:cSld>
  <p:clrMapOvr>
    <a:masterClrMapping/>
  </p:clrMapOvr>
  <mc:AlternateContent xmlns:mc="http://schemas.openxmlformats.org/markup-compatibility/2006">
    <mc:Choice xmlns:p14="http://schemas.microsoft.com/office/powerpoint/2010/main" Requires="p14">
      <p:transition spd="slow" p14:dur="2000" advTm="19340"/>
    </mc:Choice>
    <mc:Fallback>
      <p:transition xmlns:p14="http://schemas.microsoft.com/office/powerpoint/2010/main" spd="slow" advTm="1934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062" y="365126"/>
            <a:ext cx="8690902" cy="1325563"/>
          </a:xfrm>
        </p:spPr>
        <p:txBody>
          <a:bodyPr>
            <a:noAutofit/>
          </a:bodyPr>
          <a:lstStyle/>
          <a:p>
            <a:r>
              <a:rPr lang="es-ES" sz="2000" dirty="0">
                <a:solidFill>
                  <a:srgbClr val="000000"/>
                </a:solidFill>
                <a:latin typeface="Lucida Grande"/>
                <a:ea typeface="Lucida Grande"/>
                <a:cs typeface="Lucida Grande"/>
              </a:rPr>
              <a:t>Total de población extranjera residente en Chile por sexo y grupo de edad, estimada al 31 de diciembre años 2018-2019. </a:t>
            </a:r>
            <a:endParaRPr lang="es-ES" sz="2000" dirty="0"/>
          </a:p>
        </p:txBody>
      </p:sp>
      <p:pic>
        <p:nvPicPr>
          <p:cNvPr id="4" name="Marcador de contenido 3" descr="Captura de pantalla 2020-05-01 a la(s) 19.58.09.png"/>
          <p:cNvPicPr>
            <a:picLocks noGrp="1" noChangeAspect="1"/>
          </p:cNvPicPr>
          <p:nvPr>
            <p:ph idx="1"/>
          </p:nvPr>
        </p:nvPicPr>
        <p:blipFill>
          <a:blip r:embed="rId5">
            <a:extLst>
              <a:ext uri="{28A0092B-C50C-407E-A947-70E740481C1C}">
                <a14:useLocalDpi xmlns:a14="http://schemas.microsoft.com/office/drawing/2010/main" val="0"/>
              </a:ext>
            </a:extLst>
          </a:blip>
          <a:srcRect t="-5719" b="-5719"/>
          <a:stretch>
            <a:fillRect/>
          </a:stretch>
        </p:blipFill>
        <p:spPr>
          <a:xfrm>
            <a:off x="185519" y="1298472"/>
            <a:ext cx="8833611" cy="4878491"/>
          </a:xfrm>
        </p:spPr>
      </p:pic>
      <p:pic>
        <p:nvPicPr>
          <p:cNvPr id="6" name="Sonid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63141940"/>
      </p:ext>
    </p:extLst>
  </p:cSld>
  <p:clrMapOvr>
    <a:masterClrMapping/>
  </p:clrMapOvr>
  <mc:AlternateContent xmlns:mc="http://schemas.openxmlformats.org/markup-compatibility/2006">
    <mc:Choice xmlns:p14="http://schemas.microsoft.com/office/powerpoint/2010/main" Requires="p14">
      <p:transition spd="slow" p14:dur="2000" advTm="22419"/>
    </mc:Choice>
    <mc:Fallback>
      <p:transition xmlns:p14="http://schemas.microsoft.com/office/powerpoint/2010/main" spd="slow" advTm="2241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227" y="365126"/>
            <a:ext cx="8505383" cy="1325563"/>
          </a:xfrm>
        </p:spPr>
        <p:txBody>
          <a:bodyPr>
            <a:noAutofit/>
          </a:bodyPr>
          <a:lstStyle/>
          <a:p>
            <a:r>
              <a:rPr lang="es-ES" sz="2000" dirty="0">
                <a:solidFill>
                  <a:srgbClr val="000000"/>
                </a:solidFill>
                <a:latin typeface="Lucida Grande"/>
                <a:ea typeface="Lucida Grande"/>
                <a:cs typeface="Lucida Grande"/>
              </a:rPr>
              <a:t>Total de población extranjera residente en Chile por sexo y país, estimada al 31 de diciembre años 2018-2019. </a:t>
            </a:r>
            <a:endParaRPr lang="es-ES" sz="2000" dirty="0"/>
          </a:p>
        </p:txBody>
      </p:sp>
      <p:pic>
        <p:nvPicPr>
          <p:cNvPr id="4" name="Marcador de contenido 3" descr="Captura de pantalla 2020-05-01 a la(s) 19.59.54.png"/>
          <p:cNvPicPr>
            <a:picLocks noGrp="1" noChangeAspect="1"/>
          </p:cNvPicPr>
          <p:nvPr>
            <p:ph idx="1"/>
          </p:nvPr>
        </p:nvPicPr>
        <p:blipFill>
          <a:blip r:embed="rId5">
            <a:extLst>
              <a:ext uri="{28A0092B-C50C-407E-A947-70E740481C1C}">
                <a14:useLocalDpi xmlns:a14="http://schemas.microsoft.com/office/drawing/2010/main" val="0"/>
              </a:ext>
            </a:extLst>
          </a:blip>
          <a:srcRect l="-3504" r="-3504"/>
          <a:stretch>
            <a:fillRect/>
          </a:stretch>
        </p:blipFill>
        <p:spPr>
          <a:xfrm>
            <a:off x="0" y="1825625"/>
            <a:ext cx="9144000" cy="4351338"/>
          </a:xfrm>
        </p:spPr>
      </p:pic>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90375781"/>
      </p:ext>
    </p:extLst>
  </p:cSld>
  <p:clrMapOvr>
    <a:masterClrMapping/>
  </p:clrMapOvr>
  <mc:AlternateContent xmlns:mc="http://schemas.openxmlformats.org/markup-compatibility/2006">
    <mc:Choice xmlns:p14="http://schemas.microsoft.com/office/powerpoint/2010/main" Requires="p14">
      <p:transition spd="slow" p14:dur="2000" advTm="31201"/>
    </mc:Choice>
    <mc:Fallback>
      <p:transition xmlns:p14="http://schemas.microsoft.com/office/powerpoint/2010/main" spd="slow" advTm="312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7"/>
            <a:ext cx="7886700" cy="776388"/>
          </a:xfrm>
        </p:spPr>
        <p:txBody>
          <a:bodyPr>
            <a:normAutofit/>
          </a:bodyPr>
          <a:lstStyle/>
          <a:p>
            <a:r>
              <a:rPr lang="es-ES" sz="2800" dirty="0" smtClean="0"/>
              <a:t>Censo 2017, Chile</a:t>
            </a:r>
            <a:endParaRPr lang="es-ES" sz="2800" dirty="0"/>
          </a:p>
        </p:txBody>
      </p:sp>
      <p:graphicFrame>
        <p:nvGraphicFramePr>
          <p:cNvPr id="4" name="1 Gráfico"/>
          <p:cNvGraphicFramePr>
            <a:graphicFrameLocks noGrp="1"/>
          </p:cNvGraphicFramePr>
          <p:nvPr>
            <p:ph idx="1"/>
            <p:extLst>
              <p:ext uri="{D42A27DB-BD31-4B8C-83A1-F6EECF244321}">
                <p14:modId xmlns:p14="http://schemas.microsoft.com/office/powerpoint/2010/main" val="1183083629"/>
              </p:ext>
            </p:extLst>
          </p:nvPr>
        </p:nvGraphicFramePr>
        <p:xfrm>
          <a:off x="271145" y="1284203"/>
          <a:ext cx="8633819" cy="4892760"/>
        </p:xfrm>
        <a:graphic>
          <a:graphicData uri="http://schemas.openxmlformats.org/drawingml/2006/chart">
            <c:chart xmlns:c="http://schemas.openxmlformats.org/drawingml/2006/chart" xmlns:r="http://schemas.openxmlformats.org/officeDocument/2006/relationships" r:id="rId5"/>
          </a:graphicData>
        </a:graphic>
      </p:graphicFrame>
      <p:sp>
        <p:nvSpPr>
          <p:cNvPr id="5" name="CuadroTexto 4"/>
          <p:cNvSpPr txBox="1"/>
          <p:nvPr/>
        </p:nvSpPr>
        <p:spPr>
          <a:xfrm>
            <a:off x="5508520" y="6520896"/>
            <a:ext cx="2782801" cy="307777"/>
          </a:xfrm>
          <a:prstGeom prst="rect">
            <a:avLst/>
          </a:prstGeom>
          <a:noFill/>
        </p:spPr>
        <p:txBody>
          <a:bodyPr wrap="square" rtlCol="0">
            <a:spAutoFit/>
          </a:bodyPr>
          <a:lstStyle/>
          <a:p>
            <a:r>
              <a:rPr lang="es-ES" sz="1400" dirty="0" smtClean="0">
                <a:solidFill>
                  <a:srgbClr val="7F7F7F"/>
                </a:solidFill>
              </a:rPr>
              <a:t>Fuente: </a:t>
            </a:r>
            <a:r>
              <a:rPr lang="es-ES" sz="1400" dirty="0" smtClean="0">
                <a:solidFill>
                  <a:srgbClr val="7F7F7F"/>
                </a:solidFill>
                <a:hlinkClick r:id="rId6"/>
              </a:rPr>
              <a:t>www.ine.cl</a:t>
            </a:r>
            <a:r>
              <a:rPr lang="es-ES" sz="1400" dirty="0" smtClean="0">
                <a:solidFill>
                  <a:srgbClr val="7F7F7F"/>
                </a:solidFill>
              </a:rPr>
              <a:t>, Censo 2017</a:t>
            </a:r>
            <a:endParaRPr lang="es-ES" sz="1400" dirty="0">
              <a:solidFill>
                <a:srgbClr val="7F7F7F"/>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38526634"/>
      </p:ext>
    </p:extLst>
  </p:cSld>
  <p:clrMapOvr>
    <a:masterClrMapping/>
  </p:clrMapOvr>
  <mc:AlternateContent xmlns:mc="http://schemas.openxmlformats.org/markup-compatibility/2006">
    <mc:Choice xmlns:p14="http://schemas.microsoft.com/office/powerpoint/2010/main" Requires="p14">
      <p:transition spd="slow" p14:dur="2000" advTm="13225"/>
    </mc:Choice>
    <mc:Fallback>
      <p:transition xmlns:p14="http://schemas.microsoft.com/office/powerpoint/2010/main" spd="slow" advTm="1322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2602" y="336588"/>
            <a:ext cx="8533925" cy="862001"/>
          </a:xfrm>
        </p:spPr>
        <p:txBody>
          <a:bodyPr>
            <a:normAutofit/>
          </a:bodyPr>
          <a:lstStyle/>
          <a:p>
            <a:r>
              <a:rPr lang="es-ES" sz="2000" dirty="0">
                <a:solidFill>
                  <a:srgbClr val="000000"/>
                </a:solidFill>
                <a:latin typeface="Lucida Grande"/>
                <a:ea typeface="Lucida Grande"/>
                <a:cs typeface="Lucida Grande"/>
              </a:rPr>
              <a:t>Distribución por edad y sexo de la población residente habitual en Chile, según lugar de nacimiento (valores relativos)</a:t>
            </a:r>
            <a:endParaRPr lang="es-ES" sz="2000" dirty="0"/>
          </a:p>
        </p:txBody>
      </p:sp>
      <p:graphicFrame>
        <p:nvGraphicFramePr>
          <p:cNvPr id="4" name="1 Gráfico"/>
          <p:cNvGraphicFramePr>
            <a:graphicFrameLocks noGrp="1"/>
          </p:cNvGraphicFramePr>
          <p:nvPr>
            <p:ph idx="1"/>
            <p:extLst>
              <p:ext uri="{D42A27DB-BD31-4B8C-83A1-F6EECF244321}">
                <p14:modId xmlns:p14="http://schemas.microsoft.com/office/powerpoint/2010/main" val="1440973956"/>
              </p:ext>
            </p:extLst>
          </p:nvPr>
        </p:nvGraphicFramePr>
        <p:xfrm>
          <a:off x="99895" y="1141514"/>
          <a:ext cx="8890694" cy="5308038"/>
        </p:xfrm>
        <a:graphic>
          <a:graphicData uri="http://schemas.openxmlformats.org/drawingml/2006/chart">
            <c:chart xmlns:c="http://schemas.openxmlformats.org/drawingml/2006/chart" xmlns:r="http://schemas.openxmlformats.org/officeDocument/2006/relationships" r:id="rId5"/>
          </a:graphicData>
        </a:graphic>
      </p:graphicFrame>
      <p:sp>
        <p:nvSpPr>
          <p:cNvPr id="5" name="CuadroTexto 4"/>
          <p:cNvSpPr txBox="1"/>
          <p:nvPr/>
        </p:nvSpPr>
        <p:spPr>
          <a:xfrm>
            <a:off x="5508520" y="6520896"/>
            <a:ext cx="2782801" cy="307777"/>
          </a:xfrm>
          <a:prstGeom prst="rect">
            <a:avLst/>
          </a:prstGeom>
          <a:noFill/>
        </p:spPr>
        <p:txBody>
          <a:bodyPr wrap="square" rtlCol="0">
            <a:spAutoFit/>
          </a:bodyPr>
          <a:lstStyle/>
          <a:p>
            <a:r>
              <a:rPr lang="es-ES" sz="1400" dirty="0" smtClean="0">
                <a:solidFill>
                  <a:srgbClr val="7F7F7F"/>
                </a:solidFill>
              </a:rPr>
              <a:t>Fuente: </a:t>
            </a:r>
            <a:r>
              <a:rPr lang="es-ES" sz="1400" dirty="0" smtClean="0">
                <a:solidFill>
                  <a:srgbClr val="7F7F7F"/>
                </a:solidFill>
                <a:hlinkClick r:id="rId6"/>
              </a:rPr>
              <a:t>www.ine.cl</a:t>
            </a:r>
            <a:r>
              <a:rPr lang="es-ES" sz="1400" dirty="0" smtClean="0">
                <a:solidFill>
                  <a:srgbClr val="7F7F7F"/>
                </a:solidFill>
              </a:rPr>
              <a:t>, Censo 2017</a:t>
            </a:r>
            <a:endParaRPr lang="es-ES" sz="1400" dirty="0">
              <a:solidFill>
                <a:srgbClr val="7F7F7F"/>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8480821"/>
      </p:ext>
    </p:extLst>
  </p:cSld>
  <p:clrMapOvr>
    <a:masterClrMapping/>
  </p:clrMapOvr>
  <mc:AlternateContent xmlns:mc="http://schemas.openxmlformats.org/markup-compatibility/2006">
    <mc:Choice xmlns:p14="http://schemas.microsoft.com/office/powerpoint/2010/main" Requires="p14">
      <p:transition spd="slow" p14:dur="2000" advTm="32761"/>
    </mc:Choice>
    <mc:Fallback>
      <p:transition xmlns:p14="http://schemas.microsoft.com/office/powerpoint/2010/main" spd="slow" advTm="3276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166" y="336588"/>
            <a:ext cx="8819340" cy="1325563"/>
          </a:xfrm>
        </p:spPr>
        <p:txBody>
          <a:bodyPr>
            <a:noAutofit/>
          </a:bodyPr>
          <a:lstStyle/>
          <a:p>
            <a:r>
              <a:rPr lang="es-CL" sz="2400" dirty="0"/>
              <a:t>Porcentaje de nacimientos de madres extranjeras de 15 años y más, según fuente de información</a:t>
            </a:r>
            <a:br>
              <a:rPr lang="es-CL" sz="2400" dirty="0"/>
            </a:br>
            <a:endParaRPr lang="es-ES" sz="2400" dirty="0"/>
          </a:p>
        </p:txBody>
      </p:sp>
      <p:graphicFrame>
        <p:nvGraphicFramePr>
          <p:cNvPr id="4" name="4 Gráfico"/>
          <p:cNvGraphicFramePr>
            <a:graphicFrameLocks noGrp="1"/>
          </p:cNvGraphicFramePr>
          <p:nvPr>
            <p:ph idx="1"/>
            <p:extLst>
              <p:ext uri="{D42A27DB-BD31-4B8C-83A1-F6EECF244321}">
                <p14:modId xmlns:p14="http://schemas.microsoft.com/office/powerpoint/2010/main" val="2580381563"/>
              </p:ext>
            </p:extLst>
          </p:nvPr>
        </p:nvGraphicFramePr>
        <p:xfrm>
          <a:off x="171249" y="898941"/>
          <a:ext cx="8833611" cy="5278021"/>
        </p:xfrm>
        <a:graphic>
          <a:graphicData uri="http://schemas.openxmlformats.org/drawingml/2006/chart">
            <c:chart xmlns:c="http://schemas.openxmlformats.org/drawingml/2006/chart" xmlns:r="http://schemas.openxmlformats.org/officeDocument/2006/relationships" r:id="rId5"/>
          </a:graphicData>
        </a:graphic>
      </p:graphicFrame>
      <p:sp>
        <p:nvSpPr>
          <p:cNvPr id="5" name="CuadroTexto 4"/>
          <p:cNvSpPr txBox="1"/>
          <p:nvPr/>
        </p:nvSpPr>
        <p:spPr>
          <a:xfrm>
            <a:off x="5508520" y="6520896"/>
            <a:ext cx="2782801" cy="307777"/>
          </a:xfrm>
          <a:prstGeom prst="rect">
            <a:avLst/>
          </a:prstGeom>
          <a:noFill/>
        </p:spPr>
        <p:txBody>
          <a:bodyPr wrap="square" rtlCol="0">
            <a:spAutoFit/>
          </a:bodyPr>
          <a:lstStyle/>
          <a:p>
            <a:r>
              <a:rPr lang="es-ES" sz="1400" dirty="0" smtClean="0">
                <a:solidFill>
                  <a:srgbClr val="7F7F7F"/>
                </a:solidFill>
              </a:rPr>
              <a:t>Fuente: </a:t>
            </a:r>
            <a:r>
              <a:rPr lang="es-ES" sz="1400" dirty="0" smtClean="0">
                <a:solidFill>
                  <a:srgbClr val="7F7F7F"/>
                </a:solidFill>
                <a:hlinkClick r:id="rId6"/>
              </a:rPr>
              <a:t>www.ine.cl</a:t>
            </a:r>
            <a:r>
              <a:rPr lang="es-ES" sz="1400" dirty="0" smtClean="0">
                <a:solidFill>
                  <a:srgbClr val="7F7F7F"/>
                </a:solidFill>
              </a:rPr>
              <a:t>, Censo 2017</a:t>
            </a:r>
            <a:endParaRPr lang="es-ES" sz="1400" dirty="0">
              <a:solidFill>
                <a:srgbClr val="7F7F7F"/>
              </a:solidFill>
            </a:endParaRPr>
          </a:p>
        </p:txBody>
      </p:sp>
      <p:pic>
        <p:nvPicPr>
          <p:cNvPr id="3" name="Sonid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2497162"/>
      </p:ext>
    </p:extLst>
  </p:cSld>
  <p:clrMapOvr>
    <a:masterClrMapping/>
  </p:clrMapOvr>
  <mc:AlternateContent xmlns:mc="http://schemas.openxmlformats.org/markup-compatibility/2006">
    <mc:Choice xmlns:p14="http://schemas.microsoft.com/office/powerpoint/2010/main" Requires="p14">
      <p:transition spd="slow" p14:dur="2000" advTm="20931"/>
    </mc:Choice>
    <mc:Fallback>
      <p:transition xmlns:p14="http://schemas.microsoft.com/office/powerpoint/2010/main" spd="slow" advTm="209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9|10.7|1"/>
</p:tagLst>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2472</TotalTime>
  <Words>2482</Words>
  <Application>Microsoft Macintosh PowerPoint</Application>
  <PresentationFormat>Presentación en pantalla (4:3)</PresentationFormat>
  <Paragraphs>222</Paragraphs>
  <Slides>33</Slides>
  <Notes>23</Notes>
  <HiddenSlides>0</HiddenSlides>
  <MMClips>33</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Tema de Office</vt:lpstr>
      <vt:lpstr>Presentación de PowerPoint</vt:lpstr>
      <vt:lpstr>Cambio demográfico en Chile</vt:lpstr>
      <vt:lpstr>Presentación de PowerPoint</vt:lpstr>
      <vt:lpstr>Presentación de PowerPoint</vt:lpstr>
      <vt:lpstr>Total de población extranjera residente en Chile por sexo y grupo de edad, estimada al 31 de diciembre años 2018-2019. </vt:lpstr>
      <vt:lpstr>Total de población extranjera residente en Chile por sexo y país, estimada al 31 de diciembre años 2018-2019. </vt:lpstr>
      <vt:lpstr>Censo 2017, Chile</vt:lpstr>
      <vt:lpstr>Distribución por edad y sexo de la población residente habitual en Chile, según lugar de nacimiento (valores relativos)</vt:lpstr>
      <vt:lpstr>Porcentaje de nacimientos de madres extranjeras de 15 años y más, según fuente de información </vt:lpstr>
      <vt:lpstr>Porcentaje de hogares en viviendas con hacinamiento según composición del hogar </vt:lpstr>
      <vt:lpstr>Tasa de natalidad e inmigración en Chile</vt:lpstr>
      <vt:lpstr>Presentación de PowerPoint</vt:lpstr>
      <vt:lpstr>Inmigrantes y vivienda (Aninat,Inmigración en Chile, una mirada multidimensional)</vt:lpstr>
      <vt:lpstr>Inmigrantes y vivienda (Aninat,Inmigración en Chile, una mirada multidimensional)</vt:lpstr>
      <vt:lpstr>Determinantes sociales</vt:lpstr>
      <vt:lpstr>Presentación de PowerPoint</vt:lpstr>
      <vt:lpstr>Presentación de PowerPoint</vt:lpstr>
      <vt:lpstr>Presentación de PowerPoint</vt:lpstr>
      <vt:lpstr>Presentación de PowerPoint</vt:lpstr>
      <vt:lpstr>Presentación de PowerPoint</vt:lpstr>
      <vt:lpstr>Encuesta Mundial de Salud Escolar Chile 2013 Escolares de 7º a 4º medio</vt:lpstr>
      <vt:lpstr>Encuesta Mundial de Salud Escolar Chile 2013 Escolares de 7º a 4º medio</vt:lpstr>
      <vt:lpstr>DIARIO MI HIJO • EDICIÓN N39 • AGOSTO 2017. SOCHIPE</vt:lpstr>
      <vt:lpstr>Presentación de PowerPoint</vt:lpstr>
      <vt:lpstr>Presentación de PowerPoint</vt:lpstr>
      <vt:lpstr>Presentación de PowerPoint</vt:lpstr>
      <vt:lpstr>Presentación de PowerPoint</vt:lpstr>
      <vt:lpstr>Presentación de PowerPoint</vt:lpstr>
      <vt:lpstr>Desigualdades:</vt:lpstr>
      <vt:lpstr>Inequidades</vt:lpstr>
      <vt:lpstr>Presentación de PowerPoint</vt:lpstr>
      <vt:lpstr>Desafíos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SYLVINA ALVARADO</dc:creator>
  <cp:lastModifiedBy>Sylvina Alvarado Fick</cp:lastModifiedBy>
  <cp:revision>55</cp:revision>
  <dcterms:created xsi:type="dcterms:W3CDTF">2017-04-11T19:14:36Z</dcterms:created>
  <dcterms:modified xsi:type="dcterms:W3CDTF">2020-05-02T23:17:45Z</dcterms:modified>
</cp:coreProperties>
</file>