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40"/>
  </p:notesMasterIdLst>
  <p:sldIdLst>
    <p:sldId id="256" r:id="rId2"/>
    <p:sldId id="259" r:id="rId3"/>
    <p:sldId id="260" r:id="rId4"/>
    <p:sldId id="261" r:id="rId5"/>
    <p:sldId id="318" r:id="rId6"/>
    <p:sldId id="311" r:id="rId7"/>
    <p:sldId id="298" r:id="rId8"/>
    <p:sldId id="319" r:id="rId9"/>
    <p:sldId id="316" r:id="rId10"/>
    <p:sldId id="262" r:id="rId11"/>
    <p:sldId id="317" r:id="rId12"/>
    <p:sldId id="263" r:id="rId13"/>
    <p:sldId id="273" r:id="rId14"/>
    <p:sldId id="265" r:id="rId15"/>
    <p:sldId id="267" r:id="rId16"/>
    <p:sldId id="320" r:id="rId17"/>
    <p:sldId id="312" r:id="rId18"/>
    <p:sldId id="313" r:id="rId19"/>
    <p:sldId id="300" r:id="rId20"/>
    <p:sldId id="315" r:id="rId21"/>
    <p:sldId id="295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2F90C-3636-5E4D-9924-6748EA36B36A}" type="doc">
      <dgm:prSet loTypeId="urn:microsoft.com/office/officeart/2005/8/layout/hList1" loCatId="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1CBE6C99-9552-A641-B19D-F7C7CC1CB75A}">
      <dgm:prSet custT="1"/>
      <dgm:spPr/>
      <dgm:t>
        <a:bodyPr/>
        <a:lstStyle/>
        <a:p>
          <a:pPr rtl="0"/>
          <a:r>
            <a:rPr lang="es-CL" sz="2400" dirty="0"/>
            <a:t>Congestión venosa pulmonar</a:t>
          </a:r>
        </a:p>
      </dgm:t>
    </dgm:pt>
    <dgm:pt modelId="{2068D282-454B-6A4B-83DE-C91002535F85}" type="parTrans" cxnId="{18974774-9C61-9A45-BA9C-4A1C06ED2C3E}">
      <dgm:prSet/>
      <dgm:spPr/>
      <dgm:t>
        <a:bodyPr/>
        <a:lstStyle/>
        <a:p>
          <a:endParaRPr lang="es-ES"/>
        </a:p>
      </dgm:t>
    </dgm:pt>
    <dgm:pt modelId="{21C79267-4E75-384C-A4CF-1932EFA2BEA3}" type="sibTrans" cxnId="{18974774-9C61-9A45-BA9C-4A1C06ED2C3E}">
      <dgm:prSet/>
      <dgm:spPr/>
      <dgm:t>
        <a:bodyPr/>
        <a:lstStyle/>
        <a:p>
          <a:endParaRPr lang="es-ES"/>
        </a:p>
      </dgm:t>
    </dgm:pt>
    <dgm:pt modelId="{985827D9-5B82-4A4A-92AD-6064AC75D249}">
      <dgm:prSet custT="1"/>
      <dgm:spPr/>
      <dgm:t>
        <a:bodyPr/>
        <a:lstStyle/>
        <a:p>
          <a:pPr rtl="0"/>
          <a:r>
            <a:rPr lang="es-CL" sz="1800"/>
            <a:t>Disnea</a:t>
          </a:r>
        </a:p>
      </dgm:t>
    </dgm:pt>
    <dgm:pt modelId="{74C97910-B149-4247-811E-F63BE55A6CD7}" type="parTrans" cxnId="{798B8E64-A757-4B4D-BA0A-F0D06DF46B2B}">
      <dgm:prSet/>
      <dgm:spPr/>
      <dgm:t>
        <a:bodyPr/>
        <a:lstStyle/>
        <a:p>
          <a:endParaRPr lang="es-ES"/>
        </a:p>
      </dgm:t>
    </dgm:pt>
    <dgm:pt modelId="{8D739505-9A7B-F34F-9B75-1D381C763E2B}" type="sibTrans" cxnId="{798B8E64-A757-4B4D-BA0A-F0D06DF46B2B}">
      <dgm:prSet/>
      <dgm:spPr/>
      <dgm:t>
        <a:bodyPr/>
        <a:lstStyle/>
        <a:p>
          <a:endParaRPr lang="es-ES"/>
        </a:p>
      </dgm:t>
    </dgm:pt>
    <dgm:pt modelId="{A4C35386-3BBD-9F4C-A269-5CFC6538750A}">
      <dgm:prSet custT="1"/>
      <dgm:spPr/>
      <dgm:t>
        <a:bodyPr/>
        <a:lstStyle/>
        <a:p>
          <a:pPr rtl="0"/>
          <a:r>
            <a:rPr lang="es-CL" sz="1800"/>
            <a:t>Taquicardia </a:t>
          </a:r>
        </a:p>
      </dgm:t>
    </dgm:pt>
    <dgm:pt modelId="{DED1FEB7-6BD2-EC40-8A4E-EC8AB42508D4}" type="parTrans" cxnId="{22DD0B8F-4761-9243-B026-2D28894289D9}">
      <dgm:prSet/>
      <dgm:spPr/>
      <dgm:t>
        <a:bodyPr/>
        <a:lstStyle/>
        <a:p>
          <a:endParaRPr lang="es-ES"/>
        </a:p>
      </dgm:t>
    </dgm:pt>
    <dgm:pt modelId="{C994A678-9D10-2C48-8C91-F57AA7579D59}" type="sibTrans" cxnId="{22DD0B8F-4761-9243-B026-2D28894289D9}">
      <dgm:prSet/>
      <dgm:spPr/>
      <dgm:t>
        <a:bodyPr/>
        <a:lstStyle/>
        <a:p>
          <a:endParaRPr lang="es-ES"/>
        </a:p>
      </dgm:t>
    </dgm:pt>
    <dgm:pt modelId="{86DB124F-E580-4845-91B1-44B7D49C1EE1}">
      <dgm:prSet custT="1"/>
      <dgm:spPr/>
      <dgm:t>
        <a:bodyPr/>
        <a:lstStyle/>
        <a:p>
          <a:pPr rtl="0"/>
          <a:r>
            <a:rPr lang="es-CL" sz="1800"/>
            <a:t>Tos</a:t>
          </a:r>
        </a:p>
      </dgm:t>
    </dgm:pt>
    <dgm:pt modelId="{A2E11EBE-DE9F-D14D-9CE7-74708441EF71}" type="parTrans" cxnId="{A04DD863-5574-F542-8FE2-D4753D5551C9}">
      <dgm:prSet/>
      <dgm:spPr/>
      <dgm:t>
        <a:bodyPr/>
        <a:lstStyle/>
        <a:p>
          <a:endParaRPr lang="es-ES"/>
        </a:p>
      </dgm:t>
    </dgm:pt>
    <dgm:pt modelId="{E6BBB258-F0AC-5747-9FE2-8C7C1890C75F}" type="sibTrans" cxnId="{A04DD863-5574-F542-8FE2-D4753D5551C9}">
      <dgm:prSet/>
      <dgm:spPr/>
      <dgm:t>
        <a:bodyPr/>
        <a:lstStyle/>
        <a:p>
          <a:endParaRPr lang="es-ES"/>
        </a:p>
      </dgm:t>
    </dgm:pt>
    <dgm:pt modelId="{A75C6E1A-B22A-5A40-8646-7D92E6D65749}">
      <dgm:prSet custT="1"/>
      <dgm:spPr/>
      <dgm:t>
        <a:bodyPr/>
        <a:lstStyle/>
        <a:p>
          <a:pPr rtl="0"/>
          <a:r>
            <a:rPr lang="es-CL" sz="1800"/>
            <a:t>Sibilancias</a:t>
          </a:r>
        </a:p>
      </dgm:t>
    </dgm:pt>
    <dgm:pt modelId="{2F7DE768-A541-5C4F-BEF2-0739F88AFF61}" type="parTrans" cxnId="{0AA8585A-24C2-5B4A-8133-5FBD61CA19B9}">
      <dgm:prSet/>
      <dgm:spPr/>
      <dgm:t>
        <a:bodyPr/>
        <a:lstStyle/>
        <a:p>
          <a:endParaRPr lang="es-ES"/>
        </a:p>
      </dgm:t>
    </dgm:pt>
    <dgm:pt modelId="{3AC617D4-7E31-1E49-8BFD-6ECFE47F2FC3}" type="sibTrans" cxnId="{0AA8585A-24C2-5B4A-8133-5FBD61CA19B9}">
      <dgm:prSet/>
      <dgm:spPr/>
      <dgm:t>
        <a:bodyPr/>
        <a:lstStyle/>
        <a:p>
          <a:endParaRPr lang="es-ES"/>
        </a:p>
      </dgm:t>
    </dgm:pt>
    <dgm:pt modelId="{0532F137-3A1E-2948-BC41-05CEFDFEB810}">
      <dgm:prSet custT="1"/>
      <dgm:spPr/>
      <dgm:t>
        <a:bodyPr/>
        <a:lstStyle/>
        <a:p>
          <a:pPr rtl="0"/>
          <a:r>
            <a:rPr lang="es-CL" sz="1800"/>
            <a:t>Cianosis</a:t>
          </a:r>
        </a:p>
      </dgm:t>
    </dgm:pt>
    <dgm:pt modelId="{B772D1FB-0528-8444-B002-EF3DA8BC1E09}" type="parTrans" cxnId="{26070E40-7876-5946-A404-DC3FEC28C8D0}">
      <dgm:prSet/>
      <dgm:spPr/>
      <dgm:t>
        <a:bodyPr/>
        <a:lstStyle/>
        <a:p>
          <a:endParaRPr lang="es-ES"/>
        </a:p>
      </dgm:t>
    </dgm:pt>
    <dgm:pt modelId="{0C7A3031-8BFA-4F49-BA98-3D688D61FCD3}" type="sibTrans" cxnId="{26070E40-7876-5946-A404-DC3FEC28C8D0}">
      <dgm:prSet/>
      <dgm:spPr/>
      <dgm:t>
        <a:bodyPr/>
        <a:lstStyle/>
        <a:p>
          <a:endParaRPr lang="es-ES"/>
        </a:p>
      </dgm:t>
    </dgm:pt>
    <dgm:pt modelId="{1139E47C-1996-484A-999E-FBAF9CE258CD}">
      <dgm:prSet custT="1"/>
      <dgm:spPr/>
      <dgm:t>
        <a:bodyPr/>
        <a:lstStyle/>
        <a:p>
          <a:pPr rtl="0"/>
          <a:r>
            <a:rPr lang="es-CL" sz="1800"/>
            <a:t>Ortopnea</a:t>
          </a:r>
        </a:p>
      </dgm:t>
    </dgm:pt>
    <dgm:pt modelId="{E3F628A8-F89B-944C-9C95-5B61BF084215}" type="parTrans" cxnId="{A7C4A553-EC3D-2147-AD8B-DF47E68F1C00}">
      <dgm:prSet/>
      <dgm:spPr/>
      <dgm:t>
        <a:bodyPr/>
        <a:lstStyle/>
        <a:p>
          <a:endParaRPr lang="es-ES"/>
        </a:p>
      </dgm:t>
    </dgm:pt>
    <dgm:pt modelId="{34EEB2B5-3D03-614F-BA69-120CAF7C3F0A}" type="sibTrans" cxnId="{A7C4A553-EC3D-2147-AD8B-DF47E68F1C00}">
      <dgm:prSet/>
      <dgm:spPr/>
      <dgm:t>
        <a:bodyPr/>
        <a:lstStyle/>
        <a:p>
          <a:endParaRPr lang="es-ES"/>
        </a:p>
      </dgm:t>
    </dgm:pt>
    <dgm:pt modelId="{C02C745F-1104-EA44-9F31-798C7372620D}">
      <dgm:prSet custT="1"/>
      <dgm:spPr/>
      <dgm:t>
        <a:bodyPr/>
        <a:lstStyle/>
        <a:p>
          <a:pPr rtl="0"/>
          <a:r>
            <a:rPr lang="es-CL" sz="1800"/>
            <a:t>Disnea nocturna</a:t>
          </a:r>
        </a:p>
      </dgm:t>
    </dgm:pt>
    <dgm:pt modelId="{0DD680EC-3875-444C-9E7E-E01DC3FDD708}" type="parTrans" cxnId="{DFAA3307-5B3D-514A-A01D-A68697547AE3}">
      <dgm:prSet/>
      <dgm:spPr/>
      <dgm:t>
        <a:bodyPr/>
        <a:lstStyle/>
        <a:p>
          <a:endParaRPr lang="es-ES"/>
        </a:p>
      </dgm:t>
    </dgm:pt>
    <dgm:pt modelId="{0201ED16-BC1E-EC46-9470-3E1B0220219D}" type="sibTrans" cxnId="{DFAA3307-5B3D-514A-A01D-A68697547AE3}">
      <dgm:prSet/>
      <dgm:spPr/>
      <dgm:t>
        <a:bodyPr/>
        <a:lstStyle/>
        <a:p>
          <a:endParaRPr lang="es-ES"/>
        </a:p>
      </dgm:t>
    </dgm:pt>
    <dgm:pt modelId="{916E367E-EC4F-E64F-80E7-77E865C11AC0}">
      <dgm:prSet custT="1"/>
      <dgm:spPr/>
      <dgm:t>
        <a:bodyPr/>
        <a:lstStyle/>
        <a:p>
          <a:pPr rtl="0"/>
          <a:r>
            <a:rPr lang="es-CL" sz="2400" dirty="0"/>
            <a:t>Congestión venosa sistémica</a:t>
          </a:r>
        </a:p>
      </dgm:t>
    </dgm:pt>
    <dgm:pt modelId="{C09874A7-0E32-C340-8D54-FDC3C15418FF}" type="parTrans" cxnId="{89F63C0B-F815-5445-A99B-62EB4CBACE05}">
      <dgm:prSet/>
      <dgm:spPr/>
      <dgm:t>
        <a:bodyPr/>
        <a:lstStyle/>
        <a:p>
          <a:endParaRPr lang="es-ES"/>
        </a:p>
      </dgm:t>
    </dgm:pt>
    <dgm:pt modelId="{E38247CE-96B8-5749-887C-CCBF483E6346}" type="sibTrans" cxnId="{89F63C0B-F815-5445-A99B-62EB4CBACE05}">
      <dgm:prSet/>
      <dgm:spPr/>
      <dgm:t>
        <a:bodyPr/>
        <a:lstStyle/>
        <a:p>
          <a:endParaRPr lang="es-ES"/>
        </a:p>
      </dgm:t>
    </dgm:pt>
    <dgm:pt modelId="{49C5AFBE-D513-7940-9E0B-FBDA4AC40D54}">
      <dgm:prSet custT="1"/>
      <dgm:spPr/>
      <dgm:t>
        <a:bodyPr/>
        <a:lstStyle/>
        <a:p>
          <a:pPr rtl="0"/>
          <a:r>
            <a:rPr lang="es-CL" sz="2000"/>
            <a:t>Hepatomegalia</a:t>
          </a:r>
        </a:p>
      </dgm:t>
    </dgm:pt>
    <dgm:pt modelId="{CA07AD8B-EAFF-6140-A196-B74CFBBDFF80}" type="parTrans" cxnId="{94057654-73D7-8E4E-AC80-71980435482C}">
      <dgm:prSet/>
      <dgm:spPr/>
      <dgm:t>
        <a:bodyPr/>
        <a:lstStyle/>
        <a:p>
          <a:endParaRPr lang="es-ES"/>
        </a:p>
      </dgm:t>
    </dgm:pt>
    <dgm:pt modelId="{05E1C03E-B256-CA41-8EE2-CEDE162532C9}" type="sibTrans" cxnId="{94057654-73D7-8E4E-AC80-71980435482C}">
      <dgm:prSet/>
      <dgm:spPr/>
      <dgm:t>
        <a:bodyPr/>
        <a:lstStyle/>
        <a:p>
          <a:endParaRPr lang="es-ES"/>
        </a:p>
      </dgm:t>
    </dgm:pt>
    <dgm:pt modelId="{0CCB2427-B294-F340-B147-48D8A3E75F36}">
      <dgm:prSet custT="1"/>
      <dgm:spPr/>
      <dgm:t>
        <a:bodyPr/>
        <a:lstStyle/>
        <a:p>
          <a:pPr rtl="0"/>
          <a:r>
            <a:rPr lang="es-CL" sz="2000" dirty="0"/>
            <a:t>Ingurgitación yugular</a:t>
          </a:r>
        </a:p>
      </dgm:t>
    </dgm:pt>
    <dgm:pt modelId="{8C81D7D8-8ADD-9E4E-A0D0-E74197959436}" type="parTrans" cxnId="{C8BFF747-1D24-EF47-A9FE-0FDDD3C1FCB7}">
      <dgm:prSet/>
      <dgm:spPr/>
      <dgm:t>
        <a:bodyPr/>
        <a:lstStyle/>
        <a:p>
          <a:endParaRPr lang="es-ES"/>
        </a:p>
      </dgm:t>
    </dgm:pt>
    <dgm:pt modelId="{9802E72E-5071-604E-A5AF-D93FB18CECE9}" type="sibTrans" cxnId="{C8BFF747-1D24-EF47-A9FE-0FDDD3C1FCB7}">
      <dgm:prSet/>
      <dgm:spPr/>
      <dgm:t>
        <a:bodyPr/>
        <a:lstStyle/>
        <a:p>
          <a:endParaRPr lang="es-ES"/>
        </a:p>
      </dgm:t>
    </dgm:pt>
    <dgm:pt modelId="{C59CF746-41BF-524D-BC98-D7BC7CBC48C6}">
      <dgm:prSet custT="1"/>
      <dgm:spPr/>
      <dgm:t>
        <a:bodyPr/>
        <a:lstStyle/>
        <a:p>
          <a:pPr rtl="0"/>
          <a:r>
            <a:rPr lang="es-CL" sz="2000" dirty="0"/>
            <a:t>Edema facial y periférico</a:t>
          </a:r>
        </a:p>
      </dgm:t>
    </dgm:pt>
    <dgm:pt modelId="{4A29D8C2-B8AE-FA42-8994-E25B852F3706}" type="parTrans" cxnId="{42E27E1D-1EFC-DB44-8759-CC2D7B89B363}">
      <dgm:prSet/>
      <dgm:spPr/>
      <dgm:t>
        <a:bodyPr/>
        <a:lstStyle/>
        <a:p>
          <a:endParaRPr lang="es-ES"/>
        </a:p>
      </dgm:t>
    </dgm:pt>
    <dgm:pt modelId="{43BA3690-2E6B-4C44-ADA8-19647499A334}" type="sibTrans" cxnId="{42E27E1D-1EFC-DB44-8759-CC2D7B89B363}">
      <dgm:prSet/>
      <dgm:spPr/>
      <dgm:t>
        <a:bodyPr/>
        <a:lstStyle/>
        <a:p>
          <a:endParaRPr lang="es-ES"/>
        </a:p>
      </dgm:t>
    </dgm:pt>
    <dgm:pt modelId="{BE3B0FF3-8C3E-5E4D-A409-3CB9CBF77B0A}" type="pres">
      <dgm:prSet presAssocID="{F4A2F90C-3636-5E4D-9924-6748EA36B36A}" presName="Name0" presStyleCnt="0">
        <dgm:presLayoutVars>
          <dgm:dir/>
          <dgm:animLvl val="lvl"/>
          <dgm:resizeHandles val="exact"/>
        </dgm:presLayoutVars>
      </dgm:prSet>
      <dgm:spPr/>
    </dgm:pt>
    <dgm:pt modelId="{919C6B1B-7E47-AB4C-9EC4-763F5E51D051}" type="pres">
      <dgm:prSet presAssocID="{1CBE6C99-9552-A641-B19D-F7C7CC1CB75A}" presName="composite" presStyleCnt="0"/>
      <dgm:spPr/>
    </dgm:pt>
    <dgm:pt modelId="{B51C8225-3C11-2F4E-B9F1-5D55C7A210E8}" type="pres">
      <dgm:prSet presAssocID="{1CBE6C99-9552-A641-B19D-F7C7CC1CB75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3D255376-B28C-8649-8EC6-5A0357052573}" type="pres">
      <dgm:prSet presAssocID="{1CBE6C99-9552-A641-B19D-F7C7CC1CB75A}" presName="desTx" presStyleLbl="alignAccFollowNode1" presStyleIdx="0" presStyleCnt="2">
        <dgm:presLayoutVars>
          <dgm:bulletEnabled val="1"/>
        </dgm:presLayoutVars>
      </dgm:prSet>
      <dgm:spPr/>
    </dgm:pt>
    <dgm:pt modelId="{BA5419A7-D1A2-7149-8989-531B372214CA}" type="pres">
      <dgm:prSet presAssocID="{21C79267-4E75-384C-A4CF-1932EFA2BEA3}" presName="space" presStyleCnt="0"/>
      <dgm:spPr/>
    </dgm:pt>
    <dgm:pt modelId="{F414AFE1-159F-A241-BCA5-43317FE86EA0}" type="pres">
      <dgm:prSet presAssocID="{916E367E-EC4F-E64F-80E7-77E865C11AC0}" presName="composite" presStyleCnt="0"/>
      <dgm:spPr/>
    </dgm:pt>
    <dgm:pt modelId="{22B4A3F1-7DAF-6F46-886A-6748C284EB64}" type="pres">
      <dgm:prSet presAssocID="{916E367E-EC4F-E64F-80E7-77E865C11A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E64101F-8A30-4541-A649-36608AF57A09}" type="pres">
      <dgm:prSet presAssocID="{916E367E-EC4F-E64F-80E7-77E865C11AC0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4EFD704-263A-224C-BCFC-1EF8D6FD6BBE}" type="presOf" srcId="{916E367E-EC4F-E64F-80E7-77E865C11AC0}" destId="{22B4A3F1-7DAF-6F46-886A-6748C284EB64}" srcOrd="0" destOrd="0" presId="urn:microsoft.com/office/officeart/2005/8/layout/hList1"/>
    <dgm:cxn modelId="{DFAA3307-5B3D-514A-A01D-A68697547AE3}" srcId="{1CBE6C99-9552-A641-B19D-F7C7CC1CB75A}" destId="{C02C745F-1104-EA44-9F31-798C7372620D}" srcOrd="6" destOrd="0" parTransId="{0DD680EC-3875-444C-9E7E-E01DC3FDD708}" sibTransId="{0201ED16-BC1E-EC46-9470-3E1B0220219D}"/>
    <dgm:cxn modelId="{89F63C0B-F815-5445-A99B-62EB4CBACE05}" srcId="{F4A2F90C-3636-5E4D-9924-6748EA36B36A}" destId="{916E367E-EC4F-E64F-80E7-77E865C11AC0}" srcOrd="1" destOrd="0" parTransId="{C09874A7-0E32-C340-8D54-FDC3C15418FF}" sibTransId="{E38247CE-96B8-5749-887C-CCBF483E6346}"/>
    <dgm:cxn modelId="{95BE5E0F-62EB-B84C-9220-79021AF4964B}" type="presOf" srcId="{C59CF746-41BF-524D-BC98-D7BC7CBC48C6}" destId="{2E64101F-8A30-4541-A649-36608AF57A09}" srcOrd="0" destOrd="2" presId="urn:microsoft.com/office/officeart/2005/8/layout/hList1"/>
    <dgm:cxn modelId="{42E27E1D-1EFC-DB44-8759-CC2D7B89B363}" srcId="{916E367E-EC4F-E64F-80E7-77E865C11AC0}" destId="{C59CF746-41BF-524D-BC98-D7BC7CBC48C6}" srcOrd="2" destOrd="0" parTransId="{4A29D8C2-B8AE-FA42-8994-E25B852F3706}" sibTransId="{43BA3690-2E6B-4C44-ADA8-19647499A334}"/>
    <dgm:cxn modelId="{2C5F5B1F-3981-DF47-8B3C-CD4D7134917A}" type="presOf" srcId="{C02C745F-1104-EA44-9F31-798C7372620D}" destId="{3D255376-B28C-8649-8EC6-5A0357052573}" srcOrd="0" destOrd="6" presId="urn:microsoft.com/office/officeart/2005/8/layout/hList1"/>
    <dgm:cxn modelId="{92C3FD33-99E5-054C-9FFB-02053E70605D}" type="presOf" srcId="{1CBE6C99-9552-A641-B19D-F7C7CC1CB75A}" destId="{B51C8225-3C11-2F4E-B9F1-5D55C7A210E8}" srcOrd="0" destOrd="0" presId="urn:microsoft.com/office/officeart/2005/8/layout/hList1"/>
    <dgm:cxn modelId="{369AF036-8E49-E94A-9461-AEFE12CC8EED}" type="presOf" srcId="{F4A2F90C-3636-5E4D-9924-6748EA36B36A}" destId="{BE3B0FF3-8C3E-5E4D-A409-3CB9CBF77B0A}" srcOrd="0" destOrd="0" presId="urn:microsoft.com/office/officeart/2005/8/layout/hList1"/>
    <dgm:cxn modelId="{26070E40-7876-5946-A404-DC3FEC28C8D0}" srcId="{1CBE6C99-9552-A641-B19D-F7C7CC1CB75A}" destId="{0532F137-3A1E-2948-BC41-05CEFDFEB810}" srcOrd="4" destOrd="0" parTransId="{B772D1FB-0528-8444-B002-EF3DA8BC1E09}" sibTransId="{0C7A3031-8BFA-4F49-BA98-3D688D61FCD3}"/>
    <dgm:cxn modelId="{A04DD863-5574-F542-8FE2-D4753D5551C9}" srcId="{1CBE6C99-9552-A641-B19D-F7C7CC1CB75A}" destId="{86DB124F-E580-4845-91B1-44B7D49C1EE1}" srcOrd="2" destOrd="0" parTransId="{A2E11EBE-DE9F-D14D-9CE7-74708441EF71}" sibTransId="{E6BBB258-F0AC-5747-9FE2-8C7C1890C75F}"/>
    <dgm:cxn modelId="{798B8E64-A757-4B4D-BA0A-F0D06DF46B2B}" srcId="{1CBE6C99-9552-A641-B19D-F7C7CC1CB75A}" destId="{985827D9-5B82-4A4A-92AD-6064AC75D249}" srcOrd="0" destOrd="0" parTransId="{74C97910-B149-4247-811E-F63BE55A6CD7}" sibTransId="{8D739505-9A7B-F34F-9B75-1D381C763E2B}"/>
    <dgm:cxn modelId="{5BA42346-5178-F24B-AE39-33865266846E}" type="presOf" srcId="{A75C6E1A-B22A-5A40-8646-7D92E6D65749}" destId="{3D255376-B28C-8649-8EC6-5A0357052573}" srcOrd="0" destOrd="3" presId="urn:microsoft.com/office/officeart/2005/8/layout/hList1"/>
    <dgm:cxn modelId="{C8BFF747-1D24-EF47-A9FE-0FDDD3C1FCB7}" srcId="{916E367E-EC4F-E64F-80E7-77E865C11AC0}" destId="{0CCB2427-B294-F340-B147-48D8A3E75F36}" srcOrd="1" destOrd="0" parTransId="{8C81D7D8-8ADD-9E4E-A0D0-E74197959436}" sibTransId="{9802E72E-5071-604E-A5AF-D93FB18CECE9}"/>
    <dgm:cxn modelId="{5F00F771-0B22-C744-96C7-F8D7C9F8B0C6}" type="presOf" srcId="{0CCB2427-B294-F340-B147-48D8A3E75F36}" destId="{2E64101F-8A30-4541-A649-36608AF57A09}" srcOrd="0" destOrd="1" presId="urn:microsoft.com/office/officeart/2005/8/layout/hList1"/>
    <dgm:cxn modelId="{A7C4A553-EC3D-2147-AD8B-DF47E68F1C00}" srcId="{1CBE6C99-9552-A641-B19D-F7C7CC1CB75A}" destId="{1139E47C-1996-484A-999E-FBAF9CE258CD}" srcOrd="5" destOrd="0" parTransId="{E3F628A8-F89B-944C-9C95-5B61BF084215}" sibTransId="{34EEB2B5-3D03-614F-BA69-120CAF7C3F0A}"/>
    <dgm:cxn modelId="{18974774-9C61-9A45-BA9C-4A1C06ED2C3E}" srcId="{F4A2F90C-3636-5E4D-9924-6748EA36B36A}" destId="{1CBE6C99-9552-A641-B19D-F7C7CC1CB75A}" srcOrd="0" destOrd="0" parTransId="{2068D282-454B-6A4B-83DE-C91002535F85}" sibTransId="{21C79267-4E75-384C-A4CF-1932EFA2BEA3}"/>
    <dgm:cxn modelId="{94057654-73D7-8E4E-AC80-71980435482C}" srcId="{916E367E-EC4F-E64F-80E7-77E865C11AC0}" destId="{49C5AFBE-D513-7940-9E0B-FBDA4AC40D54}" srcOrd="0" destOrd="0" parTransId="{CA07AD8B-EAFF-6140-A196-B74CFBBDFF80}" sibTransId="{05E1C03E-B256-CA41-8EE2-CEDE162532C9}"/>
    <dgm:cxn modelId="{0AA8585A-24C2-5B4A-8133-5FBD61CA19B9}" srcId="{1CBE6C99-9552-A641-B19D-F7C7CC1CB75A}" destId="{A75C6E1A-B22A-5A40-8646-7D92E6D65749}" srcOrd="3" destOrd="0" parTransId="{2F7DE768-A541-5C4F-BEF2-0739F88AFF61}" sibTransId="{3AC617D4-7E31-1E49-8BFD-6ECFE47F2FC3}"/>
    <dgm:cxn modelId="{B333C185-FB46-0F4E-8C4E-9544AA986D34}" type="presOf" srcId="{86DB124F-E580-4845-91B1-44B7D49C1EE1}" destId="{3D255376-B28C-8649-8EC6-5A0357052573}" srcOrd="0" destOrd="2" presId="urn:microsoft.com/office/officeart/2005/8/layout/hList1"/>
    <dgm:cxn modelId="{22DD0B8F-4761-9243-B026-2D28894289D9}" srcId="{1CBE6C99-9552-A641-B19D-F7C7CC1CB75A}" destId="{A4C35386-3BBD-9F4C-A269-5CFC6538750A}" srcOrd="1" destOrd="0" parTransId="{DED1FEB7-6BD2-EC40-8A4E-EC8AB42508D4}" sibTransId="{C994A678-9D10-2C48-8C91-F57AA7579D59}"/>
    <dgm:cxn modelId="{52427A9F-5716-D740-B9CD-4E068BC75AC3}" type="presOf" srcId="{985827D9-5B82-4A4A-92AD-6064AC75D249}" destId="{3D255376-B28C-8649-8EC6-5A0357052573}" srcOrd="0" destOrd="0" presId="urn:microsoft.com/office/officeart/2005/8/layout/hList1"/>
    <dgm:cxn modelId="{E849D1A4-A9AA-AF43-B96F-63FF06068747}" type="presOf" srcId="{A4C35386-3BBD-9F4C-A269-5CFC6538750A}" destId="{3D255376-B28C-8649-8EC6-5A0357052573}" srcOrd="0" destOrd="1" presId="urn:microsoft.com/office/officeart/2005/8/layout/hList1"/>
    <dgm:cxn modelId="{AC86DEAD-BE60-D145-84DE-7319C4D50072}" type="presOf" srcId="{0532F137-3A1E-2948-BC41-05CEFDFEB810}" destId="{3D255376-B28C-8649-8EC6-5A0357052573}" srcOrd="0" destOrd="4" presId="urn:microsoft.com/office/officeart/2005/8/layout/hList1"/>
    <dgm:cxn modelId="{05FED6C3-B8B7-DF4A-BA9B-979921257B34}" type="presOf" srcId="{49C5AFBE-D513-7940-9E0B-FBDA4AC40D54}" destId="{2E64101F-8A30-4541-A649-36608AF57A09}" srcOrd="0" destOrd="0" presId="urn:microsoft.com/office/officeart/2005/8/layout/hList1"/>
    <dgm:cxn modelId="{AB9545EA-13EC-0B45-A5B7-3EE9F2538715}" type="presOf" srcId="{1139E47C-1996-484A-999E-FBAF9CE258CD}" destId="{3D255376-B28C-8649-8EC6-5A0357052573}" srcOrd="0" destOrd="5" presId="urn:microsoft.com/office/officeart/2005/8/layout/hList1"/>
    <dgm:cxn modelId="{B3970BF8-551F-E548-9CC6-5778BC3EB195}" type="presParOf" srcId="{BE3B0FF3-8C3E-5E4D-A409-3CB9CBF77B0A}" destId="{919C6B1B-7E47-AB4C-9EC4-763F5E51D051}" srcOrd="0" destOrd="0" presId="urn:microsoft.com/office/officeart/2005/8/layout/hList1"/>
    <dgm:cxn modelId="{885CCDE2-4A00-6942-8AA1-924AE021DCCF}" type="presParOf" srcId="{919C6B1B-7E47-AB4C-9EC4-763F5E51D051}" destId="{B51C8225-3C11-2F4E-B9F1-5D55C7A210E8}" srcOrd="0" destOrd="0" presId="urn:microsoft.com/office/officeart/2005/8/layout/hList1"/>
    <dgm:cxn modelId="{FD257E9E-A1A1-3747-92C6-AD8655FEFDB0}" type="presParOf" srcId="{919C6B1B-7E47-AB4C-9EC4-763F5E51D051}" destId="{3D255376-B28C-8649-8EC6-5A0357052573}" srcOrd="1" destOrd="0" presId="urn:microsoft.com/office/officeart/2005/8/layout/hList1"/>
    <dgm:cxn modelId="{6FCFDE5F-41F7-8141-9686-6FB1F8B6E861}" type="presParOf" srcId="{BE3B0FF3-8C3E-5E4D-A409-3CB9CBF77B0A}" destId="{BA5419A7-D1A2-7149-8989-531B372214CA}" srcOrd="1" destOrd="0" presId="urn:microsoft.com/office/officeart/2005/8/layout/hList1"/>
    <dgm:cxn modelId="{8E41EE17-6956-9648-A280-8EB7E53ABE27}" type="presParOf" srcId="{BE3B0FF3-8C3E-5E4D-A409-3CB9CBF77B0A}" destId="{F414AFE1-159F-A241-BCA5-43317FE86EA0}" srcOrd="2" destOrd="0" presId="urn:microsoft.com/office/officeart/2005/8/layout/hList1"/>
    <dgm:cxn modelId="{14F7BB01-9151-1E4F-A08B-CE4C191D4E0D}" type="presParOf" srcId="{F414AFE1-159F-A241-BCA5-43317FE86EA0}" destId="{22B4A3F1-7DAF-6F46-886A-6748C284EB64}" srcOrd="0" destOrd="0" presId="urn:microsoft.com/office/officeart/2005/8/layout/hList1"/>
    <dgm:cxn modelId="{8D3251BF-7CD4-A043-9175-28A97E7DB3FA}" type="presParOf" srcId="{F414AFE1-159F-A241-BCA5-43317FE86EA0}" destId="{2E64101F-8A30-4541-A649-36608AF57A0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8A6380-F2C0-9446-ADEE-0BBBB99E01A2}" type="doc">
      <dgm:prSet loTypeId="urn:microsoft.com/office/officeart/2005/8/layout/hList1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S"/>
        </a:p>
      </dgm:t>
    </dgm:pt>
    <dgm:pt modelId="{38214D76-48D9-5644-8584-A34E05CD4938}">
      <dgm:prSet custT="1"/>
      <dgm:spPr/>
      <dgm:t>
        <a:bodyPr/>
        <a:lstStyle/>
        <a:p>
          <a:pPr rtl="0"/>
          <a:r>
            <a:rPr lang="es-CL" sz="2000" dirty="0"/>
            <a:t>Disminución de la contractilidad</a:t>
          </a:r>
        </a:p>
      </dgm:t>
    </dgm:pt>
    <dgm:pt modelId="{DACCC6AB-35CF-DB4E-9A1B-E8579AA6CD55}" type="parTrans" cxnId="{67F3CA9B-0322-2146-B534-817A86AEA187}">
      <dgm:prSet/>
      <dgm:spPr/>
      <dgm:t>
        <a:bodyPr/>
        <a:lstStyle/>
        <a:p>
          <a:endParaRPr lang="es-ES" sz="1600"/>
        </a:p>
      </dgm:t>
    </dgm:pt>
    <dgm:pt modelId="{664A76F1-937D-C945-A3A8-44E8E23578EA}" type="sibTrans" cxnId="{67F3CA9B-0322-2146-B534-817A86AEA187}">
      <dgm:prSet/>
      <dgm:spPr/>
      <dgm:t>
        <a:bodyPr/>
        <a:lstStyle/>
        <a:p>
          <a:endParaRPr lang="es-ES" sz="1600"/>
        </a:p>
      </dgm:t>
    </dgm:pt>
    <dgm:pt modelId="{55E05E47-75D3-D14D-823A-5516CF074B36}">
      <dgm:prSet custT="1"/>
      <dgm:spPr/>
      <dgm:t>
        <a:bodyPr/>
        <a:lstStyle/>
        <a:p>
          <a:pPr rtl="0"/>
          <a:r>
            <a:rPr lang="es-CL" sz="2000"/>
            <a:t>Pulsos débiles</a:t>
          </a:r>
        </a:p>
      </dgm:t>
    </dgm:pt>
    <dgm:pt modelId="{7B7C481C-BDD0-2144-9CCA-B57D0F6F2DB7}" type="parTrans" cxnId="{AFB605DD-6353-8F47-9543-B0AF6EC50021}">
      <dgm:prSet/>
      <dgm:spPr/>
      <dgm:t>
        <a:bodyPr/>
        <a:lstStyle/>
        <a:p>
          <a:endParaRPr lang="es-ES" sz="1600"/>
        </a:p>
      </dgm:t>
    </dgm:pt>
    <dgm:pt modelId="{F3DF90A5-58F2-664F-B96D-E5244B301EFF}" type="sibTrans" cxnId="{AFB605DD-6353-8F47-9543-B0AF6EC50021}">
      <dgm:prSet/>
      <dgm:spPr/>
      <dgm:t>
        <a:bodyPr/>
        <a:lstStyle/>
        <a:p>
          <a:endParaRPr lang="es-ES" sz="1600"/>
        </a:p>
      </dgm:t>
    </dgm:pt>
    <dgm:pt modelId="{0C96A29F-9797-CB4A-9DAA-AC89EE4DFE0F}">
      <dgm:prSet custT="1"/>
      <dgm:spPr/>
      <dgm:t>
        <a:bodyPr/>
        <a:lstStyle/>
        <a:p>
          <a:pPr rtl="0"/>
          <a:r>
            <a:rPr lang="es-CL" sz="2000"/>
            <a:t>Galope</a:t>
          </a:r>
        </a:p>
      </dgm:t>
    </dgm:pt>
    <dgm:pt modelId="{C2317897-BE15-064E-93B1-F8A7EB84685D}" type="parTrans" cxnId="{5FE6F9EC-6215-F14A-874A-C559DC3F57AF}">
      <dgm:prSet/>
      <dgm:spPr/>
      <dgm:t>
        <a:bodyPr/>
        <a:lstStyle/>
        <a:p>
          <a:endParaRPr lang="es-ES" sz="1600"/>
        </a:p>
      </dgm:t>
    </dgm:pt>
    <dgm:pt modelId="{1405C30E-E988-864E-92A1-7B11FC7ABC63}" type="sibTrans" cxnId="{5FE6F9EC-6215-F14A-874A-C559DC3F57AF}">
      <dgm:prSet/>
      <dgm:spPr/>
      <dgm:t>
        <a:bodyPr/>
        <a:lstStyle/>
        <a:p>
          <a:endParaRPr lang="es-ES" sz="1600"/>
        </a:p>
      </dgm:t>
    </dgm:pt>
    <dgm:pt modelId="{B2D3A27E-4356-6242-BDF4-75DC31D3A7FF}">
      <dgm:prSet custT="1"/>
      <dgm:spPr/>
      <dgm:t>
        <a:bodyPr/>
        <a:lstStyle/>
        <a:p>
          <a:pPr rtl="0"/>
          <a:r>
            <a:rPr lang="es-CL" sz="2000"/>
            <a:t>Oliguria</a:t>
          </a:r>
        </a:p>
      </dgm:t>
    </dgm:pt>
    <dgm:pt modelId="{702C913B-22D3-764B-9404-8E1CEE7CE103}" type="parTrans" cxnId="{94AC5BD5-7968-0542-B44B-3250FD8CFEB9}">
      <dgm:prSet/>
      <dgm:spPr/>
      <dgm:t>
        <a:bodyPr/>
        <a:lstStyle/>
        <a:p>
          <a:endParaRPr lang="es-ES" sz="1600"/>
        </a:p>
      </dgm:t>
    </dgm:pt>
    <dgm:pt modelId="{8C1CBED6-9007-C24C-B80D-4567DEFECB94}" type="sibTrans" cxnId="{94AC5BD5-7968-0542-B44B-3250FD8CFEB9}">
      <dgm:prSet/>
      <dgm:spPr/>
      <dgm:t>
        <a:bodyPr/>
        <a:lstStyle/>
        <a:p>
          <a:endParaRPr lang="es-ES" sz="1600"/>
        </a:p>
      </dgm:t>
    </dgm:pt>
    <dgm:pt modelId="{24738532-6784-5D4C-951D-30B63C1652E4}">
      <dgm:prSet custT="1"/>
      <dgm:spPr/>
      <dgm:t>
        <a:bodyPr/>
        <a:lstStyle/>
        <a:p>
          <a:pPr rtl="0"/>
          <a:r>
            <a:rPr lang="es-CL" sz="2000"/>
            <a:t>Estimulación simpática</a:t>
          </a:r>
        </a:p>
      </dgm:t>
    </dgm:pt>
    <dgm:pt modelId="{550D991E-1E61-5047-A703-DE73985AA2E1}" type="parTrans" cxnId="{AFC61552-8393-0343-9104-027F25121834}">
      <dgm:prSet/>
      <dgm:spPr/>
      <dgm:t>
        <a:bodyPr/>
        <a:lstStyle/>
        <a:p>
          <a:endParaRPr lang="es-ES" sz="1600"/>
        </a:p>
      </dgm:t>
    </dgm:pt>
    <dgm:pt modelId="{6B11FF71-DA4B-E744-828A-EFB83CD945D4}" type="sibTrans" cxnId="{AFC61552-8393-0343-9104-027F25121834}">
      <dgm:prSet/>
      <dgm:spPr/>
      <dgm:t>
        <a:bodyPr/>
        <a:lstStyle/>
        <a:p>
          <a:endParaRPr lang="es-ES" sz="1600"/>
        </a:p>
      </dgm:t>
    </dgm:pt>
    <dgm:pt modelId="{11F63439-342A-814C-BDC2-AB2753118E82}">
      <dgm:prSet custT="1"/>
      <dgm:spPr/>
      <dgm:t>
        <a:bodyPr/>
        <a:lstStyle/>
        <a:p>
          <a:pPr rtl="0"/>
          <a:r>
            <a:rPr lang="es-CL" sz="2000"/>
            <a:t>Taquicardia</a:t>
          </a:r>
        </a:p>
      </dgm:t>
    </dgm:pt>
    <dgm:pt modelId="{AEC84464-A80E-8B45-A7D0-F21E9814C9F1}" type="parTrans" cxnId="{F0A75CC1-94AA-A34D-B2BE-6A519FAB99A5}">
      <dgm:prSet/>
      <dgm:spPr/>
      <dgm:t>
        <a:bodyPr/>
        <a:lstStyle/>
        <a:p>
          <a:endParaRPr lang="es-ES" sz="1600"/>
        </a:p>
      </dgm:t>
    </dgm:pt>
    <dgm:pt modelId="{123AC716-11A4-184F-B011-5ED81258CFAE}" type="sibTrans" cxnId="{F0A75CC1-94AA-A34D-B2BE-6A519FAB99A5}">
      <dgm:prSet/>
      <dgm:spPr/>
      <dgm:t>
        <a:bodyPr/>
        <a:lstStyle/>
        <a:p>
          <a:endParaRPr lang="es-ES" sz="1600"/>
        </a:p>
      </dgm:t>
    </dgm:pt>
    <dgm:pt modelId="{C0E0570E-8E3F-AB4E-8AD6-7E5403FB6DD1}">
      <dgm:prSet custT="1"/>
      <dgm:spPr/>
      <dgm:t>
        <a:bodyPr/>
        <a:lstStyle/>
        <a:p>
          <a:pPr rtl="0"/>
          <a:r>
            <a:rPr lang="es-CL" sz="2000"/>
            <a:t>Sudoración</a:t>
          </a:r>
        </a:p>
      </dgm:t>
    </dgm:pt>
    <dgm:pt modelId="{3170BCC5-7D70-484E-9DB4-2125FD69771A}" type="parTrans" cxnId="{2F6644D3-D943-0249-959F-A84EEBAEBAC8}">
      <dgm:prSet/>
      <dgm:spPr/>
      <dgm:t>
        <a:bodyPr/>
        <a:lstStyle/>
        <a:p>
          <a:endParaRPr lang="es-ES" sz="1600"/>
        </a:p>
      </dgm:t>
    </dgm:pt>
    <dgm:pt modelId="{11486B16-C617-0240-9C5E-071D7CDA1FB9}" type="sibTrans" cxnId="{2F6644D3-D943-0249-959F-A84EEBAEBAC8}">
      <dgm:prSet/>
      <dgm:spPr/>
      <dgm:t>
        <a:bodyPr/>
        <a:lstStyle/>
        <a:p>
          <a:endParaRPr lang="es-ES" sz="1600"/>
        </a:p>
      </dgm:t>
    </dgm:pt>
    <dgm:pt modelId="{5ADACCB7-6F51-4245-AD84-88E912C65492}">
      <dgm:prSet custT="1"/>
      <dgm:spPr/>
      <dgm:t>
        <a:bodyPr/>
        <a:lstStyle/>
        <a:p>
          <a:pPr rtl="0"/>
          <a:r>
            <a:rPr lang="es-CL" sz="2000"/>
            <a:t>Vasoconstricción periférica</a:t>
          </a:r>
        </a:p>
      </dgm:t>
    </dgm:pt>
    <dgm:pt modelId="{8C8116BC-CD7A-6647-84F7-66A0B0E9539A}" type="parTrans" cxnId="{7BEB30AB-F35F-9C47-A0BD-3CDC1E00B1AE}">
      <dgm:prSet/>
      <dgm:spPr/>
      <dgm:t>
        <a:bodyPr/>
        <a:lstStyle/>
        <a:p>
          <a:endParaRPr lang="es-ES" sz="1600"/>
        </a:p>
      </dgm:t>
    </dgm:pt>
    <dgm:pt modelId="{B6A8BAF0-C28B-954B-B46E-9EBEF6753A13}" type="sibTrans" cxnId="{7BEB30AB-F35F-9C47-A0BD-3CDC1E00B1AE}">
      <dgm:prSet/>
      <dgm:spPr/>
      <dgm:t>
        <a:bodyPr/>
        <a:lstStyle/>
        <a:p>
          <a:endParaRPr lang="es-ES" sz="1600"/>
        </a:p>
      </dgm:t>
    </dgm:pt>
    <dgm:pt modelId="{EF2465A7-427C-6D4B-8A3A-C5CC7C9ABD31}" type="pres">
      <dgm:prSet presAssocID="{AE8A6380-F2C0-9446-ADEE-0BBBB99E01A2}" presName="Name0" presStyleCnt="0">
        <dgm:presLayoutVars>
          <dgm:dir/>
          <dgm:animLvl val="lvl"/>
          <dgm:resizeHandles val="exact"/>
        </dgm:presLayoutVars>
      </dgm:prSet>
      <dgm:spPr/>
    </dgm:pt>
    <dgm:pt modelId="{55DD2C57-D8A4-D145-81A2-C4FB08E1FB51}" type="pres">
      <dgm:prSet presAssocID="{38214D76-48D9-5644-8584-A34E05CD4938}" presName="composite" presStyleCnt="0"/>
      <dgm:spPr/>
    </dgm:pt>
    <dgm:pt modelId="{DC7D02FB-EB89-B54D-9464-8FB5055ACC4B}" type="pres">
      <dgm:prSet presAssocID="{38214D76-48D9-5644-8584-A34E05CD493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524F6EE4-9C5F-0040-BF55-A965DCEC368E}" type="pres">
      <dgm:prSet presAssocID="{38214D76-48D9-5644-8584-A34E05CD4938}" presName="desTx" presStyleLbl="alignAccFollowNode1" presStyleIdx="0" presStyleCnt="2">
        <dgm:presLayoutVars>
          <dgm:bulletEnabled val="1"/>
        </dgm:presLayoutVars>
      </dgm:prSet>
      <dgm:spPr/>
    </dgm:pt>
    <dgm:pt modelId="{CA26BF11-2A6F-CC43-AC02-50361FA57BDC}" type="pres">
      <dgm:prSet presAssocID="{664A76F1-937D-C945-A3A8-44E8E23578EA}" presName="space" presStyleCnt="0"/>
      <dgm:spPr/>
    </dgm:pt>
    <dgm:pt modelId="{9051AC08-65BF-D540-9F5B-482EBEB7539E}" type="pres">
      <dgm:prSet presAssocID="{24738532-6784-5D4C-951D-30B63C1652E4}" presName="composite" presStyleCnt="0"/>
      <dgm:spPr/>
    </dgm:pt>
    <dgm:pt modelId="{0A6686A9-326F-9C43-BC7F-B503F6DB362B}" type="pres">
      <dgm:prSet presAssocID="{24738532-6784-5D4C-951D-30B63C1652E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D62E03B4-661F-DC44-91C5-D4F47B4A578E}" type="pres">
      <dgm:prSet presAssocID="{24738532-6784-5D4C-951D-30B63C1652E4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A76B771C-5295-2F49-9B14-81BE7CF653D9}" type="presOf" srcId="{5ADACCB7-6F51-4245-AD84-88E912C65492}" destId="{D62E03B4-661F-DC44-91C5-D4F47B4A578E}" srcOrd="0" destOrd="2" presId="urn:microsoft.com/office/officeart/2005/8/layout/hList1"/>
    <dgm:cxn modelId="{F282B94B-0B06-8945-9840-94355A1FD923}" type="presOf" srcId="{38214D76-48D9-5644-8584-A34E05CD4938}" destId="{DC7D02FB-EB89-B54D-9464-8FB5055ACC4B}" srcOrd="0" destOrd="0" presId="urn:microsoft.com/office/officeart/2005/8/layout/hList1"/>
    <dgm:cxn modelId="{AFC61552-8393-0343-9104-027F25121834}" srcId="{AE8A6380-F2C0-9446-ADEE-0BBBB99E01A2}" destId="{24738532-6784-5D4C-951D-30B63C1652E4}" srcOrd="1" destOrd="0" parTransId="{550D991E-1E61-5047-A703-DE73985AA2E1}" sibTransId="{6B11FF71-DA4B-E744-828A-EFB83CD945D4}"/>
    <dgm:cxn modelId="{362FAE58-D4B1-B241-A756-82BDDE4F23C0}" type="presOf" srcId="{55E05E47-75D3-D14D-823A-5516CF074B36}" destId="{524F6EE4-9C5F-0040-BF55-A965DCEC368E}" srcOrd="0" destOrd="0" presId="urn:microsoft.com/office/officeart/2005/8/layout/hList1"/>
    <dgm:cxn modelId="{D117DE88-82BE-4C49-9107-0E9D5B3D7BD4}" type="presOf" srcId="{11F63439-342A-814C-BDC2-AB2753118E82}" destId="{D62E03B4-661F-DC44-91C5-D4F47B4A578E}" srcOrd="0" destOrd="0" presId="urn:microsoft.com/office/officeart/2005/8/layout/hList1"/>
    <dgm:cxn modelId="{67F3CA9B-0322-2146-B534-817A86AEA187}" srcId="{AE8A6380-F2C0-9446-ADEE-0BBBB99E01A2}" destId="{38214D76-48D9-5644-8584-A34E05CD4938}" srcOrd="0" destOrd="0" parTransId="{DACCC6AB-35CF-DB4E-9A1B-E8579AA6CD55}" sibTransId="{664A76F1-937D-C945-A3A8-44E8E23578EA}"/>
    <dgm:cxn modelId="{2826BFA7-BC74-9C49-AC63-F05B8DD1C37B}" type="presOf" srcId="{0C96A29F-9797-CB4A-9DAA-AC89EE4DFE0F}" destId="{524F6EE4-9C5F-0040-BF55-A965DCEC368E}" srcOrd="0" destOrd="1" presId="urn:microsoft.com/office/officeart/2005/8/layout/hList1"/>
    <dgm:cxn modelId="{7BEB30AB-F35F-9C47-A0BD-3CDC1E00B1AE}" srcId="{24738532-6784-5D4C-951D-30B63C1652E4}" destId="{5ADACCB7-6F51-4245-AD84-88E912C65492}" srcOrd="2" destOrd="0" parTransId="{8C8116BC-CD7A-6647-84F7-66A0B0E9539A}" sibTransId="{B6A8BAF0-C28B-954B-B46E-9EBEF6753A13}"/>
    <dgm:cxn modelId="{3A6C96AC-995A-014F-A044-E92B985F9136}" type="presOf" srcId="{B2D3A27E-4356-6242-BDF4-75DC31D3A7FF}" destId="{524F6EE4-9C5F-0040-BF55-A965DCEC368E}" srcOrd="0" destOrd="2" presId="urn:microsoft.com/office/officeart/2005/8/layout/hList1"/>
    <dgm:cxn modelId="{7CAEE4B8-5091-A549-A5DB-C52F8542E85B}" type="presOf" srcId="{AE8A6380-F2C0-9446-ADEE-0BBBB99E01A2}" destId="{EF2465A7-427C-6D4B-8A3A-C5CC7C9ABD31}" srcOrd="0" destOrd="0" presId="urn:microsoft.com/office/officeart/2005/8/layout/hList1"/>
    <dgm:cxn modelId="{7DAB11BC-64CD-0242-9338-93DBE19C8FB8}" type="presOf" srcId="{24738532-6784-5D4C-951D-30B63C1652E4}" destId="{0A6686A9-326F-9C43-BC7F-B503F6DB362B}" srcOrd="0" destOrd="0" presId="urn:microsoft.com/office/officeart/2005/8/layout/hList1"/>
    <dgm:cxn modelId="{F0A75CC1-94AA-A34D-B2BE-6A519FAB99A5}" srcId="{24738532-6784-5D4C-951D-30B63C1652E4}" destId="{11F63439-342A-814C-BDC2-AB2753118E82}" srcOrd="0" destOrd="0" parTransId="{AEC84464-A80E-8B45-A7D0-F21E9814C9F1}" sibTransId="{123AC716-11A4-184F-B011-5ED81258CFAE}"/>
    <dgm:cxn modelId="{2F6644D3-D943-0249-959F-A84EEBAEBAC8}" srcId="{24738532-6784-5D4C-951D-30B63C1652E4}" destId="{C0E0570E-8E3F-AB4E-8AD6-7E5403FB6DD1}" srcOrd="1" destOrd="0" parTransId="{3170BCC5-7D70-484E-9DB4-2125FD69771A}" sibTransId="{11486B16-C617-0240-9C5E-071D7CDA1FB9}"/>
    <dgm:cxn modelId="{94AC5BD5-7968-0542-B44B-3250FD8CFEB9}" srcId="{38214D76-48D9-5644-8584-A34E05CD4938}" destId="{B2D3A27E-4356-6242-BDF4-75DC31D3A7FF}" srcOrd="2" destOrd="0" parTransId="{702C913B-22D3-764B-9404-8E1CEE7CE103}" sibTransId="{8C1CBED6-9007-C24C-B80D-4567DEFECB94}"/>
    <dgm:cxn modelId="{AFB605DD-6353-8F47-9543-B0AF6EC50021}" srcId="{38214D76-48D9-5644-8584-A34E05CD4938}" destId="{55E05E47-75D3-D14D-823A-5516CF074B36}" srcOrd="0" destOrd="0" parTransId="{7B7C481C-BDD0-2144-9CCA-B57D0F6F2DB7}" sibTransId="{F3DF90A5-58F2-664F-B96D-E5244B301EFF}"/>
    <dgm:cxn modelId="{5FE6F9EC-6215-F14A-874A-C559DC3F57AF}" srcId="{38214D76-48D9-5644-8584-A34E05CD4938}" destId="{0C96A29F-9797-CB4A-9DAA-AC89EE4DFE0F}" srcOrd="1" destOrd="0" parTransId="{C2317897-BE15-064E-93B1-F8A7EB84685D}" sibTransId="{1405C30E-E988-864E-92A1-7B11FC7ABC63}"/>
    <dgm:cxn modelId="{5A08DCF9-5A6F-4049-B34B-361DD9045525}" type="presOf" srcId="{C0E0570E-8E3F-AB4E-8AD6-7E5403FB6DD1}" destId="{D62E03B4-661F-DC44-91C5-D4F47B4A578E}" srcOrd="0" destOrd="1" presId="urn:microsoft.com/office/officeart/2005/8/layout/hList1"/>
    <dgm:cxn modelId="{DDD41C30-71B5-7547-85E4-F098838C0D7B}" type="presParOf" srcId="{EF2465A7-427C-6D4B-8A3A-C5CC7C9ABD31}" destId="{55DD2C57-D8A4-D145-81A2-C4FB08E1FB51}" srcOrd="0" destOrd="0" presId="urn:microsoft.com/office/officeart/2005/8/layout/hList1"/>
    <dgm:cxn modelId="{958637CC-A4C0-4447-85CA-F0502141706D}" type="presParOf" srcId="{55DD2C57-D8A4-D145-81A2-C4FB08E1FB51}" destId="{DC7D02FB-EB89-B54D-9464-8FB5055ACC4B}" srcOrd="0" destOrd="0" presId="urn:microsoft.com/office/officeart/2005/8/layout/hList1"/>
    <dgm:cxn modelId="{04429258-A59C-DE45-9E56-E5B6BE2B123C}" type="presParOf" srcId="{55DD2C57-D8A4-D145-81A2-C4FB08E1FB51}" destId="{524F6EE4-9C5F-0040-BF55-A965DCEC368E}" srcOrd="1" destOrd="0" presId="urn:microsoft.com/office/officeart/2005/8/layout/hList1"/>
    <dgm:cxn modelId="{ACC3EF6A-0174-9248-83A5-5C7BDE0AC1E1}" type="presParOf" srcId="{EF2465A7-427C-6D4B-8A3A-C5CC7C9ABD31}" destId="{CA26BF11-2A6F-CC43-AC02-50361FA57BDC}" srcOrd="1" destOrd="0" presId="urn:microsoft.com/office/officeart/2005/8/layout/hList1"/>
    <dgm:cxn modelId="{78DFD939-70CA-9840-BD95-5517D534F3F6}" type="presParOf" srcId="{EF2465A7-427C-6D4B-8A3A-C5CC7C9ABD31}" destId="{9051AC08-65BF-D540-9F5B-482EBEB7539E}" srcOrd="2" destOrd="0" presId="urn:microsoft.com/office/officeart/2005/8/layout/hList1"/>
    <dgm:cxn modelId="{730EDD86-04F5-804A-9933-58DA8D5D25A9}" type="presParOf" srcId="{9051AC08-65BF-D540-9F5B-482EBEB7539E}" destId="{0A6686A9-326F-9C43-BC7F-B503F6DB362B}" srcOrd="0" destOrd="0" presId="urn:microsoft.com/office/officeart/2005/8/layout/hList1"/>
    <dgm:cxn modelId="{B84F81CF-2E80-4141-B45A-14C0271F1C55}" type="presParOf" srcId="{9051AC08-65BF-D540-9F5B-482EBEB7539E}" destId="{D62E03B4-661F-DC44-91C5-D4F47B4A578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025C64-D0C4-1D4A-857F-F8AA9CC591D9}" type="doc">
      <dgm:prSet loTypeId="urn:microsoft.com/office/officeart/2005/8/layout/hList1" loCatId="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s-ES"/>
        </a:p>
      </dgm:t>
    </dgm:pt>
    <dgm:pt modelId="{FF27E402-8AFF-124E-9EAE-CBF0E9BE95C2}">
      <dgm:prSet custT="1"/>
      <dgm:spPr/>
      <dgm:t>
        <a:bodyPr/>
        <a:lstStyle/>
        <a:p>
          <a:pPr rtl="0"/>
          <a:r>
            <a:rPr lang="es-CL" sz="1800"/>
            <a:t>Recién nacidos y Lactante </a:t>
          </a:r>
          <a:r>
            <a:rPr lang="es-CL" sz="1800">
              <a:sym typeface="Wingdings"/>
            </a:rPr>
            <a:t></a:t>
          </a:r>
          <a:r>
            <a:rPr lang="es-CL" sz="1800"/>
            <a:t> Alimentación</a:t>
          </a:r>
        </a:p>
      </dgm:t>
    </dgm:pt>
    <dgm:pt modelId="{A55A82DE-E48D-E346-BDF3-4B207E5902ED}" type="parTrans" cxnId="{B9B4CB87-57CC-D643-8C4D-5B9046E43672}">
      <dgm:prSet/>
      <dgm:spPr/>
      <dgm:t>
        <a:bodyPr/>
        <a:lstStyle/>
        <a:p>
          <a:endParaRPr lang="es-ES" sz="1400"/>
        </a:p>
      </dgm:t>
    </dgm:pt>
    <dgm:pt modelId="{743AD157-ED16-D249-86E2-CD8D116D61FB}" type="sibTrans" cxnId="{B9B4CB87-57CC-D643-8C4D-5B9046E43672}">
      <dgm:prSet/>
      <dgm:spPr/>
      <dgm:t>
        <a:bodyPr/>
        <a:lstStyle/>
        <a:p>
          <a:endParaRPr lang="es-ES" sz="1400"/>
        </a:p>
      </dgm:t>
    </dgm:pt>
    <dgm:pt modelId="{77EA714F-2878-074D-BBF9-1AC439606F35}">
      <dgm:prSet custT="1"/>
      <dgm:spPr/>
      <dgm:t>
        <a:bodyPr/>
        <a:lstStyle/>
        <a:p>
          <a:pPr rtl="0"/>
          <a:r>
            <a:rPr lang="es-CL" sz="1800" dirty="0"/>
            <a:t>Dificultad para alimentarse (cansancio), mal incremento ponderal.</a:t>
          </a:r>
        </a:p>
      </dgm:t>
    </dgm:pt>
    <dgm:pt modelId="{0D462548-3505-2143-8B36-2F0CC0750F67}" type="parTrans" cxnId="{ABAFA8BC-7089-4145-8B57-207C2DC93F41}">
      <dgm:prSet/>
      <dgm:spPr/>
      <dgm:t>
        <a:bodyPr/>
        <a:lstStyle/>
        <a:p>
          <a:endParaRPr lang="es-ES" sz="1400"/>
        </a:p>
      </dgm:t>
    </dgm:pt>
    <dgm:pt modelId="{E3E7E4B6-1168-DE4D-A045-EAB573E5CCCE}" type="sibTrans" cxnId="{ABAFA8BC-7089-4145-8B57-207C2DC93F41}">
      <dgm:prSet/>
      <dgm:spPr/>
      <dgm:t>
        <a:bodyPr/>
        <a:lstStyle/>
        <a:p>
          <a:endParaRPr lang="es-ES" sz="1400"/>
        </a:p>
      </dgm:t>
    </dgm:pt>
    <dgm:pt modelId="{78B56E5A-0AF7-AD48-A38C-A3E5E1EE96B5}">
      <dgm:prSet custT="1"/>
      <dgm:spPr/>
      <dgm:t>
        <a:bodyPr/>
        <a:lstStyle/>
        <a:p>
          <a:pPr rtl="0"/>
          <a:r>
            <a:rPr lang="es-CL" sz="1800"/>
            <a:t>Palidez, sudoración, taquicardia, polipnea, retracción costal, soplo, galope, hepatomegalia.</a:t>
          </a:r>
        </a:p>
      </dgm:t>
    </dgm:pt>
    <dgm:pt modelId="{A4BD4AE9-B5AE-8449-B941-C963423C237D}" type="parTrans" cxnId="{19A57465-6675-D94B-A65D-8E772AF9BD50}">
      <dgm:prSet/>
      <dgm:spPr/>
      <dgm:t>
        <a:bodyPr/>
        <a:lstStyle/>
        <a:p>
          <a:endParaRPr lang="es-ES" sz="1400"/>
        </a:p>
      </dgm:t>
    </dgm:pt>
    <dgm:pt modelId="{7F877845-1988-F048-BCDE-A3CF2A5F3A8E}" type="sibTrans" cxnId="{19A57465-6675-D94B-A65D-8E772AF9BD50}">
      <dgm:prSet/>
      <dgm:spPr/>
      <dgm:t>
        <a:bodyPr/>
        <a:lstStyle/>
        <a:p>
          <a:endParaRPr lang="es-ES" sz="1400"/>
        </a:p>
      </dgm:t>
    </dgm:pt>
    <dgm:pt modelId="{7508430F-3CCD-B447-9E18-9C5383463E96}">
      <dgm:prSet custT="1"/>
      <dgm:spPr/>
      <dgm:t>
        <a:bodyPr/>
        <a:lstStyle/>
        <a:p>
          <a:pPr rtl="0"/>
          <a:r>
            <a:rPr lang="es-CL" sz="1800"/>
            <a:t>Escolares y Adolescentes </a:t>
          </a:r>
          <a:r>
            <a:rPr lang="es-CL" sz="1800">
              <a:sym typeface="Wingdings"/>
            </a:rPr>
            <a:t></a:t>
          </a:r>
          <a:r>
            <a:rPr lang="es-CL" sz="1800"/>
            <a:t> ejercicio físico</a:t>
          </a:r>
        </a:p>
      </dgm:t>
    </dgm:pt>
    <dgm:pt modelId="{B533294C-09EB-4441-B1D6-70CE6980F9E1}" type="parTrans" cxnId="{7904FD76-DFC0-DE41-93DE-77D8FE345FE9}">
      <dgm:prSet/>
      <dgm:spPr/>
      <dgm:t>
        <a:bodyPr/>
        <a:lstStyle/>
        <a:p>
          <a:endParaRPr lang="es-ES" sz="1400"/>
        </a:p>
      </dgm:t>
    </dgm:pt>
    <dgm:pt modelId="{A66437C7-3355-D542-A4AD-94215DBEC344}" type="sibTrans" cxnId="{7904FD76-DFC0-DE41-93DE-77D8FE345FE9}">
      <dgm:prSet/>
      <dgm:spPr/>
      <dgm:t>
        <a:bodyPr/>
        <a:lstStyle/>
        <a:p>
          <a:endParaRPr lang="es-ES" sz="1400"/>
        </a:p>
      </dgm:t>
    </dgm:pt>
    <dgm:pt modelId="{E9CE425B-35BB-5A45-8AFF-36AE76D0B9F4}">
      <dgm:prSet custT="1"/>
      <dgm:spPr/>
      <dgm:t>
        <a:bodyPr/>
        <a:lstStyle/>
        <a:p>
          <a:pPr rtl="0"/>
          <a:r>
            <a:rPr lang="es-CL" sz="1800"/>
            <a:t>Síntomas tipo adulto</a:t>
          </a:r>
        </a:p>
      </dgm:t>
    </dgm:pt>
    <dgm:pt modelId="{EDD50A4E-5826-6541-B71C-DE542FF035BF}" type="parTrans" cxnId="{D05BFCFF-AD0C-EC41-B06D-28BC440848B9}">
      <dgm:prSet/>
      <dgm:spPr/>
      <dgm:t>
        <a:bodyPr/>
        <a:lstStyle/>
        <a:p>
          <a:endParaRPr lang="es-ES" sz="1400"/>
        </a:p>
      </dgm:t>
    </dgm:pt>
    <dgm:pt modelId="{1439AEAC-776A-C341-AE69-E7D0D646F02A}" type="sibTrans" cxnId="{D05BFCFF-AD0C-EC41-B06D-28BC440848B9}">
      <dgm:prSet/>
      <dgm:spPr/>
      <dgm:t>
        <a:bodyPr/>
        <a:lstStyle/>
        <a:p>
          <a:endParaRPr lang="es-ES" sz="1400"/>
        </a:p>
      </dgm:t>
    </dgm:pt>
    <dgm:pt modelId="{B980CC36-68C2-5243-903E-7CBE8261D302}">
      <dgm:prSet custT="1"/>
      <dgm:spPr/>
      <dgm:t>
        <a:bodyPr/>
        <a:lstStyle/>
        <a:p>
          <a:pPr rtl="0"/>
          <a:r>
            <a:rPr lang="es-CL" sz="1800"/>
            <a:t>Disnea, disnea de esfuerzo, disnea paroxística, ortopnea, tos.</a:t>
          </a:r>
        </a:p>
      </dgm:t>
    </dgm:pt>
    <dgm:pt modelId="{CFE31EF3-A84C-F54B-96FF-F7EA56EBF8AC}" type="parTrans" cxnId="{01EDBEA0-71BB-B74F-A294-13777EEBD011}">
      <dgm:prSet/>
      <dgm:spPr/>
      <dgm:t>
        <a:bodyPr/>
        <a:lstStyle/>
        <a:p>
          <a:endParaRPr lang="es-ES" sz="1400"/>
        </a:p>
      </dgm:t>
    </dgm:pt>
    <dgm:pt modelId="{D8EA625D-84A5-0D4C-8B28-CFEA450D42B4}" type="sibTrans" cxnId="{01EDBEA0-71BB-B74F-A294-13777EEBD011}">
      <dgm:prSet/>
      <dgm:spPr/>
      <dgm:t>
        <a:bodyPr/>
        <a:lstStyle/>
        <a:p>
          <a:endParaRPr lang="es-ES" sz="1400"/>
        </a:p>
      </dgm:t>
    </dgm:pt>
    <dgm:pt modelId="{8F728D77-42C8-AA41-9A95-9C39BE45BEFD}">
      <dgm:prSet custT="1"/>
      <dgm:spPr/>
      <dgm:t>
        <a:bodyPr/>
        <a:lstStyle/>
        <a:p>
          <a:pPr rtl="0"/>
          <a:r>
            <a:rPr lang="es-CL" sz="1800"/>
            <a:t>Taquicardia, galope, hepatomegalia, edema periférico</a:t>
          </a:r>
        </a:p>
      </dgm:t>
    </dgm:pt>
    <dgm:pt modelId="{5A429F1E-034C-5144-94A9-7DAADE9B0EF8}" type="parTrans" cxnId="{E075678A-3D73-7F45-91D4-04FDA259A5DA}">
      <dgm:prSet/>
      <dgm:spPr/>
      <dgm:t>
        <a:bodyPr/>
        <a:lstStyle/>
        <a:p>
          <a:endParaRPr lang="es-ES" sz="1400"/>
        </a:p>
      </dgm:t>
    </dgm:pt>
    <dgm:pt modelId="{C485A3E1-E148-544A-9D06-1EC283BA4768}" type="sibTrans" cxnId="{E075678A-3D73-7F45-91D4-04FDA259A5DA}">
      <dgm:prSet/>
      <dgm:spPr/>
      <dgm:t>
        <a:bodyPr/>
        <a:lstStyle/>
        <a:p>
          <a:endParaRPr lang="es-ES" sz="1400"/>
        </a:p>
      </dgm:t>
    </dgm:pt>
    <dgm:pt modelId="{1806C962-D521-4444-852D-E30321B825DF}" type="pres">
      <dgm:prSet presAssocID="{1D025C64-D0C4-1D4A-857F-F8AA9CC591D9}" presName="Name0" presStyleCnt="0">
        <dgm:presLayoutVars>
          <dgm:dir/>
          <dgm:animLvl val="lvl"/>
          <dgm:resizeHandles val="exact"/>
        </dgm:presLayoutVars>
      </dgm:prSet>
      <dgm:spPr/>
    </dgm:pt>
    <dgm:pt modelId="{646B29A6-BC5F-1F4A-A8F3-FB2EA52544C5}" type="pres">
      <dgm:prSet presAssocID="{FF27E402-8AFF-124E-9EAE-CBF0E9BE95C2}" presName="composite" presStyleCnt="0"/>
      <dgm:spPr/>
    </dgm:pt>
    <dgm:pt modelId="{D4E24B42-E3BF-5042-93AF-FC2ABDE0FA43}" type="pres">
      <dgm:prSet presAssocID="{FF27E402-8AFF-124E-9EAE-CBF0E9BE95C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F2CE47B5-ED86-854A-9341-E81905E389E9}" type="pres">
      <dgm:prSet presAssocID="{FF27E402-8AFF-124E-9EAE-CBF0E9BE95C2}" presName="desTx" presStyleLbl="alignAccFollowNode1" presStyleIdx="0" presStyleCnt="2">
        <dgm:presLayoutVars>
          <dgm:bulletEnabled val="1"/>
        </dgm:presLayoutVars>
      </dgm:prSet>
      <dgm:spPr/>
    </dgm:pt>
    <dgm:pt modelId="{8FFA3465-2182-5F43-B219-58DE5695DA61}" type="pres">
      <dgm:prSet presAssocID="{743AD157-ED16-D249-86E2-CD8D116D61FB}" presName="space" presStyleCnt="0"/>
      <dgm:spPr/>
    </dgm:pt>
    <dgm:pt modelId="{B4EA3DB6-CB53-3241-AF41-D8B590BBBE4F}" type="pres">
      <dgm:prSet presAssocID="{7508430F-3CCD-B447-9E18-9C5383463E96}" presName="composite" presStyleCnt="0"/>
      <dgm:spPr/>
    </dgm:pt>
    <dgm:pt modelId="{560BD0F0-697A-CC44-9665-85B002130EEA}" type="pres">
      <dgm:prSet presAssocID="{7508430F-3CCD-B447-9E18-9C5383463E9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85DBD868-9C3C-C64A-B67A-14703F09351D}" type="pres">
      <dgm:prSet presAssocID="{7508430F-3CCD-B447-9E18-9C5383463E96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64FFDA02-E8C2-044C-9EAD-43A2137BA496}" type="presOf" srcId="{FF27E402-8AFF-124E-9EAE-CBF0E9BE95C2}" destId="{D4E24B42-E3BF-5042-93AF-FC2ABDE0FA43}" srcOrd="0" destOrd="0" presId="urn:microsoft.com/office/officeart/2005/8/layout/hList1"/>
    <dgm:cxn modelId="{7E41360F-6203-E64B-BFB0-36273FAFA634}" type="presOf" srcId="{E9CE425B-35BB-5A45-8AFF-36AE76D0B9F4}" destId="{85DBD868-9C3C-C64A-B67A-14703F09351D}" srcOrd="0" destOrd="0" presId="urn:microsoft.com/office/officeart/2005/8/layout/hList1"/>
    <dgm:cxn modelId="{1FF5F121-34B4-6642-9346-4425CDE46A65}" type="presOf" srcId="{1D025C64-D0C4-1D4A-857F-F8AA9CC591D9}" destId="{1806C962-D521-4444-852D-E30321B825DF}" srcOrd="0" destOrd="0" presId="urn:microsoft.com/office/officeart/2005/8/layout/hList1"/>
    <dgm:cxn modelId="{14C3BE30-7FDD-B145-A510-C1FD1F5ACF61}" type="presOf" srcId="{7508430F-3CCD-B447-9E18-9C5383463E96}" destId="{560BD0F0-697A-CC44-9665-85B002130EEA}" srcOrd="0" destOrd="0" presId="urn:microsoft.com/office/officeart/2005/8/layout/hList1"/>
    <dgm:cxn modelId="{19A57465-6675-D94B-A65D-8E772AF9BD50}" srcId="{FF27E402-8AFF-124E-9EAE-CBF0E9BE95C2}" destId="{78B56E5A-0AF7-AD48-A38C-A3E5E1EE96B5}" srcOrd="1" destOrd="0" parTransId="{A4BD4AE9-B5AE-8449-B941-C963423C237D}" sibTransId="{7F877845-1988-F048-BCDE-A3CF2A5F3A8E}"/>
    <dgm:cxn modelId="{7904FD76-DFC0-DE41-93DE-77D8FE345FE9}" srcId="{1D025C64-D0C4-1D4A-857F-F8AA9CC591D9}" destId="{7508430F-3CCD-B447-9E18-9C5383463E96}" srcOrd="1" destOrd="0" parTransId="{B533294C-09EB-4441-B1D6-70CE6980F9E1}" sibTransId="{A66437C7-3355-D542-A4AD-94215DBEC344}"/>
    <dgm:cxn modelId="{B9B4CB87-57CC-D643-8C4D-5B9046E43672}" srcId="{1D025C64-D0C4-1D4A-857F-F8AA9CC591D9}" destId="{FF27E402-8AFF-124E-9EAE-CBF0E9BE95C2}" srcOrd="0" destOrd="0" parTransId="{A55A82DE-E48D-E346-BDF3-4B207E5902ED}" sibTransId="{743AD157-ED16-D249-86E2-CD8D116D61FB}"/>
    <dgm:cxn modelId="{E075678A-3D73-7F45-91D4-04FDA259A5DA}" srcId="{7508430F-3CCD-B447-9E18-9C5383463E96}" destId="{8F728D77-42C8-AA41-9A95-9C39BE45BEFD}" srcOrd="2" destOrd="0" parTransId="{5A429F1E-034C-5144-94A9-7DAADE9B0EF8}" sibTransId="{C485A3E1-E148-544A-9D06-1EC283BA4768}"/>
    <dgm:cxn modelId="{694CA398-38B1-4C4C-8166-40686F3101C0}" type="presOf" srcId="{77EA714F-2878-074D-BBF9-1AC439606F35}" destId="{F2CE47B5-ED86-854A-9341-E81905E389E9}" srcOrd="0" destOrd="0" presId="urn:microsoft.com/office/officeart/2005/8/layout/hList1"/>
    <dgm:cxn modelId="{01EDBEA0-71BB-B74F-A294-13777EEBD011}" srcId="{7508430F-3CCD-B447-9E18-9C5383463E96}" destId="{B980CC36-68C2-5243-903E-7CBE8261D302}" srcOrd="1" destOrd="0" parTransId="{CFE31EF3-A84C-F54B-96FF-F7EA56EBF8AC}" sibTransId="{D8EA625D-84A5-0D4C-8B28-CFEA450D42B4}"/>
    <dgm:cxn modelId="{CB3F02B0-380D-7A43-8612-9A3C897DE82D}" type="presOf" srcId="{8F728D77-42C8-AA41-9A95-9C39BE45BEFD}" destId="{85DBD868-9C3C-C64A-B67A-14703F09351D}" srcOrd="0" destOrd="2" presId="urn:microsoft.com/office/officeart/2005/8/layout/hList1"/>
    <dgm:cxn modelId="{ABAFA8BC-7089-4145-8B57-207C2DC93F41}" srcId="{FF27E402-8AFF-124E-9EAE-CBF0E9BE95C2}" destId="{77EA714F-2878-074D-BBF9-1AC439606F35}" srcOrd="0" destOrd="0" parTransId="{0D462548-3505-2143-8B36-2F0CC0750F67}" sibTransId="{E3E7E4B6-1168-DE4D-A045-EAB573E5CCCE}"/>
    <dgm:cxn modelId="{19A6EBC9-2F84-9449-BB70-07FE55121DE0}" type="presOf" srcId="{B980CC36-68C2-5243-903E-7CBE8261D302}" destId="{85DBD868-9C3C-C64A-B67A-14703F09351D}" srcOrd="0" destOrd="1" presId="urn:microsoft.com/office/officeart/2005/8/layout/hList1"/>
    <dgm:cxn modelId="{EDA394EC-8DEB-EE40-9BAC-0F71252C7AFB}" type="presOf" srcId="{78B56E5A-0AF7-AD48-A38C-A3E5E1EE96B5}" destId="{F2CE47B5-ED86-854A-9341-E81905E389E9}" srcOrd="0" destOrd="1" presId="urn:microsoft.com/office/officeart/2005/8/layout/hList1"/>
    <dgm:cxn modelId="{D05BFCFF-AD0C-EC41-B06D-28BC440848B9}" srcId="{7508430F-3CCD-B447-9E18-9C5383463E96}" destId="{E9CE425B-35BB-5A45-8AFF-36AE76D0B9F4}" srcOrd="0" destOrd="0" parTransId="{EDD50A4E-5826-6541-B71C-DE542FF035BF}" sibTransId="{1439AEAC-776A-C341-AE69-E7D0D646F02A}"/>
    <dgm:cxn modelId="{0936BEFB-D2C4-7A4D-9B71-920B0443DC80}" type="presParOf" srcId="{1806C962-D521-4444-852D-E30321B825DF}" destId="{646B29A6-BC5F-1F4A-A8F3-FB2EA52544C5}" srcOrd="0" destOrd="0" presId="urn:microsoft.com/office/officeart/2005/8/layout/hList1"/>
    <dgm:cxn modelId="{1FCCBA7D-F9A1-6B4A-B7E6-F577449E66CD}" type="presParOf" srcId="{646B29A6-BC5F-1F4A-A8F3-FB2EA52544C5}" destId="{D4E24B42-E3BF-5042-93AF-FC2ABDE0FA43}" srcOrd="0" destOrd="0" presId="urn:microsoft.com/office/officeart/2005/8/layout/hList1"/>
    <dgm:cxn modelId="{95D4FC1E-6ABA-E445-B578-7E817162CA96}" type="presParOf" srcId="{646B29A6-BC5F-1F4A-A8F3-FB2EA52544C5}" destId="{F2CE47B5-ED86-854A-9341-E81905E389E9}" srcOrd="1" destOrd="0" presId="urn:microsoft.com/office/officeart/2005/8/layout/hList1"/>
    <dgm:cxn modelId="{EC420BF1-6349-CB43-A6D9-C6FB1E94B7EA}" type="presParOf" srcId="{1806C962-D521-4444-852D-E30321B825DF}" destId="{8FFA3465-2182-5F43-B219-58DE5695DA61}" srcOrd="1" destOrd="0" presId="urn:microsoft.com/office/officeart/2005/8/layout/hList1"/>
    <dgm:cxn modelId="{41BA4F43-C1CB-9444-9282-23E98BFD18EB}" type="presParOf" srcId="{1806C962-D521-4444-852D-E30321B825DF}" destId="{B4EA3DB6-CB53-3241-AF41-D8B590BBBE4F}" srcOrd="2" destOrd="0" presId="urn:microsoft.com/office/officeart/2005/8/layout/hList1"/>
    <dgm:cxn modelId="{26EAEE65-4908-BE4F-98D7-849DBF620050}" type="presParOf" srcId="{B4EA3DB6-CB53-3241-AF41-D8B590BBBE4F}" destId="{560BD0F0-697A-CC44-9665-85B002130EEA}" srcOrd="0" destOrd="0" presId="urn:microsoft.com/office/officeart/2005/8/layout/hList1"/>
    <dgm:cxn modelId="{133703D9-E651-2043-B579-709042B035DD}" type="presParOf" srcId="{B4EA3DB6-CB53-3241-AF41-D8B590BBBE4F}" destId="{85DBD868-9C3C-C64A-B67A-14703F09351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1C8225-3C11-2F4E-B9F1-5D55C7A210E8}">
      <dsp:nvSpPr>
        <dsp:cNvPr id="0" name=""/>
        <dsp:cNvSpPr/>
      </dsp:nvSpPr>
      <dsp:spPr>
        <a:xfrm>
          <a:off x="32" y="12341"/>
          <a:ext cx="3126266" cy="1180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400" kern="1200" dirty="0"/>
            <a:t>Congestión venosa pulmonar</a:t>
          </a:r>
        </a:p>
      </dsp:txBody>
      <dsp:txXfrm>
        <a:off x="32" y="12341"/>
        <a:ext cx="3126266" cy="1180800"/>
      </dsp:txXfrm>
    </dsp:sp>
    <dsp:sp modelId="{3D255376-B28C-8649-8EC6-5A0357052573}">
      <dsp:nvSpPr>
        <dsp:cNvPr id="0" name=""/>
        <dsp:cNvSpPr/>
      </dsp:nvSpPr>
      <dsp:spPr>
        <a:xfrm>
          <a:off x="32" y="1193141"/>
          <a:ext cx="3126266" cy="22509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Disnea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Taquicardia 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Tos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Sibilancias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Cianosis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Ortopnea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Disnea nocturna</a:t>
          </a:r>
        </a:p>
      </dsp:txBody>
      <dsp:txXfrm>
        <a:off x="32" y="1193141"/>
        <a:ext cx="3126266" cy="2250900"/>
      </dsp:txXfrm>
    </dsp:sp>
    <dsp:sp modelId="{22B4A3F1-7DAF-6F46-886A-6748C284EB64}">
      <dsp:nvSpPr>
        <dsp:cNvPr id="0" name=""/>
        <dsp:cNvSpPr/>
      </dsp:nvSpPr>
      <dsp:spPr>
        <a:xfrm>
          <a:off x="3563976" y="12341"/>
          <a:ext cx="3126266" cy="1180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400" kern="1200" dirty="0"/>
            <a:t>Congestión venosa sistémica</a:t>
          </a:r>
        </a:p>
      </dsp:txBody>
      <dsp:txXfrm>
        <a:off x="3563976" y="12341"/>
        <a:ext cx="3126266" cy="1180800"/>
      </dsp:txXfrm>
    </dsp:sp>
    <dsp:sp modelId="{2E64101F-8A30-4541-A649-36608AF57A09}">
      <dsp:nvSpPr>
        <dsp:cNvPr id="0" name=""/>
        <dsp:cNvSpPr/>
      </dsp:nvSpPr>
      <dsp:spPr>
        <a:xfrm>
          <a:off x="3563976" y="1193141"/>
          <a:ext cx="3126266" cy="22509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Hepatomegalia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 dirty="0"/>
            <a:t>Ingurgitación yugular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 dirty="0"/>
            <a:t>Edema facial y periférico</a:t>
          </a:r>
        </a:p>
      </dsp:txBody>
      <dsp:txXfrm>
        <a:off x="3563976" y="1193141"/>
        <a:ext cx="3126266" cy="2250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D02FB-EB89-B54D-9464-8FB5055ACC4B}">
      <dsp:nvSpPr>
        <dsp:cNvPr id="0" name=""/>
        <dsp:cNvSpPr/>
      </dsp:nvSpPr>
      <dsp:spPr>
        <a:xfrm>
          <a:off x="31" y="13263"/>
          <a:ext cx="3023362" cy="1209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 dirty="0"/>
            <a:t>Disminución de la contractilidad</a:t>
          </a:r>
        </a:p>
      </dsp:txBody>
      <dsp:txXfrm>
        <a:off x="31" y="13263"/>
        <a:ext cx="3023362" cy="1209345"/>
      </dsp:txXfrm>
    </dsp:sp>
    <dsp:sp modelId="{524F6EE4-9C5F-0040-BF55-A965DCEC368E}">
      <dsp:nvSpPr>
        <dsp:cNvPr id="0" name=""/>
        <dsp:cNvSpPr/>
      </dsp:nvSpPr>
      <dsp:spPr>
        <a:xfrm>
          <a:off x="31" y="1222608"/>
          <a:ext cx="3023362" cy="19324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Pulsos débiles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Galope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Oliguria</a:t>
          </a:r>
        </a:p>
      </dsp:txBody>
      <dsp:txXfrm>
        <a:off x="31" y="1222608"/>
        <a:ext cx="3023362" cy="1932480"/>
      </dsp:txXfrm>
    </dsp:sp>
    <dsp:sp modelId="{0A6686A9-326F-9C43-BC7F-B503F6DB362B}">
      <dsp:nvSpPr>
        <dsp:cNvPr id="0" name=""/>
        <dsp:cNvSpPr/>
      </dsp:nvSpPr>
      <dsp:spPr>
        <a:xfrm>
          <a:off x="3446664" y="13263"/>
          <a:ext cx="3023362" cy="1209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000" kern="1200"/>
            <a:t>Estimulación simpática</a:t>
          </a:r>
        </a:p>
      </dsp:txBody>
      <dsp:txXfrm>
        <a:off x="3446664" y="13263"/>
        <a:ext cx="3023362" cy="1209345"/>
      </dsp:txXfrm>
    </dsp:sp>
    <dsp:sp modelId="{D62E03B4-661F-DC44-91C5-D4F47B4A578E}">
      <dsp:nvSpPr>
        <dsp:cNvPr id="0" name=""/>
        <dsp:cNvSpPr/>
      </dsp:nvSpPr>
      <dsp:spPr>
        <a:xfrm>
          <a:off x="3446664" y="1222608"/>
          <a:ext cx="3023362" cy="19324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Taquicardia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Sudoración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2000" kern="1200"/>
            <a:t>Vasoconstricción periférica</a:t>
          </a:r>
        </a:p>
      </dsp:txBody>
      <dsp:txXfrm>
        <a:off x="3446664" y="1222608"/>
        <a:ext cx="3023362" cy="1932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24B42-E3BF-5042-93AF-FC2ABDE0FA43}">
      <dsp:nvSpPr>
        <dsp:cNvPr id="0" name=""/>
        <dsp:cNvSpPr/>
      </dsp:nvSpPr>
      <dsp:spPr>
        <a:xfrm>
          <a:off x="34" y="1324"/>
          <a:ext cx="3320758" cy="13283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/>
            <a:t>Recién nacidos y Lactante </a:t>
          </a:r>
          <a:r>
            <a:rPr lang="es-CL" sz="1800" kern="1200">
              <a:sym typeface="Wingdings"/>
            </a:rPr>
            <a:t></a:t>
          </a:r>
          <a:r>
            <a:rPr lang="es-CL" sz="1800" kern="1200"/>
            <a:t> Alimentación</a:t>
          </a:r>
        </a:p>
      </dsp:txBody>
      <dsp:txXfrm>
        <a:off x="34" y="1324"/>
        <a:ext cx="3320758" cy="1328303"/>
      </dsp:txXfrm>
    </dsp:sp>
    <dsp:sp modelId="{F2CE47B5-ED86-854A-9341-E81905E389E9}">
      <dsp:nvSpPr>
        <dsp:cNvPr id="0" name=""/>
        <dsp:cNvSpPr/>
      </dsp:nvSpPr>
      <dsp:spPr>
        <a:xfrm>
          <a:off x="34" y="1329628"/>
          <a:ext cx="3320758" cy="21960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 dirty="0"/>
            <a:t>Dificultad para alimentarse (cansancio), mal incremento ponderal.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Palidez, sudoración, taquicardia, polipnea, retracción costal, soplo, galope, hepatomegalia.</a:t>
          </a:r>
        </a:p>
      </dsp:txBody>
      <dsp:txXfrm>
        <a:off x="34" y="1329628"/>
        <a:ext cx="3320758" cy="2196000"/>
      </dsp:txXfrm>
    </dsp:sp>
    <dsp:sp modelId="{560BD0F0-697A-CC44-9665-85B002130EEA}">
      <dsp:nvSpPr>
        <dsp:cNvPr id="0" name=""/>
        <dsp:cNvSpPr/>
      </dsp:nvSpPr>
      <dsp:spPr>
        <a:xfrm>
          <a:off x="3785699" y="1324"/>
          <a:ext cx="3320758" cy="13283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/>
            <a:t>Escolares y Adolescentes </a:t>
          </a:r>
          <a:r>
            <a:rPr lang="es-CL" sz="1800" kern="1200">
              <a:sym typeface="Wingdings"/>
            </a:rPr>
            <a:t></a:t>
          </a:r>
          <a:r>
            <a:rPr lang="es-CL" sz="1800" kern="1200"/>
            <a:t> ejercicio físico</a:t>
          </a:r>
        </a:p>
      </dsp:txBody>
      <dsp:txXfrm>
        <a:off x="3785699" y="1324"/>
        <a:ext cx="3320758" cy="1328303"/>
      </dsp:txXfrm>
    </dsp:sp>
    <dsp:sp modelId="{85DBD868-9C3C-C64A-B67A-14703F09351D}">
      <dsp:nvSpPr>
        <dsp:cNvPr id="0" name=""/>
        <dsp:cNvSpPr/>
      </dsp:nvSpPr>
      <dsp:spPr>
        <a:xfrm>
          <a:off x="3785699" y="1329628"/>
          <a:ext cx="3320758" cy="219600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Síntomas tipo adulto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Disnea, disnea de esfuerzo, disnea paroxística, ortopnea, tos.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L" sz="1800" kern="1200"/>
            <a:t>Taquicardia, galope, hepatomegalia, edema periférico</a:t>
          </a:r>
        </a:p>
      </dsp:txBody>
      <dsp:txXfrm>
        <a:off x="3785699" y="1329628"/>
        <a:ext cx="3320758" cy="219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6938D-E0FB-4F8F-AD8A-894AF342A503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6F8C4-5B5E-46F2-92D1-4A7D4F719CC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588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No solo </a:t>
            </a:r>
            <a:r>
              <a:rPr lang="es-ES_tradnl" dirty="0" err="1"/>
              <a:t>mecanica</a:t>
            </a:r>
            <a:r>
              <a:rPr lang="es-ES_tradnl" dirty="0"/>
              <a:t> de </a:t>
            </a:r>
            <a:r>
              <a:rPr lang="es-ES_tradnl" dirty="0" err="1"/>
              <a:t>lcorazon</a:t>
            </a:r>
            <a:r>
              <a:rPr lang="es-ES_tradnl" dirty="0"/>
              <a:t> sino </a:t>
            </a:r>
            <a:r>
              <a:rPr lang="es-ES_tradnl" dirty="0" err="1"/>
              <a:t>tb</a:t>
            </a:r>
            <a:r>
              <a:rPr lang="es-ES_tradnl" dirty="0"/>
              <a:t> </a:t>
            </a:r>
            <a:r>
              <a:rPr lang="es-ES_tradnl" dirty="0" err="1"/>
              <a:t>mecanismosneurohuorales</a:t>
            </a:r>
            <a:r>
              <a:rPr lang="es-ES_tradnl" dirty="0"/>
              <a:t>, celulares, moleculares, </a:t>
            </a:r>
            <a:r>
              <a:rPr lang="es-ES_tradnl" dirty="0" err="1"/>
              <a:t>geneticos</a:t>
            </a:r>
            <a:r>
              <a:rPr lang="es-ES_tradnl" dirty="0"/>
              <a:t> e </a:t>
            </a:r>
            <a:r>
              <a:rPr lang="es-ES_tradnl" dirty="0" err="1"/>
              <a:t>inmunologicos</a:t>
            </a:r>
            <a:r>
              <a:rPr lang="es-ES_tradnl" dirty="0"/>
              <a:t>…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6F8C4-5B5E-46F2-92D1-4A7D4F719CCE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6F8C4-5B5E-46F2-92D1-4A7D4F719CCE}" type="slidenum">
              <a:rPr lang="es-CL" smtClean="0"/>
              <a:pPr/>
              <a:t>30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90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2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88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916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194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42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315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723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725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482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1433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0326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4AA298-0EC6-4258-8E47-8DFE03E2AD02}" type="datetimeFigureOut">
              <a:rPr lang="es-CL" smtClean="0"/>
              <a:pPr/>
              <a:t>20-05-2021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ECC538D-8AA3-4F1E-82E8-E56E436B91A4}" type="slidenum">
              <a:rPr lang="es-CL" smtClean="0"/>
              <a:pPr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96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234888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es-CL" dirty="0">
                <a:solidFill>
                  <a:schemeClr val="accent2"/>
                </a:solidFill>
              </a:rPr>
              <a:t>Insuficiencia Cardiaca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825038" y="5085183"/>
            <a:ext cx="7543800" cy="513437"/>
          </a:xfrm>
        </p:spPr>
        <p:txBody>
          <a:bodyPr/>
          <a:lstStyle/>
          <a:p>
            <a:pPr algn="r"/>
            <a:r>
              <a:rPr lang="es-ES" dirty="0"/>
              <a:t>CLASE 5TO MEDICINA</a:t>
            </a:r>
          </a:p>
        </p:txBody>
      </p:sp>
    </p:spTree>
    <p:extLst>
      <p:ext uri="{BB962C8B-B14F-4D97-AF65-F5344CB8AC3E}">
        <p14:creationId xmlns:p14="http://schemas.microsoft.com/office/powerpoint/2010/main" val="383990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00B050"/>
                </a:solidFill>
              </a:rPr>
              <a:t>Fisiopatología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CL" dirty="0"/>
              <a:t>Mecanismos </a:t>
            </a:r>
            <a:r>
              <a:rPr lang="es-CL" dirty="0" err="1"/>
              <a:t>Neurohormonales</a:t>
            </a:r>
            <a:endParaRPr lang="es-CL" dirty="0"/>
          </a:p>
          <a:p>
            <a:r>
              <a:rPr lang="es-CL" dirty="0"/>
              <a:t>Se activa:</a:t>
            </a:r>
          </a:p>
          <a:p>
            <a:pPr lvl="1"/>
            <a:r>
              <a:rPr lang="es-CL" dirty="0"/>
              <a:t>Sistema Renina-Angiotensina-Aldosterona: reabsorción de Agua y sal, hipertrofia miocárdica.</a:t>
            </a:r>
          </a:p>
          <a:p>
            <a:pPr lvl="1"/>
            <a:r>
              <a:rPr lang="es-CL" dirty="0"/>
              <a:t>Sistema Nervioso Simpático: Aumento FC, contractilidad, </a:t>
            </a:r>
            <a:r>
              <a:rPr lang="es-CL" dirty="0" err="1"/>
              <a:t>postcarga</a:t>
            </a:r>
            <a:r>
              <a:rPr lang="es-CL" dirty="0"/>
              <a:t>, hipertrofia miocárdica.</a:t>
            </a:r>
          </a:p>
          <a:p>
            <a:pPr lvl="1"/>
            <a:r>
              <a:rPr lang="es-CL" dirty="0"/>
              <a:t>Inflamación inducida por Citoquinas</a:t>
            </a:r>
          </a:p>
          <a:p>
            <a:pPr lvl="1"/>
            <a:r>
              <a:rPr lang="es-CL" dirty="0"/>
              <a:t>Señales que gatillan caquexia</a:t>
            </a:r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0202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00B050"/>
                </a:solidFill>
              </a:rPr>
              <a:t>Fisiopatología</a:t>
            </a:r>
          </a:p>
        </p:txBody>
      </p:sp>
      <p:pic>
        <p:nvPicPr>
          <p:cNvPr id="3" name="Imagen 2" descr="Captura de pantalla 2016-04-24 a las 22.47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132856"/>
            <a:ext cx="6840760" cy="347031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9708803-8427-4A85-9878-0D0B0BDECCBD}"/>
              </a:ext>
            </a:extLst>
          </p:cNvPr>
          <p:cNvSpPr txBox="1"/>
          <p:nvPr/>
        </p:nvSpPr>
        <p:spPr>
          <a:xfrm>
            <a:off x="4680012" y="275309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Bajo flujo renal</a:t>
            </a:r>
          </a:p>
        </p:txBody>
      </p:sp>
    </p:spTree>
    <p:extLst>
      <p:ext uri="{BB962C8B-B14F-4D97-AF65-F5344CB8AC3E}">
        <p14:creationId xmlns:p14="http://schemas.microsoft.com/office/powerpoint/2010/main" val="2235880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00B050"/>
                </a:solidFill>
              </a:rPr>
              <a:t>Fisiopatología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800" dirty="0"/>
              <a:t>   </a:t>
            </a:r>
            <a:r>
              <a:rPr lang="es-CL" dirty="0"/>
              <a:t>GC produce aumento de metabolitos en los órganos</a:t>
            </a:r>
          </a:p>
          <a:p>
            <a:pPr lvl="1"/>
            <a:r>
              <a:rPr lang="es-CL" sz="2400" dirty="0"/>
              <a:t>Estimulación de vasodilatación local</a:t>
            </a:r>
          </a:p>
          <a:p>
            <a:pPr lvl="1"/>
            <a:r>
              <a:rPr lang="es-CL" sz="2400" dirty="0"/>
              <a:t>Disminución de PA</a:t>
            </a:r>
          </a:p>
          <a:p>
            <a:pPr lvl="1"/>
            <a:endParaRPr lang="es-CL" sz="2400" dirty="0"/>
          </a:p>
          <a:p>
            <a:r>
              <a:rPr lang="es-CL" dirty="0"/>
              <a:t>   PA</a:t>
            </a:r>
          </a:p>
          <a:p>
            <a:pPr marL="365760" lvl="1" indent="0">
              <a:buNone/>
            </a:pPr>
            <a:r>
              <a:rPr lang="es-CL" sz="2400" dirty="0"/>
              <a:t>Aumento de Angiotensina y Mineralocorticoides</a:t>
            </a:r>
          </a:p>
          <a:p>
            <a:pPr marL="640080" lvl="2" indent="0"/>
            <a:r>
              <a:rPr lang="es-CL" sz="2400" dirty="0"/>
              <a:t>Retención de fluidos por el riñón</a:t>
            </a:r>
          </a:p>
          <a:p>
            <a:pPr marL="640080" lvl="2" indent="0"/>
            <a:r>
              <a:rPr lang="es-CL" sz="2400" dirty="0"/>
              <a:t>Aumento de RVS</a:t>
            </a:r>
          </a:p>
          <a:p>
            <a:pPr marL="365760" lvl="1" indent="0" algn="ctr"/>
            <a:endParaRPr lang="es-CL" sz="2400" dirty="0"/>
          </a:p>
          <a:p>
            <a:pPr marL="365760" lvl="1" indent="0" algn="just">
              <a:buNone/>
            </a:pPr>
            <a:endParaRPr lang="es-CL" sz="2400" dirty="0"/>
          </a:p>
          <a:p>
            <a:pPr marL="365760" lvl="1" indent="0">
              <a:buNone/>
            </a:pPr>
            <a:endParaRPr lang="es-CL" sz="2400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971600" y="1988840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899592" y="3789040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127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00B050"/>
                </a:solidFill>
              </a:rPr>
              <a:t>Fisiopatología</a:t>
            </a:r>
          </a:p>
        </p:txBody>
      </p:sp>
      <p:pic>
        <p:nvPicPr>
          <p:cNvPr id="4" name="Imagen 3" descr="Captura de pantalla 2016-04-24 a las 22.47.3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" t="3727" r="1091" b="18976"/>
          <a:stretch/>
        </p:blipFill>
        <p:spPr>
          <a:xfrm>
            <a:off x="1475656" y="2132855"/>
            <a:ext cx="6264696" cy="298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98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/>
              <a:t>Fisiopatología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sz="2800" dirty="0">
                <a:solidFill>
                  <a:srgbClr val="FF0000"/>
                </a:solidFill>
              </a:rPr>
              <a:t>Remodelamiento cardiaco </a:t>
            </a:r>
            <a:r>
              <a:rPr lang="es-ES_tradnl" sz="2800" dirty="0">
                <a:solidFill>
                  <a:srgbClr val="FF0000"/>
                </a:solidFill>
                <a:sym typeface="Wingdings"/>
              </a:rPr>
              <a:t> transformación estructural</a:t>
            </a:r>
          </a:p>
          <a:p>
            <a:pPr lvl="1"/>
            <a:r>
              <a:rPr lang="es-CL" sz="2400" dirty="0">
                <a:solidFill>
                  <a:srgbClr val="FF0000"/>
                </a:solidFill>
              </a:rPr>
              <a:t>Corazón esférico / No elíptico</a:t>
            </a:r>
          </a:p>
          <a:p>
            <a:pPr lvl="1"/>
            <a:r>
              <a:rPr lang="es-CL" sz="2400" dirty="0">
                <a:solidFill>
                  <a:srgbClr val="FF0000"/>
                </a:solidFill>
              </a:rPr>
              <a:t>Células deformadas – hipertróficas</a:t>
            </a:r>
          </a:p>
          <a:p>
            <a:pPr lvl="1"/>
            <a:r>
              <a:rPr lang="es-CL" sz="2400" dirty="0">
                <a:solidFill>
                  <a:srgbClr val="FF0000"/>
                </a:solidFill>
              </a:rPr>
              <a:t>Proliferación celular (no miocitos)</a:t>
            </a:r>
          </a:p>
          <a:p>
            <a:pPr lvl="1"/>
            <a:r>
              <a:rPr lang="es-CL" sz="2400" dirty="0">
                <a:solidFill>
                  <a:srgbClr val="FF0000"/>
                </a:solidFill>
              </a:rPr>
              <a:t>Cicatrices cardíacas</a:t>
            </a:r>
          </a:p>
          <a:p>
            <a:pPr algn="just"/>
            <a:r>
              <a:rPr lang="es-CL" sz="2800" dirty="0">
                <a:solidFill>
                  <a:srgbClr val="FF0000"/>
                </a:solidFill>
              </a:rPr>
              <a:t>Aumento de masa cardiaca</a:t>
            </a:r>
          </a:p>
          <a:p>
            <a:pPr algn="just"/>
            <a:r>
              <a:rPr lang="es-CL" sz="2800" dirty="0">
                <a:solidFill>
                  <a:srgbClr val="FF0000"/>
                </a:solidFill>
              </a:rPr>
              <a:t>Contractilidad insuficiente</a:t>
            </a:r>
          </a:p>
          <a:p>
            <a:pPr algn="just"/>
            <a:r>
              <a:rPr lang="es-CL" sz="2800" dirty="0">
                <a:solidFill>
                  <a:srgbClr val="FF0000"/>
                </a:solidFill>
              </a:rPr>
              <a:t>Menor compliance</a:t>
            </a:r>
          </a:p>
          <a:p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3270251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dirty="0"/>
              <a:t>Fisiopatología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sz="2800" dirty="0">
                <a:solidFill>
                  <a:srgbClr val="FF0000"/>
                </a:solidFill>
              </a:rPr>
              <a:t>Caquexia: estado anabólico/catabólico</a:t>
            </a:r>
          </a:p>
          <a:p>
            <a:pPr lvl="1"/>
            <a:endParaRPr lang="es-CL" sz="2400" dirty="0">
              <a:solidFill>
                <a:srgbClr val="FF0000"/>
              </a:solidFill>
            </a:endParaRPr>
          </a:p>
          <a:p>
            <a:pPr lvl="1"/>
            <a:r>
              <a:rPr lang="es-CL" sz="2400" dirty="0">
                <a:solidFill>
                  <a:srgbClr val="FF0000"/>
                </a:solidFill>
              </a:rPr>
              <a:t>Pérdida de peso y alteración en homeostasis que lleva a aumento de citoquinas proinflamatorias (TNF </a:t>
            </a:r>
            <a:r>
              <a:rPr lang="el-GR" sz="2400" dirty="0">
                <a:solidFill>
                  <a:srgbClr val="FF0000"/>
                </a:solidFill>
              </a:rPr>
              <a:t>α</a:t>
            </a:r>
            <a:r>
              <a:rPr lang="es-CL" sz="2400" dirty="0">
                <a:solidFill>
                  <a:srgbClr val="FF0000"/>
                </a:solidFill>
              </a:rPr>
              <a:t>, interleuquinas) y activación neurohumoral.</a:t>
            </a:r>
          </a:p>
          <a:p>
            <a:pPr lvl="1" algn="just"/>
            <a:endParaRPr lang="es-CL" sz="2400" dirty="0">
              <a:solidFill>
                <a:srgbClr val="FF0000"/>
              </a:solidFill>
            </a:endParaRPr>
          </a:p>
          <a:p>
            <a:pPr lvl="1" algn="just"/>
            <a:r>
              <a:rPr lang="es-CL" sz="2400" dirty="0">
                <a:solidFill>
                  <a:srgbClr val="FF0000"/>
                </a:solidFill>
              </a:rPr>
              <a:t>Evidencia actual sugiere que este estado inflamatorio puede aumentar IC.</a:t>
            </a:r>
          </a:p>
        </p:txBody>
      </p:sp>
    </p:spTree>
    <p:extLst>
      <p:ext uri="{BB962C8B-B14F-4D97-AF65-F5344CB8AC3E}">
        <p14:creationId xmlns:p14="http://schemas.microsoft.com/office/powerpoint/2010/main" val="937422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DB3995-4D36-428C-8698-0E551F1E6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Etiología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C10E28-7859-4D12-A9B2-3C28F958A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 Sobrecarga de volumen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 Sobrecarga de presión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 Alteraciones del ritmo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 Otros: endocrinológicos, pulmonares, Enfermedades del colágeno, fármacos.</a:t>
            </a:r>
          </a:p>
        </p:txBody>
      </p:sp>
    </p:spTree>
    <p:extLst>
      <p:ext uri="{BB962C8B-B14F-4D97-AF65-F5344CB8AC3E}">
        <p14:creationId xmlns:p14="http://schemas.microsoft.com/office/powerpoint/2010/main" val="3004789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Etiología</a:t>
            </a:r>
          </a:p>
        </p:txBody>
      </p:sp>
      <p:pic>
        <p:nvPicPr>
          <p:cNvPr id="4" name="Imagen 3" descr="Captura de pantalla 2016-04-24 a las 22.26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4968552" cy="4262637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77F44E8-8126-4E08-A29F-F9417266F144}"/>
              </a:ext>
            </a:extLst>
          </p:cNvPr>
          <p:cNvSpPr txBox="1"/>
          <p:nvPr/>
        </p:nvSpPr>
        <p:spPr>
          <a:xfrm>
            <a:off x="5940152" y="2087482"/>
            <a:ext cx="27363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/>
              <a:t>Según edad de presentación</a:t>
            </a:r>
          </a:p>
          <a:p>
            <a:endParaRPr lang="es-C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/>
              <a:t>RN</a:t>
            </a:r>
            <a:r>
              <a:rPr lang="es-CL" sz="1600" dirty="0">
                <a:sym typeface="Wingdings" panose="05000000000000000000" pitchFamily="2" charset="2"/>
              </a:rPr>
              <a:t> </a:t>
            </a:r>
            <a:r>
              <a:rPr lang="es-CL" sz="1600" dirty="0"/>
              <a:t>hipoplasia corazón izquierdo, Fístula AV sistémica grande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/>
              <a:t>1 </a:t>
            </a:r>
            <a:r>
              <a:rPr lang="es-CL" sz="1600" dirty="0" err="1"/>
              <a:t>sem</a:t>
            </a:r>
            <a:r>
              <a:rPr lang="es-CL" sz="1600" dirty="0"/>
              <a:t> </a:t>
            </a:r>
            <a:r>
              <a:rPr lang="es-CL" sz="1600" dirty="0">
                <a:sym typeface="Wingdings" panose="05000000000000000000" pitchFamily="2" charset="2"/>
              </a:rPr>
              <a:t>TGA – hipoplasia VI – RVAT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>
                <a:sym typeface="Wingdings" panose="05000000000000000000" pitchFamily="2" charset="2"/>
              </a:rPr>
              <a:t>1 a 4 </a:t>
            </a:r>
            <a:r>
              <a:rPr lang="es-CL" sz="1600" dirty="0" err="1">
                <a:sym typeface="Wingdings" panose="05000000000000000000" pitchFamily="2" charset="2"/>
              </a:rPr>
              <a:t>sem</a:t>
            </a:r>
            <a:r>
              <a:rPr lang="es-CL" sz="1600" dirty="0">
                <a:sym typeface="Wingdings" panose="05000000000000000000" pitchFamily="2" charset="2"/>
              </a:rPr>
              <a:t>  Co </a:t>
            </a:r>
            <a:r>
              <a:rPr lang="es-CL" sz="1600" dirty="0" err="1">
                <a:sym typeface="Wingdings" panose="05000000000000000000" pitchFamily="2" charset="2"/>
              </a:rPr>
              <a:t>Ao</a:t>
            </a:r>
            <a:r>
              <a:rPr lang="es-CL" sz="1600" dirty="0">
                <a:sym typeface="Wingdings" panose="05000000000000000000" pitchFamily="2" charset="2"/>
              </a:rPr>
              <a:t>, estenosis </a:t>
            </a:r>
            <a:r>
              <a:rPr lang="es-CL" sz="1600" dirty="0" err="1">
                <a:sym typeface="Wingdings" panose="05000000000000000000" pitchFamily="2" charset="2"/>
              </a:rPr>
              <a:t>Ao</a:t>
            </a:r>
            <a:r>
              <a:rPr lang="es-CL" sz="1600" dirty="0">
                <a:sym typeface="Wingdings" panose="05000000000000000000" pitchFamily="2" charset="2"/>
              </a:rPr>
              <a:t> crítica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>
                <a:sym typeface="Wingdings" panose="05000000000000000000" pitchFamily="2" charset="2"/>
              </a:rPr>
              <a:t>6-8 </a:t>
            </a:r>
            <a:r>
              <a:rPr lang="es-CL" sz="1600" dirty="0" err="1">
                <a:sym typeface="Wingdings" panose="05000000000000000000" pitchFamily="2" charset="2"/>
              </a:rPr>
              <a:t>sem</a:t>
            </a:r>
            <a:r>
              <a:rPr lang="es-CL" sz="1600" dirty="0">
                <a:sym typeface="Wingdings" panose="05000000000000000000" pitchFamily="2" charset="2"/>
              </a:rPr>
              <a:t> CIA – DAP- defectos cojinetes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600" dirty="0">
                <a:sym typeface="Wingdings" panose="05000000000000000000" pitchFamily="2" charset="2"/>
              </a:rPr>
              <a:t>Adultos 3° década: CIA</a:t>
            </a:r>
            <a:endParaRPr lang="es-CL" sz="1600" dirty="0"/>
          </a:p>
        </p:txBody>
      </p:sp>
    </p:spTree>
    <p:extLst>
      <p:ext uri="{BB962C8B-B14F-4D97-AF65-F5344CB8AC3E}">
        <p14:creationId xmlns:p14="http://schemas.microsoft.com/office/powerpoint/2010/main" val="2602104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Etiología</a:t>
            </a:r>
          </a:p>
        </p:txBody>
      </p:sp>
      <p:pic>
        <p:nvPicPr>
          <p:cNvPr id="3" name="Imagen 2" descr="Captura de pantalla 2016-04-24 a las 22.28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2276872"/>
            <a:ext cx="5134000" cy="335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1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2"/>
                </a:solidFill>
              </a:rPr>
              <a:t>Etiología</a:t>
            </a:r>
          </a:p>
        </p:txBody>
      </p:sp>
      <p:pic>
        <p:nvPicPr>
          <p:cNvPr id="6" name="Imagen 5" descr="Captura de pantalla 2016-04-24 a las 22.40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" y="1988840"/>
            <a:ext cx="5456925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Generalidades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Definición: Gasto cardiaco es incapaz de cubrir las demandas metabólicas del organismo. </a:t>
            </a:r>
          </a:p>
          <a:p>
            <a:endParaRPr lang="es-CL" dirty="0"/>
          </a:p>
          <a:p>
            <a:r>
              <a:rPr lang="es-CL" dirty="0"/>
              <a:t>La disminución del gasto cardiaco activa mecanismos compensatorios para mantener una correcta perfusión de órganos y tejidos.</a:t>
            </a:r>
          </a:p>
          <a:p>
            <a:endParaRPr lang="es-CL" dirty="0"/>
          </a:p>
          <a:p>
            <a:endParaRPr lang="es-CL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609600" y="3657600"/>
            <a:ext cx="7467600" cy="1905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s-C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279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2"/>
                </a:solidFill>
              </a:rPr>
              <a:t>Etiología</a:t>
            </a:r>
          </a:p>
        </p:txBody>
      </p:sp>
      <p:pic>
        <p:nvPicPr>
          <p:cNvPr id="3" name="Imagen 2" descr="Captura de pantalla 2016-04-24 a las 22.41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52" y="2204864"/>
            <a:ext cx="4968552" cy="300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90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Manifestaciones Clínicas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b="1" dirty="0"/>
              <a:t>Diagnóstico es clínico</a:t>
            </a:r>
          </a:p>
          <a:p>
            <a:r>
              <a:rPr lang="es-CL" dirty="0"/>
              <a:t>Historia detallada</a:t>
            </a:r>
          </a:p>
          <a:p>
            <a:r>
              <a:rPr lang="es-CL" dirty="0"/>
              <a:t>Examen físico acusioso</a:t>
            </a:r>
          </a:p>
          <a:p>
            <a:pPr lvl="1"/>
            <a:r>
              <a:rPr lang="es-CL" dirty="0"/>
              <a:t>Pulsos, PA 4 extremidades</a:t>
            </a:r>
          </a:p>
          <a:p>
            <a:r>
              <a:rPr lang="es-CL" dirty="0"/>
              <a:t>Síntomas y signos dependen de </a:t>
            </a:r>
          </a:p>
          <a:p>
            <a:pPr lvl="1"/>
            <a:r>
              <a:rPr lang="es-CL" dirty="0"/>
              <a:t>Patología de base</a:t>
            </a:r>
          </a:p>
          <a:p>
            <a:pPr lvl="1"/>
            <a:r>
              <a:rPr lang="es-CL" dirty="0"/>
              <a:t>Grado de IC</a:t>
            </a:r>
          </a:p>
          <a:p>
            <a:pPr lvl="1"/>
            <a:r>
              <a:rPr lang="es-CL" dirty="0"/>
              <a:t>Mecanismos compensadores</a:t>
            </a:r>
          </a:p>
        </p:txBody>
      </p:sp>
    </p:spTree>
    <p:extLst>
      <p:ext uri="{BB962C8B-B14F-4D97-AF65-F5344CB8AC3E}">
        <p14:creationId xmlns:p14="http://schemas.microsoft.com/office/powerpoint/2010/main" val="4192795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Manifestaciones Clínicas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06442"/>
              </p:ext>
            </p:extLst>
          </p:nvPr>
        </p:nvGraphicFramePr>
        <p:xfrm>
          <a:off x="1226862" y="2204864"/>
          <a:ext cx="669027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5647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Manifestaciones Clínicas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146287"/>
              </p:ext>
            </p:extLst>
          </p:nvPr>
        </p:nvGraphicFramePr>
        <p:xfrm>
          <a:off x="1336970" y="2276872"/>
          <a:ext cx="6470059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140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Manifestaciones Clínicas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849528"/>
              </p:ext>
            </p:extLst>
          </p:nvPr>
        </p:nvGraphicFramePr>
        <p:xfrm>
          <a:off x="1018753" y="2158982"/>
          <a:ext cx="7106493" cy="3526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672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Exámenes Complementarios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b="1" dirty="0"/>
              <a:t>Radiografía de tórax</a:t>
            </a:r>
          </a:p>
          <a:p>
            <a:pPr lvl="1"/>
            <a:r>
              <a:rPr lang="es-CL" dirty="0"/>
              <a:t>Cardiomegalia</a:t>
            </a:r>
          </a:p>
          <a:p>
            <a:pPr lvl="2"/>
            <a:r>
              <a:rPr lang="es-CL" dirty="0"/>
              <a:t> Índice cardiotorácico &gt;0,6 lactante, &gt;0,5 niño mayor</a:t>
            </a:r>
          </a:p>
          <a:p>
            <a:pPr lvl="1"/>
            <a:r>
              <a:rPr lang="es-CL" dirty="0"/>
              <a:t>Congestión Pulmonar</a:t>
            </a:r>
          </a:p>
          <a:p>
            <a:pPr lvl="1"/>
            <a:r>
              <a:rPr lang="es-CL" dirty="0"/>
              <a:t>Aumento de flujo Pulmonar</a:t>
            </a:r>
          </a:p>
          <a:p>
            <a:pPr lvl="1"/>
            <a:r>
              <a:rPr lang="es-CL" dirty="0"/>
              <a:t>Edema pulmonar</a:t>
            </a:r>
          </a:p>
          <a:p>
            <a:pPr lvl="1"/>
            <a:endParaRPr lang="es-CL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678" y="3789040"/>
            <a:ext cx="2811322" cy="248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094" y="3789040"/>
            <a:ext cx="227935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5292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Exámenes Complementarios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CL" sz="2800" b="1" u="sng" dirty="0"/>
          </a:p>
          <a:p>
            <a:r>
              <a:rPr lang="es-CL" sz="2800" b="1" dirty="0"/>
              <a:t>Ecocardiograma</a:t>
            </a:r>
          </a:p>
          <a:p>
            <a:pPr lvl="1"/>
            <a:r>
              <a:rPr lang="es-CL" sz="2400" dirty="0"/>
              <a:t>Evaluación estructural y funcional </a:t>
            </a:r>
          </a:p>
          <a:p>
            <a:pPr lvl="1"/>
            <a:r>
              <a:rPr lang="es-CL" sz="2400" dirty="0"/>
              <a:t>Crecimiento de cavidades </a:t>
            </a:r>
          </a:p>
          <a:p>
            <a:pPr lvl="1"/>
            <a:r>
              <a:rPr lang="es-CL" sz="2400" dirty="0"/>
              <a:t>Presencia de pericarditis</a:t>
            </a:r>
          </a:p>
          <a:p>
            <a:pPr lvl="1"/>
            <a:r>
              <a:rPr lang="es-CL" sz="2400" dirty="0"/>
              <a:t>Vegetaciones</a:t>
            </a:r>
          </a:p>
          <a:p>
            <a:pPr lvl="1"/>
            <a:r>
              <a:rPr lang="es-CL" sz="2400" dirty="0"/>
              <a:t>Valoración sistólica y diastólica al diagnóstico y evolución </a:t>
            </a:r>
          </a:p>
        </p:txBody>
      </p:sp>
    </p:spTree>
    <p:extLst>
      <p:ext uri="{BB962C8B-B14F-4D97-AF65-F5344CB8AC3E}">
        <p14:creationId xmlns:p14="http://schemas.microsoft.com/office/powerpoint/2010/main" val="2844221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Exámenes Complementarios</a:t>
            </a:r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CL" b="1" u="sng" dirty="0"/>
          </a:p>
          <a:p>
            <a:r>
              <a:rPr lang="es-CL" b="1" dirty="0"/>
              <a:t>Electrocardiograma</a:t>
            </a:r>
          </a:p>
          <a:p>
            <a:pPr lvl="1"/>
            <a:r>
              <a:rPr lang="es-CL" dirty="0"/>
              <a:t>Arritmias</a:t>
            </a:r>
          </a:p>
          <a:p>
            <a:pPr lvl="1"/>
            <a:r>
              <a:rPr lang="es-CL" dirty="0"/>
              <a:t>Hipertrofia</a:t>
            </a:r>
          </a:p>
          <a:p>
            <a:pPr lvl="1"/>
            <a:r>
              <a:rPr lang="es-CL" dirty="0"/>
              <a:t>Crecimiento de cavidades</a:t>
            </a:r>
          </a:p>
          <a:p>
            <a:pPr lvl="1"/>
            <a:r>
              <a:rPr lang="es-CL" dirty="0"/>
              <a:t>Alteraciones de conducción</a:t>
            </a:r>
          </a:p>
          <a:p>
            <a:pPr lvl="1"/>
            <a:endParaRPr lang="es-CL" dirty="0"/>
          </a:p>
          <a:p>
            <a:r>
              <a:rPr lang="es-CL" b="1" dirty="0"/>
              <a:t>Laboratorio: </a:t>
            </a:r>
            <a:r>
              <a:rPr lang="es-CL" dirty="0"/>
              <a:t>Hemograma, GSV, ELP</a:t>
            </a:r>
          </a:p>
          <a:p>
            <a:pPr lvl="1"/>
            <a:r>
              <a:rPr lang="es-CL" dirty="0"/>
              <a:t>Anemia</a:t>
            </a:r>
          </a:p>
          <a:p>
            <a:pPr lvl="1"/>
            <a:r>
              <a:rPr lang="es-CL" dirty="0"/>
              <a:t>Infección</a:t>
            </a:r>
          </a:p>
          <a:p>
            <a:pPr lvl="1"/>
            <a:r>
              <a:rPr lang="es-CL" dirty="0"/>
              <a:t>PO2, PCO2, Saturación de O2</a:t>
            </a:r>
          </a:p>
          <a:p>
            <a:pPr lvl="1"/>
            <a:r>
              <a:rPr lang="es-CL" dirty="0"/>
              <a:t>Hiponatremia</a:t>
            </a:r>
          </a:p>
        </p:txBody>
      </p:sp>
    </p:spTree>
    <p:extLst>
      <p:ext uri="{BB962C8B-B14F-4D97-AF65-F5344CB8AC3E}">
        <p14:creationId xmlns:p14="http://schemas.microsoft.com/office/powerpoint/2010/main" val="1827163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Exámenes Complementarios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b="1" u="sng" dirty="0"/>
          </a:p>
          <a:p>
            <a:r>
              <a:rPr lang="es-CL" b="1" dirty="0"/>
              <a:t>BNP: Péptido natriurético </a:t>
            </a:r>
          </a:p>
          <a:p>
            <a:pPr lvl="1"/>
            <a:r>
              <a:rPr lang="es-CL" dirty="0"/>
              <a:t>Diferencia causa pulmonar y cardiaca en </a:t>
            </a:r>
            <a:r>
              <a:rPr lang="es-CL" dirty="0" err="1"/>
              <a:t>distress</a:t>
            </a:r>
            <a:r>
              <a:rPr lang="es-CL" dirty="0"/>
              <a:t> respiratorio</a:t>
            </a:r>
          </a:p>
          <a:p>
            <a:pPr lvl="1"/>
            <a:r>
              <a:rPr lang="es-CL" dirty="0"/>
              <a:t>En adultos tiene correlación con </a:t>
            </a:r>
            <a:r>
              <a:rPr lang="es-CL" dirty="0" err="1"/>
              <a:t>outcome</a:t>
            </a:r>
            <a:r>
              <a:rPr lang="es-CL" dirty="0"/>
              <a:t> IC</a:t>
            </a:r>
          </a:p>
          <a:p>
            <a:pPr lvl="1"/>
            <a:r>
              <a:rPr lang="es-CL" dirty="0"/>
              <a:t>No está estandarizado en niños</a:t>
            </a:r>
          </a:p>
          <a:p>
            <a:pPr lvl="1"/>
            <a:r>
              <a:rPr lang="es-CL" dirty="0"/>
              <a:t>No hay evidencia de utilidad en niños</a:t>
            </a:r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1198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Manejo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CL" dirty="0"/>
          </a:p>
          <a:p>
            <a:r>
              <a:rPr lang="es-CL" dirty="0"/>
              <a:t>Depende de la edad y de la etiología de la IC</a:t>
            </a:r>
          </a:p>
          <a:p>
            <a:r>
              <a:rPr lang="es-CL" dirty="0"/>
              <a:t>Objetivos generales:</a:t>
            </a:r>
          </a:p>
          <a:p>
            <a:pPr lvl="1"/>
            <a:r>
              <a:rPr lang="es-CL" dirty="0"/>
              <a:t>Corregir la causa</a:t>
            </a:r>
          </a:p>
          <a:p>
            <a:pPr lvl="1"/>
            <a:r>
              <a:rPr lang="es-CL" dirty="0"/>
              <a:t>Disminuir </a:t>
            </a:r>
            <a:r>
              <a:rPr lang="es-CL" dirty="0" err="1"/>
              <a:t>morbi</a:t>
            </a:r>
            <a:r>
              <a:rPr lang="es-CL" dirty="0"/>
              <a:t>-mortalidad</a:t>
            </a:r>
          </a:p>
          <a:p>
            <a:pPr lvl="1"/>
            <a:r>
              <a:rPr lang="es-CL" dirty="0"/>
              <a:t>Mejorar calidad de vida</a:t>
            </a:r>
          </a:p>
          <a:p>
            <a:r>
              <a:rPr lang="es-CL" dirty="0"/>
              <a:t>Objetivos específicos: mejorar perfusión tisular</a:t>
            </a:r>
          </a:p>
          <a:p>
            <a:pPr lvl="1"/>
            <a:r>
              <a:rPr lang="es-CL" dirty="0"/>
              <a:t>Reducción de precarga: diuréticos</a:t>
            </a:r>
          </a:p>
          <a:p>
            <a:pPr lvl="1"/>
            <a:r>
              <a:rPr lang="es-CL" dirty="0"/>
              <a:t>Aumentar contractilidad: cardiotónicos (digoxina)</a:t>
            </a:r>
          </a:p>
          <a:p>
            <a:pPr lvl="1"/>
            <a:r>
              <a:rPr lang="es-CL" dirty="0"/>
              <a:t>Reducción de postcarga: IECA</a:t>
            </a:r>
          </a:p>
          <a:p>
            <a:pPr lvl="1"/>
            <a:r>
              <a:rPr lang="es-CL" dirty="0"/>
              <a:t>Minimizar remodelado ventricular: IECA</a:t>
            </a:r>
          </a:p>
          <a:p>
            <a:pPr lvl="1"/>
            <a:r>
              <a:rPr lang="es-CL" dirty="0"/>
              <a:t>Optimizar nutrición: Dieta hipercalórica</a:t>
            </a:r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68109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Generalidades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CL" dirty="0"/>
          </a:p>
          <a:p>
            <a:pPr algn="just"/>
            <a:r>
              <a:rPr lang="es-CL" dirty="0"/>
              <a:t>ICC</a:t>
            </a:r>
          </a:p>
          <a:p>
            <a:pPr lvl="1" algn="just"/>
            <a:r>
              <a:rPr lang="es-CL" dirty="0"/>
              <a:t>Escasa respuesta de mecanismos neurohormonales</a:t>
            </a:r>
          </a:p>
          <a:p>
            <a:pPr lvl="1" algn="just"/>
            <a:r>
              <a:rPr lang="es-CL" dirty="0"/>
              <a:t>Estimulación mantenida</a:t>
            </a:r>
          </a:p>
          <a:p>
            <a:pPr marL="0" indent="0" algn="just">
              <a:buNone/>
            </a:pPr>
            <a:endParaRPr lang="es-CL" dirty="0"/>
          </a:p>
          <a:p>
            <a:pPr algn="just"/>
            <a:r>
              <a:rPr lang="es-CL" dirty="0"/>
              <a:t>Etiología distinta a adultos</a:t>
            </a:r>
          </a:p>
          <a:p>
            <a:pPr lvl="1" algn="just"/>
            <a:r>
              <a:rPr lang="es-CL" dirty="0"/>
              <a:t>Adultos: daño miocárdico ( Isquemia / HTA)</a:t>
            </a:r>
          </a:p>
          <a:p>
            <a:pPr lvl="1" algn="just"/>
            <a:r>
              <a:rPr lang="es-CL" dirty="0"/>
              <a:t>Infancia: múltiples (C congénitas)</a:t>
            </a:r>
          </a:p>
        </p:txBody>
      </p:sp>
    </p:spTree>
    <p:extLst>
      <p:ext uri="{BB962C8B-B14F-4D97-AF65-F5344CB8AC3E}">
        <p14:creationId xmlns:p14="http://schemas.microsoft.com/office/powerpoint/2010/main" val="2256797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Manejo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0020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s-CL" b="1" u="sng" dirty="0"/>
              <a:t>Medidas generales</a:t>
            </a:r>
          </a:p>
          <a:p>
            <a:pPr marL="0" indent="0">
              <a:buNone/>
            </a:pPr>
            <a:endParaRPr lang="es-CL" dirty="0"/>
          </a:p>
          <a:p>
            <a:r>
              <a:rPr lang="es-CL" dirty="0"/>
              <a:t>Reposo-Ejercicio moderado</a:t>
            </a:r>
          </a:p>
          <a:p>
            <a:r>
              <a:rPr lang="es-CL" dirty="0"/>
              <a:t>Mejorar aporte nutricional: dieta </a:t>
            </a:r>
            <a:r>
              <a:rPr lang="es-CL" dirty="0" err="1"/>
              <a:t>hipercalórica</a:t>
            </a:r>
            <a:r>
              <a:rPr lang="es-CL" dirty="0"/>
              <a:t> </a:t>
            </a:r>
            <a:r>
              <a:rPr lang="es-CL" dirty="0" err="1"/>
              <a:t>hiposódica</a:t>
            </a:r>
            <a:r>
              <a:rPr lang="es-CL" dirty="0"/>
              <a:t>, ajuste de volúmenes, alimentación fraccionada, SNG</a:t>
            </a:r>
          </a:p>
          <a:p>
            <a:r>
              <a:rPr lang="es-CL" dirty="0"/>
              <a:t>Mejorar aporte de oxígeno: corrección de anemia</a:t>
            </a:r>
          </a:p>
          <a:p>
            <a:r>
              <a:rPr lang="es-CL" dirty="0"/>
              <a:t>Tratar: fiebre, infecciones, </a:t>
            </a:r>
            <a:r>
              <a:rPr lang="es-CL" dirty="0" err="1"/>
              <a:t>intercurrencias</a:t>
            </a:r>
            <a:r>
              <a:rPr lang="es-CL" dirty="0"/>
              <a:t> respiratorias</a:t>
            </a:r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117545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b="1" u="sng" dirty="0"/>
              <a:t>IC aguda</a:t>
            </a:r>
          </a:p>
          <a:p>
            <a:pPr lvl="1"/>
            <a:r>
              <a:rPr lang="es-ES_tradnl" sz="2400" dirty="0"/>
              <a:t>Poco frecuente (post quirúrgico)</a:t>
            </a:r>
          </a:p>
          <a:p>
            <a:pPr lvl="1"/>
            <a:r>
              <a:rPr lang="es-ES_tradnl" sz="2400" dirty="0"/>
              <a:t>Mantener permeabilidad de VA</a:t>
            </a:r>
          </a:p>
          <a:p>
            <a:pPr lvl="1"/>
            <a:r>
              <a:rPr lang="es-ES_tradnl" sz="2400" dirty="0"/>
              <a:t>Estabilidad hemodinámica</a:t>
            </a:r>
          </a:p>
          <a:p>
            <a:pPr lvl="2"/>
            <a:r>
              <a:rPr lang="es-ES_tradnl" sz="2000" dirty="0"/>
              <a:t>DVA / Diuréticos / Calcio / Bicarbonato</a:t>
            </a:r>
          </a:p>
          <a:p>
            <a:pPr lvl="2"/>
            <a:r>
              <a:rPr lang="es-ES_tradnl" sz="2000" dirty="0"/>
              <a:t>Oxigenación con mb extracorpórea (ECMO)</a:t>
            </a:r>
          </a:p>
          <a:p>
            <a:pPr lvl="2"/>
            <a:r>
              <a:rPr lang="es-ES_tradnl" sz="2000" dirty="0"/>
              <a:t> Dispositivos de asistencia ventricular externa</a:t>
            </a:r>
          </a:p>
          <a:p>
            <a:pPr lvl="2"/>
            <a:r>
              <a:rPr lang="es-ES_tradnl" sz="2000" dirty="0" err="1"/>
              <a:t>Resincronización</a:t>
            </a:r>
            <a:r>
              <a:rPr lang="es-ES_tradnl" sz="2000" dirty="0"/>
              <a:t> AV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b="1" u="sng" dirty="0"/>
              <a:t>IC crónica</a:t>
            </a:r>
          </a:p>
          <a:p>
            <a:pPr lvl="1"/>
            <a:r>
              <a:rPr lang="es-ES_tradnl" dirty="0"/>
              <a:t>IECA / Diuréticos</a:t>
            </a:r>
          </a:p>
          <a:p>
            <a:pPr lvl="1"/>
            <a:r>
              <a:rPr lang="es-ES_tradnl" dirty="0"/>
              <a:t>Tratamiento específico de la causa</a:t>
            </a:r>
          </a:p>
          <a:p>
            <a:pPr lvl="2"/>
            <a:r>
              <a:rPr lang="es-ES_tradnl" dirty="0"/>
              <a:t>CC </a:t>
            </a:r>
            <a:r>
              <a:rPr lang="es-ES_tradnl" dirty="0" err="1">
                <a:sym typeface="Wingdings"/>
              </a:rPr>
              <a:t></a:t>
            </a:r>
            <a:r>
              <a:rPr lang="es-ES_tradnl" dirty="0">
                <a:sym typeface="Wingdings"/>
              </a:rPr>
              <a:t> Cirugía</a:t>
            </a:r>
            <a:endParaRPr lang="es-ES_tradnl" dirty="0"/>
          </a:p>
          <a:p>
            <a:pPr lvl="1"/>
            <a:endParaRPr lang="es-ES_tradnl" dirty="0"/>
          </a:p>
          <a:p>
            <a:r>
              <a:rPr lang="es-ES_tradnl" b="1" u="sng" dirty="0"/>
              <a:t>IECA</a:t>
            </a:r>
          </a:p>
          <a:p>
            <a:pPr lvl="1"/>
            <a:r>
              <a:rPr lang="es-ES_tradnl" dirty="0"/>
              <a:t>Vasodilatadores</a:t>
            </a:r>
          </a:p>
          <a:p>
            <a:pPr lvl="1"/>
            <a:r>
              <a:rPr lang="es-ES_tradnl" dirty="0"/>
              <a:t>Bloquean conversión AT I </a:t>
            </a:r>
            <a:r>
              <a:rPr lang="es-ES_tradnl" dirty="0" err="1">
                <a:sym typeface="Wingdings"/>
              </a:rPr>
              <a:t></a:t>
            </a:r>
            <a:r>
              <a:rPr lang="es-ES_tradnl" dirty="0">
                <a:sym typeface="Wingdings"/>
              </a:rPr>
              <a:t> AT II</a:t>
            </a:r>
          </a:p>
          <a:p>
            <a:pPr lvl="2"/>
            <a:r>
              <a:rPr lang="es-ES_tradnl" dirty="0">
                <a:sym typeface="Wingdings"/>
              </a:rPr>
              <a:t>&lt; Aldosterona</a:t>
            </a:r>
          </a:p>
          <a:p>
            <a:pPr lvl="2"/>
            <a:r>
              <a:rPr lang="es-ES_tradnl" dirty="0">
                <a:sym typeface="Wingdings"/>
              </a:rPr>
              <a:t>&lt; inhibición de </a:t>
            </a:r>
            <a:r>
              <a:rPr lang="es-ES_tradnl" dirty="0" err="1">
                <a:sym typeface="Wingdings"/>
              </a:rPr>
              <a:t>Bradicininas</a:t>
            </a:r>
            <a:endParaRPr lang="es-ES_tradnl" dirty="0">
              <a:sym typeface="Wingdings"/>
            </a:endParaRPr>
          </a:p>
          <a:p>
            <a:pPr lvl="2"/>
            <a:r>
              <a:rPr lang="es-ES_tradnl" dirty="0">
                <a:sym typeface="Wingdings"/>
              </a:rPr>
              <a:t>&lt; Resistencia vascular sistémica</a:t>
            </a:r>
          </a:p>
          <a:p>
            <a:pPr lvl="2"/>
            <a:r>
              <a:rPr lang="es-ES_tradnl" dirty="0">
                <a:sym typeface="Wingdings"/>
              </a:rPr>
              <a:t>&lt; Precarga / Poscarga / estrés sistólico de la pared</a:t>
            </a:r>
          </a:p>
          <a:p>
            <a:pPr lvl="2"/>
            <a:r>
              <a:rPr lang="es-ES_tradnl" dirty="0">
                <a:sym typeface="Wingdings"/>
              </a:rPr>
              <a:t>No aumentan FC</a:t>
            </a:r>
          </a:p>
          <a:p>
            <a:pPr lvl="2"/>
            <a:r>
              <a:rPr lang="es-ES_tradnl" dirty="0">
                <a:sym typeface="Wingdings"/>
              </a:rPr>
              <a:t>Tos (ARA II)</a:t>
            </a:r>
            <a:endParaRPr lang="es-ES_tradn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_tradnl" b="1" u="sng" dirty="0"/>
              <a:t>IECA</a:t>
            </a:r>
          </a:p>
          <a:p>
            <a:r>
              <a:rPr lang="es-ES_tradnl"/>
              <a:t>Usar si disfunción </a:t>
            </a:r>
            <a:r>
              <a:rPr lang="es-ES_tradnl" dirty="0"/>
              <a:t>de VI moderada o severa, independiente de los síntomas</a:t>
            </a:r>
          </a:p>
          <a:p>
            <a:r>
              <a:rPr lang="es-ES_tradnl" dirty="0"/>
              <a:t>Precaución</a:t>
            </a:r>
          </a:p>
          <a:p>
            <a:pPr lvl="1"/>
            <a:r>
              <a:rPr lang="es-ES_tradnl" dirty="0"/>
              <a:t>Neonatos y lactantes pequeños (</a:t>
            </a:r>
            <a:r>
              <a:rPr lang="es-ES_tradnl" dirty="0" err="1"/>
              <a:t>insuf</a:t>
            </a:r>
            <a:r>
              <a:rPr lang="es-ES_tradnl" dirty="0"/>
              <a:t> renal)</a:t>
            </a:r>
          </a:p>
          <a:p>
            <a:r>
              <a:rPr lang="es-ES_tradnl" dirty="0"/>
              <a:t>Contraindicados</a:t>
            </a:r>
          </a:p>
          <a:p>
            <a:pPr lvl="1"/>
            <a:r>
              <a:rPr lang="es-ES_tradnl" dirty="0"/>
              <a:t>Hipotensión severa</a:t>
            </a:r>
          </a:p>
          <a:p>
            <a:pPr lvl="1"/>
            <a:r>
              <a:rPr lang="es-ES_tradnl" dirty="0"/>
              <a:t>Estenosis </a:t>
            </a:r>
            <a:r>
              <a:rPr lang="es-ES_tradnl" dirty="0" err="1"/>
              <a:t>Ao</a:t>
            </a:r>
            <a:r>
              <a:rPr lang="es-ES_tradnl" dirty="0"/>
              <a:t> severa</a:t>
            </a:r>
          </a:p>
          <a:p>
            <a:pPr lvl="1"/>
            <a:r>
              <a:rPr lang="es-ES_tradnl" dirty="0" err="1"/>
              <a:t>Est</a:t>
            </a:r>
            <a:r>
              <a:rPr lang="es-ES_tradnl" dirty="0"/>
              <a:t> arteria renal</a:t>
            </a:r>
          </a:p>
          <a:p>
            <a:pPr lvl="1"/>
            <a:r>
              <a:rPr lang="es-ES_tradnl" dirty="0" err="1"/>
              <a:t>Insuf</a:t>
            </a:r>
            <a:r>
              <a:rPr lang="es-ES_tradnl" dirty="0"/>
              <a:t> Renal</a:t>
            </a:r>
          </a:p>
          <a:p>
            <a:pPr lvl="1"/>
            <a:r>
              <a:rPr lang="es-ES_tradnl" dirty="0" err="1"/>
              <a:t>Hiperkalemia</a:t>
            </a:r>
            <a:endParaRPr lang="es-ES_tradnl" dirty="0"/>
          </a:p>
          <a:p>
            <a:pPr lvl="1"/>
            <a:endParaRPr lang="es-ES_tradnl" dirty="0"/>
          </a:p>
          <a:p>
            <a:pPr lvl="1"/>
            <a:r>
              <a:rPr lang="es-CL" sz="2300" dirty="0"/>
              <a:t>Enalapril: 0,08 mg/kg/día</a:t>
            </a:r>
          </a:p>
          <a:p>
            <a:pPr lvl="1"/>
            <a:r>
              <a:rPr lang="es-CL" sz="2300" dirty="0"/>
              <a:t>Captopril: 1 mg/kg/día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b="1" u="sng" dirty="0"/>
          </a:p>
          <a:p>
            <a:r>
              <a:rPr lang="es-ES_tradnl" b="1" u="sng" dirty="0"/>
              <a:t>Diuréticos </a:t>
            </a:r>
          </a:p>
          <a:p>
            <a:pPr lvl="1"/>
            <a:r>
              <a:rPr lang="es-ES_tradnl" dirty="0"/>
              <a:t>Rapidez en disminución de síntomas</a:t>
            </a:r>
          </a:p>
          <a:p>
            <a:pPr lvl="2"/>
            <a:r>
              <a:rPr lang="es-CL" sz="2000" dirty="0"/>
              <a:t>Furosemida: 1-2 mg/kg/día</a:t>
            </a:r>
          </a:p>
          <a:p>
            <a:pPr lvl="2"/>
            <a:r>
              <a:rPr lang="es-CL" sz="2000" dirty="0"/>
              <a:t>Hidroclorotiazida: 1-2 mg/kg/día</a:t>
            </a:r>
          </a:p>
          <a:p>
            <a:pPr lvl="2"/>
            <a:r>
              <a:rPr lang="es-CL" sz="2000" dirty="0"/>
              <a:t>Espironolactona: 1,5- 3mg/kg/día</a:t>
            </a:r>
          </a:p>
          <a:p>
            <a:pPr lvl="2"/>
            <a:endParaRPr lang="es-CL" sz="2000" dirty="0"/>
          </a:p>
          <a:p>
            <a:pPr lvl="1">
              <a:buNone/>
            </a:pPr>
            <a:endParaRPr lang="es-ES_tradn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sz="2600" b="1" u="sng" dirty="0"/>
              <a:t>Digoxina </a:t>
            </a:r>
          </a:p>
          <a:p>
            <a:pPr lvl="1"/>
            <a:r>
              <a:rPr lang="es-CL" sz="2300" dirty="0"/>
              <a:t>Adultos: mejora síntomas y disminuye ingresos hosp. </a:t>
            </a:r>
          </a:p>
          <a:p>
            <a:pPr lvl="1"/>
            <a:r>
              <a:rPr lang="es-CL" sz="2300" dirty="0"/>
              <a:t>No disminuye mortalidad</a:t>
            </a:r>
          </a:p>
          <a:p>
            <a:pPr lvl="1"/>
            <a:r>
              <a:rPr lang="es-CL" sz="2300" dirty="0"/>
              <a:t>No primera elección</a:t>
            </a:r>
          </a:p>
          <a:p>
            <a:pPr lvl="2"/>
            <a:r>
              <a:rPr lang="es-CL" sz="2000" dirty="0"/>
              <a:t>IECA / Diuréticos sin efecto deseado</a:t>
            </a:r>
          </a:p>
          <a:p>
            <a:pPr lvl="2"/>
            <a:endParaRPr lang="es-CL" sz="2000" dirty="0"/>
          </a:p>
          <a:p>
            <a:pPr lvl="1"/>
            <a:r>
              <a:rPr lang="es-CL" sz="2300" dirty="0"/>
              <a:t>Efecto inótropo / Propiedades simpaticolíticas</a:t>
            </a:r>
          </a:p>
          <a:p>
            <a:pPr lvl="2"/>
            <a:r>
              <a:rPr lang="es-CL" sz="2000" dirty="0"/>
              <a:t>Inhibe bomba Na – K – ATPasa</a:t>
            </a:r>
          </a:p>
          <a:p>
            <a:pPr lvl="2"/>
            <a:r>
              <a:rPr lang="es-CL" sz="2000" dirty="0"/>
              <a:t>Na – Ca </a:t>
            </a:r>
            <a:r>
              <a:rPr lang="es-ES_tradnl" sz="2000" dirty="0" err="1">
                <a:sym typeface="Wingdings"/>
              </a:rPr>
              <a:t></a:t>
            </a:r>
            <a:r>
              <a:rPr lang="es-ES_tradnl" sz="2000" dirty="0">
                <a:sym typeface="Wingdings"/>
              </a:rPr>
              <a:t> aumento </a:t>
            </a:r>
            <a:r>
              <a:rPr lang="es-ES_tradnl" sz="2000" dirty="0" err="1">
                <a:sym typeface="Wingdings"/>
              </a:rPr>
              <a:t>Ca</a:t>
            </a:r>
            <a:r>
              <a:rPr lang="es-ES_tradnl" sz="2000" dirty="0">
                <a:sym typeface="Wingdings"/>
              </a:rPr>
              <a:t> intracelular</a:t>
            </a:r>
          </a:p>
          <a:p>
            <a:pPr lvl="2"/>
            <a:r>
              <a:rPr lang="es-ES_tradnl" sz="2000" dirty="0">
                <a:sym typeface="Wingdings"/>
              </a:rPr>
              <a:t>Aumenta tono </a:t>
            </a:r>
            <a:r>
              <a:rPr lang="es-ES_tradnl" sz="2000" dirty="0" err="1">
                <a:sym typeface="Wingdings"/>
              </a:rPr>
              <a:t>vagal</a:t>
            </a:r>
            <a:endParaRPr lang="es-ES_tradnl" sz="2000" dirty="0">
              <a:sym typeface="Wingdings"/>
            </a:endParaRPr>
          </a:p>
          <a:p>
            <a:pPr lvl="2"/>
            <a:r>
              <a:rPr lang="es-ES_tradnl" sz="2000" dirty="0">
                <a:sym typeface="Wingdings"/>
              </a:rPr>
              <a:t>Disminuye conducción Nodo S y AV</a:t>
            </a:r>
          </a:p>
          <a:p>
            <a:pPr lvl="2"/>
            <a:endParaRPr lang="es-ES_tradnl" sz="2000" dirty="0">
              <a:sym typeface="Wingdings"/>
            </a:endParaRPr>
          </a:p>
          <a:p>
            <a:pPr lvl="1"/>
            <a:r>
              <a:rPr lang="es-CL" sz="2400" dirty="0"/>
              <a:t>Acción rápida: Cedilanid: 0.02-0.04/kg</a:t>
            </a:r>
          </a:p>
          <a:p>
            <a:pPr lvl="1"/>
            <a:r>
              <a:rPr lang="es-CL" sz="2400" dirty="0"/>
              <a:t>Acción lenta: Digoxina: 20-40 mcg/kg/dia</a:t>
            </a:r>
          </a:p>
          <a:p>
            <a:pPr lvl="1"/>
            <a:endParaRPr lang="es-CL" sz="2300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1412776"/>
            <a:ext cx="8280920" cy="5445224"/>
          </a:xfrm>
        </p:spPr>
        <p:txBody>
          <a:bodyPr>
            <a:normAutofit/>
          </a:bodyPr>
          <a:lstStyle/>
          <a:p>
            <a:endParaRPr lang="es-CL" b="1" u="sng" dirty="0"/>
          </a:p>
          <a:p>
            <a:r>
              <a:rPr lang="es-CL" b="1" u="sng" dirty="0"/>
              <a:t>Digoxina</a:t>
            </a:r>
          </a:p>
          <a:p>
            <a:pPr lvl="1"/>
            <a:r>
              <a:rPr lang="es-CL" dirty="0"/>
              <a:t>Signos de acción digitálica:</a:t>
            </a:r>
          </a:p>
          <a:p>
            <a:pPr lvl="2"/>
            <a:r>
              <a:rPr lang="es-CL" dirty="0"/>
              <a:t>Acortamiento QTc</a:t>
            </a:r>
          </a:p>
          <a:p>
            <a:pPr lvl="2"/>
            <a:r>
              <a:rPr lang="es-CL" dirty="0"/>
              <a:t>Depresión segmento ST</a:t>
            </a:r>
          </a:p>
          <a:p>
            <a:pPr lvl="2"/>
            <a:r>
              <a:rPr lang="es-CL" dirty="0"/>
              <a:t>Disminución de FC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Signos de Intoxicación Digitálica:</a:t>
            </a:r>
          </a:p>
          <a:p>
            <a:pPr lvl="2"/>
            <a:r>
              <a:rPr lang="es-CL" dirty="0"/>
              <a:t>Prolongación PR</a:t>
            </a:r>
          </a:p>
          <a:p>
            <a:pPr lvl="2"/>
            <a:r>
              <a:rPr lang="es-CL" dirty="0"/>
              <a:t>Bradicardia sinusal o Bloqueo AV</a:t>
            </a:r>
          </a:p>
          <a:p>
            <a:pPr lvl="2"/>
            <a:r>
              <a:rPr lang="es-CL" dirty="0"/>
              <a:t>Arritmias</a:t>
            </a:r>
          </a:p>
          <a:p>
            <a:pPr lvl="2"/>
            <a:r>
              <a:rPr lang="es-CL" dirty="0"/>
              <a:t>Alteraciones de conducción</a:t>
            </a:r>
          </a:p>
          <a:p>
            <a:pPr lvl="2"/>
            <a:endParaRPr lang="es-CL" dirty="0"/>
          </a:p>
          <a:p>
            <a:pPr lvl="1"/>
            <a:r>
              <a:rPr lang="es-CL" dirty="0"/>
              <a:t>Verapamilo, Amiodarona, Espironolactona, Carvedilol </a:t>
            </a:r>
            <a:r>
              <a:rPr lang="es-ES_tradnl" dirty="0" err="1">
                <a:sym typeface="Wingdings"/>
              </a:rPr>
              <a:t></a:t>
            </a:r>
            <a:r>
              <a:rPr lang="es-ES_tradnl" dirty="0">
                <a:sym typeface="Wingdings"/>
              </a:rPr>
              <a:t> disminuir dosis un 25%</a:t>
            </a:r>
            <a:endParaRPr lang="es-CL" dirty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Tratamiento Médico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b="1" u="sng" dirty="0"/>
          </a:p>
          <a:p>
            <a:r>
              <a:rPr lang="es-ES_tradnl" b="1" u="sng" dirty="0"/>
              <a:t>B bloqueo</a:t>
            </a:r>
          </a:p>
          <a:p>
            <a:pPr lvl="1"/>
            <a:r>
              <a:rPr lang="es-ES_tradnl" dirty="0"/>
              <a:t>Mecanismo exacto desconocido</a:t>
            </a:r>
          </a:p>
          <a:p>
            <a:pPr lvl="1"/>
            <a:r>
              <a:rPr lang="es-ES_tradnl" dirty="0"/>
              <a:t>Prevenir y revertir disfunción cardiaca intrínseca y el remodelamiento mediado </a:t>
            </a:r>
            <a:r>
              <a:rPr lang="es-ES_tradnl" dirty="0" err="1"/>
              <a:t>adrenérgicamente</a:t>
            </a:r>
            <a:endParaRPr lang="es-ES_tradnl" dirty="0"/>
          </a:p>
          <a:p>
            <a:pPr lvl="1"/>
            <a:r>
              <a:rPr lang="es-ES_tradnl" dirty="0"/>
              <a:t>Disminuye FC y contractilidad</a:t>
            </a:r>
          </a:p>
          <a:p>
            <a:pPr lvl="1"/>
            <a:r>
              <a:rPr lang="es-ES_tradnl" dirty="0"/>
              <a:t>Inhibe remodelamiento ventricular</a:t>
            </a:r>
          </a:p>
          <a:p>
            <a:pPr lvl="1"/>
            <a:endParaRPr lang="es-ES_tradnl" dirty="0"/>
          </a:p>
          <a:p>
            <a:pPr lvl="1"/>
            <a:r>
              <a:rPr lang="es-ES_tradnl" dirty="0" err="1"/>
              <a:t>Propranolol</a:t>
            </a:r>
            <a:endParaRPr lang="es-ES_tradnl" dirty="0"/>
          </a:p>
          <a:p>
            <a:pPr lvl="1"/>
            <a:r>
              <a:rPr lang="es-ES_tradnl" dirty="0" err="1"/>
              <a:t>Carvedilol</a:t>
            </a:r>
            <a:endParaRPr lang="es-ES_tradnl" dirty="0"/>
          </a:p>
          <a:p>
            <a:pPr lvl="1"/>
            <a:endParaRPr lang="es-ES_tradnl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Pronóstico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Depende de la causa de la IC</a:t>
            </a:r>
          </a:p>
          <a:p>
            <a:r>
              <a:rPr lang="es-CL" dirty="0"/>
              <a:t>Causa no cardíaca depende del tratamiento de la causa primaria</a:t>
            </a:r>
          </a:p>
          <a:p>
            <a:r>
              <a:rPr lang="es-CL" dirty="0"/>
              <a:t>Cardiopatías metabólicas o por depósito: peor pronóstico</a:t>
            </a:r>
          </a:p>
          <a:p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5528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2"/>
                </a:solidFill>
              </a:rPr>
              <a:t>Generalidades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/>
              <a:t>Prevalencia</a:t>
            </a:r>
          </a:p>
          <a:p>
            <a:pPr algn="just"/>
            <a:r>
              <a:rPr lang="es-CL" dirty="0"/>
              <a:t>No está claro, dada las muchas clasificaciones</a:t>
            </a:r>
          </a:p>
          <a:p>
            <a:pPr marL="0" indent="0" algn="just">
              <a:buNone/>
            </a:pPr>
            <a:endParaRPr lang="es-CL" dirty="0"/>
          </a:p>
          <a:p>
            <a:pPr algn="just"/>
            <a:r>
              <a:rPr lang="es-CL" dirty="0"/>
              <a:t>90% de pacientes con CC, desarrollan IC el primer año de vida, principalmente antes de los 6 meses.</a:t>
            </a:r>
          </a:p>
          <a:p>
            <a:pPr marL="0" indent="0" algn="just">
              <a:buNone/>
            </a:pPr>
            <a:endParaRPr lang="es-CL" dirty="0"/>
          </a:p>
          <a:p>
            <a:pPr algn="just"/>
            <a:r>
              <a:rPr lang="es-CL" dirty="0"/>
              <a:t>Miocardiopatías: 40% IC severa que requiere trasplante o lleva a la muerte</a:t>
            </a:r>
          </a:p>
        </p:txBody>
      </p:sp>
    </p:spTree>
    <p:extLst>
      <p:ext uri="{BB962C8B-B14F-4D97-AF65-F5344CB8AC3E}">
        <p14:creationId xmlns:p14="http://schemas.microsoft.com/office/powerpoint/2010/main" val="3793422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Clasificación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Aguda / Crónica</a:t>
            </a:r>
          </a:p>
          <a:p>
            <a:r>
              <a:rPr lang="es-ES_tradnl" dirty="0"/>
              <a:t>Cínica / Subclínica</a:t>
            </a:r>
          </a:p>
          <a:p>
            <a:r>
              <a:rPr lang="es-ES_tradnl" dirty="0"/>
              <a:t>Compensada / descompensada / Refractaria</a:t>
            </a:r>
          </a:p>
          <a:p>
            <a:r>
              <a:rPr lang="es-ES_tradnl" dirty="0"/>
              <a:t>Izquierda / Derecha</a:t>
            </a:r>
          </a:p>
          <a:p>
            <a:r>
              <a:rPr lang="es-ES_tradnl" dirty="0"/>
              <a:t>Sistólica / Diastólica</a:t>
            </a:r>
          </a:p>
          <a:p>
            <a:r>
              <a:rPr lang="es-ES_tradnl" dirty="0"/>
              <a:t>Severidad</a:t>
            </a:r>
          </a:p>
          <a:p>
            <a:endParaRPr lang="es-ES_tradnl" dirty="0"/>
          </a:p>
          <a:p>
            <a:endParaRPr lang="es-ES_tradnl" dirty="0"/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4038600" y="3429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4876800" y="3276600"/>
            <a:ext cx="1143000" cy="381000"/>
          </a:xfrm>
          <a:prstGeom prst="rect">
            <a:avLst/>
          </a:prstGeom>
          <a:noFill/>
          <a:ln>
            <a:solidFill>
              <a:srgbClr val="2DA2B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dirty="0"/>
              <a:t>Global</a:t>
            </a:r>
          </a:p>
        </p:txBody>
      </p:sp>
    </p:spTree>
    <p:extLst>
      <p:ext uri="{BB962C8B-B14F-4D97-AF65-F5344CB8AC3E}">
        <p14:creationId xmlns:p14="http://schemas.microsoft.com/office/powerpoint/2010/main" val="14413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Clasificación</a:t>
            </a:r>
          </a:p>
        </p:txBody>
      </p:sp>
      <p:pic>
        <p:nvPicPr>
          <p:cNvPr id="4" name="Imagen 3" descr="Captura de pantalla 2016-04-24 a las 22.25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99" y="2420888"/>
            <a:ext cx="7425981" cy="230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2"/>
                </a:solidFill>
              </a:rPr>
              <a:t>Fisiopatología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/>
              <a:t>Función de bomba </a:t>
            </a:r>
            <a:r>
              <a:rPr lang="es-ES_tradnl" dirty="0">
                <a:sym typeface="Wingdings"/>
              </a:rPr>
              <a:t> GC = VS x FC</a:t>
            </a:r>
          </a:p>
          <a:p>
            <a:pPr lvl="1"/>
            <a:endParaRPr lang="es-ES_tradnl" dirty="0">
              <a:sym typeface="Wingdings"/>
            </a:endParaRPr>
          </a:p>
          <a:p>
            <a:pPr lvl="1"/>
            <a:r>
              <a:rPr lang="es-ES_tradnl" dirty="0">
                <a:solidFill>
                  <a:srgbClr val="FF0000"/>
                </a:solidFill>
                <a:sym typeface="Wingdings"/>
              </a:rPr>
              <a:t>VS determinado por  precarga / </a:t>
            </a:r>
            <a:r>
              <a:rPr lang="es-ES_tradnl" dirty="0" err="1">
                <a:solidFill>
                  <a:srgbClr val="FF0000"/>
                </a:solidFill>
                <a:sym typeface="Wingdings"/>
              </a:rPr>
              <a:t>postcarga</a:t>
            </a:r>
            <a:r>
              <a:rPr lang="es-ES_tradnl" dirty="0">
                <a:solidFill>
                  <a:srgbClr val="FF0000"/>
                </a:solidFill>
                <a:sym typeface="Wingdings"/>
              </a:rPr>
              <a:t> / estado inotrópico</a:t>
            </a:r>
          </a:p>
          <a:p>
            <a:pPr lvl="1"/>
            <a:endParaRPr lang="es-ES_tradnl" dirty="0">
              <a:solidFill>
                <a:srgbClr val="FF0000"/>
              </a:solidFill>
              <a:sym typeface="Wingdings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s-ES_tradnl" dirty="0">
                <a:solidFill>
                  <a:srgbClr val="FF0000"/>
                </a:solidFill>
                <a:sym typeface="Wingdings"/>
              </a:rPr>
              <a:t>Alt. Contractilidad</a:t>
            </a:r>
          </a:p>
          <a:p>
            <a:pPr marL="822960" lvl="1" indent="-457200">
              <a:buFont typeface="+mj-lt"/>
              <a:buAutoNum type="arabicPeriod"/>
            </a:pPr>
            <a:r>
              <a:rPr lang="es-ES_tradnl" dirty="0">
                <a:solidFill>
                  <a:srgbClr val="FF0000"/>
                </a:solidFill>
                <a:sym typeface="Wingdings"/>
              </a:rPr>
              <a:t>Alt. Elasticidad / </a:t>
            </a:r>
            <a:r>
              <a:rPr lang="es-ES_tradnl" dirty="0" err="1">
                <a:solidFill>
                  <a:srgbClr val="FF0000"/>
                </a:solidFill>
                <a:sym typeface="Wingdings"/>
              </a:rPr>
              <a:t>Distensibilidad</a:t>
            </a:r>
            <a:endParaRPr lang="es-ES_tradnl" dirty="0">
              <a:solidFill>
                <a:srgbClr val="FF0000"/>
              </a:solidFill>
              <a:sym typeface="Wingdings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s-ES_tradnl" dirty="0">
                <a:solidFill>
                  <a:srgbClr val="FF0000"/>
                </a:solidFill>
                <a:sym typeface="Wingdings"/>
              </a:rPr>
              <a:t>Alt. Ritmo o de la conducción</a:t>
            </a:r>
          </a:p>
          <a:p>
            <a:endParaRPr lang="es-ES_tradnl" dirty="0">
              <a:sym typeface="Wingdings"/>
            </a:endParaRPr>
          </a:p>
          <a:p>
            <a:r>
              <a:rPr lang="es-ES_tradnl" dirty="0">
                <a:sym typeface="Wingdings"/>
              </a:rPr>
              <a:t>Disminución GC </a:t>
            </a:r>
            <a:r>
              <a:rPr lang="es-ES_tradnl" dirty="0">
                <a:sym typeface="Wingdings" panose="05000000000000000000" pitchFamily="2" charset="2"/>
              </a:rPr>
              <a:t> </a:t>
            </a:r>
            <a:r>
              <a:rPr lang="es-ES_tradnl" dirty="0">
                <a:sym typeface="Wingdings"/>
              </a:rPr>
              <a:t>Mecanismos compensadores </a:t>
            </a:r>
            <a:r>
              <a:rPr lang="es-ES_tradnl" dirty="0">
                <a:sym typeface="Wingdings" panose="05000000000000000000" pitchFamily="2" charset="2"/>
              </a:rPr>
              <a:t> </a:t>
            </a:r>
            <a:r>
              <a:rPr lang="es-ES_tradnl" dirty="0">
                <a:sym typeface="Wingdings"/>
              </a:rPr>
              <a:t>Perpetuación es 							perjudicial.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CC53E24-BDD8-44AE-A69D-50F6D078A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00B050"/>
                </a:solidFill>
              </a:rPr>
              <a:t>Fisiopatología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46D468B-616E-4761-AC0B-E48ED6AF3B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939"/>
          <a:stretch/>
        </p:blipFill>
        <p:spPr>
          <a:xfrm>
            <a:off x="822960" y="1844824"/>
            <a:ext cx="4578648" cy="388843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BBE83C7-DBA7-497C-AC9D-16A181B294A1}"/>
              </a:ext>
            </a:extLst>
          </p:cNvPr>
          <p:cNvSpPr txBox="1"/>
          <p:nvPr/>
        </p:nvSpPr>
        <p:spPr>
          <a:xfrm>
            <a:off x="5724128" y="2132856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Aumento precarga </a:t>
            </a:r>
            <a:r>
              <a:rPr lang="es-CL" dirty="0">
                <a:sym typeface="Wingdings" panose="05000000000000000000" pitchFamily="2" charset="2"/>
              </a:rPr>
              <a:t> Aumento de GC</a:t>
            </a:r>
          </a:p>
          <a:p>
            <a:endParaRPr lang="es-CL" dirty="0">
              <a:sym typeface="Wingdings" panose="05000000000000000000" pitchFamily="2" charset="2"/>
            </a:endParaRPr>
          </a:p>
          <a:p>
            <a:r>
              <a:rPr lang="es-CL" dirty="0">
                <a:sym typeface="Wingdings" panose="05000000000000000000" pitchFamily="2" charset="2"/>
              </a:rPr>
              <a:t>Hasta límite.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9582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solidFill>
                  <a:srgbClr val="00B050"/>
                </a:solidFill>
              </a:rPr>
              <a:t>Fisiopatología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Las manifestaciones clínicas se deben en gran parte a los mecanismos </a:t>
            </a:r>
            <a:r>
              <a:rPr lang="es-ES" dirty="0" err="1"/>
              <a:t>neurohormonales</a:t>
            </a:r>
            <a:r>
              <a:rPr lang="es-ES" dirty="0"/>
              <a:t> que se activan para compensarla. </a:t>
            </a:r>
          </a:p>
          <a:p>
            <a:endParaRPr lang="es-ES" dirty="0"/>
          </a:p>
          <a:p>
            <a:r>
              <a:rPr lang="es-ES" dirty="0"/>
              <a:t>Mecanismos de compensatorios</a:t>
            </a:r>
          </a:p>
          <a:p>
            <a:r>
              <a:rPr lang="es-ES" dirty="0"/>
              <a:t>- Dilatación e hipertrofia ventricular (</a:t>
            </a:r>
            <a:r>
              <a:rPr lang="es-ES" dirty="0" err="1"/>
              <a:t>remodelamiento</a:t>
            </a:r>
            <a:r>
              <a:rPr lang="es-ES" dirty="0"/>
              <a:t>)</a:t>
            </a:r>
          </a:p>
          <a:p>
            <a:r>
              <a:rPr lang="es-ES" dirty="0"/>
              <a:t>- Activación de los sistemas </a:t>
            </a:r>
            <a:r>
              <a:rPr lang="es-ES" dirty="0" err="1"/>
              <a:t>neurohormonales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839921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2303</TotalTime>
  <Words>1158</Words>
  <Application>Microsoft Office PowerPoint</Application>
  <PresentationFormat>Presentación en pantalla (4:3)</PresentationFormat>
  <Paragraphs>293</Paragraphs>
  <Slides>38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Wingdings</vt:lpstr>
      <vt:lpstr>Retrospección</vt:lpstr>
      <vt:lpstr>Insuficiencia Cardiaca</vt:lpstr>
      <vt:lpstr>Generalidades</vt:lpstr>
      <vt:lpstr>Generalidades</vt:lpstr>
      <vt:lpstr>Generalidades</vt:lpstr>
      <vt:lpstr>Clasificación</vt:lpstr>
      <vt:lpstr>Clasificación</vt:lpstr>
      <vt:lpstr>Fisiopatología</vt:lpstr>
      <vt:lpstr>Fisiopatología</vt:lpstr>
      <vt:lpstr>Fisiopatología</vt:lpstr>
      <vt:lpstr>Fisiopatología</vt:lpstr>
      <vt:lpstr>Fisiopatología</vt:lpstr>
      <vt:lpstr>Fisiopatología</vt:lpstr>
      <vt:lpstr>Fisiopatología</vt:lpstr>
      <vt:lpstr>Fisiopatología</vt:lpstr>
      <vt:lpstr>Fisiopatología</vt:lpstr>
      <vt:lpstr>Etiología</vt:lpstr>
      <vt:lpstr>Etiología</vt:lpstr>
      <vt:lpstr>Etiología</vt:lpstr>
      <vt:lpstr>Etiología</vt:lpstr>
      <vt:lpstr>Etiología</vt:lpstr>
      <vt:lpstr>Manifestaciones Clínicas</vt:lpstr>
      <vt:lpstr>Manifestaciones Clínicas</vt:lpstr>
      <vt:lpstr>Manifestaciones Clínicas</vt:lpstr>
      <vt:lpstr>Manifestaciones Clínicas</vt:lpstr>
      <vt:lpstr>Exámenes Complementarios</vt:lpstr>
      <vt:lpstr>Exámenes Complementarios</vt:lpstr>
      <vt:lpstr>Exámenes Complementarios</vt:lpstr>
      <vt:lpstr>Exámenes Complementarios</vt:lpstr>
      <vt:lpstr>Manejo</vt:lpstr>
      <vt:lpstr>Manejo</vt:lpstr>
      <vt:lpstr>Tratamiento médico</vt:lpstr>
      <vt:lpstr>Tratamiento Médico</vt:lpstr>
      <vt:lpstr>Tratamiento Médico</vt:lpstr>
      <vt:lpstr>Tratamiento Médico</vt:lpstr>
      <vt:lpstr>Tratamiento Médico</vt:lpstr>
      <vt:lpstr>Tratamiento Médico</vt:lpstr>
      <vt:lpstr>Tratamiento Médico</vt:lpstr>
      <vt:lpstr>Pronóstico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Insuficiencia Cardiaca</dc:title>
  <dc:creator>Fernanda</dc:creator>
  <cp:lastModifiedBy>Pudu HEGC</cp:lastModifiedBy>
  <cp:revision>107</cp:revision>
  <dcterms:created xsi:type="dcterms:W3CDTF">2015-05-10T02:24:43Z</dcterms:created>
  <dcterms:modified xsi:type="dcterms:W3CDTF">2021-05-20T16:25:58Z</dcterms:modified>
</cp:coreProperties>
</file>