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66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80" r:id="rId15"/>
    <p:sldId id="3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D488A-065F-413C-B697-45C618B7D53D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C591D-389B-4CC3-8CF1-0994C72213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3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16-04-2022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932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16-04-2022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833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16-04-2022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43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16-04-2022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65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16-04-2022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705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16-04-2022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370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16-04-2022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293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16-04-2022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660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16-04-2022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656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16-04-2022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6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16-04-2022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129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AC415-F666-4031-9F37-5BABEB26A033}" type="datetimeFigureOut">
              <a:rPr lang="es-CL" smtClean="0"/>
              <a:t>16-04-2022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374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escobaro@uchile.c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7145" y="1695328"/>
            <a:ext cx="8551499" cy="1470025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específicos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20990" y="3938536"/>
            <a:ext cx="6863807" cy="1224136"/>
          </a:xfrm>
        </p:spPr>
        <p:txBody>
          <a:bodyPr>
            <a:normAutofit/>
          </a:bodyPr>
          <a:lstStyle/>
          <a:p>
            <a:r>
              <a:rPr lang="es-CL" sz="2800" b="1" dirty="0"/>
              <a:t>Ernesto </a:t>
            </a:r>
            <a:r>
              <a:rPr lang="es-CL" sz="2800" b="1" dirty="0" err="1"/>
              <a:t>Payá</a:t>
            </a:r>
            <a:r>
              <a:rPr lang="es-CL" sz="2800" b="1" dirty="0"/>
              <a:t> G.</a:t>
            </a:r>
          </a:p>
          <a:p>
            <a:r>
              <a:rPr lang="es-CL" sz="1800" b="1" dirty="0"/>
              <a:t>Profesor asistente</a:t>
            </a:r>
          </a:p>
          <a:p>
            <a:pPr>
              <a:spcBef>
                <a:spcPts val="0"/>
              </a:spcBef>
            </a:pPr>
            <a:r>
              <a:rPr lang="es-CL" dirty="0">
                <a:hlinkClick r:id="rId2"/>
              </a:rPr>
              <a:t>ernestopaya@uchile.cl</a:t>
            </a:r>
            <a:endParaRPr lang="es-CL" dirty="0"/>
          </a:p>
          <a:p>
            <a:pPr>
              <a:spcBef>
                <a:spcPts val="0"/>
              </a:spcBef>
            </a:pPr>
            <a:endParaRPr lang="es-C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D9237-AC4F-8448-968B-0741C2A44390}"/>
              </a:ext>
            </a:extLst>
          </p:cNvPr>
          <p:cNvSpPr txBox="1"/>
          <p:nvPr/>
        </p:nvSpPr>
        <p:spPr>
          <a:xfrm>
            <a:off x="3979623" y="1347389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dirty="0"/>
              <a:t>Curso </a:t>
            </a:r>
            <a:r>
              <a:rPr lang="es-CL" dirty="0"/>
              <a:t>pediatría 5to medicina</a:t>
            </a:r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8252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1"/>
    </mc:Choice>
    <mc:Fallback xmlns="">
      <p:transition spd="slow" advTm="558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6831D-7879-4EEB-A385-C79FB256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Estomatitis aguda</a:t>
            </a:r>
          </a:p>
        </p:txBody>
      </p:sp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BED203D-E049-4A19-A451-F8F318472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5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23344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438F7-41F3-4D03-9FDD-43EA5E50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err="1"/>
              <a:t>Gingivoestomatitis</a:t>
            </a:r>
            <a:r>
              <a:rPr lang="es-CL" dirty="0"/>
              <a:t> herpética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604E60-4904-42ED-B70F-28ED901EB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La </a:t>
            </a:r>
            <a:r>
              <a:rPr lang="es-CL" dirty="0" err="1"/>
              <a:t>gingivoestomatitis</a:t>
            </a:r>
            <a:r>
              <a:rPr lang="es-CL" dirty="0"/>
              <a:t> herpética primaria se produce por la primoinfección del virus herpes simplex tipo 1.</a:t>
            </a:r>
          </a:p>
          <a:p>
            <a:r>
              <a:rPr lang="es-CL" dirty="0"/>
              <a:t>Ocasionalmente por el virus herpes simplex tipo II </a:t>
            </a:r>
          </a:p>
          <a:p>
            <a:r>
              <a:rPr lang="es-CL" dirty="0"/>
              <a:t>La infección se adquiere por contacto estrecho de la mucosa oral con saliva infectada o lesiones </a:t>
            </a:r>
            <a:r>
              <a:rPr lang="es-CL" dirty="0" err="1"/>
              <a:t>periorales</a:t>
            </a:r>
            <a:endParaRPr lang="es-CL" dirty="0"/>
          </a:p>
          <a:p>
            <a:r>
              <a:rPr lang="es-CL" dirty="0"/>
              <a:t>Se produce fundamentalmente durante la infancia o adolescencia. </a:t>
            </a:r>
          </a:p>
        </p:txBody>
      </p:sp>
    </p:spTree>
    <p:extLst>
      <p:ext uri="{BB962C8B-B14F-4D97-AF65-F5344CB8AC3E}">
        <p14:creationId xmlns:p14="http://schemas.microsoft.com/office/powerpoint/2010/main" val="140452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4EF72-C3C6-4A90-AFDC-ABFF9F6E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Cuadro clínico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F98492-48CC-464B-B7E2-C61E7B0C0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Comienzo brusco con fiebre, calofríos, malestar general, síntomas gripales, faringitis, y adenopatías cervicales.</a:t>
            </a:r>
          </a:p>
          <a:p>
            <a:r>
              <a:rPr lang="es-CL" dirty="0"/>
              <a:t>Luego aparece son disfagia, dolor bucal o sensación ardiente bucal y una erupción vesicular en grupos de breve duración que es seguida por úlceras superficiales dolorosas circunscritas por un halo rojizo.</a:t>
            </a:r>
          </a:p>
          <a:p>
            <a:r>
              <a:rPr lang="es-CL" dirty="0"/>
              <a:t>En algunos casos, puede observarse también una gingivitis inflamatoria. </a:t>
            </a:r>
          </a:p>
          <a:p>
            <a:r>
              <a:rPr lang="es-CL" dirty="0"/>
              <a:t>Otros síntomas habituales en la primoinfección herpética son la halitosis, babeo excesivo e hipersalivación.</a:t>
            </a:r>
          </a:p>
        </p:txBody>
      </p:sp>
    </p:spTree>
    <p:extLst>
      <p:ext uri="{BB962C8B-B14F-4D97-AF65-F5344CB8AC3E}">
        <p14:creationId xmlns:p14="http://schemas.microsoft.com/office/powerpoint/2010/main" val="1076013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6699A-FD68-4486-A52F-E00D39FD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Recurrencia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4FEB02-6006-49F5-AA82-A58371DD8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Luego</a:t>
            </a:r>
            <a:r>
              <a:rPr lang="en-US" dirty="0"/>
              <a:t> de la </a:t>
            </a:r>
            <a:r>
              <a:rPr lang="en-US" dirty="0" err="1"/>
              <a:t>infección</a:t>
            </a:r>
            <a:r>
              <a:rPr lang="en-US" dirty="0"/>
              <a:t> </a:t>
            </a:r>
            <a:r>
              <a:rPr lang="en-US" dirty="0" err="1"/>
              <a:t>primaria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virus </a:t>
            </a:r>
            <a:r>
              <a:rPr lang="en-US" dirty="0" err="1"/>
              <a:t>persiste</a:t>
            </a:r>
            <a:r>
              <a:rPr lang="en-US" dirty="0"/>
              <a:t> de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forma </a:t>
            </a:r>
            <a:r>
              <a:rPr lang="en-US" dirty="0" err="1"/>
              <a:t>latente</a:t>
            </a:r>
            <a:r>
              <a:rPr lang="en-US" dirty="0"/>
              <a:t>.</a:t>
            </a:r>
          </a:p>
          <a:p>
            <a:r>
              <a:rPr lang="en-US" dirty="0"/>
              <a:t>La </a:t>
            </a:r>
            <a:r>
              <a:rPr lang="en-US" dirty="0" err="1"/>
              <a:t>reactivación</a:t>
            </a:r>
            <a:r>
              <a:rPr lang="en-US" dirty="0"/>
              <a:t> es </a:t>
            </a:r>
            <a:r>
              <a:rPr lang="en-US" dirty="0" err="1"/>
              <a:t>frecuentemente</a:t>
            </a:r>
            <a:r>
              <a:rPr lang="en-US" dirty="0"/>
              <a:t> </a:t>
            </a:r>
            <a:r>
              <a:rPr lang="en-US" dirty="0" err="1"/>
              <a:t>asintomática</a:t>
            </a:r>
            <a:r>
              <a:rPr lang="en-US" dirty="0"/>
              <a:t>.</a:t>
            </a:r>
          </a:p>
          <a:p>
            <a:r>
              <a:rPr lang="en-US" dirty="0" err="1"/>
              <a:t>Cuando</a:t>
            </a:r>
            <a:r>
              <a:rPr lang="en-US" dirty="0"/>
              <a:t> es </a:t>
            </a:r>
            <a:r>
              <a:rPr lang="en-US" dirty="0" err="1"/>
              <a:t>sintomática</a:t>
            </a:r>
            <a:r>
              <a:rPr lang="en-US" dirty="0"/>
              <a:t>, se </a:t>
            </a:r>
            <a:r>
              <a:rPr lang="en-US" dirty="0" err="1"/>
              <a:t>presenta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herpes labial </a:t>
            </a:r>
            <a:r>
              <a:rPr lang="en-US" dirty="0" err="1"/>
              <a:t>recurrente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forma de </a:t>
            </a:r>
            <a:r>
              <a:rPr lang="en-US" dirty="0" err="1"/>
              <a:t>vesículas</a:t>
            </a:r>
            <a:r>
              <a:rPr lang="en-US" dirty="0"/>
              <a:t> </a:t>
            </a:r>
            <a:r>
              <a:rPr lang="en-US" dirty="0" err="1"/>
              <a:t>únicas</a:t>
            </a:r>
            <a:r>
              <a:rPr lang="en-US" dirty="0"/>
              <a:t> o </a:t>
            </a:r>
            <a:r>
              <a:rPr lang="en-US" dirty="0" err="1"/>
              <a:t>agrupadas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region perioral, 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borde</a:t>
            </a:r>
            <a:r>
              <a:rPr lang="en-US" dirty="0"/>
              <a:t> labial, lo que se </a:t>
            </a:r>
            <a:r>
              <a:rPr lang="en-US" dirty="0" err="1"/>
              <a:t>conoce</a:t>
            </a:r>
            <a:r>
              <a:rPr lang="en-US" dirty="0"/>
              <a:t> </a:t>
            </a:r>
            <a:r>
              <a:rPr lang="en-US" dirty="0" err="1"/>
              <a:t>popularmente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“</a:t>
            </a:r>
            <a:r>
              <a:rPr lang="en-US" dirty="0" err="1"/>
              <a:t>fuego</a:t>
            </a:r>
            <a:r>
              <a:rPr lang="en-US" dirty="0"/>
              <a:t>”.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07811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AA8EB50-A1C4-449A-A915-F7C5A4C54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81" y="643468"/>
            <a:ext cx="9233811" cy="5571066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96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4DADE-C599-408E-9D45-436EA9584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Tratamiento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A1A0B-86EB-49B8-B18C-0E1679156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En pacientes inmunocomprometidos el tratamiento debe ser con Aciclovir intravenoso.</a:t>
            </a:r>
          </a:p>
          <a:p>
            <a:r>
              <a:rPr lang="es-CL" dirty="0"/>
              <a:t>En inmunocompetentes, la estomatitis aguda se puede tratar con aciclovir oral en dosis de 80/mg/kg día en 4 tomas por 5 días.</a:t>
            </a:r>
          </a:p>
          <a:p>
            <a:r>
              <a:rPr lang="es-CL" dirty="0"/>
              <a:t>Las recurrencias labiales se pueden tratar de la misma manera</a:t>
            </a:r>
          </a:p>
          <a:p>
            <a:r>
              <a:rPr lang="es-CL" dirty="0"/>
              <a:t>No tiene ninguna utilidad el uso de aciclovir tópico</a:t>
            </a:r>
          </a:p>
        </p:txBody>
      </p:sp>
    </p:spTree>
    <p:extLst>
      <p:ext uri="{BB962C8B-B14F-4D97-AF65-F5344CB8AC3E}">
        <p14:creationId xmlns:p14="http://schemas.microsoft.com/office/powerpoint/2010/main" val="153078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16942-53FE-DC40-8583-77D60D80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Parotiditis epidémica aguda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24EEEE6-D232-4BD4-8EBA-ED5B7C15C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048" y="1675227"/>
            <a:ext cx="836990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4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5A6E8-EC1C-4C7E-A049-8BFB267B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Etiología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2B54BA-4BB8-403F-A72A-052C505BE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El virus parotiditis es un virus RNA, de la familia </a:t>
            </a:r>
            <a:r>
              <a:rPr lang="es-CL" dirty="0" err="1"/>
              <a:t>Paramyxoviridae</a:t>
            </a:r>
            <a:r>
              <a:rPr lang="es-CL" dirty="0"/>
              <a:t>.</a:t>
            </a:r>
          </a:p>
          <a:p>
            <a:r>
              <a:rPr lang="es-CL" dirty="0"/>
              <a:t>El género incluye los virus </a:t>
            </a:r>
            <a:r>
              <a:rPr lang="es-CL" dirty="0" err="1"/>
              <a:t>parainfluenza</a:t>
            </a:r>
            <a:r>
              <a:rPr lang="es-CL" dirty="0"/>
              <a:t> 2 y 4</a:t>
            </a:r>
          </a:p>
          <a:p>
            <a:r>
              <a:rPr lang="es-CL" dirty="0"/>
              <a:t>Sin embargo existen otras causas virales de parotiditis como:</a:t>
            </a:r>
          </a:p>
          <a:p>
            <a:pPr lvl="1"/>
            <a:r>
              <a:rPr lang="es-CL" dirty="0"/>
              <a:t>Epstein-Barr virus, citomegalovirus, virus </a:t>
            </a:r>
            <a:r>
              <a:rPr lang="es-CL" dirty="0" err="1"/>
              <a:t>parainfluenza</a:t>
            </a:r>
            <a:r>
              <a:rPr lang="es-CL" dirty="0"/>
              <a:t> 1 y 3, virus influenza, y VIH</a:t>
            </a:r>
          </a:p>
          <a:p>
            <a:r>
              <a:rPr lang="es-CL" dirty="0"/>
              <a:t>Otros agentes de infección de las glándulas salivales incluyen bacterias Gram Positivas y Negativas.</a:t>
            </a:r>
          </a:p>
        </p:txBody>
      </p:sp>
    </p:spTree>
    <p:extLst>
      <p:ext uri="{BB962C8B-B14F-4D97-AF65-F5344CB8AC3E}">
        <p14:creationId xmlns:p14="http://schemas.microsoft.com/office/powerpoint/2010/main" val="413850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4FB72-8257-44F2-8AF3-912DE6EE5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Epidemiología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20D507-9C04-463A-82F5-43EECA634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La parotiditis infecciosa o paperas, es una enfermedad infecciosa viral que se encuentra ampliamente distribuida por el mundo.</a:t>
            </a:r>
          </a:p>
          <a:p>
            <a:r>
              <a:rPr lang="es-CL" dirty="0"/>
              <a:t>La incidencia de la enfermedad disminuyó notablemente en aquellos países que fueron introduciendo la vacuna en sus programas de inmunización.</a:t>
            </a:r>
          </a:p>
          <a:p>
            <a:r>
              <a:rPr lang="es-CL" dirty="0"/>
              <a:t>Se presenta en forma endémica generando brotes epidémicos de diferente cuantía de forma esporádica.</a:t>
            </a:r>
          </a:p>
        </p:txBody>
      </p:sp>
    </p:spTree>
    <p:extLst>
      <p:ext uri="{BB962C8B-B14F-4D97-AF65-F5344CB8AC3E}">
        <p14:creationId xmlns:p14="http://schemas.microsoft.com/office/powerpoint/2010/main" val="293378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CDE6B-2332-4836-B350-2C1FECAF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Patogenia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C2C84B-5EC7-41D5-9831-EB0BF4977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El virus de la parotiditis infecciosa tiene como único reservorio el ser humano.</a:t>
            </a:r>
          </a:p>
          <a:p>
            <a:r>
              <a:rPr lang="es-CL" dirty="0"/>
              <a:t> Se trasmite principalmente por vía respiratoria, a través de gotitas, pero también por contacto directo a través de fómites.</a:t>
            </a:r>
          </a:p>
          <a:p>
            <a:r>
              <a:rPr lang="es-CL" dirty="0"/>
              <a:t> El periodo de incubación tiene un rango de 12 a 25 días, aunque con mayor frecuencia dura entre 16 y 18 días.</a:t>
            </a:r>
          </a:p>
          <a:p>
            <a:r>
              <a:rPr lang="es-CL" dirty="0"/>
              <a:t>Producida la infección esta puede mantenerse localizada o diseminarse</a:t>
            </a:r>
          </a:p>
          <a:p>
            <a:r>
              <a:rPr lang="es-CL" dirty="0"/>
              <a:t>Los órganos más afectados son las glándulas salivales, gónadas, páncreas, sistema nervioso central y riñones. </a:t>
            </a:r>
          </a:p>
        </p:txBody>
      </p:sp>
    </p:spTree>
    <p:extLst>
      <p:ext uri="{BB962C8B-B14F-4D97-AF65-F5344CB8AC3E}">
        <p14:creationId xmlns:p14="http://schemas.microsoft.com/office/powerpoint/2010/main" val="195449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37A60-749A-460B-9159-6CDFAFEA6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Cuadro clínico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22F1D4-4EB3-4C8D-8D73-0A2B019FD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Pródromo: fiebre leve, anorexia, malestar general, dolor de cabeza.</a:t>
            </a:r>
          </a:p>
          <a:p>
            <a:r>
              <a:rPr lang="es-CL" dirty="0"/>
              <a:t>Período de estado: En el 95% de los casos sintomáticos, lo </a:t>
            </a:r>
            <a:r>
              <a:rPr lang="es-CL" dirty="0" err="1"/>
              <a:t>caracterítico</a:t>
            </a:r>
            <a:r>
              <a:rPr lang="es-CL" dirty="0"/>
              <a:t> es la inflamación y aumento de volumen de las glándulas salivales, especialmente las parotídeas, aunque también pueden afectarse las sublinguales y submandibulares. La inflamación suele ser dolorosa y bilateral, aunque con un desfase de días entre un lado y otro, y suele disminuir a la semana de evolución, para resolverse en un lapso de 10 días.</a:t>
            </a:r>
          </a:p>
          <a:p>
            <a:r>
              <a:rPr lang="es-CL" dirty="0"/>
              <a:t>Laboratorio: Aumento de la amilasa plasmática y urinaria.</a:t>
            </a:r>
          </a:p>
        </p:txBody>
      </p:sp>
    </p:spTree>
    <p:extLst>
      <p:ext uri="{BB962C8B-B14F-4D97-AF65-F5344CB8AC3E}">
        <p14:creationId xmlns:p14="http://schemas.microsoft.com/office/powerpoint/2010/main" val="3351943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B7111-C686-4915-8E32-C879250C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Complicaciones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C59553-255C-4710-9CFD-88B9BF21C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Entre un 15% y un 30% de los infectados adultos desarrollan epididimitis u orquitis, siendo rara previo a la pubertad. La esterilidad post orquitis es rara, aun cuando, puede haber algún grado de atrofia testicular, </a:t>
            </a:r>
            <a:r>
              <a:rPr lang="es-CL" dirty="0" err="1"/>
              <a:t>oligoespermia</a:t>
            </a:r>
            <a:r>
              <a:rPr lang="es-CL" dirty="0"/>
              <a:t> e </a:t>
            </a:r>
            <a:r>
              <a:rPr lang="es-CL" dirty="0" err="1"/>
              <a:t>hipofertilidad</a:t>
            </a:r>
            <a:r>
              <a:rPr lang="es-CL" dirty="0"/>
              <a:t>. </a:t>
            </a:r>
          </a:p>
          <a:p>
            <a:r>
              <a:rPr lang="es-CL" dirty="0"/>
              <a:t>Entre un 5% y un 10% de las mujeres </a:t>
            </a:r>
            <a:r>
              <a:rPr lang="es-CL" dirty="0" err="1"/>
              <a:t>postpuberales</a:t>
            </a:r>
            <a:r>
              <a:rPr lang="es-CL" dirty="0"/>
              <a:t> desarrollarían </a:t>
            </a:r>
            <a:r>
              <a:rPr lang="es-CL" dirty="0" err="1"/>
              <a:t>ooferitis</a:t>
            </a:r>
            <a:r>
              <a:rPr lang="es-CL" dirty="0"/>
              <a:t> o mastitis. Los casos de infertilidad secundaria a este compromiso, son raros.</a:t>
            </a:r>
          </a:p>
          <a:p>
            <a:r>
              <a:rPr lang="es-CL" dirty="0"/>
              <a:t>El compromiso del sistema nervioso central se ve en la mitad de las infecciones por el virus de la parotiditis, aun cuando solo entre un 1 y un 10% de los casos presentará meningitis y un 0,1% encefalitis</a:t>
            </a:r>
          </a:p>
        </p:txBody>
      </p:sp>
    </p:spTree>
    <p:extLst>
      <p:ext uri="{BB962C8B-B14F-4D97-AF65-F5344CB8AC3E}">
        <p14:creationId xmlns:p14="http://schemas.microsoft.com/office/powerpoint/2010/main" val="1067913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428CE-43B3-4768-B417-0FF7A7A59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Diagnóstico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247650-1B54-425E-9A88-ADF05B674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El diagnóstico es clínico</a:t>
            </a:r>
          </a:p>
          <a:p>
            <a:r>
              <a:rPr lang="es-CL" dirty="0"/>
              <a:t>Se puede confirmar a través del aislamiento del virus, la detección de RNA viral o bien el análisis de los niveles plasmáticos de anticuerpos (IgM e IgG).</a:t>
            </a:r>
          </a:p>
        </p:txBody>
      </p:sp>
    </p:spTree>
    <p:extLst>
      <p:ext uri="{BB962C8B-B14F-4D97-AF65-F5344CB8AC3E}">
        <p14:creationId xmlns:p14="http://schemas.microsoft.com/office/powerpoint/2010/main" val="2275794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ACB5C-394E-4AC7-A117-A020FF7B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Tratamiento y prevención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2380A4-5802-45E1-8575-253FBE613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La enfermedad es benigna en la gran mayoría de los casos y autolimitada, razón por la cual el tratamiento suele ser sintomático.</a:t>
            </a:r>
          </a:p>
          <a:p>
            <a:r>
              <a:rPr lang="es-CL" dirty="0"/>
              <a:t>Aislamiento de gotitas hasta 5 días después de la aparición del aumento de volumen.</a:t>
            </a:r>
          </a:p>
          <a:p>
            <a:r>
              <a:rPr lang="es-CL" dirty="0"/>
              <a:t>Inmunización con vacuna </a:t>
            </a:r>
            <a:r>
              <a:rPr lang="es-CL" dirty="0" err="1"/>
              <a:t>trivírica</a:t>
            </a:r>
            <a:r>
              <a:rPr lang="es-CL" dirty="0"/>
              <a:t> a los 12 meses y 36 meses</a:t>
            </a:r>
          </a:p>
          <a:p>
            <a:r>
              <a:rPr lang="es-CL" dirty="0"/>
              <a:t>Es de notificación obligatoria diaria o inmediata (brote)</a:t>
            </a:r>
          </a:p>
        </p:txBody>
      </p:sp>
    </p:spTree>
    <p:extLst>
      <p:ext uri="{BB962C8B-B14F-4D97-AF65-F5344CB8AC3E}">
        <p14:creationId xmlns:p14="http://schemas.microsoft.com/office/powerpoint/2010/main" val="4109464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805</Words>
  <Application>Microsoft Office PowerPoint</Application>
  <PresentationFormat>Panorámica</PresentationFormat>
  <Paragraphs>58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de Office</vt:lpstr>
      <vt:lpstr>Virus específicos</vt:lpstr>
      <vt:lpstr>Parotiditis epidémica aguda</vt:lpstr>
      <vt:lpstr>Etiología</vt:lpstr>
      <vt:lpstr>Epidemiología</vt:lpstr>
      <vt:lpstr>Patogenia</vt:lpstr>
      <vt:lpstr>Cuadro clínico</vt:lpstr>
      <vt:lpstr>Complicaciones</vt:lpstr>
      <vt:lpstr>Diagnóstico</vt:lpstr>
      <vt:lpstr>Tratamiento y prevención</vt:lpstr>
      <vt:lpstr>Estomatitis aguda</vt:lpstr>
      <vt:lpstr>Gingivoestomatitis herpética</vt:lpstr>
      <vt:lpstr>Cuadro clínico</vt:lpstr>
      <vt:lpstr>Recurrencia</vt:lpstr>
      <vt:lpstr>Presentación de PowerPoint</vt:lpstr>
      <vt:lpstr>Tratamiento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de medicamentos en pediatría</dc:title>
  <dc:creator>Leslie Dominique Escobar Oregon (lescobaro)</dc:creator>
  <cp:lastModifiedBy>Ernesto Paya Gonzalez (ernestopaya)</cp:lastModifiedBy>
  <cp:revision>30</cp:revision>
  <dcterms:created xsi:type="dcterms:W3CDTF">2018-04-24T11:31:49Z</dcterms:created>
  <dcterms:modified xsi:type="dcterms:W3CDTF">2022-04-17T05:06:00Z</dcterms:modified>
</cp:coreProperties>
</file>