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57" r:id="rId3"/>
    <p:sldId id="385" r:id="rId4"/>
    <p:sldId id="403" r:id="rId5"/>
    <p:sldId id="401" r:id="rId6"/>
    <p:sldId id="402" r:id="rId7"/>
    <p:sldId id="302" r:id="rId8"/>
    <p:sldId id="405" r:id="rId9"/>
    <p:sldId id="388" r:id="rId10"/>
    <p:sldId id="299" r:id="rId11"/>
    <p:sldId id="394" r:id="rId12"/>
    <p:sldId id="305" r:id="rId13"/>
    <p:sldId id="309" r:id="rId14"/>
    <p:sldId id="2385" r:id="rId15"/>
    <p:sldId id="308" r:id="rId16"/>
    <p:sldId id="312" r:id="rId17"/>
    <p:sldId id="2387" r:id="rId18"/>
    <p:sldId id="395" r:id="rId19"/>
    <p:sldId id="318" r:id="rId20"/>
    <p:sldId id="315" r:id="rId21"/>
    <p:sldId id="2386" r:id="rId22"/>
    <p:sldId id="352" r:id="rId23"/>
    <p:sldId id="360" r:id="rId24"/>
    <p:sldId id="362" r:id="rId25"/>
    <p:sldId id="366" r:id="rId26"/>
    <p:sldId id="368" r:id="rId27"/>
    <p:sldId id="374" r:id="rId28"/>
    <p:sldId id="379" r:id="rId29"/>
    <p:sldId id="409" r:id="rId30"/>
    <p:sldId id="396" r:id="rId31"/>
    <p:sldId id="317" r:id="rId32"/>
    <p:sldId id="397" r:id="rId33"/>
    <p:sldId id="382" r:id="rId34"/>
    <p:sldId id="2384" r:id="rId35"/>
    <p:sldId id="358" r:id="rId36"/>
    <p:sldId id="399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0"/>
    <p:restoredTop sz="94464"/>
  </p:normalViewPr>
  <p:slideViewPr>
    <p:cSldViewPr>
      <p:cViewPr varScale="1">
        <p:scale>
          <a:sx n="93" d="100"/>
          <a:sy n="93" d="100"/>
        </p:scale>
        <p:origin x="159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63EDBD5-4AE4-6FE5-E52F-62BFDE49BC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ヒラギノ角ゴ ProN W3" charset="-128"/>
                <a:sym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F985F82-BF7B-F040-A8A2-7CBDB541A5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ヒラギノ角ゴ ProN W3" charset="-128"/>
                <a:sym typeface="Arial" charset="0"/>
              </a:defRPr>
            </a:lvl1pPr>
          </a:lstStyle>
          <a:p>
            <a:pPr>
              <a:defRPr/>
            </a:pPr>
            <a:fld id="{6BE7EE57-2EEF-A846-94C4-50A6F29ABD3A}" type="datetimeFigureOut">
              <a:rPr lang="es-ES_tradnl"/>
              <a:pPr>
                <a:defRPr/>
              </a:pPr>
              <a:t>29/3/23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CD1DE4-6207-7D2F-9901-C874DABACA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ヒラギノ角ゴ ProN W3" charset="-128"/>
                <a:sym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A5BF52D-3D36-7307-99A1-42E5E1CD0B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A66A262-BFF8-6C42-9D79-3B8F6BB06348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33662BC-9ADD-4ABF-3B0A-761F2B9B6B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84" charset="0"/>
                <a:ea typeface="ヒラギノ角ゴ ProN W3" pitchFamily="-84" charset="-128"/>
                <a:cs typeface="ヒラギノ角ゴ ProN W3" pitchFamily="-84" charset="-128"/>
                <a:sym typeface="Arial" pitchFamily="-8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0504AF-6D69-15F8-D60B-DC73EAA5403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ヒラギノ角ゴ ProN W3" charset="-128"/>
                <a:sym typeface="Arial" charset="0"/>
              </a:defRPr>
            </a:lvl1pPr>
          </a:lstStyle>
          <a:p>
            <a:pPr>
              <a:defRPr/>
            </a:pPr>
            <a:fld id="{801A5335-4423-924C-95A5-375B1EDBEB6B}" type="datetime1">
              <a:rPr lang="es-ES_tradnl" altLang="es-ES_tradnl"/>
              <a:pPr>
                <a:defRPr/>
              </a:pPr>
              <a:t>29/3/23</a:t>
            </a:fld>
            <a:endParaRPr lang="es-ES_tradnl" altLang="es-ES_tradnl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A79730BB-0B35-4526-DBFC-05E4F56CA2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_tradnl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6FFD93B0-A010-F2A1-1B7B-6EA626BD8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altLang="es-ES_tradnl" noProof="0"/>
              <a:t>Haga clic para modificar el estilo de texto del patrón</a:t>
            </a:r>
          </a:p>
          <a:p>
            <a:pPr lvl="1"/>
            <a:r>
              <a:rPr lang="es-ES_tradnl" altLang="es-ES_tradnl" noProof="0"/>
              <a:t>Segundo nivel</a:t>
            </a:r>
          </a:p>
          <a:p>
            <a:pPr lvl="2"/>
            <a:r>
              <a:rPr lang="es-ES_tradnl" altLang="es-ES_tradnl" noProof="0"/>
              <a:t>Tercer nivel</a:t>
            </a:r>
          </a:p>
          <a:p>
            <a:pPr lvl="3"/>
            <a:r>
              <a:rPr lang="es-ES_tradnl" altLang="es-ES_tradnl" noProof="0"/>
              <a:t>Cuarto nivel</a:t>
            </a:r>
          </a:p>
          <a:p>
            <a:pPr lvl="4"/>
            <a:r>
              <a:rPr lang="es-ES_tradnl" altLang="es-ES_tradnl" noProof="0"/>
              <a:t>Quinto nivel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F080F51-2FB8-3FFB-BD1A-30C6147EC6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84" charset="0"/>
                <a:ea typeface="ヒラギノ角ゴ ProN W3" pitchFamily="-84" charset="-128"/>
                <a:cs typeface="ヒラギノ角ゴ ProN W3" pitchFamily="-84" charset="-128"/>
                <a:sym typeface="Arial" pitchFamily="-8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2EAA1C-3FE9-D175-116C-7AB2DC135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A91EC24-D311-434D-AE7A-92F1B63D8956}" type="slidenum">
              <a:rPr lang="es-ES_tradnl" altLang="es-ES_tradnl"/>
              <a:pPr>
                <a:defRPr/>
              </a:pPr>
              <a:t>‹Nº›</a:t>
            </a:fld>
            <a:endParaRPr lang="es-ES_tradnl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F84E8FA-FFB7-8EF6-F1FE-B5090AF4E6B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1A8D-71DB-6342-BC31-96F1C7F40786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72203234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43A9B34-6843-42CC-BBEB-D333BB87808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A0468-728A-DB46-B20C-D9E1EF876485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65978361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89735860-167B-3DB3-FDBA-51C6BDA0321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140ED-359B-F249-B1E1-321A800FE915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422831210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875B338-59EE-5AEC-F8A7-B1ADE8FA68B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8C835-71C6-8847-82FE-B4E6AC3943C0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4264833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89EBDEA-0493-6975-4FA2-DEB4D9F62FF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BBC4B-9112-2B45-8567-0AA2A9798CAA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43004611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D90A463-287F-3842-09D4-124890871D6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C3469-F005-5645-8FCE-F067C2E1E6F0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777359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4C4B186-62D5-ACCC-7C45-6AFDFD09F7A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465E9-BF29-5749-9344-D92DEE18F889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3316540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C6184AC-EE1F-34F0-EBF6-248E3663ACD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06B5B-CCE2-CD49-A8AD-8FF3B742B1FE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71870084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ACEAD9B2-64DC-7B87-AFF7-3C87A034785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8BD24-FE30-1943-BFAF-3FF14933503B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67851089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CB03251-7273-9F7A-E0C1-2024AA5E46D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E3C6-0EF8-6D45-BB42-8D78488A3692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25537374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>
              <a:sym typeface="Lucida Grande" pitchFamily="-84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231FDE8-1C06-6EB2-944E-05A11C0F2FD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9FDD6-B85C-9546-8068-014991079A27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315374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BF520676-5A06-4EB9-E732-37B84004379A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>
                <a:sym typeface="Lucida Grande" panose="020B060004050202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FBF7DACC-92FB-8160-0272-E603E2E8F4D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>
                <a:sym typeface="Lucida Grande" panose="020B0600040502020204" pitchFamily="34" charset="0"/>
              </a:rPr>
              <a:t>Click to edit Master text styles</a:t>
            </a:r>
          </a:p>
          <a:p>
            <a:pPr lvl="1"/>
            <a:r>
              <a:rPr lang="en-US" altLang="es-ES_tradnl">
                <a:sym typeface="Lucida Grande" panose="020B0600040502020204" pitchFamily="34" charset="0"/>
              </a:rPr>
              <a:t>Second level</a:t>
            </a:r>
          </a:p>
          <a:p>
            <a:pPr lvl="2"/>
            <a:r>
              <a:rPr lang="en-US" altLang="es-ES_tradnl">
                <a:sym typeface="Lucida Grande" panose="020B0600040502020204" pitchFamily="34" charset="0"/>
              </a:rPr>
              <a:t>Third level</a:t>
            </a:r>
          </a:p>
          <a:p>
            <a:pPr lvl="3"/>
            <a:r>
              <a:rPr lang="en-US" altLang="es-ES_tradnl">
                <a:sym typeface="Lucida Grande" panose="020B0600040502020204" pitchFamily="34" charset="0"/>
              </a:rPr>
              <a:t>Fourth level</a:t>
            </a:r>
          </a:p>
          <a:p>
            <a:pPr lvl="4"/>
            <a:r>
              <a:rPr lang="en-US" altLang="es-ES_tradnl">
                <a:sym typeface="Lucida Grande" panose="020B0600040502020204" pitchFamily="34" charset="0"/>
              </a:rPr>
              <a:t>Fifth level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3BAFF430-6D25-4E5E-02F0-672BC42550DC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6013" y="6392863"/>
            <a:ext cx="306387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  <a:latin typeface="Lucida Grande" panose="020B0600040502020204" pitchFamily="34" charset="0"/>
                <a:sym typeface="Lucida Grande" panose="020B0600040502020204" pitchFamily="34" charset="0"/>
              </a:defRPr>
            </a:lvl1pPr>
          </a:lstStyle>
          <a:p>
            <a:pPr>
              <a:defRPr/>
            </a:pPr>
            <a:fld id="{F750DD07-CFF7-F244-AE75-F72AC1FC1187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Lucida Grande" panose="020B0600040502020204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pitchFamily="-84" charset="0"/>
          <a:ea typeface="ヒラギノ角ゴ ProN W3" pitchFamily="-84" charset="-128"/>
          <a:cs typeface="ヒラギノ角ゴ ProN W3" pitchFamily="-84" charset="-128"/>
          <a:sym typeface="Lucida Grande" panose="020B0600040502020204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pitchFamily="-84" charset="0"/>
          <a:ea typeface="ヒラギノ角ゴ ProN W3" pitchFamily="-84" charset="-128"/>
          <a:cs typeface="ヒラギノ角ゴ ProN W3" pitchFamily="-84" charset="-128"/>
          <a:sym typeface="Lucida Grande" panose="020B0600040502020204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pitchFamily="-84" charset="0"/>
          <a:ea typeface="ヒラギノ角ゴ ProN W3" pitchFamily="-84" charset="-128"/>
          <a:cs typeface="ヒラギノ角ゴ ProN W3" pitchFamily="-84" charset="-128"/>
          <a:sym typeface="Lucida Grande" panose="020B0600040502020204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pitchFamily="-84" charset="0"/>
          <a:ea typeface="ヒラギノ角ゴ ProN W3" pitchFamily="-84" charset="-128"/>
          <a:cs typeface="ヒラギノ角ゴ ProN W3" pitchFamily="-84" charset="-128"/>
          <a:sym typeface="Lucida Grande" panose="020B0600040502020204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pitchFamily="-84" charset="0"/>
          <a:ea typeface="ヒラギノ角ゴ ProN W3" pitchFamily="-84" charset="-128"/>
          <a:cs typeface="ヒラギノ角ゴ ProN W3" pitchFamily="-84" charset="-128"/>
          <a:sym typeface="Lucida Grande" pitchFamily="-84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pitchFamily="-84" charset="0"/>
          <a:ea typeface="ヒラギノ角ゴ ProN W3" pitchFamily="-84" charset="-128"/>
          <a:cs typeface="ヒラギノ角ゴ ProN W3" pitchFamily="-84" charset="-128"/>
          <a:sym typeface="Lucida Grande" pitchFamily="-84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pitchFamily="-84" charset="0"/>
          <a:ea typeface="ヒラギノ角ゴ ProN W3" pitchFamily="-84" charset="-128"/>
          <a:cs typeface="ヒラギノ角ゴ ProN W3" pitchFamily="-84" charset="-128"/>
          <a:sym typeface="Lucida Grande" pitchFamily="-84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pitchFamily="-84" charset="0"/>
          <a:ea typeface="ヒラギノ角ゴ ProN W3" pitchFamily="-84" charset="-128"/>
          <a:cs typeface="ヒラギノ角ゴ ProN W3" pitchFamily="-84" charset="-128"/>
          <a:sym typeface="Lucida Grande" pitchFamily="-84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Lucida Grande" panose="020B0600040502020204" pitchFamily="34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Lucida Grande" panose="020B0600040502020204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Lucida Grande" panose="020B0600040502020204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Lucida Grande" panose="020B0600040502020204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panose="020B0600040502020204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8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pitchFamily="-84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8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pitchFamily="-84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8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pitchFamily="-84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8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pitchFamily="-84" charset="0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C853C06D-6D7F-E373-59BD-F8F884C3B65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684213" y="908050"/>
            <a:ext cx="7772400" cy="2041525"/>
          </a:xfrm>
        </p:spPr>
        <p:txBody>
          <a:bodyPr rIns="132080"/>
          <a:lstStyle/>
          <a:p>
            <a:pPr indent="0" eaLnBrk="1" hangingPunct="1"/>
            <a:r>
              <a:rPr lang="es-ES_tradnl" altLang="es-ES_tradnl">
                <a:solidFill>
                  <a:srgbClr val="000099"/>
                </a:solidFill>
              </a:rPr>
              <a:t>Demografía y Epidemiología del Envejecimiento en Chile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31B96D19-33C5-0AD1-3E0B-F137C3074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3130550"/>
            <a:ext cx="3200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9688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ES_tradnl" altLang="es-ES_tradnl" sz="2400">
                <a:solidFill>
                  <a:srgbClr val="000000"/>
                </a:solidFill>
              </a:rPr>
              <a:t>Gerardo Fasce P.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ABC3CE-8D7F-380B-F87F-91D3CA2A6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495" y="3808076"/>
            <a:ext cx="2843041" cy="2813274"/>
          </a:xfrm>
          <a:prstGeom prst="rect">
            <a:avLst/>
          </a:prstGeom>
          <a:effectLst>
            <a:softEdge rad="8483"/>
          </a:effectLst>
        </p:spPr>
      </p:pic>
      <p:sp>
        <p:nvSpPr>
          <p:cNvPr id="16388" name="CuadroTexto 1">
            <a:extLst>
              <a:ext uri="{FF2B5EF4-FFF2-40B4-BE49-F238E27FC236}">
                <a16:creationId xmlns:a16="http://schemas.microsoft.com/office/drawing/2014/main" id="{48ECCDF3-8515-66DD-0110-FAE69D6C4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1403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s-CL" altLang="es-CL">
                <a:solidFill>
                  <a:schemeClr val="bg1"/>
                </a:solidFill>
              </a:rPr>
              <a:t>Marzo 2023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DDE150-6E2B-7917-A7AB-E002B3508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9A60A16D-437F-FB83-9364-4BB85235D4FC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990600" y="914400"/>
            <a:ext cx="7288213" cy="4233863"/>
          </a:xfrm>
        </p:spPr>
        <p:txBody>
          <a:bodyPr/>
          <a:lstStyle/>
          <a:p>
            <a:r>
              <a:rPr lang="en-US" altLang="es-ES_tradnl" sz="5400">
                <a:solidFill>
                  <a:srgbClr val="244061"/>
                </a:solidFill>
              </a:rPr>
              <a:t>¿Cómo son las Personas Mayores </a:t>
            </a:r>
            <a:br>
              <a:rPr lang="en-US" altLang="es-ES_tradnl" sz="5400">
                <a:solidFill>
                  <a:srgbClr val="244061"/>
                </a:solidFill>
              </a:rPr>
            </a:br>
            <a:r>
              <a:rPr lang="en-US" altLang="es-ES_tradnl" sz="5400">
                <a:solidFill>
                  <a:srgbClr val="244061"/>
                </a:solidFill>
              </a:rPr>
              <a:t>en Chile?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78AEBD-BCA5-6D19-CA09-61F107738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ítulo 1">
            <a:extLst>
              <a:ext uri="{FF2B5EF4-FFF2-40B4-BE49-F238E27FC236}">
                <a16:creationId xmlns:a16="http://schemas.microsoft.com/office/drawing/2014/main" id="{FE37C5AD-F792-B217-76E6-E3A6D001E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509713"/>
          </a:xfrm>
        </p:spPr>
        <p:txBody>
          <a:bodyPr/>
          <a:lstStyle/>
          <a:p>
            <a:r>
              <a:rPr lang="es-ES_tradnl" altLang="es-ES_tradnl"/>
              <a:t>Determinantes Sociales </a:t>
            </a:r>
          </a:p>
        </p:txBody>
      </p:sp>
      <p:pic>
        <p:nvPicPr>
          <p:cNvPr id="26626" name="Marcador de contenido 4" descr="fondoNacional.jpg">
            <a:extLst>
              <a:ext uri="{FF2B5EF4-FFF2-40B4-BE49-F238E27FC236}">
                <a16:creationId xmlns:a16="http://schemas.microsoft.com/office/drawing/2014/main" id="{9EEBAF2F-AFFB-7BAE-E913-D8EF00E417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44" r="-6544"/>
          <a:stretch>
            <a:fillRect/>
          </a:stretch>
        </p:blipFill>
        <p:spPr>
          <a:xfrm>
            <a:off x="1676400" y="1752600"/>
            <a:ext cx="6440488" cy="4114800"/>
          </a:xfrm>
        </p:spPr>
      </p:pic>
      <p:sp>
        <p:nvSpPr>
          <p:cNvPr id="26627" name="CuadroTexto 5">
            <a:extLst>
              <a:ext uri="{FF2B5EF4-FFF2-40B4-BE49-F238E27FC236}">
                <a16:creationId xmlns:a16="http://schemas.microsoft.com/office/drawing/2014/main" id="{FFEECF71-63E8-D50D-28AC-D7505C905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64008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SENAMA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4EA60C-B459-5C35-DAED-B800CA6D0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B241AF82-A6E5-C6F8-5AC0-7F54B6ABF52E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250825" y="836613"/>
            <a:ext cx="8640763" cy="838200"/>
          </a:xfrm>
          <a:solidFill>
            <a:schemeClr val="bg1"/>
          </a:solidFill>
        </p:spPr>
        <p:txBody>
          <a:bodyPr/>
          <a:lstStyle/>
          <a:p>
            <a:r>
              <a:rPr lang="en-US" altLang="es-ES_tradnl" sz="2600">
                <a:sym typeface="Gill Sans MT" panose="020B0502020104020203" pitchFamily="34" charset="77"/>
              </a:rPr>
              <a:t>Máximo</a:t>
            </a:r>
            <a:r>
              <a:rPr lang="en-US" altLang="es-ES_tradnl" sz="2600">
                <a:latin typeface="Gill Sans MT" panose="020B0502020104020203" pitchFamily="34" charset="77"/>
                <a:sym typeface="Gill Sans MT" panose="020B0502020104020203" pitchFamily="34" charset="77"/>
              </a:rPr>
              <a:t> </a:t>
            </a:r>
            <a:r>
              <a:rPr lang="en-US" altLang="es-ES_tradnl" sz="2600">
                <a:sym typeface="Gill Sans MT" panose="020B0502020104020203" pitchFamily="34" charset="77"/>
              </a:rPr>
              <a:t>Nivel Educacional por Género</a:t>
            </a:r>
          </a:p>
        </p:txBody>
      </p:sp>
      <p:pic>
        <p:nvPicPr>
          <p:cNvPr id="27650" name="Imagen 2">
            <a:extLst>
              <a:ext uri="{FF2B5EF4-FFF2-40B4-BE49-F238E27FC236}">
                <a16:creationId xmlns:a16="http://schemas.microsoft.com/office/drawing/2014/main" id="{ED42EBEE-BD53-7AE2-32BC-A1A54663C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916113"/>
            <a:ext cx="8277225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uadroTexto 5">
            <a:extLst>
              <a:ext uri="{FF2B5EF4-FFF2-40B4-BE49-F238E27FC236}">
                <a16:creationId xmlns:a16="http://schemas.microsoft.com/office/drawing/2014/main" id="{015D2393-DBD6-7F18-D0D7-F8B11028D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75" y="5949950"/>
            <a:ext cx="569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BA437E-4966-23E9-FF83-368E988E6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5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861399A6-0731-C92E-06D7-ACB033701BC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457200" y="381000"/>
            <a:ext cx="8229600" cy="1509713"/>
          </a:xfrm>
        </p:spPr>
        <p:txBody>
          <a:bodyPr/>
          <a:lstStyle/>
          <a:p>
            <a:r>
              <a:rPr lang="en-US" altLang="es-ES_tradnl"/>
              <a:t>Estado Civil</a:t>
            </a:r>
          </a:p>
        </p:txBody>
      </p:sp>
      <p:sp>
        <p:nvSpPr>
          <p:cNvPr id="28674" name="Rectangle 4">
            <a:extLst>
              <a:ext uri="{FF2B5EF4-FFF2-40B4-BE49-F238E27FC236}">
                <a16:creationId xmlns:a16="http://schemas.microsoft.com/office/drawing/2014/main" id="{260FC7E8-9D19-B237-B2F9-69DCC8A0957B}"/>
              </a:ext>
            </a:extLst>
          </p:cNvPr>
          <p:cNvSpPr>
            <a:spLocks/>
          </p:cNvSpPr>
          <p:nvPr/>
        </p:nvSpPr>
        <p:spPr bwMode="auto">
          <a:xfrm>
            <a:off x="7378700" y="6121400"/>
            <a:ext cx="1308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_tradnl" sz="1800">
                <a:latin typeface="Calibri" panose="020F0502020204030204" pitchFamily="34" charset="0"/>
                <a:sym typeface="Calibri" panose="020F0502020204030204" pitchFamily="34" charset="0"/>
              </a:rPr>
              <a:t>CASEN 2017</a:t>
            </a:r>
          </a:p>
        </p:txBody>
      </p:sp>
      <p:pic>
        <p:nvPicPr>
          <p:cNvPr id="28675" name="Imagen 2">
            <a:extLst>
              <a:ext uri="{FF2B5EF4-FFF2-40B4-BE49-F238E27FC236}">
                <a16:creationId xmlns:a16="http://schemas.microsoft.com/office/drawing/2014/main" id="{E783FF1B-A943-E5FF-0D9C-40832BF41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0EA602-B51A-1EF2-FF8E-F99718218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8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ítulo 1">
            <a:extLst>
              <a:ext uri="{FF2B5EF4-FFF2-40B4-BE49-F238E27FC236}">
                <a16:creationId xmlns:a16="http://schemas.microsoft.com/office/drawing/2014/main" id="{233A5D68-4503-6C92-4D12-A8B895191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509713"/>
          </a:xfrm>
        </p:spPr>
        <p:txBody>
          <a:bodyPr/>
          <a:lstStyle/>
          <a:p>
            <a:r>
              <a:rPr lang="es-CL" altLang="es-CL"/>
              <a:t>Situación Laboral</a:t>
            </a:r>
          </a:p>
        </p:txBody>
      </p:sp>
      <p:pic>
        <p:nvPicPr>
          <p:cNvPr id="29698" name="Imagen 4">
            <a:extLst>
              <a:ext uri="{FF2B5EF4-FFF2-40B4-BE49-F238E27FC236}">
                <a16:creationId xmlns:a16="http://schemas.microsoft.com/office/drawing/2014/main" id="{5678012E-485C-3EC3-F460-032E3BA0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79638"/>
            <a:ext cx="7366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uadroTexto 5">
            <a:extLst>
              <a:ext uri="{FF2B5EF4-FFF2-40B4-BE49-F238E27FC236}">
                <a16:creationId xmlns:a16="http://schemas.microsoft.com/office/drawing/2014/main" id="{DC2B93A6-3E4B-71A6-7997-BEAC225D5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75" y="5949950"/>
            <a:ext cx="569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6E512A-4B18-16C2-56A3-C27B60DDE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2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ítulo 1">
            <a:extLst>
              <a:ext uri="{FF2B5EF4-FFF2-40B4-BE49-F238E27FC236}">
                <a16:creationId xmlns:a16="http://schemas.microsoft.com/office/drawing/2014/main" id="{43F8E89B-BAC9-2B5B-30B2-1D2BE9872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11188"/>
            <a:ext cx="8229600" cy="806450"/>
          </a:xfrm>
        </p:spPr>
        <p:txBody>
          <a:bodyPr/>
          <a:lstStyle/>
          <a:p>
            <a:r>
              <a:rPr lang="es-CL" altLang="es-CL"/>
              <a:t>Ingresos y Pobreza</a:t>
            </a:r>
          </a:p>
        </p:txBody>
      </p:sp>
      <p:sp>
        <p:nvSpPr>
          <p:cNvPr id="30722" name="Marcador de texto 2">
            <a:extLst>
              <a:ext uri="{FF2B5EF4-FFF2-40B4-BE49-F238E27FC236}">
                <a16:creationId xmlns:a16="http://schemas.microsoft.com/office/drawing/2014/main" id="{00224A8C-38EB-5E32-7644-E06FF3BBC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4040188" cy="639762"/>
          </a:xfrm>
        </p:spPr>
        <p:txBody>
          <a:bodyPr/>
          <a:lstStyle/>
          <a:p>
            <a:r>
              <a:rPr lang="en-US" altLang="es-ES_tradnl">
                <a:latin typeface="Calibri" panose="020F0502020204030204" pitchFamily="34" charset="0"/>
                <a:sym typeface="Calibri" panose="020F0502020204030204" pitchFamily="34" charset="0"/>
              </a:rPr>
              <a:t>Personas Mayores por Nivel de ingreso y género. </a:t>
            </a:r>
          </a:p>
        </p:txBody>
      </p:sp>
      <p:sp>
        <p:nvSpPr>
          <p:cNvPr id="30723" name="Marcador de texto 4">
            <a:extLst>
              <a:ext uri="{FF2B5EF4-FFF2-40B4-BE49-F238E27FC236}">
                <a16:creationId xmlns:a16="http://schemas.microsoft.com/office/drawing/2014/main" id="{D1B50DB4-1D86-1CA4-1C31-8986BD9B929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645025" y="1778000"/>
            <a:ext cx="4498975" cy="498475"/>
          </a:xfrm>
        </p:spPr>
        <p:txBody>
          <a:bodyPr/>
          <a:lstStyle/>
          <a:p>
            <a:r>
              <a:rPr lang="es-CL" altLang="es-CL"/>
              <a:t>Pobreza Multidemensional</a:t>
            </a:r>
          </a:p>
        </p:txBody>
      </p:sp>
      <p:pic>
        <p:nvPicPr>
          <p:cNvPr id="30724" name="Marcador de contenido 9">
            <a:extLst>
              <a:ext uri="{FF2B5EF4-FFF2-40B4-BE49-F238E27FC236}">
                <a16:creationId xmlns:a16="http://schemas.microsoft.com/office/drawing/2014/main" id="{21A6DC0D-325B-E78A-D61D-B16AE67A58C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7400" y="2308225"/>
            <a:ext cx="4041775" cy="2103438"/>
          </a:xfrm>
        </p:spPr>
      </p:pic>
      <p:sp>
        <p:nvSpPr>
          <p:cNvPr id="30725" name="Rectangle 7">
            <a:extLst>
              <a:ext uri="{FF2B5EF4-FFF2-40B4-BE49-F238E27FC236}">
                <a16:creationId xmlns:a16="http://schemas.microsoft.com/office/drawing/2014/main" id="{39F86ACC-96DD-5174-D369-2B396C173DCF}"/>
              </a:ext>
            </a:extLst>
          </p:cNvPr>
          <p:cNvSpPr>
            <a:spLocks/>
          </p:cNvSpPr>
          <p:nvPr/>
        </p:nvSpPr>
        <p:spPr bwMode="auto">
          <a:xfrm>
            <a:off x="309563" y="6280150"/>
            <a:ext cx="2606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_tradnl" sz="1800">
                <a:latin typeface="Calibri" panose="020F0502020204030204" pitchFamily="34" charset="0"/>
                <a:sym typeface="Calibri" panose="020F0502020204030204" pitchFamily="34" charset="0"/>
              </a:rPr>
              <a:t>CASEN 2017</a:t>
            </a:r>
          </a:p>
        </p:txBody>
      </p:sp>
      <p:pic>
        <p:nvPicPr>
          <p:cNvPr id="30726" name="Imagen 11">
            <a:extLst>
              <a:ext uri="{FF2B5EF4-FFF2-40B4-BE49-F238E27FC236}">
                <a16:creationId xmlns:a16="http://schemas.microsoft.com/office/drawing/2014/main" id="{9CF2FB1F-07E7-ED37-8D88-0469C0FA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4514850"/>
            <a:ext cx="252888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Marcador de contenido 15">
            <a:extLst>
              <a:ext uri="{FF2B5EF4-FFF2-40B4-BE49-F238E27FC236}">
                <a16:creationId xmlns:a16="http://schemas.microsoft.com/office/drawing/2014/main" id="{598C7CFE-981D-F98F-31F8-69CFBD9CDF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563" y="3167063"/>
            <a:ext cx="4525962" cy="1843087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355BC7-CAA6-19B4-A47F-EBC1D0C10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32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04CE27F9-D315-A66C-33E2-0CC22CEB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82613"/>
            <a:ext cx="7596187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6" name="Rectangle 3">
            <a:extLst>
              <a:ext uri="{FF2B5EF4-FFF2-40B4-BE49-F238E27FC236}">
                <a16:creationId xmlns:a16="http://schemas.microsoft.com/office/drawing/2014/main" id="{98C24101-7EDE-5097-86B5-A6D4E53D8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7325"/>
            <a:ext cx="9144000" cy="792163"/>
          </a:xfrm>
          <a:solidFill>
            <a:schemeClr val="accent3"/>
          </a:solidFill>
        </p:spPr>
        <p:txBody>
          <a:bodyPr/>
          <a:lstStyle/>
          <a:p>
            <a:pPr>
              <a:defRPr/>
            </a:pPr>
            <a:r>
              <a:rPr lang="en-US" sz="3100" dirty="0" err="1">
                <a:sym typeface="Lucida Grande" pitchFamily="-65" charset="0"/>
              </a:rPr>
              <a:t>Propiedad</a:t>
            </a:r>
            <a:r>
              <a:rPr lang="en-US" sz="3100" dirty="0">
                <a:sym typeface="Lucida Grande" pitchFamily="-65" charset="0"/>
              </a:rPr>
              <a:t> de </a:t>
            </a:r>
            <a:r>
              <a:rPr lang="en-US" sz="3100" dirty="0" err="1">
                <a:sym typeface="Lucida Grande" pitchFamily="-65" charset="0"/>
              </a:rPr>
              <a:t>vivienda</a:t>
            </a:r>
            <a:r>
              <a:rPr lang="en-US" sz="3100" dirty="0">
                <a:sym typeface="Lucida Grande" pitchFamily="-65" charset="0"/>
              </a:rPr>
              <a:t> </a:t>
            </a:r>
            <a:r>
              <a:rPr lang="en-US" sz="3100" dirty="0" err="1">
                <a:sym typeface="Lucida Grande" pitchFamily="-65" charset="0"/>
              </a:rPr>
              <a:t>y</a:t>
            </a:r>
            <a:r>
              <a:rPr lang="en-US" sz="3100" dirty="0">
                <a:sym typeface="Lucida Grande" pitchFamily="-65" charset="0"/>
              </a:rPr>
              <a:t> </a:t>
            </a:r>
            <a:r>
              <a:rPr lang="en-US" sz="3100" dirty="0" err="1">
                <a:sym typeface="Lucida Grande" pitchFamily="-65" charset="0"/>
              </a:rPr>
              <a:t>zona</a:t>
            </a:r>
            <a:r>
              <a:rPr lang="en-US" sz="3100" dirty="0">
                <a:sym typeface="Lucida Grande" pitchFamily="-65" charset="0"/>
              </a:rPr>
              <a:t> de </a:t>
            </a:r>
            <a:r>
              <a:rPr lang="en-US" sz="3100" dirty="0" err="1">
                <a:sym typeface="Lucida Grande" pitchFamily="-65" charset="0"/>
              </a:rPr>
              <a:t>Residencia</a:t>
            </a:r>
            <a:endParaRPr lang="en-US" sz="3100" dirty="0">
              <a:sym typeface="Lucida Grande" pitchFamily="-65" charset="0"/>
            </a:endParaRP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A2D5F9B2-B741-6877-CBF6-07E0BE0A624C}"/>
              </a:ext>
            </a:extLst>
          </p:cNvPr>
          <p:cNvSpPr>
            <a:spLocks/>
          </p:cNvSpPr>
          <p:nvPr/>
        </p:nvSpPr>
        <p:spPr bwMode="auto">
          <a:xfrm>
            <a:off x="7451725" y="5516563"/>
            <a:ext cx="1308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_tradnl" sz="1800">
                <a:latin typeface="Calibri" panose="020F0502020204030204" pitchFamily="34" charset="0"/>
                <a:sym typeface="Calibri" panose="020F0502020204030204" pitchFamily="34" charset="0"/>
              </a:rPr>
              <a:t>EDPM 2009.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_tradnl" sz="1800">
                <a:latin typeface="Calibri" panose="020F0502020204030204" pitchFamily="34" charset="0"/>
                <a:sym typeface="Calibri" panose="020F0502020204030204" pitchFamily="34" charset="0"/>
              </a:rPr>
              <a:t>CASEN 2017 </a:t>
            </a:r>
          </a:p>
        </p:txBody>
      </p:sp>
      <p:sp>
        <p:nvSpPr>
          <p:cNvPr id="31748" name="Oval 5">
            <a:extLst>
              <a:ext uri="{FF2B5EF4-FFF2-40B4-BE49-F238E27FC236}">
                <a16:creationId xmlns:a16="http://schemas.microsoft.com/office/drawing/2014/main" id="{E8C690B7-92FD-3AD3-4156-F5FCAFAE55AE}"/>
              </a:ext>
            </a:extLst>
          </p:cNvPr>
          <p:cNvSpPr>
            <a:spLocks/>
          </p:cNvSpPr>
          <p:nvPr/>
        </p:nvSpPr>
        <p:spPr bwMode="auto">
          <a:xfrm>
            <a:off x="7451725" y="1655763"/>
            <a:ext cx="936625" cy="431800"/>
          </a:xfrm>
          <a:prstGeom prst="ellipse">
            <a:avLst/>
          </a:prstGeom>
          <a:noFill/>
          <a:ln w="57150">
            <a:solidFill>
              <a:srgbClr val="C3D6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1749" name="Imagen 2">
            <a:extLst>
              <a:ext uri="{FF2B5EF4-FFF2-40B4-BE49-F238E27FC236}">
                <a16:creationId xmlns:a16="http://schemas.microsoft.com/office/drawing/2014/main" id="{7C812C78-CEEF-66DD-8FA8-7F238630E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5976938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D589DC-266B-92EB-30C7-3E4D4A4C8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2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ítulo 1">
            <a:extLst>
              <a:ext uri="{FF2B5EF4-FFF2-40B4-BE49-F238E27FC236}">
                <a16:creationId xmlns:a16="http://schemas.microsoft.com/office/drawing/2014/main" id="{6D78FB8F-875E-8A5E-D56A-CC150F368C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686800" cy="1123950"/>
          </a:xfrm>
        </p:spPr>
        <p:txBody>
          <a:bodyPr/>
          <a:lstStyle/>
          <a:p>
            <a:r>
              <a:rPr lang="es-CL" altLang="es-CL" sz="2400"/>
              <a:t>Bienestar Social: ¿Cuan integradas están las personas mayores?¿Quién es responsable de su bienestar?</a:t>
            </a:r>
          </a:p>
        </p:txBody>
      </p:sp>
      <p:pic>
        <p:nvPicPr>
          <p:cNvPr id="32770" name="Imagen 17">
            <a:extLst>
              <a:ext uri="{FF2B5EF4-FFF2-40B4-BE49-F238E27FC236}">
                <a16:creationId xmlns:a16="http://schemas.microsoft.com/office/drawing/2014/main" id="{F9CC02B9-BA04-CDEA-B661-74E0300BF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577975"/>
            <a:ext cx="336867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Marcador de contenido 21">
            <a:extLst>
              <a:ext uri="{FF2B5EF4-FFF2-40B4-BE49-F238E27FC236}">
                <a16:creationId xmlns:a16="http://schemas.microsoft.com/office/drawing/2014/main" id="{EF574949-5E96-F54A-F2E4-5E2C5FB821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4149725"/>
            <a:ext cx="6032500" cy="25019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D6D7F6-F616-028F-611A-8C09B5A2B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9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ítulo 1">
            <a:extLst>
              <a:ext uri="{FF2B5EF4-FFF2-40B4-BE49-F238E27FC236}">
                <a16:creationId xmlns:a16="http://schemas.microsoft.com/office/drawing/2014/main" id="{A37A5472-E547-CEAF-0AE3-61D645F5D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509713"/>
          </a:xfrm>
        </p:spPr>
        <p:txBody>
          <a:bodyPr/>
          <a:lstStyle/>
          <a:p>
            <a:r>
              <a:rPr lang="es-ES_tradnl" altLang="es-ES_tradnl"/>
              <a:t>Biomédica</a:t>
            </a:r>
          </a:p>
        </p:txBody>
      </p:sp>
      <p:pic>
        <p:nvPicPr>
          <p:cNvPr id="33794" name="Marcador de contenido 4" descr="caminata_02.jpg">
            <a:extLst>
              <a:ext uri="{FF2B5EF4-FFF2-40B4-BE49-F238E27FC236}">
                <a16:creationId xmlns:a16="http://schemas.microsoft.com/office/drawing/2014/main" id="{1C9AEA0F-BAE5-5D8F-B0C8-871359A0E1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6" r="-8696"/>
          <a:stretch>
            <a:fillRect/>
          </a:stretch>
        </p:blipFill>
        <p:spPr>
          <a:xfrm>
            <a:off x="685800" y="1676400"/>
            <a:ext cx="7037388" cy="4495800"/>
          </a:xfrm>
        </p:spPr>
      </p:pic>
      <p:sp>
        <p:nvSpPr>
          <p:cNvPr id="33795" name="CuadroTexto 5">
            <a:extLst>
              <a:ext uri="{FF2B5EF4-FFF2-40B4-BE49-F238E27FC236}">
                <a16:creationId xmlns:a16="http://schemas.microsoft.com/office/drawing/2014/main" id="{0539DD12-0246-EA7A-E1F4-88C6ECC56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324600"/>
            <a:ext cx="99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SGGCh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04E924-CAFD-7FC4-F9FA-036A00CF3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>
            <a:extLst>
              <a:ext uri="{FF2B5EF4-FFF2-40B4-BE49-F238E27FC236}">
                <a16:creationId xmlns:a16="http://schemas.microsoft.com/office/drawing/2014/main" id="{D22036C3-17B0-4E32-7221-3F4098CE1992}"/>
              </a:ext>
            </a:extLst>
          </p:cNvPr>
          <p:cNvSpPr>
            <a:spLocks/>
          </p:cNvSpPr>
          <p:nvPr/>
        </p:nvSpPr>
        <p:spPr bwMode="auto">
          <a:xfrm>
            <a:off x="7954963" y="3571875"/>
            <a:ext cx="949325" cy="720725"/>
          </a:xfrm>
          <a:prstGeom prst="rect">
            <a:avLst/>
          </a:prstGeom>
          <a:noFill/>
          <a:ln w="57150">
            <a:solidFill>
              <a:srgbClr val="395E8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4818" name="Imagen 4">
            <a:extLst>
              <a:ext uri="{FF2B5EF4-FFF2-40B4-BE49-F238E27FC236}">
                <a16:creationId xmlns:a16="http://schemas.microsoft.com/office/drawing/2014/main" id="{2982DA71-0F33-83B7-C087-7CF10B533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CuadroTexto 2">
            <a:extLst>
              <a:ext uri="{FF2B5EF4-FFF2-40B4-BE49-F238E27FC236}">
                <a16:creationId xmlns:a16="http://schemas.microsoft.com/office/drawing/2014/main" id="{78039DB7-A1AA-16FA-5088-678B6F7CC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6194425"/>
            <a:ext cx="25304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s-ES_tradnl" altLang="es-CL"/>
              <a:t>V Encuesta Calidad de</a:t>
            </a:r>
          </a:p>
          <a:p>
            <a:r>
              <a:rPr lang="es-ES_tradnl" altLang="es-CL"/>
              <a:t>Vida en la Vejez, 2019</a:t>
            </a:r>
          </a:p>
          <a:p>
            <a:endParaRPr lang="es-ES_tradnl" altLang="es-C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974236-CCCE-8A7F-5ADA-C696C0977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6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ítulo 1">
            <a:extLst>
              <a:ext uri="{FF2B5EF4-FFF2-40B4-BE49-F238E27FC236}">
                <a16:creationId xmlns:a16="http://schemas.microsoft.com/office/drawing/2014/main" id="{1E1CBE9A-875A-83C6-DC2A-B76CB0366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76300"/>
            <a:ext cx="8229600" cy="838200"/>
          </a:xfrm>
        </p:spPr>
        <p:txBody>
          <a:bodyPr/>
          <a:lstStyle/>
          <a:p>
            <a:r>
              <a:rPr lang="es-ES_tradnl" altLang="es-ES_tradnl" sz="3600" b="1"/>
              <a:t>HOJA DE RUTA</a:t>
            </a:r>
            <a:br>
              <a:rPr lang="es-ES_tradnl" altLang="es-ES_tradnl"/>
            </a:br>
            <a:endParaRPr lang="es-ES_tradnl" altLang="es-ES_tradnl"/>
          </a:p>
        </p:txBody>
      </p:sp>
      <p:sp>
        <p:nvSpPr>
          <p:cNvPr id="17410" name="Marcador de contenido 2">
            <a:extLst>
              <a:ext uri="{FF2B5EF4-FFF2-40B4-BE49-F238E27FC236}">
                <a16:creationId xmlns:a16="http://schemas.microsoft.com/office/drawing/2014/main" id="{88F6785D-9160-7687-5A18-4046BC5404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s-ES_tradnl" altLang="es-ES_tradnl"/>
          </a:p>
          <a:p>
            <a:r>
              <a:rPr lang="es-ES_tradnl" altLang="es-ES_tradnl"/>
              <a:t>Aspectos Demográficos</a:t>
            </a:r>
          </a:p>
          <a:p>
            <a:r>
              <a:rPr lang="es-ES_tradnl" altLang="es-ES_tradnl"/>
              <a:t>Caracterización de la Persona Mayor</a:t>
            </a:r>
          </a:p>
          <a:p>
            <a:pPr lvl="1"/>
            <a:r>
              <a:rPr lang="es-ES_tradnl" altLang="es-ES_tradnl"/>
              <a:t>Sociales</a:t>
            </a:r>
          </a:p>
          <a:p>
            <a:pPr lvl="1"/>
            <a:r>
              <a:rPr lang="es-ES_tradnl" altLang="es-ES_tradnl"/>
              <a:t>Biomédicos</a:t>
            </a:r>
          </a:p>
          <a:p>
            <a:pPr lvl="1"/>
            <a:r>
              <a:rPr lang="es-ES_tradnl" altLang="es-ES_tradnl"/>
              <a:t>Mentales</a:t>
            </a:r>
          </a:p>
          <a:p>
            <a:pPr lvl="1"/>
            <a:r>
              <a:rPr lang="es-ES_tradnl" altLang="es-ES_tradnl"/>
              <a:t>Funcionales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C9C6CD-333D-397C-0032-1F16B3617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6">
            <a:extLst>
              <a:ext uri="{FF2B5EF4-FFF2-40B4-BE49-F238E27FC236}">
                <a16:creationId xmlns:a16="http://schemas.microsoft.com/office/drawing/2014/main" id="{A1B89D5B-E7FA-64E3-CA51-EE2A6BAB6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565400"/>
            <a:ext cx="3240088" cy="116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35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Enfermedades Crónicas</a:t>
            </a:r>
          </a:p>
        </p:txBody>
      </p:sp>
      <p:pic>
        <p:nvPicPr>
          <p:cNvPr id="35842" name="Imagen 3">
            <a:extLst>
              <a:ext uri="{FF2B5EF4-FFF2-40B4-BE49-F238E27FC236}">
                <a16:creationId xmlns:a16="http://schemas.microsoft.com/office/drawing/2014/main" id="{E6707DBE-C135-E650-FF34-E75D218EB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47371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ángulo 4">
            <a:extLst>
              <a:ext uri="{FF2B5EF4-FFF2-40B4-BE49-F238E27FC236}">
                <a16:creationId xmlns:a16="http://schemas.microsoft.com/office/drawing/2014/main" id="{9DBD7837-F729-6F1D-D82C-647DE8433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5445125"/>
            <a:ext cx="2627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s-CL" altLang="es-CL">
                <a:solidFill>
                  <a:schemeClr val="tx1"/>
                </a:solidFill>
                <a:latin typeface="Helvetica" pitchFamily="2" charset="0"/>
              </a:rPr>
              <a:t>Quinta Encuesta</a:t>
            </a:r>
          </a:p>
          <a:p>
            <a:r>
              <a:rPr lang="es-CL" altLang="es-CL">
                <a:solidFill>
                  <a:schemeClr val="tx1"/>
                </a:solidFill>
                <a:latin typeface="Helvetica" pitchFamily="2" charset="0"/>
              </a:rPr>
              <a:t>Nacional de Calidad de</a:t>
            </a:r>
          </a:p>
          <a:p>
            <a:r>
              <a:rPr lang="es-CL" altLang="es-CL">
                <a:solidFill>
                  <a:schemeClr val="tx1"/>
                </a:solidFill>
                <a:latin typeface="Helvetica" pitchFamily="2" charset="0"/>
              </a:rPr>
              <a:t>Vida en la Vejez 2019</a:t>
            </a:r>
          </a:p>
          <a:p>
            <a:r>
              <a:rPr lang="es-CL" altLang="es-CL">
                <a:solidFill>
                  <a:schemeClr val="tx1"/>
                </a:solidFill>
                <a:latin typeface="Helvetica" pitchFamily="2" charset="0"/>
              </a:rPr>
              <a:t>UC-Caja Los Andes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A95097-6A72-11EA-5D38-993B2D375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3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ítulo 1">
            <a:extLst>
              <a:ext uri="{FF2B5EF4-FFF2-40B4-BE49-F238E27FC236}">
                <a16:creationId xmlns:a16="http://schemas.microsoft.com/office/drawing/2014/main" id="{0BBC590A-A154-9FE9-8286-119E811738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4025" y="333375"/>
            <a:ext cx="8229600" cy="1509713"/>
          </a:xfrm>
        </p:spPr>
        <p:txBody>
          <a:bodyPr/>
          <a:lstStyle/>
          <a:p>
            <a:r>
              <a:rPr lang="es-CL" altLang="es-CL" sz="3200"/>
              <a:t>Principales Causas de Muerte en Personas Mayores</a:t>
            </a:r>
          </a:p>
        </p:txBody>
      </p:sp>
      <p:sp>
        <p:nvSpPr>
          <p:cNvPr id="36866" name="Marcador de contenido 2">
            <a:extLst>
              <a:ext uri="{FF2B5EF4-FFF2-40B4-BE49-F238E27FC236}">
                <a16:creationId xmlns:a16="http://schemas.microsoft.com/office/drawing/2014/main" id="{ECDB5592-54FB-5F6F-C572-FA3D836E6B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CL" altLang="es-CL"/>
          </a:p>
        </p:txBody>
      </p:sp>
      <p:pic>
        <p:nvPicPr>
          <p:cNvPr id="36867" name="Imagen 4">
            <a:extLst>
              <a:ext uri="{FF2B5EF4-FFF2-40B4-BE49-F238E27FC236}">
                <a16:creationId xmlns:a16="http://schemas.microsoft.com/office/drawing/2014/main" id="{0048B633-5F50-878F-E92B-16B0CE27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582738"/>
            <a:ext cx="69342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CuadroTexto 5">
            <a:extLst>
              <a:ext uri="{FF2B5EF4-FFF2-40B4-BE49-F238E27FC236}">
                <a16:creationId xmlns:a16="http://schemas.microsoft.com/office/drawing/2014/main" id="{A09DB867-B50B-00D6-99D1-B5CA98B90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5" y="6148388"/>
            <a:ext cx="1568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ENS 2016-17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1962B6-1A96-58D0-49CF-50D97B87C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4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2 Marcador de contenido">
            <a:extLst>
              <a:ext uri="{FF2B5EF4-FFF2-40B4-BE49-F238E27FC236}">
                <a16:creationId xmlns:a16="http://schemas.microsoft.com/office/drawing/2014/main" id="{3E0E8CBC-D387-32F3-D83C-9A53D67E95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2875" y="642938"/>
            <a:ext cx="8643938" cy="5929312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es-CL" altLang="es-ES_tradnl" sz="2600" b="1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¿Dónde se Atienden? </a:t>
            </a:r>
          </a:p>
          <a:p>
            <a:pPr>
              <a:buFont typeface="Arial" panose="020B0604020202020204" pitchFamily="34" charset="0"/>
              <a:buNone/>
            </a:pPr>
            <a:endParaRPr lang="es-CL" altLang="es-ES_tradnl" sz="2000" b="1">
              <a:ea typeface="ヒラギノ角ゴ Pro W3" panose="020B0300000000000000" pitchFamily="34" charset="-128"/>
              <a:cs typeface="ヒラギノ角ゴ Pro W3" panose="020B0300000000000000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s-CL" altLang="es-ES_tradnl" sz="2000" b="1">
              <a:ea typeface="ヒラギノ角ゴ Pro W3" panose="020B0300000000000000" pitchFamily="34" charset="-128"/>
              <a:cs typeface="ヒラギノ角ゴ Pro W3" panose="020B0300000000000000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s-CL" altLang="es-ES_tradnl">
              <a:ea typeface="ヒラギノ角ゴ Pro W3" panose="020B0300000000000000" pitchFamily="34" charset="-128"/>
              <a:cs typeface="ヒラギノ角ゴ Pro W3" panose="020B0300000000000000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s-CL" altLang="es-ES_tradnl">
              <a:ea typeface="ヒラギノ角ゴ Pro W3" panose="020B0300000000000000" pitchFamily="34" charset="-128"/>
              <a:cs typeface="ヒラギノ角ゴ Pro W3" panose="020B0300000000000000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s-CL" altLang="es-ES_tradnl" b="1">
              <a:ea typeface="ヒラギノ角ゴ Pro W3" panose="020B0300000000000000" pitchFamily="34" charset="-128"/>
              <a:cs typeface="ヒラギノ角ゴ Pro W3" panose="020B0300000000000000" pitchFamily="34" charset="-128"/>
            </a:endParaRPr>
          </a:p>
          <a:p>
            <a:endParaRPr lang="es-CL" altLang="es-ES_tradnl" b="1">
              <a:ea typeface="ヒラギノ角ゴ Pro W3" panose="020B0300000000000000" pitchFamily="34" charset="-128"/>
              <a:cs typeface="ヒラギノ角ゴ Pro W3" panose="020B0300000000000000" pitchFamily="34" charset="-128"/>
            </a:endParaRPr>
          </a:p>
          <a:p>
            <a:endParaRPr lang="es-CL" altLang="es-ES_tradnl">
              <a:ea typeface="ヒラギノ角ゴ Pro W3" panose="020B0300000000000000" pitchFamily="34" charset="-128"/>
              <a:cs typeface="ヒラギノ角ゴ Pro W3" panose="020B0300000000000000" pitchFamily="34" charset="-128"/>
            </a:endParaRPr>
          </a:p>
        </p:txBody>
      </p:sp>
      <p:sp>
        <p:nvSpPr>
          <p:cNvPr id="37890" name="1 Título">
            <a:extLst>
              <a:ext uri="{FF2B5EF4-FFF2-40B4-BE49-F238E27FC236}">
                <a16:creationId xmlns:a16="http://schemas.microsoft.com/office/drawing/2014/main" id="{575FE43D-8D23-67E2-7219-B8FEC357D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6400800" cy="561975"/>
          </a:xfrm>
        </p:spPr>
        <p:txBody>
          <a:bodyPr/>
          <a:lstStyle/>
          <a:p>
            <a:endParaRPr lang="es-CL" altLang="es-ES_tradnl" sz="2000">
              <a:solidFill>
                <a:schemeClr val="bg1"/>
              </a:solidFill>
              <a:latin typeface="Verdana" panose="020B0604030504040204" pitchFamily="34" charset="0"/>
              <a:ea typeface="ヒラギノ角ゴ Pro W3" panose="020B0300000000000000" pitchFamily="34" charset="-128"/>
              <a:cs typeface="ヒラギノ角ゴ Pro W3" panose="020B0300000000000000" pitchFamily="34" charset="-128"/>
            </a:endParaRPr>
          </a:p>
        </p:txBody>
      </p:sp>
      <p:pic>
        <p:nvPicPr>
          <p:cNvPr id="37891" name="Imagen 2">
            <a:extLst>
              <a:ext uri="{FF2B5EF4-FFF2-40B4-BE49-F238E27FC236}">
                <a16:creationId xmlns:a16="http://schemas.microsoft.com/office/drawing/2014/main" id="{1CD6675E-574F-2D72-DBBB-8B2E54263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400"/>
            <a:ext cx="91440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>
            <a:extLst>
              <a:ext uri="{FF2B5EF4-FFF2-40B4-BE49-F238E27FC236}">
                <a16:creationId xmlns:a16="http://schemas.microsoft.com/office/drawing/2014/main" id="{A3D85939-B4CE-DE65-5B34-7618D7A1DDC0}"/>
              </a:ext>
            </a:extLst>
          </p:cNvPr>
          <p:cNvSpPr>
            <a:spLocks/>
          </p:cNvSpPr>
          <p:nvPr/>
        </p:nvSpPr>
        <p:spPr bwMode="auto">
          <a:xfrm>
            <a:off x="7378700" y="6121400"/>
            <a:ext cx="1308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_tradnl" sz="1800">
                <a:latin typeface="Calibri" panose="020F0502020204030204" pitchFamily="34" charset="0"/>
                <a:sym typeface="Calibri" panose="020F0502020204030204" pitchFamily="34" charset="0"/>
              </a:rPr>
              <a:t>CASEN 2017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8C6A5E-1D32-BBFA-A422-2DC25BF1C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1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106CFDA4-E696-96B7-D934-F3A0012A0E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09600"/>
            <a:ext cx="8048625" cy="936625"/>
          </a:xfrm>
        </p:spPr>
        <p:txBody>
          <a:bodyPr/>
          <a:lstStyle/>
          <a:p>
            <a:pPr eaLnBrk="1" hangingPunct="1"/>
            <a:r>
              <a:rPr lang="es-ES_tradnl" altLang="es-ES_tradnl" sz="3200">
                <a:latin typeface="Verdana" panose="020B0604030504040204" pitchFamily="34" charset="0"/>
              </a:rPr>
              <a:t>Fumador Actual</a:t>
            </a:r>
          </a:p>
        </p:txBody>
      </p:sp>
      <p:pic>
        <p:nvPicPr>
          <p:cNvPr id="38914" name="Imagen 2">
            <a:extLst>
              <a:ext uri="{FF2B5EF4-FFF2-40B4-BE49-F238E27FC236}">
                <a16:creationId xmlns:a16="http://schemas.microsoft.com/office/drawing/2014/main" id="{5964171A-FB90-FFAC-5607-2CA072F3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700213"/>
            <a:ext cx="686435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CuadroTexto 7">
            <a:extLst>
              <a:ext uri="{FF2B5EF4-FFF2-40B4-BE49-F238E27FC236}">
                <a16:creationId xmlns:a16="http://schemas.microsoft.com/office/drawing/2014/main" id="{E860CEFC-3823-D5CD-417D-C9FC10D7E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49950"/>
            <a:ext cx="1568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ENS 2016-17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BE9B82-1805-949A-2459-194D385EE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3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5D9A44CA-AC85-7BB0-7B19-E836AD9B10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692150"/>
            <a:ext cx="6357938" cy="1116013"/>
          </a:xfrm>
        </p:spPr>
        <p:txBody>
          <a:bodyPr/>
          <a:lstStyle/>
          <a:p>
            <a:pPr eaLnBrk="1" hangingPunct="1"/>
            <a:r>
              <a:rPr lang="es-CL" altLang="es-ES_tradnl" sz="3200">
                <a:latin typeface="Verdana" panose="020B0604030504040204" pitchFamily="34" charset="0"/>
              </a:rPr>
              <a:t>Consumo de Alcohol</a:t>
            </a:r>
            <a:endParaRPr lang="es-ES_tradnl" altLang="es-ES_tradnl" sz="3200">
              <a:latin typeface="Verdana" panose="020B0604030504040204" pitchFamily="34" charset="0"/>
            </a:endParaRPr>
          </a:p>
        </p:txBody>
      </p:sp>
      <p:pic>
        <p:nvPicPr>
          <p:cNvPr id="39938" name="Imagen 2">
            <a:extLst>
              <a:ext uri="{FF2B5EF4-FFF2-40B4-BE49-F238E27FC236}">
                <a16:creationId xmlns:a16="http://schemas.microsoft.com/office/drawing/2014/main" id="{D48502B6-FCD5-18A9-94C1-1499914A1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989138"/>
            <a:ext cx="80645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CuadroTexto 6">
            <a:extLst>
              <a:ext uri="{FF2B5EF4-FFF2-40B4-BE49-F238E27FC236}">
                <a16:creationId xmlns:a16="http://schemas.microsoft.com/office/drawing/2014/main" id="{9CF6F66B-9303-F8D6-516B-D75DD80F6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49950"/>
            <a:ext cx="1568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ENS 2016-17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2275A5-7CFA-5EC6-E2D3-F73CC2828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91599910-AEAB-BA4C-B088-12A3C9DDEF8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85800"/>
            <a:ext cx="9144000" cy="936625"/>
          </a:xfrm>
        </p:spPr>
        <p:txBody>
          <a:bodyPr/>
          <a:lstStyle/>
          <a:p>
            <a:pPr eaLnBrk="1" hangingPunct="1"/>
            <a:r>
              <a:rPr lang="es-ES_tradnl" altLang="es-ES_tradnl" sz="3200">
                <a:latin typeface="Verdana" panose="020B0604030504040204" pitchFamily="34" charset="0"/>
              </a:rPr>
              <a:t>Sospecha de Hipertensión Arterial</a:t>
            </a:r>
          </a:p>
        </p:txBody>
      </p:sp>
      <p:pic>
        <p:nvPicPr>
          <p:cNvPr id="40962" name="Imagen 2">
            <a:extLst>
              <a:ext uri="{FF2B5EF4-FFF2-40B4-BE49-F238E27FC236}">
                <a16:creationId xmlns:a16="http://schemas.microsoft.com/office/drawing/2014/main" id="{57E28F92-5A1A-3F17-0AE8-FC5E0F01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622425"/>
            <a:ext cx="83439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CuadroTexto 7">
            <a:extLst>
              <a:ext uri="{FF2B5EF4-FFF2-40B4-BE49-F238E27FC236}">
                <a16:creationId xmlns:a16="http://schemas.microsoft.com/office/drawing/2014/main" id="{DEDCCAE6-D8B6-B169-BFDE-21CE09F02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49950"/>
            <a:ext cx="1568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ENS 2016-17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762FE2-5247-FB5D-00A1-417E5DCAC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C7DC457D-CF9A-077F-B764-BBF4EC4F10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8305800" cy="936625"/>
          </a:xfrm>
        </p:spPr>
        <p:txBody>
          <a:bodyPr/>
          <a:lstStyle/>
          <a:p>
            <a:pPr eaLnBrk="1" hangingPunct="1"/>
            <a:r>
              <a:rPr lang="es-ES_tradnl" altLang="es-ES_tradnl" sz="3200">
                <a:latin typeface="Verdana" panose="020B0604030504040204" pitchFamily="34" charset="0"/>
              </a:rPr>
              <a:t>Sospecha de Diabetes</a:t>
            </a:r>
          </a:p>
        </p:txBody>
      </p:sp>
      <p:pic>
        <p:nvPicPr>
          <p:cNvPr id="41986" name="Imagen 2">
            <a:extLst>
              <a:ext uri="{FF2B5EF4-FFF2-40B4-BE49-F238E27FC236}">
                <a16:creationId xmlns:a16="http://schemas.microsoft.com/office/drawing/2014/main" id="{D03D6CF0-8C55-BE4D-ED2C-B3300600B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546225"/>
            <a:ext cx="73787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CuadroTexto 7">
            <a:extLst>
              <a:ext uri="{FF2B5EF4-FFF2-40B4-BE49-F238E27FC236}">
                <a16:creationId xmlns:a16="http://schemas.microsoft.com/office/drawing/2014/main" id="{C0F22160-457E-1ADF-67D3-9D55EAAE5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49950"/>
            <a:ext cx="1568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ENS 2016-17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95C1D5-F973-181B-1F70-4DF603F17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9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B5892E40-7CDF-0D4F-7B8F-0C6764AFC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6175" y="692150"/>
            <a:ext cx="6851650" cy="936625"/>
          </a:xfrm>
        </p:spPr>
        <p:txBody>
          <a:bodyPr/>
          <a:lstStyle/>
          <a:p>
            <a:pPr eaLnBrk="1" hangingPunct="1"/>
            <a:r>
              <a:rPr lang="es-ES_tradnl" altLang="es-CL" sz="3200">
                <a:latin typeface="Verdana" panose="020B0604030504040204" pitchFamily="34" charset="0"/>
              </a:rPr>
              <a:t>Sedentarismo</a:t>
            </a:r>
          </a:p>
        </p:txBody>
      </p:sp>
      <p:pic>
        <p:nvPicPr>
          <p:cNvPr id="43010" name="Imagen 2">
            <a:extLst>
              <a:ext uri="{FF2B5EF4-FFF2-40B4-BE49-F238E27FC236}">
                <a16:creationId xmlns:a16="http://schemas.microsoft.com/office/drawing/2014/main" id="{EDD0C98C-F000-5A51-F16B-13927995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uadroTexto 7">
            <a:extLst>
              <a:ext uri="{FF2B5EF4-FFF2-40B4-BE49-F238E27FC236}">
                <a16:creationId xmlns:a16="http://schemas.microsoft.com/office/drawing/2014/main" id="{93850139-8413-9C1A-BD7A-E0A2B09AC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49950"/>
            <a:ext cx="1568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ENS 2016-17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E10DEF-DE00-F849-5723-4D77F3830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43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982B5BE9-085B-F961-8BC1-3773BD1D99A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85800"/>
            <a:ext cx="9144000" cy="936625"/>
          </a:xfrm>
        </p:spPr>
        <p:txBody>
          <a:bodyPr/>
          <a:lstStyle/>
          <a:p>
            <a:pPr eaLnBrk="1" hangingPunct="1"/>
            <a:r>
              <a:rPr lang="es-ES_tradnl" altLang="es-ES_tradnl" sz="3200">
                <a:latin typeface="Verdana" panose="020B0604030504040204" pitchFamily="34" charset="0"/>
              </a:rPr>
              <a:t>Consumo de Medicamentos</a:t>
            </a:r>
          </a:p>
        </p:txBody>
      </p:sp>
      <p:sp>
        <p:nvSpPr>
          <p:cNvPr id="44034" name="CuadroTexto 2">
            <a:extLst>
              <a:ext uri="{FF2B5EF4-FFF2-40B4-BE49-F238E27FC236}">
                <a16:creationId xmlns:a16="http://schemas.microsoft.com/office/drawing/2014/main" id="{903BEC0D-C710-5133-EDB3-DFF87D1DD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918200"/>
            <a:ext cx="25320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s-ES_tradnl" altLang="es-CL"/>
              <a:t>V Encuesta Calidad de</a:t>
            </a:r>
          </a:p>
          <a:p>
            <a:r>
              <a:rPr lang="es-ES_tradnl" altLang="es-CL"/>
              <a:t>Vida en la Vejez, 2019</a:t>
            </a:r>
          </a:p>
          <a:p>
            <a:endParaRPr lang="es-ES_tradnl" altLang="es-CL"/>
          </a:p>
        </p:txBody>
      </p:sp>
      <p:pic>
        <p:nvPicPr>
          <p:cNvPr id="44035" name="Imagen 2">
            <a:extLst>
              <a:ext uri="{FF2B5EF4-FFF2-40B4-BE49-F238E27FC236}">
                <a16:creationId xmlns:a16="http://schemas.microsoft.com/office/drawing/2014/main" id="{0ED03950-246E-D8E6-443A-27C26952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916113"/>
            <a:ext cx="4673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Imagen 4">
            <a:extLst>
              <a:ext uri="{FF2B5EF4-FFF2-40B4-BE49-F238E27FC236}">
                <a16:creationId xmlns:a16="http://schemas.microsoft.com/office/drawing/2014/main" id="{470B3977-445A-2045-6E89-DE1D2D7E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917700"/>
            <a:ext cx="3683000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CuadroTexto 5">
            <a:extLst>
              <a:ext uri="{FF2B5EF4-FFF2-40B4-BE49-F238E27FC236}">
                <a16:creationId xmlns:a16="http://schemas.microsoft.com/office/drawing/2014/main" id="{96AD4D72-A1A9-9D5D-30CD-1061FB98E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622425"/>
            <a:ext cx="2298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/>
            <a:endParaRPr lang="es-CL" altLang="es-CL"/>
          </a:p>
          <a:p>
            <a:pPr algn="ctr"/>
            <a:r>
              <a:rPr lang="es-CL" altLang="es-CL"/>
              <a:t>Polifarmacia</a:t>
            </a:r>
          </a:p>
          <a:p>
            <a:pPr algn="ctr"/>
            <a:r>
              <a:rPr lang="es-CL" altLang="es-CL"/>
              <a:t>≥5 Principios Activos</a:t>
            </a:r>
          </a:p>
        </p:txBody>
      </p:sp>
      <p:sp>
        <p:nvSpPr>
          <p:cNvPr id="44038" name="CuadroTexto 9">
            <a:extLst>
              <a:ext uri="{FF2B5EF4-FFF2-40B4-BE49-F238E27FC236}">
                <a16:creationId xmlns:a16="http://schemas.microsoft.com/office/drawing/2014/main" id="{1B6B28BE-04C7-9112-CF97-61A1DBEB0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49950"/>
            <a:ext cx="1568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ENS 2016-17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E01F14-44F9-5AFC-490A-F0F3265D4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9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A3C2B5-7F5E-85BA-2B07-C30CC2A15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4213" y="0"/>
            <a:ext cx="6389688" cy="582613"/>
          </a:xfrm>
          <a:prstGeom prst="rect">
            <a:avLst/>
          </a:prstGeom>
          <a:noFill/>
          <a:ln>
            <a:noFill/>
          </a:ln>
        </p:spPr>
        <p:txBody>
          <a:bodyPr lIns="50800" tIns="50800" bIns="50800" anchor="ctr"/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Lucida Grande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ucida Grande" pitchFamily="-84" charset="0"/>
                <a:ea typeface="ヒラギノ角ゴ ProN W3" pitchFamily="-84" charset="-128"/>
                <a:cs typeface="ヒラギノ角ゴ ProN W3" pitchFamily="-84" charset="-128"/>
                <a:sym typeface="Lucida Grande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ucida Grande" pitchFamily="-84" charset="0"/>
                <a:ea typeface="ヒラギノ角ゴ ProN W3" pitchFamily="-84" charset="-128"/>
                <a:cs typeface="ヒラギノ角ゴ ProN W3" pitchFamily="-84" charset="-128"/>
                <a:sym typeface="Lucida Grande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ucida Grande" pitchFamily="-84" charset="0"/>
                <a:ea typeface="ヒラギノ角ゴ ProN W3" pitchFamily="-84" charset="-128"/>
                <a:cs typeface="ヒラギノ角ゴ ProN W3" pitchFamily="-84" charset="-128"/>
                <a:sym typeface="Lucida Grande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ucida Grande" pitchFamily="-84" charset="0"/>
                <a:ea typeface="ヒラギノ角ゴ ProN W3" pitchFamily="-84" charset="-128"/>
                <a:cs typeface="ヒラギノ角ゴ ProN W3" pitchFamily="-84" charset="-128"/>
                <a:sym typeface="Lucida Grande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ucida Grande" pitchFamily="-84" charset="0"/>
                <a:ea typeface="ヒラギノ角ゴ ProN W3" pitchFamily="-84" charset="-128"/>
                <a:cs typeface="ヒラギノ角ゴ ProN W3" pitchFamily="-84" charset="-128"/>
                <a:sym typeface="Lucida Grande" pitchFamily="-84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ucida Grande" pitchFamily="-84" charset="0"/>
                <a:ea typeface="ヒラギノ角ゴ ProN W3" pitchFamily="-84" charset="-128"/>
                <a:cs typeface="ヒラギノ角ゴ ProN W3" pitchFamily="-84" charset="-128"/>
                <a:sym typeface="Lucida Grande" pitchFamily="-84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ucida Grande" pitchFamily="-84" charset="0"/>
                <a:ea typeface="ヒラギノ角ゴ ProN W3" pitchFamily="-84" charset="-128"/>
                <a:cs typeface="ヒラギノ角ゴ ProN W3" pitchFamily="-84" charset="-128"/>
                <a:sym typeface="Lucida Grande" pitchFamily="-84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ucida Grande" pitchFamily="-84" charset="0"/>
                <a:ea typeface="ヒラギノ角ゴ ProN W3" pitchFamily="-84" charset="-128"/>
                <a:cs typeface="ヒラギノ角ゴ ProN W3" pitchFamily="-84" charset="-128"/>
                <a:sym typeface="Lucida Grande" pitchFamily="-84" charset="0"/>
              </a:defRPr>
            </a:lvl9pPr>
          </a:lstStyle>
          <a:p>
            <a:pPr eaLnBrk="1" hangingPunct="1">
              <a:defRPr/>
            </a:pPr>
            <a:r>
              <a:rPr lang="es-ES_tradnl" altLang="es-ES_tradnl" sz="3200" kern="0" dirty="0">
                <a:solidFill>
                  <a:schemeClr val="bg1"/>
                </a:solidFill>
                <a:latin typeface="Verdana" charset="0"/>
              </a:rPr>
              <a:t>Sexualidad</a:t>
            </a:r>
          </a:p>
        </p:txBody>
      </p:sp>
      <p:pic>
        <p:nvPicPr>
          <p:cNvPr id="45058" name="Imagen 3">
            <a:extLst>
              <a:ext uri="{FF2B5EF4-FFF2-40B4-BE49-F238E27FC236}">
                <a16:creationId xmlns:a16="http://schemas.microsoft.com/office/drawing/2014/main" id="{269D35A6-942E-2483-36B0-37996A842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92150"/>
            <a:ext cx="54483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CuadroTexto 2">
            <a:extLst>
              <a:ext uri="{FF2B5EF4-FFF2-40B4-BE49-F238E27FC236}">
                <a16:creationId xmlns:a16="http://schemas.microsoft.com/office/drawing/2014/main" id="{14C83E3C-0AB9-B2CE-BD42-D27D3579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919788"/>
            <a:ext cx="25320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s-ES_tradnl" altLang="es-CL"/>
              <a:t>V Encuesta Calidad de</a:t>
            </a:r>
          </a:p>
          <a:p>
            <a:r>
              <a:rPr lang="es-ES_tradnl" altLang="es-CL"/>
              <a:t>Vida en la Vejez, 2019</a:t>
            </a:r>
          </a:p>
          <a:p>
            <a:endParaRPr lang="es-ES_tradnl" altLang="es-C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9C04C8-9702-D26B-3A3A-51E4C39AD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2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6D56F367-F4CC-E328-F5FB-A1016BE34AB6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79388" y="692150"/>
            <a:ext cx="8785225" cy="1511300"/>
          </a:xfrm>
        </p:spPr>
        <p:txBody>
          <a:bodyPr/>
          <a:lstStyle/>
          <a:p>
            <a:br>
              <a:rPr lang="en-US" altLang="es-ES_tradnl"/>
            </a:br>
            <a:br>
              <a:rPr lang="en-US" altLang="es-ES_tradnl"/>
            </a:br>
            <a:r>
              <a:rPr lang="en-US" altLang="es-ES_tradnl" sz="3600"/>
              <a:t>¿Cómo cambia la pirámide poblacional de Chile (transición demográfica)?</a:t>
            </a:r>
            <a:br>
              <a:rPr lang="en-US" altLang="es-ES_tradnl"/>
            </a:br>
            <a:br>
              <a:rPr lang="en-US" altLang="es-ES_tradnl">
                <a:solidFill>
                  <a:schemeClr val="accent2"/>
                </a:solidFill>
              </a:rPr>
            </a:br>
            <a:endParaRPr lang="en-US" altLang="es-ES_tradnl">
              <a:solidFill>
                <a:schemeClr val="accent2"/>
              </a:solidFill>
            </a:endParaRPr>
          </a:p>
        </p:txBody>
      </p:sp>
      <p:pic>
        <p:nvPicPr>
          <p:cNvPr id="18434" name="Imagen 2">
            <a:extLst>
              <a:ext uri="{FF2B5EF4-FFF2-40B4-BE49-F238E27FC236}">
                <a16:creationId xmlns:a16="http://schemas.microsoft.com/office/drawing/2014/main" id="{8750390A-B328-517D-2784-48C559CF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620963"/>
            <a:ext cx="396081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n 5">
            <a:extLst>
              <a:ext uri="{FF2B5EF4-FFF2-40B4-BE49-F238E27FC236}">
                <a16:creationId xmlns:a16="http://schemas.microsoft.com/office/drawing/2014/main" id="{4CDC91A9-2261-540C-E2B2-BBEA3027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430463"/>
            <a:ext cx="5354637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n 8">
            <a:extLst>
              <a:ext uri="{FF2B5EF4-FFF2-40B4-BE49-F238E27FC236}">
                <a16:creationId xmlns:a16="http://schemas.microsoft.com/office/drawing/2014/main" id="{9A99DF86-C65F-803A-6425-B3D110D54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4562475"/>
            <a:ext cx="350996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ángulo 1">
            <a:extLst>
              <a:ext uri="{FF2B5EF4-FFF2-40B4-BE49-F238E27FC236}">
                <a16:creationId xmlns:a16="http://schemas.microsoft.com/office/drawing/2014/main" id="{D355119D-4AC8-FAB9-43BF-B988FE9CC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5380038"/>
            <a:ext cx="13477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s-CL" altLang="es-CL" sz="1000">
                <a:latin typeface="Calibri" panose="020F0502020204030204" pitchFamily="34" charset="0"/>
              </a:rPr>
              <a:t>Tasas globales de fecundidad por debajo del nivel de reemplazo (alrededor de 1,73 hijos por mujer) y porcentaje de personas mayores entre el 15% y el 17% </a:t>
            </a:r>
          </a:p>
        </p:txBody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F2D476F3-94B1-3B2B-7275-A7935A4AE9F4}"/>
              </a:ext>
            </a:extLst>
          </p:cNvPr>
          <p:cNvSpPr>
            <a:spLocks/>
          </p:cNvSpPr>
          <p:nvPr/>
        </p:nvSpPr>
        <p:spPr bwMode="auto">
          <a:xfrm>
            <a:off x="179388" y="6305550"/>
            <a:ext cx="1231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_tradnl" sz="1800">
                <a:latin typeface="Arial" panose="020B0604020202020204" pitchFamily="34" charset="0"/>
                <a:sym typeface="Arial" panose="020B0604020202020204" pitchFamily="34" charset="0"/>
              </a:rPr>
              <a:t>Fuente: INE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F7BB26-B3BD-DFA6-B4F0-8E7C5D811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3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ítulo 4">
            <a:extLst>
              <a:ext uri="{FF2B5EF4-FFF2-40B4-BE49-F238E27FC236}">
                <a16:creationId xmlns:a16="http://schemas.microsoft.com/office/drawing/2014/main" id="{487C6596-EDC4-B2C4-317A-D5A9444703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s-ES_tradnl" altLang="es-ES_tradnl"/>
              <a:t>Mental</a:t>
            </a:r>
          </a:p>
        </p:txBody>
      </p:sp>
      <p:pic>
        <p:nvPicPr>
          <p:cNvPr id="46082" name="Marcador de contenido 6" descr="alz-440x440.jpg">
            <a:extLst>
              <a:ext uri="{FF2B5EF4-FFF2-40B4-BE49-F238E27FC236}">
                <a16:creationId xmlns:a16="http://schemas.microsoft.com/office/drawing/2014/main" id="{4B5FBBF6-A8F0-6A49-B703-5E78DA4E49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61" r="-28261"/>
          <a:stretch>
            <a:fillRect/>
          </a:stretch>
        </p:blipFill>
        <p:spPr/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B19F4A-8A6D-3265-EF6A-E96F301F2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C3F6CC51-ED66-A228-F6B9-B1ED21280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225"/>
            <a:ext cx="914400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06" name="Rectangle 2">
            <a:extLst>
              <a:ext uri="{FF2B5EF4-FFF2-40B4-BE49-F238E27FC236}">
                <a16:creationId xmlns:a16="http://schemas.microsoft.com/office/drawing/2014/main" id="{760103A6-6F73-EFC9-B56B-BADBD3B641A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600200" y="838200"/>
            <a:ext cx="6769100" cy="676275"/>
          </a:xfrm>
          <a:solidFill>
            <a:schemeClr val="bg1"/>
          </a:solidFill>
        </p:spPr>
        <p:txBody>
          <a:bodyPr/>
          <a:lstStyle/>
          <a:p>
            <a:pPr marL="304800" indent="-3048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s-ES_tradnl"/>
              <a:t>Cognición en Personas Mayores</a:t>
            </a: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BF082CB9-B4D6-43EE-648A-EDB46D1C0386}"/>
              </a:ext>
            </a:extLst>
          </p:cNvPr>
          <p:cNvSpPr>
            <a:spLocks/>
          </p:cNvSpPr>
          <p:nvPr/>
        </p:nvSpPr>
        <p:spPr bwMode="auto">
          <a:xfrm>
            <a:off x="1906588" y="1628775"/>
            <a:ext cx="6276975" cy="7905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108" name="Rectangle 5">
            <a:extLst>
              <a:ext uri="{FF2B5EF4-FFF2-40B4-BE49-F238E27FC236}">
                <a16:creationId xmlns:a16="http://schemas.microsoft.com/office/drawing/2014/main" id="{787FFA99-CF63-41E2-DA29-2B963083CE97}"/>
              </a:ext>
            </a:extLst>
          </p:cNvPr>
          <p:cNvSpPr>
            <a:spLocks/>
          </p:cNvSpPr>
          <p:nvPr/>
        </p:nvSpPr>
        <p:spPr bwMode="auto">
          <a:xfrm>
            <a:off x="2159000" y="2060575"/>
            <a:ext cx="6997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_tradnl" sz="1800">
                <a:latin typeface="Gill Sans MT" panose="020B0502020104020203" pitchFamily="34" charset="77"/>
                <a:sym typeface="Gill Sans MT" panose="020B0502020104020203" pitchFamily="34" charset="77"/>
              </a:rPr>
              <a:t>Prevalencia Deterioro Cognitivo. Quinquenio de edad y Género</a:t>
            </a:r>
          </a:p>
        </p:txBody>
      </p:sp>
      <p:sp>
        <p:nvSpPr>
          <p:cNvPr id="47109" name="Rectangle 6">
            <a:extLst>
              <a:ext uri="{FF2B5EF4-FFF2-40B4-BE49-F238E27FC236}">
                <a16:creationId xmlns:a16="http://schemas.microsoft.com/office/drawing/2014/main" id="{83E2D76A-D948-17A5-53B9-753183D352DE}"/>
              </a:ext>
            </a:extLst>
          </p:cNvPr>
          <p:cNvSpPr>
            <a:spLocks/>
          </p:cNvSpPr>
          <p:nvPr/>
        </p:nvSpPr>
        <p:spPr bwMode="auto">
          <a:xfrm>
            <a:off x="7848600" y="6596063"/>
            <a:ext cx="13081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_tradnl" sz="1100">
                <a:latin typeface="Calibri" panose="020F0502020204030204" pitchFamily="34" charset="0"/>
                <a:sym typeface="Calibri" panose="020F0502020204030204" pitchFamily="34" charset="0"/>
              </a:rPr>
              <a:t>EDPM;2009.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7A6C0E-C18E-642B-428A-E4AAB0ADA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1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ítulo 1">
            <a:extLst>
              <a:ext uri="{FF2B5EF4-FFF2-40B4-BE49-F238E27FC236}">
                <a16:creationId xmlns:a16="http://schemas.microsoft.com/office/drawing/2014/main" id="{7F8E8276-65C8-CDBC-BB11-F3CAA7BFFC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es-ES_tradnl" altLang="es-ES_tradnl"/>
              <a:t>Funcional</a:t>
            </a:r>
          </a:p>
        </p:txBody>
      </p:sp>
      <p:pic>
        <p:nvPicPr>
          <p:cNvPr id="48130" name="Marcador de contenido 4" descr="img_galeria_mision.png">
            <a:extLst>
              <a:ext uri="{FF2B5EF4-FFF2-40B4-BE49-F238E27FC236}">
                <a16:creationId xmlns:a16="http://schemas.microsoft.com/office/drawing/2014/main" id="{974614C6-6A46-2B4F-EEBB-5ECAA32475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61" r="-28261"/>
          <a:stretch>
            <a:fillRect/>
          </a:stretch>
        </p:blipFill>
        <p:spPr>
          <a:xfrm>
            <a:off x="457200" y="1447800"/>
            <a:ext cx="8229600" cy="5257800"/>
          </a:xfrm>
        </p:spPr>
      </p:pic>
      <p:sp>
        <p:nvSpPr>
          <p:cNvPr id="48131" name="CuadroTexto 5">
            <a:extLst>
              <a:ext uri="{FF2B5EF4-FFF2-40B4-BE49-F238E27FC236}">
                <a16:creationId xmlns:a16="http://schemas.microsoft.com/office/drawing/2014/main" id="{2100A8CF-CCED-739B-6EBF-9921DE583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5638800"/>
            <a:ext cx="91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INGER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86E895-1BAC-9CC4-4078-2C5C27C0F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0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ítulo 6">
            <a:extLst>
              <a:ext uri="{FF2B5EF4-FFF2-40B4-BE49-F238E27FC236}">
                <a16:creationId xmlns:a16="http://schemas.microsoft.com/office/drawing/2014/main" id="{82C639FC-23A6-CBED-D5A6-50761B5D5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54038"/>
            <a:ext cx="8229600" cy="1509712"/>
          </a:xfrm>
        </p:spPr>
        <p:txBody>
          <a:bodyPr/>
          <a:lstStyle/>
          <a:p>
            <a:r>
              <a:rPr lang="es-CL" altLang="es-CL" sz="2400"/>
              <a:t>Porcentaje de la población adulta con discapacidad según grado de discapacidad, por tramo de edad</a:t>
            </a:r>
          </a:p>
        </p:txBody>
      </p:sp>
      <p:pic>
        <p:nvPicPr>
          <p:cNvPr id="49154" name="Marcador de contenido 4">
            <a:extLst>
              <a:ext uri="{FF2B5EF4-FFF2-40B4-BE49-F238E27FC236}">
                <a16:creationId xmlns:a16="http://schemas.microsoft.com/office/drawing/2014/main" id="{A42DA3C8-F4CC-C9A5-8184-FA09DC9ADC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124200"/>
            <a:ext cx="8229600" cy="3270250"/>
          </a:xfrm>
        </p:spPr>
      </p:pic>
      <p:sp>
        <p:nvSpPr>
          <p:cNvPr id="49155" name="CuadroTexto 4">
            <a:extLst>
              <a:ext uri="{FF2B5EF4-FFF2-40B4-BE49-F238E27FC236}">
                <a16:creationId xmlns:a16="http://schemas.microsoft.com/office/drawing/2014/main" id="{81AC583E-8646-D9C2-CE48-67050795C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6394450"/>
            <a:ext cx="163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s-CL" altLang="es-CL"/>
              <a:t>ENDIDE 2022</a:t>
            </a:r>
          </a:p>
        </p:txBody>
      </p:sp>
      <p:sp>
        <p:nvSpPr>
          <p:cNvPr id="49156" name="Rectángulo 7">
            <a:extLst>
              <a:ext uri="{FF2B5EF4-FFF2-40B4-BE49-F238E27FC236}">
                <a16:creationId xmlns:a16="http://schemas.microsoft.com/office/drawing/2014/main" id="{5E673D97-E8AD-16BA-C747-80313EDAF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25" y="1844675"/>
            <a:ext cx="457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endParaRPr lang="es-CL" altLang="es-CL">
              <a:latin typeface="Calibri" panose="020F0502020204030204" pitchFamily="34" charset="0"/>
            </a:endParaRPr>
          </a:p>
          <a:p>
            <a:r>
              <a:rPr lang="es-CL" altLang="es-CL">
                <a:latin typeface="Calibri" panose="020F0502020204030204" pitchFamily="34" charset="0"/>
              </a:rPr>
              <a:t>“Construcción simbólica, genérica y relacional que, a partir de condiciones y déficits de salud de una persona, da cuenta de las limitaciones que esta enfrenta en su actividad y las restricciones experimentadas en su participación en la vida social”</a:t>
            </a:r>
          </a:p>
        </p:txBody>
      </p:sp>
      <p:pic>
        <p:nvPicPr>
          <p:cNvPr id="49157" name="Imagen 10">
            <a:extLst>
              <a:ext uri="{FF2B5EF4-FFF2-40B4-BE49-F238E27FC236}">
                <a16:creationId xmlns:a16="http://schemas.microsoft.com/office/drawing/2014/main" id="{F13B1365-078D-652F-36C8-27486EEE5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2706688"/>
            <a:ext cx="356235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Elipse 11">
            <a:extLst>
              <a:ext uri="{FF2B5EF4-FFF2-40B4-BE49-F238E27FC236}">
                <a16:creationId xmlns:a16="http://schemas.microsoft.com/office/drawing/2014/main" id="{903060FD-17FC-0EA5-0C7B-AF3E45BD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2754313"/>
            <a:ext cx="812800" cy="1538287"/>
          </a:xfrm>
          <a:prstGeom prst="ellips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s-CL" altLang="es-C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B58999-D9C3-B470-015C-E6DF0611A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2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n 2">
            <a:extLst>
              <a:ext uri="{FF2B5EF4-FFF2-40B4-BE49-F238E27FC236}">
                <a16:creationId xmlns:a16="http://schemas.microsoft.com/office/drawing/2014/main" id="{4F37374C-A472-72EE-C362-9F7C65CB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3813"/>
            <a:ext cx="9036050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4DD152E-CA30-6497-00AD-2FA5D7150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0775"/>
            <a:ext cx="9036050" cy="993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CL" sz="3300" dirty="0"/>
              <a:t>Población adulta en situación de dependencia según grado de dependencia, </a:t>
            </a:r>
            <a:br>
              <a:rPr lang="es-CL" sz="3300" dirty="0"/>
            </a:br>
            <a:r>
              <a:rPr lang="es-CL" sz="3300" dirty="0"/>
              <a:t>por tramo de edad (%)</a:t>
            </a:r>
            <a:br>
              <a:rPr lang="es-CL" dirty="0"/>
            </a:br>
            <a:endParaRPr lang="es-CL" dirty="0"/>
          </a:p>
        </p:txBody>
      </p:sp>
      <p:sp>
        <p:nvSpPr>
          <p:cNvPr id="50179" name="CuadroTexto 4">
            <a:extLst>
              <a:ext uri="{FF2B5EF4-FFF2-40B4-BE49-F238E27FC236}">
                <a16:creationId xmlns:a16="http://schemas.microsoft.com/office/drawing/2014/main" id="{668D4ADA-B6E6-29AA-34EB-10C390818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325" y="6473825"/>
            <a:ext cx="163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s-CL" altLang="es-CL"/>
              <a:t>ENDIDE 2022</a:t>
            </a:r>
          </a:p>
        </p:txBody>
      </p:sp>
      <p:sp>
        <p:nvSpPr>
          <p:cNvPr id="50180" name="CuadroTexto 5">
            <a:extLst>
              <a:ext uri="{FF2B5EF4-FFF2-40B4-BE49-F238E27FC236}">
                <a16:creationId xmlns:a16="http://schemas.microsoft.com/office/drawing/2014/main" id="{357DE952-B316-6F6E-622C-0FC425978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1933575"/>
            <a:ext cx="62071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s-CL" altLang="es-CL" sz="3000">
                <a:solidFill>
                  <a:srgbClr val="FF0000"/>
                </a:solidFill>
              </a:rPr>
              <a:t>77,8% de las PM son autovalentes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A56F27D-7C41-85E7-5491-59A94251B794}"/>
              </a:ext>
            </a:extLst>
          </p:cNvPr>
          <p:cNvSpPr/>
          <p:nvPr/>
        </p:nvSpPr>
        <p:spPr>
          <a:xfrm>
            <a:off x="5508625" y="3343275"/>
            <a:ext cx="2033588" cy="21240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dirty="0"/>
          </a:p>
        </p:txBody>
      </p:sp>
      <p:sp>
        <p:nvSpPr>
          <p:cNvPr id="50182" name="Rectángulo 1">
            <a:extLst>
              <a:ext uri="{FF2B5EF4-FFF2-40B4-BE49-F238E27FC236}">
                <a16:creationId xmlns:a16="http://schemas.microsoft.com/office/drawing/2014/main" id="{87BDC525-111D-3132-941F-F51DF593B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647950"/>
            <a:ext cx="44370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s-CL" altLang="es-CL">
                <a:latin typeface="Calibri" panose="020F0502020204030204" pitchFamily="34" charset="0"/>
              </a:rPr>
              <a:t>“Situación en la que se presentan de manera conjunta:(i)limitación de una persona para realizar actividades, por motivos de salud, en interacción con los factores del contexto ambiental y (ii) una necesidad de ayuda por parte de otra(s)persona(s).”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9A7FDF-1B7C-9089-B4B2-3326AC345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3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ítulo 1">
            <a:extLst>
              <a:ext uri="{FF2B5EF4-FFF2-40B4-BE49-F238E27FC236}">
                <a16:creationId xmlns:a16="http://schemas.microsoft.com/office/drawing/2014/main" id="{28BD1EB4-A604-BCEE-F2F8-A3595C4A8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476250"/>
            <a:ext cx="8229600" cy="1509713"/>
          </a:xfrm>
        </p:spPr>
        <p:txBody>
          <a:bodyPr/>
          <a:lstStyle/>
          <a:p>
            <a:r>
              <a:rPr lang="es-ES_tradnl" altLang="es-ES_tradnl"/>
              <a:t>Comentarios Finales</a:t>
            </a:r>
          </a:p>
        </p:txBody>
      </p:sp>
      <p:sp>
        <p:nvSpPr>
          <p:cNvPr id="53250" name="Marcador de contenido 2">
            <a:extLst>
              <a:ext uri="{FF2B5EF4-FFF2-40B4-BE49-F238E27FC236}">
                <a16:creationId xmlns:a16="http://schemas.microsoft.com/office/drawing/2014/main" id="{1F1FD146-F5E7-3644-89EB-0BD8911955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205038"/>
            <a:ext cx="8229600" cy="4652962"/>
          </a:xfrm>
        </p:spPr>
        <p:txBody>
          <a:bodyPr/>
          <a:lstStyle/>
          <a:p>
            <a:r>
              <a:rPr lang="es-ES_tradnl" altLang="es-ES_tradnl"/>
              <a:t>Grupo creciente</a:t>
            </a:r>
          </a:p>
          <a:p>
            <a:r>
              <a:rPr lang="es-ES_tradnl" altLang="es-ES_tradnl"/>
              <a:t>Vinculación entre la Edad y Determinantes Epidemiológicos</a:t>
            </a:r>
          </a:p>
          <a:p>
            <a:r>
              <a:rPr lang="es-ES_tradnl" altLang="es-ES_tradnl"/>
              <a:t>Desafíos en Diferentes Dimensiones</a:t>
            </a:r>
          </a:p>
          <a:p>
            <a:r>
              <a:rPr lang="es-ES_tradnl" altLang="es-ES_tradnl"/>
              <a:t>Escenario de múltiples prejuicios a enfrentar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918C82-65BC-004E-1FAC-4ACCFBC7E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6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ítulo 4">
            <a:extLst>
              <a:ext uri="{FF2B5EF4-FFF2-40B4-BE49-F238E27FC236}">
                <a16:creationId xmlns:a16="http://schemas.microsoft.com/office/drawing/2014/main" id="{FC4A10BA-0074-910F-1512-E3E39D600F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4273550"/>
            <a:ext cx="7772400" cy="965200"/>
          </a:xfrm>
        </p:spPr>
        <p:txBody>
          <a:bodyPr/>
          <a:lstStyle/>
          <a:p>
            <a:pPr marL="0" indent="0"/>
            <a:r>
              <a:rPr lang="es-ES_tradnl" altLang="es-ES_tradnl"/>
              <a:t>¡Gracias!</a:t>
            </a:r>
          </a:p>
        </p:txBody>
      </p:sp>
      <p:sp>
        <p:nvSpPr>
          <p:cNvPr id="54274" name="Subtítulo 5">
            <a:extLst>
              <a:ext uri="{FF2B5EF4-FFF2-40B4-BE49-F238E27FC236}">
                <a16:creationId xmlns:a16="http://schemas.microsoft.com/office/drawing/2014/main" id="{98FE0582-429D-86D3-DAC3-A0BA03F28E4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5913438"/>
            <a:ext cx="6400800" cy="771525"/>
          </a:xfrm>
        </p:spPr>
        <p:txBody>
          <a:bodyPr/>
          <a:lstStyle/>
          <a:p>
            <a:r>
              <a:rPr lang="es-ES_tradnl" altLang="es-ES_tradnl"/>
              <a:t>gfasce@hcuch.cl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223863-422F-052F-5838-456707D44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268760"/>
            <a:ext cx="2843041" cy="2813274"/>
          </a:xfrm>
          <a:prstGeom prst="rect">
            <a:avLst/>
          </a:prstGeom>
          <a:effectLst>
            <a:softEdge rad="8483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8B1E4F-46E3-0674-7457-7820B75CC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>
            <a:extLst>
              <a:ext uri="{FF2B5EF4-FFF2-40B4-BE49-F238E27FC236}">
                <a16:creationId xmlns:a16="http://schemas.microsoft.com/office/drawing/2014/main" id="{88541AE9-C5AE-79AC-4C17-5BAF59D13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0663"/>
            <a:ext cx="9144000" cy="1379537"/>
          </a:xfrm>
        </p:spPr>
        <p:txBody>
          <a:bodyPr/>
          <a:lstStyle/>
          <a:p>
            <a:r>
              <a:rPr lang="es-ES_tradnl" altLang="es-ES_tradnl" sz="4600">
                <a:solidFill>
                  <a:srgbClr val="002D99"/>
                </a:solidFill>
              </a:rPr>
              <a:t>Realidad de la PM en Chile</a:t>
            </a:r>
          </a:p>
        </p:txBody>
      </p:sp>
      <p:sp>
        <p:nvSpPr>
          <p:cNvPr id="19458" name="CuadroTexto 13">
            <a:extLst>
              <a:ext uri="{FF2B5EF4-FFF2-40B4-BE49-F238E27FC236}">
                <a16:creationId xmlns:a16="http://schemas.microsoft.com/office/drawing/2014/main" id="{8E76FA7C-64A5-4D9F-CAA7-19DAC5D22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867400"/>
            <a:ext cx="63674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ES_tradnl" sz="2300"/>
              <a:t>3,45 millones de personas mayores de 60 años</a:t>
            </a:r>
          </a:p>
        </p:txBody>
      </p:sp>
      <p:sp>
        <p:nvSpPr>
          <p:cNvPr id="19459" name="Rectángulo 5">
            <a:extLst>
              <a:ext uri="{FF2B5EF4-FFF2-40B4-BE49-F238E27FC236}">
                <a16:creationId xmlns:a16="http://schemas.microsoft.com/office/drawing/2014/main" id="{12B106C1-B1CF-438F-3835-CF05F8484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400800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ES_tradnl" sz="1400"/>
              <a:t>http://www.populationpyramid.net/es/chile/2022/</a:t>
            </a:r>
          </a:p>
        </p:txBody>
      </p:sp>
      <p:pic>
        <p:nvPicPr>
          <p:cNvPr id="19460" name="Imagen 7">
            <a:extLst>
              <a:ext uri="{FF2B5EF4-FFF2-40B4-BE49-F238E27FC236}">
                <a16:creationId xmlns:a16="http://schemas.microsoft.com/office/drawing/2014/main" id="{1C3017C9-AA07-C051-33B0-5B5DFE55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566863"/>
            <a:ext cx="36957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51E222C0-B6D0-C2B4-DF24-1B51462F5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2276475"/>
            <a:ext cx="1981200" cy="15240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s-ES_tradnl" altLang="es-CL">
              <a:solidFill>
                <a:srgbClr val="FFFFFF"/>
              </a:solidFill>
              <a:latin typeface="Lucida Grande" panose="020B06000405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A55DB7-AE04-AB41-8F63-5E77324F9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E856FD9-117E-2B4B-B25D-0320E87A5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8813"/>
            <a:ext cx="8229600" cy="1050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altLang="es-ES_tradnl" sz="4000" dirty="0">
                <a:sym typeface="Lucida Grande" charset="0"/>
              </a:rPr>
              <a:t>Crecimiento Población de Personas Mayores &gt; 60 años en Chile</a:t>
            </a:r>
          </a:p>
        </p:txBody>
      </p:sp>
      <p:pic>
        <p:nvPicPr>
          <p:cNvPr id="20482" name="Imagen 3">
            <a:extLst>
              <a:ext uri="{FF2B5EF4-FFF2-40B4-BE49-F238E27FC236}">
                <a16:creationId xmlns:a16="http://schemas.microsoft.com/office/drawing/2014/main" id="{3F0498E6-B3B3-8C89-55B7-4CB4CDD9A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2073275"/>
            <a:ext cx="68961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CuadroTexto 5">
            <a:extLst>
              <a:ext uri="{FF2B5EF4-FFF2-40B4-BE49-F238E27FC236}">
                <a16:creationId xmlns:a16="http://schemas.microsoft.com/office/drawing/2014/main" id="{4A1FBD75-BA08-46A7-0771-66A8AFC6E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75" y="5949950"/>
            <a:ext cx="569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0F7DB1-D054-F286-1F39-3828CF926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3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D0F7C35-6B8D-E765-1991-E66048F3C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954088"/>
            <a:ext cx="7772400" cy="6572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altLang="es-ES_tradnl" sz="4000" dirty="0">
                <a:sym typeface="Lucida Grande" charset="0"/>
              </a:rPr>
              <a:t>¿Hasta qué Edad?: </a:t>
            </a:r>
            <a:br>
              <a:rPr lang="es-ES_tradnl" altLang="es-ES_tradnl" sz="4000" dirty="0">
                <a:sym typeface="Lucida Grande" charset="0"/>
              </a:rPr>
            </a:br>
            <a:r>
              <a:rPr lang="es-ES_tradnl" altLang="es-ES_tradnl" sz="4000" dirty="0">
                <a:sym typeface="Lucida Grande" charset="0"/>
              </a:rPr>
              <a:t>Expectativa de Vida al nacer</a:t>
            </a:r>
          </a:p>
        </p:txBody>
      </p:sp>
      <p:pic>
        <p:nvPicPr>
          <p:cNvPr id="21506" name="Imagen 2">
            <a:extLst>
              <a:ext uri="{FF2B5EF4-FFF2-40B4-BE49-F238E27FC236}">
                <a16:creationId xmlns:a16="http://schemas.microsoft.com/office/drawing/2014/main" id="{C875AEBC-9C2F-3E82-261C-6E216D38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038"/>
            <a:ext cx="9144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CuadroTexto 6">
            <a:extLst>
              <a:ext uri="{FF2B5EF4-FFF2-40B4-BE49-F238E27FC236}">
                <a16:creationId xmlns:a16="http://schemas.microsoft.com/office/drawing/2014/main" id="{8FD1F0DF-93E0-6119-8118-AD0E7AB95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4013" y="1797050"/>
            <a:ext cx="12001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H: 78,3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M:83,8</a:t>
            </a:r>
          </a:p>
        </p:txBody>
      </p:sp>
      <p:sp>
        <p:nvSpPr>
          <p:cNvPr id="21508" name="CuadroTexto 5">
            <a:extLst>
              <a:ext uri="{FF2B5EF4-FFF2-40B4-BE49-F238E27FC236}">
                <a16:creationId xmlns:a16="http://schemas.microsoft.com/office/drawing/2014/main" id="{DAC02C9E-A65B-000E-1C5F-FE878C232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75" y="5949950"/>
            <a:ext cx="569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06460C-CF3B-9957-30D8-06B00BAF5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9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>
            <a:extLst>
              <a:ext uri="{FF2B5EF4-FFF2-40B4-BE49-F238E27FC236}">
                <a16:creationId xmlns:a16="http://schemas.microsoft.com/office/drawing/2014/main" id="{7BFF322D-A7C9-0B9D-78A0-BB67DAF1D918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228600" y="609600"/>
            <a:ext cx="8640763" cy="838200"/>
          </a:xfrm>
          <a:solidFill>
            <a:schemeClr val="bg1"/>
          </a:solidFill>
        </p:spPr>
        <p:txBody>
          <a:bodyPr/>
          <a:lstStyle/>
          <a:p>
            <a:r>
              <a:rPr lang="en-US" altLang="es-ES_tradnl" sz="3600">
                <a:latin typeface="Gill Sans MT" panose="020B0502020104020203" pitchFamily="34" charset="77"/>
                <a:sym typeface="Gill Sans MT" panose="020B0502020104020203" pitchFamily="34" charset="77"/>
              </a:rPr>
              <a:t>Personas Mayores por Quinquenios</a:t>
            </a:r>
          </a:p>
        </p:txBody>
      </p:sp>
      <p:pic>
        <p:nvPicPr>
          <p:cNvPr id="22530" name="Imagen 2">
            <a:extLst>
              <a:ext uri="{FF2B5EF4-FFF2-40B4-BE49-F238E27FC236}">
                <a16:creationId xmlns:a16="http://schemas.microsoft.com/office/drawing/2014/main" id="{C1F615C1-97CF-9592-093A-C67C0D5B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717675"/>
            <a:ext cx="69850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uadroTexto 5">
            <a:extLst>
              <a:ext uri="{FF2B5EF4-FFF2-40B4-BE49-F238E27FC236}">
                <a16:creationId xmlns:a16="http://schemas.microsoft.com/office/drawing/2014/main" id="{29D4435B-DBA8-4252-627B-02339E5DD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75" y="5949950"/>
            <a:ext cx="569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A94C3B-8115-8800-D9AB-9CDA57277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5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1">
            <a:extLst>
              <a:ext uri="{FF2B5EF4-FFF2-40B4-BE49-F238E27FC236}">
                <a16:creationId xmlns:a16="http://schemas.microsoft.com/office/drawing/2014/main" id="{F970355C-DDA1-7235-44FB-6D138B2EC0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476250"/>
            <a:ext cx="8229600" cy="1509713"/>
          </a:xfrm>
        </p:spPr>
        <p:txBody>
          <a:bodyPr/>
          <a:lstStyle/>
          <a:p>
            <a:r>
              <a:rPr lang="es-ES_tradnl" altLang="es-ES_tradnl" sz="3600"/>
              <a:t>Porcentaje por Regiones de las Personas Mayores</a:t>
            </a:r>
          </a:p>
        </p:txBody>
      </p:sp>
      <p:sp>
        <p:nvSpPr>
          <p:cNvPr id="23554" name="CuadroTexto 5">
            <a:extLst>
              <a:ext uri="{FF2B5EF4-FFF2-40B4-BE49-F238E27FC236}">
                <a16:creationId xmlns:a16="http://schemas.microsoft.com/office/drawing/2014/main" id="{24794877-3F67-D4C1-C619-74A7AAD5E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75" y="5949950"/>
            <a:ext cx="569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INE</a:t>
            </a:r>
          </a:p>
        </p:txBody>
      </p:sp>
      <p:pic>
        <p:nvPicPr>
          <p:cNvPr id="23555" name="Marcador de contenido 11">
            <a:extLst>
              <a:ext uri="{FF2B5EF4-FFF2-40B4-BE49-F238E27FC236}">
                <a16:creationId xmlns:a16="http://schemas.microsoft.com/office/drawing/2014/main" id="{633D4D1B-304D-5752-ECFA-A9D19DAB26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2205038"/>
            <a:ext cx="7848600" cy="333375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D47D10-8E25-6B00-288F-48320A14A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4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ítulo 6">
            <a:extLst>
              <a:ext uri="{FF2B5EF4-FFF2-40B4-BE49-F238E27FC236}">
                <a16:creationId xmlns:a16="http://schemas.microsoft.com/office/drawing/2014/main" id="{3E2A59C8-F321-490F-6EF1-0D6AF47F52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93725"/>
            <a:ext cx="8229600" cy="1219200"/>
          </a:xfrm>
        </p:spPr>
        <p:txBody>
          <a:bodyPr/>
          <a:lstStyle/>
          <a:p>
            <a:r>
              <a:rPr lang="es-ES_tradnl" altLang="es-ES_tradnl"/>
              <a:t>Índice de Envejecimiento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1DDAE0A0-E59C-E08E-E140-7BCC77B6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39988"/>
            <a:ext cx="4192588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CuadroTexto 3">
            <a:extLst>
              <a:ext uri="{FF2B5EF4-FFF2-40B4-BE49-F238E27FC236}">
                <a16:creationId xmlns:a16="http://schemas.microsoft.com/office/drawing/2014/main" id="{9E3D4601-85CC-7649-CB8C-D5A7A5F4C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868863"/>
            <a:ext cx="37449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800" b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Definición: Expresa la relación entre la cantidad de personas adultas mayores y la cantidad de niños y jóvenes.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800" b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Cálculo: Cociente entre personas de 65 años y más con respecto a las personas menores de 15 años, multiplicado por 100.</a:t>
            </a:r>
            <a:endParaRPr lang="es-ES_tradnl" altLang="es-ES_tradnl" sz="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580" name="CuadroTexto 7">
            <a:extLst>
              <a:ext uri="{FF2B5EF4-FFF2-40B4-BE49-F238E27FC236}">
                <a16:creationId xmlns:a16="http://schemas.microsoft.com/office/drawing/2014/main" id="{7B65C687-B929-BA4B-462B-EEB1B00EB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5908675"/>
            <a:ext cx="4027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INE-CEPAL,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Observatorio Demográfico Nº 7. 2009</a:t>
            </a: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4581" name="Imagen 2">
            <a:extLst>
              <a:ext uri="{FF2B5EF4-FFF2-40B4-BE49-F238E27FC236}">
                <a16:creationId xmlns:a16="http://schemas.microsoft.com/office/drawing/2014/main" id="{A99A73D4-AF29-D853-82EE-6B05C3D87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2281238"/>
            <a:ext cx="46624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ángulo 3">
            <a:extLst>
              <a:ext uri="{FF2B5EF4-FFF2-40B4-BE49-F238E27FC236}">
                <a16:creationId xmlns:a16="http://schemas.microsoft.com/office/drawing/2014/main" id="{95C0807F-5AA5-3B18-30FB-454A53B6C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826000"/>
            <a:ext cx="38163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s-CL" altLang="es-CL">
                <a:latin typeface="Calibri Light" panose="020F0302020204030204" pitchFamily="34" charset="0"/>
              </a:rPr>
              <a:t>Cantidad de personas mayores de 60 años por cada cien menores de 15 años</a:t>
            </a:r>
          </a:p>
        </p:txBody>
      </p:sp>
      <p:sp>
        <p:nvSpPr>
          <p:cNvPr id="24583" name="CuadroTexto 5">
            <a:extLst>
              <a:ext uri="{FF2B5EF4-FFF2-40B4-BE49-F238E27FC236}">
                <a16:creationId xmlns:a16="http://schemas.microsoft.com/office/drawing/2014/main" id="{4BFBD4A2-2B05-144B-E197-46334F130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75" y="5949950"/>
            <a:ext cx="569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2pPr>
            <a:lvl3pPr marL="1131888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3pPr>
            <a:lvl4pPr marL="15890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4pPr>
            <a:lvl5pPr marL="2046288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Grande" panose="020B0600040502020204" pitchFamily="34" charset="0"/>
                <a:ea typeface="ヒラギノ角ゴ ProN W3" panose="020B0300000000000000" pitchFamily="34" charset="-128"/>
                <a:sym typeface="Lucida Grande" panose="020B0600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7E676F-580F-9F6C-6DA9-C13323EE7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3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e Office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84" charset="0"/>
            <a:ea typeface="ヒラギノ角ゴ ProN W3" pitchFamily="-84" charset="-128"/>
            <a:cs typeface="ヒラギノ角ゴ ProN W3" pitchFamily="-84" charset="-128"/>
            <a:sym typeface="Arial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84" charset="0"/>
            <a:ea typeface="ヒラギノ角ゴ ProN W3" pitchFamily="-84" charset="-128"/>
            <a:cs typeface="ヒラギノ角ゴ ProN W3" pitchFamily="-84" charset="-128"/>
            <a:sym typeface="Arial" pitchFamily="-8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6428</TotalTime>
  <Pages>0</Pages>
  <Words>579</Words>
  <Characters>0</Characters>
  <Application>Microsoft Macintosh PowerPoint</Application>
  <PresentationFormat>Presentación en pantalla (4:3)</PresentationFormat>
  <Lines>0</Lines>
  <Paragraphs>124</Paragraphs>
  <Slides>36</Slides>
  <Notes>0</Notes>
  <HiddenSlides>0</HiddenSlides>
  <MMClips>36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7" baseType="lpstr">
      <vt:lpstr>Arial</vt:lpstr>
      <vt:lpstr>ヒラギノ角ゴ ProN W3</vt:lpstr>
      <vt:lpstr>Lucida Grande</vt:lpstr>
      <vt:lpstr>Calibri</vt:lpstr>
      <vt:lpstr>MS PGothic</vt:lpstr>
      <vt:lpstr>Gill Sans MT</vt:lpstr>
      <vt:lpstr>Calibri Light</vt:lpstr>
      <vt:lpstr>Helvetica</vt:lpstr>
      <vt:lpstr>ヒラギノ角ゴ Pro W3</vt:lpstr>
      <vt:lpstr>Verdana</vt:lpstr>
      <vt:lpstr>Tema de Office</vt:lpstr>
      <vt:lpstr>Demografía y Epidemiología del Envejecimiento en Chile</vt:lpstr>
      <vt:lpstr>HOJA DE RUTA </vt:lpstr>
      <vt:lpstr>  ¿Cómo cambia la pirámide poblacional de Chile (transición demográfica)?  </vt:lpstr>
      <vt:lpstr>Realidad de la PM en Chile</vt:lpstr>
      <vt:lpstr>Crecimiento Población de Personas Mayores &gt; 60 años en Chile</vt:lpstr>
      <vt:lpstr>¿Hasta qué Edad?:  Expectativa de Vida al nacer</vt:lpstr>
      <vt:lpstr>Personas Mayores por Quinquenios</vt:lpstr>
      <vt:lpstr>Porcentaje por Regiones de las Personas Mayores</vt:lpstr>
      <vt:lpstr>Índice de Envejecimiento</vt:lpstr>
      <vt:lpstr>¿Cómo son las Personas Mayores  en Chile?</vt:lpstr>
      <vt:lpstr>Determinantes Sociales </vt:lpstr>
      <vt:lpstr>Máximo Nivel Educacional por Género</vt:lpstr>
      <vt:lpstr>Estado Civil</vt:lpstr>
      <vt:lpstr>Situación Laboral</vt:lpstr>
      <vt:lpstr>Ingresos y Pobreza</vt:lpstr>
      <vt:lpstr>Propiedad de vivienda y zona de Residencia</vt:lpstr>
      <vt:lpstr>Bienestar Social: ¿Cuan integradas están las personas mayores?¿Quién es responsable de su bienestar?</vt:lpstr>
      <vt:lpstr>Biomédica</vt:lpstr>
      <vt:lpstr>Presentación de PowerPoint</vt:lpstr>
      <vt:lpstr>Presentación de PowerPoint</vt:lpstr>
      <vt:lpstr>Principales Causas de Muerte en Personas Mayores</vt:lpstr>
      <vt:lpstr>Presentación de PowerPoint</vt:lpstr>
      <vt:lpstr>Fumador Actual</vt:lpstr>
      <vt:lpstr>Consumo de Alcohol</vt:lpstr>
      <vt:lpstr>Sospecha de Hipertensión Arterial</vt:lpstr>
      <vt:lpstr>Sospecha de Diabetes</vt:lpstr>
      <vt:lpstr>Sedentarismo</vt:lpstr>
      <vt:lpstr>Consumo de Medicamentos</vt:lpstr>
      <vt:lpstr>Presentación de PowerPoint</vt:lpstr>
      <vt:lpstr>Mental</vt:lpstr>
      <vt:lpstr>Presentación de PowerPoint</vt:lpstr>
      <vt:lpstr>Funcional</vt:lpstr>
      <vt:lpstr>Porcentaje de la población adulta con discapacidad según grado de discapacidad, por tramo de edad</vt:lpstr>
      <vt:lpstr>Población adulta en situación de dependencia según grado de dependencia,  por tramo de edad (%) </vt:lpstr>
      <vt:lpstr>Comentarios Finales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Claudia Alejandra Barahona Chang</dc:creator>
  <cp:keywords/>
  <dc:description/>
  <cp:lastModifiedBy>Bárbara Monje</cp:lastModifiedBy>
  <cp:revision>70</cp:revision>
  <dcterms:created xsi:type="dcterms:W3CDTF">2016-03-17T02:28:02Z</dcterms:created>
  <dcterms:modified xsi:type="dcterms:W3CDTF">2023-03-29T04:59:00Z</dcterms:modified>
</cp:coreProperties>
</file>