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9" r:id="rId3"/>
    <p:sldId id="260" r:id="rId4"/>
    <p:sldId id="261" r:id="rId5"/>
    <p:sldId id="262" r:id="rId6"/>
    <p:sldId id="339" r:id="rId7"/>
    <p:sldId id="264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270" r:id="rId23"/>
    <p:sldId id="354" r:id="rId24"/>
    <p:sldId id="355" r:id="rId25"/>
    <p:sldId id="271" r:id="rId26"/>
    <p:sldId id="272" r:id="rId27"/>
    <p:sldId id="273" r:id="rId28"/>
    <p:sldId id="274" r:id="rId29"/>
    <p:sldId id="275" r:id="rId30"/>
    <p:sldId id="278" r:id="rId31"/>
    <p:sldId id="279" r:id="rId32"/>
    <p:sldId id="280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318" r:id="rId46"/>
    <p:sldId id="319" r:id="rId47"/>
    <p:sldId id="320" r:id="rId48"/>
    <p:sldId id="321" r:id="rId49"/>
    <p:sldId id="297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08" r:id="rId64"/>
    <p:sldId id="335" r:id="rId65"/>
    <p:sldId id="309" r:id="rId66"/>
    <p:sldId id="336" r:id="rId67"/>
    <p:sldId id="310" r:id="rId68"/>
    <p:sldId id="338" r:id="rId69"/>
    <p:sldId id="311" r:id="rId70"/>
    <p:sldId id="337" r:id="rId71"/>
    <p:sldId id="312" r:id="rId72"/>
    <p:sldId id="313" r:id="rId73"/>
    <p:sldId id="314" r:id="rId74"/>
    <p:sldId id="315" r:id="rId75"/>
    <p:sldId id="316" r:id="rId7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morales huber" userId="07cd1b2f89f3b8b7" providerId="LiveId" clId="{6F265CBE-C52C-44EB-B73D-FC8F9117AE83}"/>
    <pc:docChg chg="custSel modSld">
      <pc:chgData name="claudia morales huber" userId="07cd1b2f89f3b8b7" providerId="LiveId" clId="{6F265CBE-C52C-44EB-B73D-FC8F9117AE83}" dt="2020-08-01T16:40:35.716" v="19" actId="20577"/>
      <pc:docMkLst>
        <pc:docMk/>
      </pc:docMkLst>
      <pc:sldChg chg="modSp mod">
        <pc:chgData name="claudia morales huber" userId="07cd1b2f89f3b8b7" providerId="LiveId" clId="{6F265CBE-C52C-44EB-B73D-FC8F9117AE83}" dt="2020-08-01T16:40:35.716" v="19" actId="20577"/>
        <pc:sldMkLst>
          <pc:docMk/>
          <pc:sldMk cId="2875648887" sldId="256"/>
        </pc:sldMkLst>
        <pc:spChg chg="mod">
          <ac:chgData name="claudia morales huber" userId="07cd1b2f89f3b8b7" providerId="LiveId" clId="{6F265CBE-C52C-44EB-B73D-FC8F9117AE83}" dt="2020-08-01T16:40:35.716" v="19" actId="20577"/>
          <ac:spMkLst>
            <pc:docMk/>
            <pc:sldMk cId="2875648887" sldId="256"/>
            <ac:spMk id="2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AF376-E8BD-A940-851A-B4E703F5F9FC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F4A90-80CD-F148-AABA-F27346BAEE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2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>
                <a:latin typeface="Calibri" charset="0"/>
              </a:rPr>
              <a:t>Glicogeno presente en el 98% de los IGCNU: ayuda al dg pero no es especifico (espermatogonia normales y cels sertoli puedern tener)</a:t>
            </a:r>
            <a:endParaRPr lang="es-CL">
              <a:latin typeface="Calibri" charset="0"/>
            </a:endParaRPr>
          </a:p>
        </p:txBody>
      </p:sp>
      <p:sp>
        <p:nvSpPr>
          <p:cNvPr id="2560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3BA3CBC0-3922-9743-9B04-81FF7E153F98}" type="slidenum">
              <a:rPr lang="es-CL" sz="1200"/>
              <a:pPr eaLnBrk="1" hangingPunct="1"/>
              <a:t>46</a:t>
            </a:fld>
            <a:endParaRPr lang="es-CL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s-ES_tradnl">
                <a:latin typeface="Calibri" charset="0"/>
              </a:rPr>
              <a:t>Corio puro es muy raro…0,3%</a:t>
            </a:r>
          </a:p>
          <a:p>
            <a:pPr>
              <a:buFontTx/>
              <a:buChar char="•"/>
            </a:pPr>
            <a:r>
              <a:rPr lang="es-ES_tradnl">
                <a:latin typeface="Calibri" charset="0"/>
              </a:rPr>
              <a:t>A menudo tu testicular permanece oculto incluso dp del dg de Mx de coriocarcinoma</a:t>
            </a:r>
          </a:p>
          <a:p>
            <a:pPr>
              <a:buFontTx/>
              <a:buChar char="•"/>
            </a:pPr>
            <a:r>
              <a:rPr lang="es-ES_tradnl">
                <a:latin typeface="Calibri" charset="0"/>
              </a:rPr>
              <a:t>Mx tipicamente </a:t>
            </a:r>
            <a:r>
              <a:rPr lang="es-ES_tradnl" b="1">
                <a:latin typeface="Calibri" charset="0"/>
              </a:rPr>
              <a:t>hematogenas</a:t>
            </a:r>
            <a:endParaRPr lang="es-CL" b="1">
              <a:latin typeface="Calibri" charset="0"/>
            </a:endParaRPr>
          </a:p>
        </p:txBody>
      </p:sp>
      <p:sp>
        <p:nvSpPr>
          <p:cNvPr id="5939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FA7E127-EEE8-CE4B-81A9-36B3BD364499}" type="slidenum">
              <a:rPr lang="es-CL" sz="1200"/>
              <a:pPr eaLnBrk="1" hangingPunct="1"/>
              <a:t>59</a:t>
            </a:fld>
            <a:endParaRPr lang="es-CL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>
                <a:latin typeface="Calibri" charset="0"/>
              </a:rPr>
              <a:t>This image shows admixture of polygonal cells with clear cytoplasm </a:t>
            </a:r>
            <a:r>
              <a:rPr lang="en-US" b="1">
                <a:latin typeface="Calibri" charset="0"/>
              </a:rPr>
              <a:t>(cytotrophoblast y trofoblasto intermedio)</a:t>
            </a:r>
            <a:r>
              <a:rPr lang="en-US">
                <a:latin typeface="Calibri" charset="0"/>
              </a:rPr>
              <a:t> and large multinucleated cells with smudged nuclear chromatin </a:t>
            </a:r>
            <a:r>
              <a:rPr lang="en-US" b="1">
                <a:latin typeface="Calibri" charset="0"/>
              </a:rPr>
              <a:t>(syncytiotrophoblast)</a:t>
            </a:r>
            <a:r>
              <a:rPr lang="en-US">
                <a:latin typeface="Calibri" charset="0"/>
              </a:rPr>
              <a:t>.   </a:t>
            </a: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Cytotrophoblastic cells may be arranged in sheets or villous-like architecture in a hemorrhagic background</a:t>
            </a: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In classic cases of choriocarcinoma, syncytiotrophoblasts form a “cap” around clusters of cytotrophoblasts in an attempt to mimic the architecture of immature placental villi. </a:t>
            </a:r>
            <a:endParaRPr lang="es-CL">
              <a:latin typeface="Calibri" charset="0"/>
            </a:endParaRPr>
          </a:p>
        </p:txBody>
      </p:sp>
      <p:sp>
        <p:nvSpPr>
          <p:cNvPr id="6246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C554D17-5A5A-F34E-8BB5-B022C4224E2A}" type="slidenum">
              <a:rPr lang="es-CL" sz="1200"/>
              <a:pPr eaLnBrk="1" hangingPunct="1"/>
              <a:t>61</a:t>
            </a:fld>
            <a:endParaRPr lang="es-CL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s-ES_tradnl">
                <a:latin typeface="Calibri" charset="0"/>
              </a:rPr>
              <a:t>En niños primero es el saco vitelino</a:t>
            </a:r>
          </a:p>
          <a:p>
            <a:pPr>
              <a:buFontTx/>
              <a:buChar char="•"/>
            </a:pPr>
            <a:r>
              <a:rPr lang="es-ES_tradnl">
                <a:latin typeface="Calibri" charset="0"/>
              </a:rPr>
              <a:t>En adultos mayor riesgo Mx porque teratoma deriva de IGCNU, con neoplasias intermedias invasivas…lo que da potencial Mx. Por lo tanto todos los teratomas son “malignos”…no puiede ser considerado benigno.</a:t>
            </a:r>
          </a:p>
          <a:p>
            <a:pPr>
              <a:buFontTx/>
              <a:buChar char="•"/>
            </a:pPr>
            <a:r>
              <a:rPr lang="es-ES_tradnl">
                <a:latin typeface="Calibri" charset="0"/>
              </a:rPr>
              <a:t>Componentes no seminomatosos pueden convertirse en teratoma en el sitio de Mx (lo que explica que teratoma maduro mMx como teratoma maduro)</a:t>
            </a:r>
            <a:endParaRPr lang="es-CL">
              <a:latin typeface="Calibri" charset="0"/>
            </a:endParaRPr>
          </a:p>
        </p:txBody>
      </p:sp>
      <p:sp>
        <p:nvSpPr>
          <p:cNvPr id="716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E5B1242-B505-8943-B499-25F5E1ECF829}" type="slidenum">
              <a:rPr lang="es-CL" sz="1200"/>
              <a:pPr eaLnBrk="1" hangingPunct="1"/>
              <a:t>62</a:t>
            </a:fld>
            <a:endParaRPr lang="es-CL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s-ES_tradnl">
                <a:latin typeface="Calibri" charset="0"/>
              </a:rPr>
              <a:t>Abajo inmaduro:</a:t>
            </a:r>
          </a:p>
          <a:p>
            <a:pPr lvl="1">
              <a:buFontTx/>
              <a:buChar char="•"/>
            </a:pPr>
            <a:r>
              <a:rPr lang="es-ES_tradnl">
                <a:latin typeface="Calibri" charset="0"/>
              </a:rPr>
              <a:t>Der: </a:t>
            </a:r>
            <a:r>
              <a:rPr lang="en-US">
                <a:latin typeface="Calibri" charset="0"/>
              </a:rPr>
              <a:t>This immature teratoma contains primitive neuroepithelium consisting of small hyperchromatic cells arranged in rosettes.</a:t>
            </a:r>
          </a:p>
          <a:p>
            <a:pPr lvl="1">
              <a:buFontTx/>
              <a:buChar char="•"/>
            </a:pPr>
            <a:r>
              <a:rPr lang="en-US">
                <a:latin typeface="Calibri" charset="0"/>
              </a:rPr>
              <a:t>Izq: Islands of small hyperchromatic cells (blastema) are surrounded by myxomatous stroma and primitive glands</a:t>
            </a:r>
            <a:endParaRPr lang="es-CL">
              <a:latin typeface="Calibri" charset="0"/>
            </a:endParaRPr>
          </a:p>
        </p:txBody>
      </p:sp>
      <p:sp>
        <p:nvSpPr>
          <p:cNvPr id="7475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330876DD-D068-0946-A263-771857DFDF2E}" type="slidenum">
              <a:rPr lang="es-CL" sz="1200"/>
              <a:pPr eaLnBrk="1" hangingPunct="1"/>
              <a:t>66</a:t>
            </a:fld>
            <a:endParaRPr lang="es-CL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>
                <a:latin typeface="Calibri" charset="0"/>
              </a:rPr>
              <a:t>PAS (+) Not shown</a:t>
            </a:r>
          </a:p>
          <a:p>
            <a:pPr eaLnBrk="1" hangingPunct="1"/>
            <a:r>
              <a:rPr lang="es-ES_tradnl">
                <a:latin typeface="Calibri" charset="0"/>
              </a:rPr>
              <a:t>Espermatogonias son PLAP negativas</a:t>
            </a:r>
          </a:p>
          <a:p>
            <a:pPr eaLnBrk="1" hangingPunct="1"/>
            <a:r>
              <a:rPr lang="es-ES_tradnl">
                <a:latin typeface="Calibri" charset="0"/>
              </a:rPr>
              <a:t>Oct3/4 es nuclear, y es fuertemente positiva en IGCNU</a:t>
            </a:r>
          </a:p>
          <a:p>
            <a:pPr eaLnBrk="1" hangingPunct="1"/>
            <a:r>
              <a:rPr lang="es-ES_tradnl">
                <a:latin typeface="Calibri" charset="0"/>
              </a:rPr>
              <a:t>En guaguas menores de 1 año células germinales prepuberales normales se asemejan a IGCNU y son PLAP positivas, cuidado con hacer ese diagnóstico</a:t>
            </a:r>
            <a:endParaRPr lang="es-CL">
              <a:latin typeface="Calibri" charset="0"/>
            </a:endParaRPr>
          </a:p>
        </p:txBody>
      </p:sp>
      <p:sp>
        <p:nvSpPr>
          <p:cNvPr id="2765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882F4FC-41C3-5143-83B4-BB41215C26F8}" type="slidenum">
              <a:rPr lang="es-CL" sz="1200"/>
              <a:pPr eaLnBrk="1" hangingPunct="1"/>
              <a:t>47</a:t>
            </a:fld>
            <a:endParaRPr lang="es-CL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s-ES_tradnl">
                <a:latin typeface="Calibri" charset="0"/>
              </a:rPr>
              <a:t>Neo invasiva….seminoma o no seminoma</a:t>
            </a:r>
          </a:p>
          <a:p>
            <a:pPr eaLnBrk="1" hangingPunct="1">
              <a:buFontTx/>
              <a:buChar char="•"/>
            </a:pPr>
            <a:r>
              <a:rPr lang="es-ES_tradnl">
                <a:latin typeface="Calibri" charset="0"/>
              </a:rPr>
              <a:t>Pequeña fraccion pctes permanece libre de neo invasiva a los 7 u 8 años dg</a:t>
            </a:r>
          </a:p>
          <a:p>
            <a:pPr eaLnBrk="1" hangingPunct="1">
              <a:buFontTx/>
              <a:buChar char="•"/>
            </a:pPr>
            <a:r>
              <a:rPr lang="es-ES_tradnl">
                <a:latin typeface="Calibri" charset="0"/>
              </a:rPr>
              <a:t>No hay casos documentados de regresión espontanea de IGCNU</a:t>
            </a:r>
          </a:p>
          <a:p>
            <a:pPr eaLnBrk="1" hangingPunct="1">
              <a:buFontTx/>
              <a:buChar char="•"/>
            </a:pPr>
            <a:endParaRPr lang="es-CL">
              <a:latin typeface="Calibri" charset="0"/>
            </a:endParaRPr>
          </a:p>
        </p:txBody>
      </p:sp>
      <p:sp>
        <p:nvSpPr>
          <p:cNvPr id="2969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C697ACB-A146-BD43-B846-756AE8CD0FDD}" type="slidenum">
              <a:rPr lang="es-CL" sz="1200"/>
              <a:pPr eaLnBrk="1" hangingPunct="1"/>
              <a:t>48</a:t>
            </a:fld>
            <a:endParaRPr lang="es-CL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>
                <a:latin typeface="Calibri" charset="0"/>
              </a:rPr>
              <a:t>Hgia en zonas de sinciciotrofoblasto</a:t>
            </a:r>
            <a:endParaRPr lang="es-CL">
              <a:latin typeface="Calibri" charset="0"/>
            </a:endParaRPr>
          </a:p>
        </p:txBody>
      </p:sp>
      <p:sp>
        <p:nvSpPr>
          <p:cNvPr id="3481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33B194C3-8082-B748-82DB-CA815669879E}" type="slidenum">
              <a:rPr lang="es-CL" sz="1200"/>
              <a:pPr eaLnBrk="1" hangingPunct="1"/>
              <a:t>50</a:t>
            </a:fld>
            <a:endParaRPr lang="es-CL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s-MX">
                <a:latin typeface="Calibri" charset="0"/>
              </a:rPr>
              <a:t>Células uniformes distribuídas en sábanas o divididas en grupos o columnas por finas trabéculas fibrosas asociadas a un infiltrado linfocitario, el que puede ser prominenteInfiltrado es predominentemente linfocitario pero puede haber plasmaticas y eosinofilos</a:t>
            </a:r>
          </a:p>
          <a:p>
            <a:pPr eaLnBrk="1" hangingPunct="1">
              <a:buFontTx/>
              <a:buChar char="•"/>
            </a:pPr>
            <a:r>
              <a:rPr lang="es-MX">
                <a:latin typeface="Calibri" charset="0"/>
              </a:rPr>
              <a:t>Focos de necrosis de coagulacion estan presente en la mitad de los seminomas, y en algunos casos puede ser extensa</a:t>
            </a:r>
          </a:p>
          <a:p>
            <a:endParaRPr lang="es-CL">
              <a:latin typeface="Calibri" charset="0"/>
            </a:endParaRPr>
          </a:p>
        </p:txBody>
      </p:sp>
      <p:sp>
        <p:nvSpPr>
          <p:cNvPr id="3686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E8D40F6-3503-4B4A-8AEB-AD486AFFEF8B}" type="slidenum">
              <a:rPr lang="es-CL" sz="1200"/>
              <a:pPr eaLnBrk="1" hangingPunct="1"/>
              <a:t>51</a:t>
            </a:fld>
            <a:endParaRPr lang="es-CL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>
                <a:latin typeface="Calibri" charset="0"/>
              </a:rPr>
              <a:t>Muy raro en prepuberes</a:t>
            </a:r>
          </a:p>
          <a:p>
            <a:r>
              <a:rPr lang="es-ES_tradnl">
                <a:latin typeface="Calibri" charset="0"/>
              </a:rPr>
              <a:t>Raro que AFP este elevado en CE puros…gralmente es por saco vitelino asociado.</a:t>
            </a:r>
            <a:endParaRPr lang="es-CL">
              <a:latin typeface="Calibri" charset="0"/>
            </a:endParaRPr>
          </a:p>
        </p:txBody>
      </p:sp>
      <p:sp>
        <p:nvSpPr>
          <p:cNvPr id="430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D068AA3-6FDE-C34E-928B-FBB72C543B0D}" type="slidenum">
              <a:rPr lang="es-CL" sz="1200"/>
              <a:pPr eaLnBrk="1" hangingPunct="1"/>
              <a:t>53</a:t>
            </a:fld>
            <a:endParaRPr lang="es-CL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s-ES_tradnl">
                <a:latin typeface="Calibri" charset="0"/>
              </a:rPr>
              <a:t>En niños gralmente como masa testicular no dolorosa; Mx en menos 6% casos</a:t>
            </a:r>
          </a:p>
          <a:p>
            <a:pPr>
              <a:buFontTx/>
              <a:buChar char="•"/>
            </a:pPr>
            <a:r>
              <a:rPr lang="es-ES_tradnl">
                <a:latin typeface="Calibri" charset="0"/>
              </a:rPr>
              <a:t>En adultos presencia de SV en tumores germinales mixtos, gralmente asoc a enfermedad en estadios mas temopranos (mejor pronostico)</a:t>
            </a:r>
            <a:endParaRPr lang="es-CL">
              <a:latin typeface="Calibri" charset="0"/>
            </a:endParaRPr>
          </a:p>
        </p:txBody>
      </p:sp>
      <p:sp>
        <p:nvSpPr>
          <p:cNvPr id="5017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57B5AB5-B764-B642-B104-0C4750D46121}" type="slidenum">
              <a:rPr lang="es-CL" sz="1200"/>
              <a:pPr eaLnBrk="1" hangingPunct="1"/>
              <a:t>56</a:t>
            </a:fld>
            <a:endParaRPr lang="es-CL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>
                <a:latin typeface="Calibri" charset="0"/>
              </a:rPr>
              <a:t>En niños son mas homogeneos(izq)…nodulo tostado, mixoide, solo con focal hgia</a:t>
            </a:r>
          </a:p>
          <a:p>
            <a:r>
              <a:rPr lang="es-ES_tradnl">
                <a:latin typeface="Calibri" charset="0"/>
              </a:rPr>
              <a:t>En adultos hay hgia, degeneracion quistica, y cambios mixoides</a:t>
            </a:r>
            <a:endParaRPr lang="es-CL">
              <a:latin typeface="Calibri" charset="0"/>
            </a:endParaRPr>
          </a:p>
        </p:txBody>
      </p:sp>
      <p:sp>
        <p:nvSpPr>
          <p:cNvPr id="5222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1D9B834-7F33-814D-B468-D30E0BB1EF53}" type="slidenum">
              <a:rPr lang="es-CL" sz="1200"/>
              <a:pPr eaLnBrk="1" hangingPunct="1"/>
              <a:t>57</a:t>
            </a:fld>
            <a:endParaRPr lang="es-CL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</a:rPr>
              <a:t>The most common is microcystic pattern as shown here. Interconnecting cords and ribbons of tumor cells are surrounded by abundant myxoid stroma.  </a:t>
            </a:r>
          </a:p>
          <a:p>
            <a:r>
              <a:rPr lang="en-US">
                <a:latin typeface="Calibri" charset="0"/>
              </a:rPr>
              <a:t>Intracellular vacuoles and microcystic areas may sometimes resemble lipoblasts; however, the tumor cells do not contain lipid. Microcystic pattern often coexists with other architectural patterns. </a:t>
            </a:r>
            <a:endParaRPr lang="es-CL">
              <a:latin typeface="Calibri" charset="0"/>
            </a:endParaRPr>
          </a:p>
        </p:txBody>
      </p:sp>
      <p:sp>
        <p:nvSpPr>
          <p:cNvPr id="5427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6B22C68-CE6B-1B40-AC96-5764E310D985}" type="slidenum">
              <a:rPr lang="es-CL" sz="1200"/>
              <a:pPr eaLnBrk="1" hangingPunct="1"/>
              <a:t>58</a:t>
            </a:fld>
            <a:endParaRPr lang="es-CL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6037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332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5203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5B273-2D5E-4F23-A120-DA7964F0C7A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223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4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474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660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1781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20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191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850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94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5C493-DECB-43E6-8DD7-3BB546BB20C2}" type="datetimeFigureOut">
              <a:rPr lang="es-MX" smtClean="0"/>
              <a:t>01/08/2020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647C5-C65C-4B80-A090-9D6892666D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808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CLASE  PATOLOGIA RENAL Y TESTICULAR 4º MEDICINA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Dr. Iván Gallegos M.</a:t>
            </a:r>
          </a:p>
          <a:p>
            <a:r>
              <a:rPr lang="es-MX" dirty="0"/>
              <a:t>Anatomía Patológica</a:t>
            </a:r>
          </a:p>
          <a:p>
            <a:r>
              <a:rPr lang="es-MX" dirty="0"/>
              <a:t>Universidad de Chile</a:t>
            </a:r>
          </a:p>
        </p:txBody>
      </p:sp>
    </p:spTree>
    <p:extLst>
      <p:ext uri="{BB962C8B-B14F-4D97-AF65-F5344CB8AC3E}">
        <p14:creationId xmlns:p14="http://schemas.microsoft.com/office/powerpoint/2010/main" val="2875648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Graduación</a:t>
            </a:r>
            <a:r>
              <a:rPr lang="en-US" dirty="0"/>
              <a:t> Nuclear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503821"/>
              </p:ext>
            </p:extLst>
          </p:nvPr>
        </p:nvGraphicFramePr>
        <p:xfrm>
          <a:off x="144694" y="1417638"/>
          <a:ext cx="8874708" cy="382862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218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8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8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8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9549"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solidFill>
                            <a:schemeClr val="tx1"/>
                          </a:solidFill>
                        </a:rPr>
                        <a:t>ISUP GRADO</a:t>
                      </a:r>
                      <a:r>
                        <a:rPr lang="es-ES_tradnl" sz="2000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s-ES_tradnl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dirty="0">
                          <a:solidFill>
                            <a:schemeClr val="tx1"/>
                          </a:solidFill>
                        </a:rPr>
                        <a:t>ISUP GRADO</a:t>
                      </a:r>
                      <a:r>
                        <a:rPr lang="es-ES_tradnl" sz="2000" baseline="0" dirty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es-ES_tradnl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dirty="0">
                          <a:solidFill>
                            <a:schemeClr val="tx1"/>
                          </a:solidFill>
                        </a:rPr>
                        <a:t>ISUP GRADO</a:t>
                      </a:r>
                      <a:r>
                        <a:rPr lang="es-ES_tradnl" sz="2000" baseline="0" dirty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es-ES_tradnl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dirty="0">
                          <a:solidFill>
                            <a:schemeClr val="tx1"/>
                          </a:solidFill>
                        </a:rPr>
                        <a:t>ISUP GRADO</a:t>
                      </a:r>
                      <a:r>
                        <a:rPr lang="es-ES_tradnl" sz="2000" baseline="0" dirty="0">
                          <a:solidFill>
                            <a:schemeClr val="tx1"/>
                          </a:solidFill>
                        </a:rPr>
                        <a:t> 4</a:t>
                      </a:r>
                      <a:endParaRPr lang="es-ES_tradnl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38" marB="4573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9076"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/>
                        <a:t>Nucléolo </a:t>
                      </a:r>
                      <a:r>
                        <a:rPr lang="es-ES_tradnl" sz="2000" dirty="0" err="1"/>
                        <a:t>inconspicuo</a:t>
                      </a:r>
                      <a:r>
                        <a:rPr lang="es-ES_tradnl" sz="2000" dirty="0"/>
                        <a:t> o ausente a 400x.</a:t>
                      </a:r>
                    </a:p>
                  </a:txBody>
                  <a:tcPr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Nucléolo distintivo a</a:t>
                      </a:r>
                      <a:r>
                        <a:rPr lang="es-ES_tradnl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 pero </a:t>
                      </a:r>
                      <a:r>
                        <a:rPr lang="es-ES_tradnl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inconspicuo</a:t>
                      </a:r>
                      <a:r>
                        <a:rPr lang="es-ES_tradnl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 invisible a 100x.</a:t>
                      </a:r>
                      <a:endParaRPr lang="es-ES_tradnl" sz="2000" dirty="0"/>
                    </a:p>
                  </a:txBody>
                  <a:tcPr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/>
                        <a:t>Nucléolo visible a 100x.</a:t>
                      </a:r>
                    </a:p>
                  </a:txBody>
                  <a:tcPr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/>
                        <a:t>Transformación</a:t>
                      </a:r>
                      <a:r>
                        <a:rPr lang="es-ES_tradnl" sz="2000" baseline="0" dirty="0"/>
                        <a:t> </a:t>
                      </a:r>
                      <a:r>
                        <a:rPr lang="es-ES_tradnl" sz="2000" baseline="0" dirty="0" err="1"/>
                        <a:t>sarcomatoide</a:t>
                      </a:r>
                      <a:r>
                        <a:rPr lang="es-ES_tradnl" sz="2000" baseline="0" dirty="0"/>
                        <a:t>, o </a:t>
                      </a:r>
                      <a:r>
                        <a:rPr lang="es-ES_tradnl" sz="2000" baseline="0" dirty="0" err="1"/>
                        <a:t>rabdoide</a:t>
                      </a:r>
                      <a:r>
                        <a:rPr lang="es-ES_tradnl" sz="2000" baseline="0" dirty="0"/>
                        <a:t>; presencia de células tumorales gigantes o </a:t>
                      </a:r>
                      <a:r>
                        <a:rPr lang="es-ES_tradnl" sz="2000" baseline="0" dirty="0" err="1"/>
                        <a:t>pleomorfismo</a:t>
                      </a:r>
                      <a:r>
                        <a:rPr lang="es-ES_tradnl" sz="2000" baseline="0" dirty="0"/>
                        <a:t> nuclear extremo.</a:t>
                      </a:r>
                      <a:endParaRPr lang="es-ES_tradnl" sz="2000" dirty="0"/>
                    </a:p>
                  </a:txBody>
                  <a:tcPr marT="45738" marB="4573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98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a de pantalla 2014-09-27 a las 2.47.1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3" t="11606" r="24460" b="9807"/>
          <a:stretch/>
        </p:blipFill>
        <p:spPr>
          <a:xfrm>
            <a:off x="1052667" y="183826"/>
            <a:ext cx="6967654" cy="6500792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05769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Factores</a:t>
            </a:r>
            <a:r>
              <a:rPr lang="en-US" dirty="0"/>
              <a:t> </a:t>
            </a:r>
            <a:r>
              <a:rPr lang="en-US" dirty="0" err="1"/>
              <a:t>Pronósticos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Sarcomatoide</a:t>
            </a:r>
            <a:r>
              <a:rPr lang="en-US" dirty="0"/>
              <a:t> o </a:t>
            </a:r>
            <a:r>
              <a:rPr lang="en-US" dirty="0" err="1"/>
              <a:t>Rabdoide</a:t>
            </a:r>
            <a:r>
              <a:rPr lang="en-US" dirty="0"/>
              <a:t>. 5% </a:t>
            </a:r>
            <a:r>
              <a:rPr lang="en-US" dirty="0" err="1"/>
              <a:t>casos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Necrosis.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 err="1"/>
              <a:t>Permeación</a:t>
            </a:r>
            <a:r>
              <a:rPr lang="en-US" dirty="0"/>
              <a:t> vascular</a:t>
            </a:r>
          </a:p>
        </p:txBody>
      </p:sp>
      <p:sp>
        <p:nvSpPr>
          <p:cNvPr id="4" name="Rectangle 3" descr="papII1"/>
          <p:cNvSpPr>
            <a:spLocks noGrp="1" noChangeAspect="1" noChangeArrowheads="1"/>
          </p:cNvSpPr>
          <p:nvPr isPhoto="1"/>
        </p:nvSpPr>
        <p:spPr bwMode="auto">
          <a:xfrm>
            <a:off x="1173652" y="1488141"/>
            <a:ext cx="6877090" cy="515781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60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3600" dirty="0"/>
              <a:t>Neoplasia </a:t>
            </a:r>
            <a:r>
              <a:rPr lang="es-ES_tradnl" sz="3600" dirty="0" err="1"/>
              <a:t>Multiquística</a:t>
            </a:r>
            <a:r>
              <a:rPr lang="es-ES_tradnl" sz="3600" dirty="0"/>
              <a:t> de Células Claras de bajo potencial maligno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1 a 5% RCC.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Predominio</a:t>
            </a:r>
            <a:r>
              <a:rPr lang="en-US" dirty="0"/>
              <a:t> en </a:t>
            </a:r>
            <a:r>
              <a:rPr lang="en-US" dirty="0" err="1"/>
              <a:t>mujeres</a:t>
            </a:r>
            <a:r>
              <a:rPr lang="en-US" dirty="0"/>
              <a:t>  3F : 1M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Quistico</a:t>
            </a:r>
            <a:r>
              <a:rPr lang="en-US" dirty="0"/>
              <a:t>, sin areas </a:t>
            </a:r>
            <a:r>
              <a:rPr lang="en-US" dirty="0" err="1"/>
              <a:t>sólidas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Grado</a:t>
            </a:r>
            <a:r>
              <a:rPr lang="en-US" dirty="0"/>
              <a:t> nuclear 1.</a:t>
            </a:r>
          </a:p>
          <a:p>
            <a:pPr>
              <a:lnSpc>
                <a:spcPct val="120000"/>
              </a:lnSpc>
            </a:pPr>
            <a:r>
              <a:rPr lang="en-US" dirty="0"/>
              <a:t>Sin </a:t>
            </a:r>
            <a:r>
              <a:rPr lang="en-US" dirty="0" err="1"/>
              <a:t>metástasis</a:t>
            </a:r>
            <a:r>
              <a:rPr lang="en-US" dirty="0"/>
              <a:t> a </a:t>
            </a:r>
            <a:r>
              <a:rPr lang="en-US" dirty="0" err="1"/>
              <a:t>distancia</a:t>
            </a:r>
            <a:r>
              <a:rPr lang="en-US" dirty="0"/>
              <a:t> </a:t>
            </a:r>
            <a:r>
              <a:rPr lang="en-US" dirty="0" err="1"/>
              <a:t>documentadas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Excelente</a:t>
            </a:r>
            <a:r>
              <a:rPr lang="en-US" dirty="0"/>
              <a:t> </a:t>
            </a:r>
            <a:r>
              <a:rPr lang="en-US" dirty="0" err="1"/>
              <a:t>pronóstico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280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/>
              <a:t>Neoplasia </a:t>
            </a:r>
            <a:r>
              <a:rPr lang="es-ES_tradnl" sz="3600" dirty="0" err="1"/>
              <a:t>Multiquística</a:t>
            </a:r>
            <a:r>
              <a:rPr lang="es-ES_tradnl" sz="3600" dirty="0"/>
              <a:t> de Células Claras de bajo potencial maligno</a:t>
            </a:r>
          </a:p>
        </p:txBody>
      </p:sp>
      <p:pic>
        <p:nvPicPr>
          <p:cNvPr id="4" name="Content Placeholder 3" descr="Captura de pantalla 2014-09-27 a las 2.32.11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5" r="17686" b="28929"/>
          <a:stretch/>
        </p:blipFill>
        <p:spPr>
          <a:xfrm>
            <a:off x="457200" y="2147325"/>
            <a:ext cx="8053387" cy="3149600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470400" y="2147325"/>
            <a:ext cx="1083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aptura de pantalla 2014-09-27 a las 2.33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10469" r="44448" b="25784"/>
          <a:stretch/>
        </p:blipFill>
        <p:spPr>
          <a:xfrm>
            <a:off x="1348868" y="1578505"/>
            <a:ext cx="6683327" cy="5042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4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Carcinoma Papilar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FontTx/>
              <a:buChar char="-"/>
            </a:pPr>
            <a:r>
              <a:rPr lang="es-ES" sz="2400" dirty="0"/>
              <a:t>10 a 15 % RCC.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s-ES" sz="2400" dirty="0"/>
              <a:t>Esporádico o familiar.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s-ES" sz="2400" dirty="0"/>
              <a:t>8% </a:t>
            </a:r>
            <a:r>
              <a:rPr lang="es-ES" sz="2400" dirty="0" err="1"/>
              <a:t>Multifocalidad</a:t>
            </a:r>
            <a:r>
              <a:rPr lang="es-ES" sz="2400" dirty="0"/>
              <a:t>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s-ES" sz="2400" dirty="0"/>
              <a:t>Trisomía 7, 17 y pérdida del cromosoma Y son las alteraciones más frecuentes. Mutación en MET.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s-ES" sz="2400" dirty="0"/>
              <a:t>Tipo 1: células pequeñas con escaso citoplasma.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ES" sz="2400" dirty="0"/>
              <a:t>Inmunohistoquímica: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s-ES" sz="2400" dirty="0"/>
              <a:t>(+) </a:t>
            </a:r>
            <a:r>
              <a:rPr lang="es-ES" sz="2400" dirty="0" err="1"/>
              <a:t>Pankeratina</a:t>
            </a:r>
            <a:r>
              <a:rPr lang="es-ES" sz="2400" dirty="0"/>
              <a:t>, Keratina7, Racemasa.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s-ES" sz="2400" dirty="0"/>
              <a:t>(+/-) AC-IX, CD10.         (-) </a:t>
            </a:r>
            <a:r>
              <a:rPr lang="es-ES" sz="2400" dirty="0" err="1"/>
              <a:t>Vimentina</a:t>
            </a:r>
            <a:r>
              <a:rPr lang="es-ES" sz="2400" dirty="0"/>
              <a:t>.</a:t>
            </a:r>
          </a:p>
          <a:p>
            <a:pPr>
              <a:lnSpc>
                <a:spcPct val="110000"/>
              </a:lnSpc>
              <a:buFontTx/>
              <a:buChar char="-"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810384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54941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199"/>
            <a:ext cx="7349067" cy="551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54941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1" y="13716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54941-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CCR Papilar Tipo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P101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7213600" cy="5410200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P101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9" y="1447800"/>
            <a:ext cx="7230533" cy="5422900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CCR Papilar Tipo 1</a:t>
            </a:r>
            <a:endParaRPr lang="en-US" dirty="0"/>
          </a:p>
        </p:txBody>
      </p:sp>
      <p:pic>
        <p:nvPicPr>
          <p:cNvPr id="6" name="Picture 5" descr="P101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5888"/>
          <a:stretch>
            <a:fillRect/>
          </a:stretch>
        </p:blipFill>
        <p:spPr bwMode="auto">
          <a:xfrm>
            <a:off x="1913466" y="1447800"/>
            <a:ext cx="7230534" cy="5422901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93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Carcinoma Papilar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Tipo</a:t>
            </a:r>
            <a:r>
              <a:rPr lang="en-US" dirty="0"/>
              <a:t> 2: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 y </a:t>
            </a:r>
            <a:r>
              <a:rPr lang="en-US" dirty="0" err="1"/>
              <a:t>eosinófilas</a:t>
            </a:r>
            <a:r>
              <a:rPr lang="en-US" dirty="0"/>
              <a:t>. </a:t>
            </a:r>
            <a:r>
              <a:rPr lang="en-US" dirty="0" err="1"/>
              <a:t>Nucléolo</a:t>
            </a:r>
            <a:r>
              <a:rPr lang="en-US" dirty="0"/>
              <a:t> </a:t>
            </a:r>
            <a:r>
              <a:rPr lang="en-US" dirty="0" err="1"/>
              <a:t>prominente</a:t>
            </a:r>
            <a:r>
              <a:rPr lang="en-US" dirty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ES" dirty="0"/>
              <a:t>Inmunohistoquímica: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s-ES" dirty="0"/>
              <a:t>(+) </a:t>
            </a:r>
            <a:r>
              <a:rPr lang="es-ES" dirty="0" err="1"/>
              <a:t>Pankeratina</a:t>
            </a:r>
            <a:r>
              <a:rPr lang="es-ES" dirty="0"/>
              <a:t>, Racemasa.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s-ES" dirty="0"/>
              <a:t>(+/-) AC-IX, CD10, Keratina7, Keratina20 y E-</a:t>
            </a:r>
            <a:r>
              <a:rPr lang="es-ES" dirty="0" err="1"/>
              <a:t>cadherina</a:t>
            </a:r>
            <a:r>
              <a:rPr lang="es-ES" dirty="0"/>
              <a:t>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s-ES" dirty="0"/>
              <a:t>(-) </a:t>
            </a:r>
            <a:r>
              <a:rPr lang="es-ES" dirty="0" err="1"/>
              <a:t>Vimentina</a:t>
            </a:r>
            <a:endParaRPr lang="es-ES" dirty="0"/>
          </a:p>
          <a:p>
            <a:pPr>
              <a:lnSpc>
                <a:spcPct val="110000"/>
              </a:lnSpc>
            </a:pPr>
            <a:r>
              <a:rPr lang="es-ES" dirty="0"/>
              <a:t>Peor pronóstico a mismo estadio.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37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G:\107004- CARCINOMA DE CELULAS RENALES MIXTO\107004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34" y="1434139"/>
            <a:ext cx="5938308" cy="51021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CCR Papilar Tipo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04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/>
          </p:nvPr>
        </p:nvSpPr>
        <p:spPr>
          <a:xfrm>
            <a:off x="539750" y="188913"/>
            <a:ext cx="7772400" cy="1143000"/>
          </a:xfrm>
        </p:spPr>
        <p:txBody>
          <a:bodyPr/>
          <a:lstStyle/>
          <a:p>
            <a:r>
              <a:rPr lang="es-MX" altLang="es-MX" b="1"/>
              <a:t>Tumores renales benignos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/>
              <a:t>Adenoma renal</a:t>
            </a:r>
          </a:p>
          <a:p>
            <a:pPr eaLnBrk="1" hangingPunct="1"/>
            <a:r>
              <a:rPr lang="es-ES_tradnl" altLang="es-MX" b="1"/>
              <a:t>Lesiones corticales de 0.5 cmts, con estructura tubulo-papilar</a:t>
            </a:r>
          </a:p>
          <a:p>
            <a:pPr eaLnBrk="1" hangingPunct="1"/>
            <a:r>
              <a:rPr lang="es-ES_tradnl" altLang="es-MX" b="1"/>
              <a:t>Incidentales</a:t>
            </a:r>
          </a:p>
          <a:p>
            <a:pPr eaLnBrk="1" hangingPunct="1"/>
            <a:r>
              <a:rPr lang="es-ES_tradnl" altLang="es-MX" b="1"/>
              <a:t>Únicos o múltiples</a:t>
            </a:r>
          </a:p>
          <a:p>
            <a:endParaRPr lang="es-MX" altLang="es-MX"/>
          </a:p>
        </p:txBody>
      </p:sp>
      <p:graphicFrame>
        <p:nvGraphicFramePr>
          <p:cNvPr id="47108" name="4 Marcador de contenido"/>
          <p:cNvGraphicFramePr>
            <a:graphicFrameLocks noGrp="1" noChangeAspect="1"/>
          </p:cNvGraphicFramePr>
          <p:nvPr>
            <p:ph sz="half" idx="2"/>
          </p:nvPr>
        </p:nvGraphicFramePr>
        <p:xfrm>
          <a:off x="4859338" y="1263650"/>
          <a:ext cx="3673475" cy="547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2209524" imgH="3296110" progId="PhotoDeluxeBusiness.Image.1">
                  <p:embed/>
                </p:oleObj>
              </mc:Choice>
              <mc:Fallback>
                <p:oleObj name="Image" r:id="rId3" imgW="2209524" imgH="3296110" progId="PhotoDeluxeBusiness.Image.1">
                  <p:embed/>
                  <p:pic>
                    <p:nvPicPr>
                      <p:cNvPr id="47108" name="4 Marcador de contenido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263650"/>
                        <a:ext cx="3673475" cy="547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051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CCR Papilar Tipo 2</a:t>
            </a:r>
            <a:endParaRPr lang="en-US" dirty="0"/>
          </a:p>
        </p:txBody>
      </p:sp>
      <p:sp>
        <p:nvSpPr>
          <p:cNvPr id="27651" name="Rectangle 3" descr="papII4"/>
          <p:cNvSpPr>
            <a:spLocks noGrp="1" noChangeAspect="1" noChangeArrowheads="1"/>
          </p:cNvSpPr>
          <p:nvPr isPhoto="1"/>
        </p:nvSpPr>
        <p:spPr bwMode="auto">
          <a:xfrm>
            <a:off x="0" y="1468437"/>
            <a:ext cx="7196667" cy="5397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Rectangle 3" descr="papII6"/>
          <p:cNvSpPr>
            <a:spLocks noGrp="1" noChangeAspect="1" noChangeArrowheads="1"/>
          </p:cNvSpPr>
          <p:nvPr isPhoto="1"/>
        </p:nvSpPr>
        <p:spPr bwMode="auto">
          <a:xfrm>
            <a:off x="958849" y="1485373"/>
            <a:ext cx="7186084" cy="53895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Rectangle 3" descr="papII7"/>
          <p:cNvSpPr>
            <a:spLocks noGrp="1" noChangeAspect="1" noChangeArrowheads="1"/>
          </p:cNvSpPr>
          <p:nvPr isPhoto="1"/>
        </p:nvSpPr>
        <p:spPr bwMode="auto">
          <a:xfrm>
            <a:off x="1964266" y="1473200"/>
            <a:ext cx="7179733" cy="53848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16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CCR Cromófobo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s-ES" sz="2400" dirty="0"/>
              <a:t>5% de los casos.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400" dirty="0"/>
              <a:t>Esporádico o asociado a </a:t>
            </a:r>
            <a:r>
              <a:rPr lang="es-ES" sz="2400" dirty="0" err="1"/>
              <a:t>Sd</a:t>
            </a:r>
            <a:r>
              <a:rPr lang="es-ES" sz="2400" dirty="0"/>
              <a:t> </a:t>
            </a:r>
            <a:r>
              <a:rPr lang="es-ES" sz="2400" dirty="0" err="1"/>
              <a:t>Birt-Hogg-Dubbe</a:t>
            </a:r>
            <a:r>
              <a:rPr lang="es-ES" sz="2400" dirty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400" dirty="0"/>
              <a:t>Pérdida extensa de cromosomas  2, 6, 10, 17 y 21. </a:t>
            </a:r>
            <a:r>
              <a:rPr lang="es-ES" sz="2400" dirty="0" err="1"/>
              <a:t>Hipoploide</a:t>
            </a:r>
            <a:r>
              <a:rPr lang="es-ES" sz="2400" dirty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400" dirty="0"/>
              <a:t>Positivo difuso Hierro coloidal de Hale.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400" dirty="0"/>
              <a:t>Inmunohistoquímica: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400" dirty="0"/>
              <a:t>(+) </a:t>
            </a:r>
            <a:r>
              <a:rPr lang="es-ES" sz="2400" dirty="0" err="1"/>
              <a:t>Pankeraina</a:t>
            </a:r>
            <a:r>
              <a:rPr lang="es-ES" sz="2400" dirty="0"/>
              <a:t>, Keratina7, EMA, CD117, E-</a:t>
            </a:r>
            <a:r>
              <a:rPr lang="es-ES" sz="2400" dirty="0" err="1"/>
              <a:t>cadherina</a:t>
            </a:r>
            <a:r>
              <a:rPr lang="es-ES" sz="2400" dirty="0"/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s-ES" sz="2400" dirty="0"/>
              <a:t>(-)  </a:t>
            </a:r>
            <a:r>
              <a:rPr lang="es-ES" sz="2400" dirty="0" err="1"/>
              <a:t>Vimentina</a:t>
            </a:r>
            <a:r>
              <a:rPr lang="es-ES" sz="2400" dirty="0"/>
              <a:t>, CD10, Racemasa, Keratina20.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s-ES" sz="24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08226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s-MX"/>
          </a:p>
        </p:txBody>
      </p:sp>
      <p:sp>
        <p:nvSpPr>
          <p:cNvPr id="58371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s-MX"/>
          </a:p>
        </p:txBody>
      </p:sp>
      <p:sp>
        <p:nvSpPr>
          <p:cNvPr id="58372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s-MX"/>
          </a:p>
        </p:txBody>
      </p:sp>
      <p:pic>
        <p:nvPicPr>
          <p:cNvPr id="5837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2625" y="485775"/>
            <a:ext cx="4633913" cy="6372225"/>
          </a:xfrm>
          <a:noFill/>
        </p:spPr>
      </p:pic>
      <p:pic>
        <p:nvPicPr>
          <p:cNvPr id="58374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7463"/>
            <a:ext cx="3348037" cy="6840537"/>
          </a:xfrm>
          <a:noFill/>
        </p:spPr>
      </p:pic>
    </p:spTree>
    <p:extLst>
      <p:ext uri="{BB962C8B-B14F-4D97-AF65-F5344CB8AC3E}">
        <p14:creationId xmlns:p14="http://schemas.microsoft.com/office/powerpoint/2010/main" val="426064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CCR Cromófobo</a:t>
            </a:r>
            <a:endParaRPr lang="es-ES" dirty="0">
              <a:ea typeface="+mj-ea"/>
            </a:endParaRPr>
          </a:p>
        </p:txBody>
      </p:sp>
      <p:pic>
        <p:nvPicPr>
          <p:cNvPr id="41987" name="Picture 5" descr="75723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83238"/>
            <a:ext cx="7046912" cy="52863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07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CCR Cromófobo</a:t>
            </a:r>
            <a:endParaRPr lang="es-ES" dirty="0">
              <a:ea typeface="+mj-ea"/>
            </a:endParaRPr>
          </a:p>
        </p:txBody>
      </p:sp>
      <p:pic>
        <p:nvPicPr>
          <p:cNvPr id="43011" name="Picture 5" descr="75723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6697662" cy="52879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75723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28" y="1417639"/>
            <a:ext cx="6699048" cy="52879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75723-5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54" y="1417638"/>
            <a:ext cx="6624637" cy="52308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al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763" y="1412874"/>
            <a:ext cx="6702237" cy="5292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k 7 2"/>
          <p:cNvPicPr>
            <a:picLocks noChangeAspect="1" noChangeArrowheads="1"/>
          </p:cNvPicPr>
          <p:nvPr/>
        </p:nvPicPr>
        <p:blipFill>
          <a:blip r:embed="rId6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37" y="1395941"/>
            <a:ext cx="6694487" cy="52863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4592" y="6098064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Keratina</a:t>
            </a:r>
            <a:r>
              <a:rPr lang="en-US" sz="2000" b="1" dirty="0"/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319708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 renales malignos</a:t>
            </a:r>
            <a:endParaRPr lang="es-ES" altLang="es-MX" sz="3200" b="1" u="sng">
              <a:solidFill>
                <a:schemeClr val="tx1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s-ES_tradnl" altLang="es-MX" sz="2800" b="1" dirty="0"/>
          </a:p>
          <a:p>
            <a:pPr eaLnBrk="1" hangingPunct="1">
              <a:lnSpc>
                <a:spcPct val="90000"/>
              </a:lnSpc>
            </a:pPr>
            <a:r>
              <a:rPr lang="es-ES_tradnl" altLang="es-MX" b="1" dirty="0"/>
              <a:t>Diferenciación </a:t>
            </a:r>
            <a:r>
              <a:rPr lang="es-ES_tradnl" altLang="es-MX" b="1" dirty="0" err="1"/>
              <a:t>Sarcomatoide</a:t>
            </a:r>
            <a:endParaRPr lang="es-ES_tradnl" altLang="es-MX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MX" b="1" dirty="0"/>
              <a:t>        5-10</a:t>
            </a:r>
            <a:r>
              <a:rPr lang="es-ES_tradnl" altLang="es-MX" sz="2800" b="1" dirty="0"/>
              <a:t>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MX" b="1" dirty="0"/>
              <a:t>       </a:t>
            </a:r>
            <a:r>
              <a:rPr lang="es-ES_tradnl" altLang="es-MX" sz="2800" b="1" dirty="0"/>
              <a:t>Forma indiferenciada de otros carcinomas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MX" sz="2800" b="1" dirty="0"/>
              <a:t>        </a:t>
            </a:r>
            <a:r>
              <a:rPr lang="es-ES_tradnl" altLang="es-MX" sz="2800" b="1" dirty="0" err="1"/>
              <a:t>Macrosocopicamente</a:t>
            </a:r>
            <a:r>
              <a:rPr lang="es-ES_tradnl" altLang="es-MX" sz="2800" b="1" dirty="0"/>
              <a:t> blanquecinos.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MX" sz="2800" b="1" dirty="0"/>
              <a:t>        Células   fusadas y </a:t>
            </a:r>
            <a:r>
              <a:rPr lang="es-ES_tradnl" altLang="es-MX" sz="2800" b="1" dirty="0" err="1"/>
              <a:t>pleomórficas</a:t>
            </a:r>
            <a:endParaRPr lang="es-ES_tradnl" altLang="es-MX" sz="28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MX" sz="2400" b="1" dirty="0"/>
              <a:t>         </a:t>
            </a:r>
            <a:r>
              <a:rPr lang="es-ES_tradnl" altLang="es-MX" sz="2800" b="1" dirty="0"/>
              <a:t>Agresivo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MX" sz="2800" b="1" dirty="0"/>
              <a:t>      </a:t>
            </a:r>
          </a:p>
          <a:p>
            <a:pPr eaLnBrk="1" hangingPunct="1">
              <a:lnSpc>
                <a:spcPct val="90000"/>
              </a:lnSpc>
            </a:pPr>
            <a:endParaRPr lang="es-ES_tradnl" altLang="es-MX" sz="2800" b="1" dirty="0"/>
          </a:p>
          <a:p>
            <a:pPr eaLnBrk="1" hangingPunct="1">
              <a:lnSpc>
                <a:spcPct val="90000"/>
              </a:lnSpc>
            </a:pPr>
            <a:endParaRPr lang="es-ES_tradnl" altLang="es-MX" sz="2800" b="1" dirty="0"/>
          </a:p>
          <a:p>
            <a:pPr eaLnBrk="1" hangingPunct="1">
              <a:lnSpc>
                <a:spcPct val="90000"/>
              </a:lnSpc>
            </a:pPr>
            <a:endParaRPr lang="es-ES_tradnl" altLang="es-MX" sz="2800" b="1" dirty="0"/>
          </a:p>
          <a:p>
            <a:pPr eaLnBrk="1" hangingPunct="1">
              <a:lnSpc>
                <a:spcPct val="90000"/>
              </a:lnSpc>
            </a:pPr>
            <a:endParaRPr lang="es-ES_tradnl" altLang="es-MX" b="1" dirty="0"/>
          </a:p>
          <a:p>
            <a:pPr eaLnBrk="1" hangingPunct="1">
              <a:lnSpc>
                <a:spcPct val="90000"/>
              </a:lnSpc>
            </a:pPr>
            <a:endParaRPr lang="es-ES" altLang="es-MX" b="1" dirty="0"/>
          </a:p>
        </p:txBody>
      </p:sp>
    </p:spTree>
    <p:extLst>
      <p:ext uri="{BB962C8B-B14F-4D97-AF65-F5344CB8AC3E}">
        <p14:creationId xmlns:p14="http://schemas.microsoft.com/office/powerpoint/2010/main" val="1331521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s-MX"/>
          </a:p>
        </p:txBody>
      </p:sp>
      <p:graphicFrame>
        <p:nvGraphicFramePr>
          <p:cNvPr id="60419" name="4 Marcador de contenido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13423713"/>
              </p:ext>
            </p:extLst>
          </p:nvPr>
        </p:nvGraphicFramePr>
        <p:xfrm>
          <a:off x="107504" y="412750"/>
          <a:ext cx="4284663" cy="644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Image" r:id="rId3" imgW="3285714" imgH="4944165" progId="PhotoDeluxeBusiness.Image.1">
                  <p:embed/>
                </p:oleObj>
              </mc:Choice>
              <mc:Fallback>
                <p:oleObj name="Image" r:id="rId3" imgW="3285714" imgH="4944165" progId="PhotoDeluxeBusiness.Image.1">
                  <p:embed/>
                  <p:pic>
                    <p:nvPicPr>
                      <p:cNvPr id="60419" name="4 Marcador de contenido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12750"/>
                        <a:ext cx="4284663" cy="644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Content Placeholder 3" descr="IMG_1862.jpg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6" b="161"/>
          <a:stretch/>
        </p:blipFill>
        <p:spPr>
          <a:xfrm rot="5400000">
            <a:off x="3570497" y="1334159"/>
            <a:ext cx="6395493" cy="4680520"/>
          </a:xfrm>
        </p:spPr>
      </p:pic>
      <p:pic>
        <p:nvPicPr>
          <p:cNvPr id="7" name="Content Placeholder 3" descr="IMG_186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 b="17537"/>
          <a:stretch>
            <a:fillRect/>
          </a:stretch>
        </p:blipFill>
        <p:spPr>
          <a:xfrm>
            <a:off x="609600" y="1600200"/>
            <a:ext cx="792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 renales malignos</a:t>
            </a:r>
            <a:br>
              <a:rPr lang="es-ES_tradnl" altLang="es-MX" b="1" u="sng">
                <a:solidFill>
                  <a:schemeClr val="tx1"/>
                </a:solidFill>
              </a:rPr>
            </a:br>
            <a:r>
              <a:rPr lang="es-ES_tradnl" altLang="es-MX" b="1" u="sng">
                <a:solidFill>
                  <a:schemeClr val="tx1"/>
                </a:solidFill>
              </a:rPr>
              <a:t>clínica</a:t>
            </a:r>
            <a:endParaRPr lang="es-ES" altLang="es-MX" sz="3200" b="1" u="sng">
              <a:solidFill>
                <a:schemeClr val="tx1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_tradnl" altLang="es-MX" b="1"/>
              <a:t>Hematuria</a:t>
            </a:r>
          </a:p>
          <a:p>
            <a:pPr eaLnBrk="1" hangingPunct="1">
              <a:buFontTx/>
              <a:buNone/>
            </a:pPr>
            <a:r>
              <a:rPr lang="es-ES_tradnl" altLang="es-MX" b="1"/>
              <a:t>Triada de  Guyon en 10% (enfermedad avanzada)</a:t>
            </a:r>
          </a:p>
          <a:p>
            <a:pPr eaLnBrk="1" hangingPunct="1">
              <a:buFontTx/>
              <a:buNone/>
            </a:pPr>
            <a:r>
              <a:rPr lang="es-ES_tradnl" altLang="es-MX" b="1"/>
              <a:t>Incidentales </a:t>
            </a:r>
          </a:p>
          <a:p>
            <a:pPr eaLnBrk="1" hangingPunct="1">
              <a:buFontTx/>
              <a:buNone/>
            </a:pPr>
            <a:r>
              <a:rPr lang="es-ES_tradnl" altLang="es-MX" b="1"/>
              <a:t>Síndromes paraneoplásicos: </a:t>
            </a:r>
          </a:p>
          <a:p>
            <a:pPr eaLnBrk="1" hangingPunct="1">
              <a:buFontTx/>
              <a:buNone/>
            </a:pPr>
            <a:r>
              <a:rPr lang="es-ES_tradnl" altLang="es-MX" b="1"/>
              <a:t>    </a:t>
            </a:r>
            <a:r>
              <a:rPr lang="es-ES_tradnl" altLang="es-MX" sz="2800" b="1"/>
              <a:t>Cushing, disfunción hepática, policitemia, hipercalcemia, hipertensión</a:t>
            </a:r>
          </a:p>
          <a:p>
            <a:pPr eaLnBrk="1" hangingPunct="1"/>
            <a:endParaRPr lang="es-ES_tradnl" altLang="es-MX" sz="2800" b="1"/>
          </a:p>
          <a:p>
            <a:pPr eaLnBrk="1" hangingPunct="1"/>
            <a:endParaRPr lang="es-ES_tradnl" altLang="es-MX" sz="3600" b="1"/>
          </a:p>
          <a:p>
            <a:pPr eaLnBrk="1" hangingPunct="1"/>
            <a:endParaRPr lang="es-ES_tradnl" altLang="es-MX" sz="3600" b="1"/>
          </a:p>
          <a:p>
            <a:pPr eaLnBrk="1" hangingPunct="1"/>
            <a:endParaRPr lang="es-ES_tradnl" altLang="es-MX" sz="4000" b="1"/>
          </a:p>
          <a:p>
            <a:pPr eaLnBrk="1" hangingPunct="1"/>
            <a:endParaRPr lang="es-ES" altLang="es-MX" sz="4000" b="1"/>
          </a:p>
        </p:txBody>
      </p:sp>
    </p:spTree>
    <p:extLst>
      <p:ext uri="{BB962C8B-B14F-4D97-AF65-F5344CB8AC3E}">
        <p14:creationId xmlns:p14="http://schemas.microsoft.com/office/powerpoint/2010/main" val="340123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altLang="es-MX" b="1" u="sng" dirty="0">
                <a:solidFill>
                  <a:schemeClr val="tx1"/>
                </a:solidFill>
              </a:rPr>
              <a:t>Tumores  renales malignos</a:t>
            </a:r>
            <a:br>
              <a:rPr lang="es-ES_tradnl" altLang="es-MX" b="1" u="sng" dirty="0">
                <a:solidFill>
                  <a:schemeClr val="tx1"/>
                </a:solidFill>
              </a:rPr>
            </a:br>
            <a:r>
              <a:rPr lang="es-ES_tradnl" altLang="es-MX" b="1" u="sng" dirty="0">
                <a:solidFill>
                  <a:schemeClr val="tx1"/>
                </a:solidFill>
              </a:rPr>
              <a:t>clínica</a:t>
            </a:r>
            <a:endParaRPr lang="es-ES" altLang="es-MX" sz="3200" b="1" u="sng" dirty="0">
              <a:solidFill>
                <a:schemeClr val="tx1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s-ES_tradnl" altLang="es-MX" b="1" dirty="0"/>
          </a:p>
          <a:p>
            <a:pPr eaLnBrk="1" hangingPunct="1">
              <a:buFontTx/>
              <a:buNone/>
            </a:pPr>
            <a:r>
              <a:rPr lang="es-ES_tradnl" altLang="es-MX" b="1" dirty="0"/>
              <a:t>Metástasis: pulmón, huesos</a:t>
            </a:r>
          </a:p>
          <a:p>
            <a:pPr eaLnBrk="1" hangingPunct="1">
              <a:buFontTx/>
              <a:buNone/>
            </a:pPr>
            <a:endParaRPr lang="es-ES_tradnl" altLang="es-MX" b="1" dirty="0"/>
          </a:p>
          <a:p>
            <a:pPr eaLnBrk="1" hangingPunct="1">
              <a:buFontTx/>
              <a:buNone/>
            </a:pPr>
            <a:r>
              <a:rPr lang="es-ES_tradnl" altLang="es-MX" b="1" dirty="0"/>
              <a:t>Factores pronósticos: </a:t>
            </a:r>
          </a:p>
          <a:p>
            <a:pPr eaLnBrk="1" hangingPunct="1">
              <a:buFontTx/>
              <a:buNone/>
            </a:pPr>
            <a:r>
              <a:rPr lang="es-ES_tradnl" altLang="es-MX" b="1" dirty="0"/>
              <a:t>   </a:t>
            </a:r>
            <a:r>
              <a:rPr lang="es-ES_tradnl" altLang="es-MX" sz="2800" b="1" dirty="0"/>
              <a:t>Tamaño tumoral </a:t>
            </a:r>
            <a:r>
              <a:rPr lang="es-ES_tradnl" altLang="es-MX" b="1" dirty="0"/>
              <a:t>, </a:t>
            </a:r>
            <a:r>
              <a:rPr lang="es-ES_tradnl" altLang="es-MX" sz="2800" b="1" dirty="0"/>
              <a:t>grado nuclear,  </a:t>
            </a:r>
            <a:r>
              <a:rPr lang="es-ES_tradnl" altLang="es-MX" sz="2800" b="1" dirty="0" err="1"/>
              <a:t>permeación</a:t>
            </a:r>
            <a:r>
              <a:rPr lang="es-ES_tradnl" altLang="es-MX" sz="2800" b="1" dirty="0"/>
              <a:t> vascular, invasión de la grasa </a:t>
            </a:r>
            <a:r>
              <a:rPr lang="es-ES_tradnl" altLang="es-MX" sz="2800" b="1" dirty="0" err="1"/>
              <a:t>perirrenal</a:t>
            </a:r>
            <a:r>
              <a:rPr lang="es-ES_tradnl" altLang="es-MX" sz="2800" b="1" dirty="0"/>
              <a:t> , invasión de la glándula adrenal, metástasis</a:t>
            </a:r>
          </a:p>
          <a:p>
            <a:pPr eaLnBrk="1" hangingPunct="1"/>
            <a:endParaRPr lang="es-ES_tradnl" altLang="es-MX" sz="3600" b="1" dirty="0"/>
          </a:p>
          <a:p>
            <a:pPr eaLnBrk="1" hangingPunct="1"/>
            <a:endParaRPr lang="es-ES_tradnl" altLang="es-MX" sz="3600" b="1" dirty="0"/>
          </a:p>
          <a:p>
            <a:pPr eaLnBrk="1" hangingPunct="1"/>
            <a:endParaRPr lang="es-ES_tradnl" altLang="es-MX" sz="3600" b="1" dirty="0"/>
          </a:p>
          <a:p>
            <a:pPr eaLnBrk="1" hangingPunct="1"/>
            <a:endParaRPr lang="es-ES_tradnl" altLang="es-MX" sz="4000" b="1" dirty="0"/>
          </a:p>
          <a:p>
            <a:pPr eaLnBrk="1" hangingPunct="1"/>
            <a:endParaRPr lang="es-ES" altLang="es-MX" sz="4000" b="1" dirty="0"/>
          </a:p>
        </p:txBody>
      </p:sp>
    </p:spTree>
    <p:extLst>
      <p:ext uri="{BB962C8B-B14F-4D97-AF65-F5344CB8AC3E}">
        <p14:creationId xmlns:p14="http://schemas.microsoft.com/office/powerpoint/2010/main" val="3352758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renales malignos</a:t>
            </a:r>
            <a:br>
              <a:rPr lang="es-ES_tradnl" altLang="es-MX" b="1" u="sng">
                <a:solidFill>
                  <a:schemeClr val="tx1"/>
                </a:solidFill>
              </a:rPr>
            </a:b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_tradnl" altLang="es-MX" b="1" u="sng" dirty="0"/>
              <a:t>Carcinomas de células transicionales</a:t>
            </a:r>
          </a:p>
          <a:p>
            <a:pPr eaLnBrk="1" hangingPunct="1"/>
            <a:endParaRPr lang="es-ES_tradnl" altLang="es-MX" b="1" u="sng" dirty="0"/>
          </a:p>
          <a:p>
            <a:pPr eaLnBrk="1" hangingPunct="1"/>
            <a:r>
              <a:rPr lang="es-ES_tradnl" altLang="es-MX" b="1" dirty="0"/>
              <a:t>10% de los Cánceres renales. </a:t>
            </a:r>
          </a:p>
          <a:p>
            <a:pPr eaLnBrk="1" hangingPunct="1"/>
            <a:r>
              <a:rPr lang="es-ES_tradnl" altLang="es-MX" b="1" dirty="0"/>
              <a:t>Adultos</a:t>
            </a:r>
          </a:p>
          <a:p>
            <a:pPr eaLnBrk="1" hangingPunct="1"/>
            <a:r>
              <a:rPr lang="es-ES_tradnl" altLang="es-MX" b="1" dirty="0"/>
              <a:t>Papilomas-----Carcinomas</a:t>
            </a:r>
          </a:p>
          <a:p>
            <a:pPr eaLnBrk="1" hangingPunct="1"/>
            <a:r>
              <a:rPr lang="es-ES_tradnl" altLang="es-MX" b="1" dirty="0"/>
              <a:t>Hematuria-obstrucción</a:t>
            </a:r>
          </a:p>
          <a:p>
            <a:pPr eaLnBrk="1" hangingPunct="1"/>
            <a:r>
              <a:rPr lang="es-ES_tradnl" altLang="es-MX" b="1" dirty="0"/>
              <a:t>Múltiples.- 50% en vejiga</a:t>
            </a:r>
          </a:p>
          <a:p>
            <a:pPr eaLnBrk="1" hangingPunct="1"/>
            <a:endParaRPr lang="es-ES_tradnl" altLang="es-MX" b="1" dirty="0"/>
          </a:p>
          <a:p>
            <a:pPr eaLnBrk="1" hangingPunct="1"/>
            <a:endParaRPr lang="es-ES" altLang="es-MX" b="1" dirty="0"/>
          </a:p>
        </p:txBody>
      </p:sp>
    </p:spTree>
    <p:extLst>
      <p:ext uri="{BB962C8B-B14F-4D97-AF65-F5344CB8AC3E}">
        <p14:creationId xmlns:p14="http://schemas.microsoft.com/office/powerpoint/2010/main" val="3520661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Título"/>
          <p:cNvSpPr>
            <a:spLocks noGrp="1"/>
          </p:cNvSpPr>
          <p:nvPr>
            <p:ph type="title"/>
          </p:nvPr>
        </p:nvSpPr>
        <p:spPr>
          <a:xfrm>
            <a:off x="0" y="20638"/>
            <a:ext cx="4427538" cy="312737"/>
          </a:xfrm>
        </p:spPr>
        <p:txBody>
          <a:bodyPr>
            <a:normAutofit fontScale="90000"/>
          </a:bodyPr>
          <a:lstStyle/>
          <a:p>
            <a:endParaRPr lang="es-MX" alt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0" y="692150"/>
            <a:ext cx="4643438" cy="616585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s-ES_tradnl" b="1" u="sng" dirty="0" err="1"/>
              <a:t>Oncocitoma</a:t>
            </a:r>
            <a:endParaRPr lang="es-ES_tradnl" b="1" u="sng" dirty="0"/>
          </a:p>
          <a:p>
            <a:pPr eaLnBrk="1" hangingPunct="1">
              <a:defRPr/>
            </a:pPr>
            <a:r>
              <a:rPr lang="es-ES_tradnl" sz="2800" b="1" dirty="0"/>
              <a:t>Células intercaladas de los conductos colectores</a:t>
            </a:r>
          </a:p>
          <a:p>
            <a:pPr eaLnBrk="1" hangingPunct="1">
              <a:defRPr/>
            </a:pPr>
            <a:r>
              <a:rPr lang="es-ES_tradnl" sz="2800" b="1" dirty="0" err="1"/>
              <a:t>Macroscopicamente</a:t>
            </a:r>
            <a:r>
              <a:rPr lang="es-ES_tradnl" sz="2800" b="1" dirty="0"/>
              <a:t> color caoba</a:t>
            </a:r>
          </a:p>
          <a:p>
            <a:pPr eaLnBrk="1" hangingPunct="1">
              <a:defRPr/>
            </a:pPr>
            <a:r>
              <a:rPr lang="es-ES_tradnl" sz="2800" b="1" dirty="0"/>
              <a:t>Células de citoplasma rosado granular</a:t>
            </a:r>
          </a:p>
          <a:p>
            <a:pPr eaLnBrk="1" hangingPunct="1">
              <a:defRPr/>
            </a:pPr>
            <a:r>
              <a:rPr lang="es-ES_tradnl" sz="2800" b="1" dirty="0"/>
              <a:t>Mitocondrias incrementadas</a:t>
            </a:r>
          </a:p>
          <a:p>
            <a:pPr>
              <a:defRPr/>
            </a:pPr>
            <a:endParaRPr lang="es-MX" dirty="0"/>
          </a:p>
        </p:txBody>
      </p:sp>
      <p:graphicFrame>
        <p:nvGraphicFramePr>
          <p:cNvPr id="48132" name="5 Marcador de contenido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616450" y="0"/>
          <a:ext cx="4527550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4734586" imgH="3200000" progId="PhotoDeluxeBusiness.Image.1">
                  <p:embed/>
                </p:oleObj>
              </mc:Choice>
              <mc:Fallback>
                <p:oleObj name="Image" r:id="rId3" imgW="4734586" imgH="3200000" progId="PhotoDeluxeBusiness.Image.1">
                  <p:embed/>
                  <p:pic>
                    <p:nvPicPr>
                      <p:cNvPr id="48132" name="5 Marcador de contenido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6450" y="0"/>
                        <a:ext cx="4527550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3" name="6 Marcador de contenido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81538" y="3068638"/>
          <a:ext cx="4468812" cy="299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5" imgW="3238952" imgH="2172003" progId="PhotoDeluxeBusiness.Image.1">
                  <p:embed/>
                </p:oleObj>
              </mc:Choice>
              <mc:Fallback>
                <p:oleObj name="Image" r:id="rId5" imgW="3238952" imgH="2172003" progId="PhotoDeluxeBusiness.Image.1">
                  <p:embed/>
                  <p:pic>
                    <p:nvPicPr>
                      <p:cNvPr id="48133" name="6 Marcador de contenido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1538" y="3068638"/>
                        <a:ext cx="4468812" cy="299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3347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 de Wilms</a:t>
            </a:r>
            <a:br>
              <a:rPr lang="es-ES_tradnl" altLang="es-MX" b="1" u="sng">
                <a:solidFill>
                  <a:schemeClr val="tx1"/>
                </a:solidFill>
              </a:rPr>
            </a:br>
            <a:r>
              <a:rPr lang="es-ES_tradnl" altLang="es-MX" b="1" u="sng">
                <a:solidFill>
                  <a:schemeClr val="tx1"/>
                </a:solidFill>
              </a:rPr>
              <a:t>(Nefroblastoma)</a:t>
            </a:r>
            <a:br>
              <a:rPr lang="es-ES_tradnl" altLang="es-MX" b="1" u="sng">
                <a:solidFill>
                  <a:schemeClr val="tx1"/>
                </a:solidFill>
              </a:rPr>
            </a:b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b="1" dirty="0"/>
          </a:p>
          <a:p>
            <a:pPr eaLnBrk="1" hangingPunct="1">
              <a:defRPr/>
            </a:pPr>
            <a:r>
              <a:rPr lang="es-ES_tradnl" b="1" dirty="0"/>
              <a:t>Usualmente en menores de 10a </a:t>
            </a:r>
          </a:p>
          <a:p>
            <a:pPr eaLnBrk="1" hangingPunct="1">
              <a:defRPr/>
            </a:pPr>
            <a:r>
              <a:rPr lang="es-ES_tradnl" b="1" dirty="0"/>
              <a:t>Pérdida 11p13</a:t>
            </a:r>
          </a:p>
          <a:p>
            <a:pPr marL="0" indent="0" eaLnBrk="1" hangingPunct="1">
              <a:buFontTx/>
              <a:buNone/>
              <a:defRPr/>
            </a:pPr>
            <a:r>
              <a:rPr lang="es-ES_tradnl" b="1" dirty="0"/>
              <a:t>       inactivación del gen supresor de</a:t>
            </a:r>
          </a:p>
          <a:p>
            <a:pPr marL="0" indent="0" eaLnBrk="1" hangingPunct="1">
              <a:buFontTx/>
              <a:buNone/>
              <a:defRPr/>
            </a:pPr>
            <a:r>
              <a:rPr lang="es-ES_tradnl" b="1" dirty="0"/>
              <a:t>        tumores WT-1</a:t>
            </a:r>
          </a:p>
          <a:p>
            <a:pPr eaLnBrk="1" hangingPunct="1">
              <a:defRPr/>
            </a:pP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923548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 de Wilms</a:t>
            </a:r>
            <a:br>
              <a:rPr lang="es-ES_tradnl" altLang="es-MX" b="1" u="sng">
                <a:solidFill>
                  <a:schemeClr val="tx1"/>
                </a:solidFill>
              </a:rPr>
            </a:br>
            <a:r>
              <a:rPr lang="es-ES_tradnl" altLang="es-MX" b="1" u="sng">
                <a:solidFill>
                  <a:schemeClr val="tx1"/>
                </a:solidFill>
              </a:rPr>
              <a:t>(Nefroblastoma)</a:t>
            </a:r>
            <a:br>
              <a:rPr lang="es-ES_tradnl" altLang="es-MX" b="1" u="sng">
                <a:solidFill>
                  <a:schemeClr val="tx1"/>
                </a:solidFill>
              </a:rPr>
            </a:b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b="1" dirty="0"/>
          </a:p>
          <a:p>
            <a:pPr eaLnBrk="1" hangingPunct="1">
              <a:defRPr/>
            </a:pPr>
            <a:r>
              <a:rPr lang="es-ES_tradnl" b="1" dirty="0"/>
              <a:t>Neoplasias blanquecinas, </a:t>
            </a:r>
            <a:r>
              <a:rPr lang="es-ES_tradnl" b="1" dirty="0" err="1"/>
              <a:t>uni</a:t>
            </a:r>
            <a:r>
              <a:rPr lang="es-ES_tradnl" b="1" dirty="0"/>
              <a:t> o </a:t>
            </a:r>
            <a:r>
              <a:rPr lang="es-ES_tradnl" b="1" dirty="0" err="1"/>
              <a:t>multinodulares</a:t>
            </a:r>
            <a:r>
              <a:rPr lang="es-ES_tradnl" b="1" dirty="0"/>
              <a:t>, blandas, elementos de blastema, estroma y epitelio.</a:t>
            </a:r>
          </a:p>
          <a:p>
            <a:pPr marL="0" indent="0" eaLnBrk="1" hangingPunct="1">
              <a:buFontTx/>
              <a:buNone/>
              <a:defRPr/>
            </a:pPr>
            <a:r>
              <a:rPr lang="es-ES_tradnl" b="1" dirty="0"/>
              <a:t> </a:t>
            </a:r>
          </a:p>
          <a:p>
            <a:pPr eaLnBrk="1" hangingPunct="1">
              <a:defRPr/>
            </a:pPr>
            <a:r>
              <a:rPr lang="es-ES_tradnl" b="1" dirty="0"/>
              <a:t>Elementos </a:t>
            </a:r>
            <a:r>
              <a:rPr lang="es-ES_tradnl" b="1" dirty="0" err="1"/>
              <a:t>heterólogos</a:t>
            </a:r>
            <a:r>
              <a:rPr lang="es-ES_tradnl" b="1" dirty="0"/>
              <a:t> (músculo estriado, cartílago, hueso)</a:t>
            </a:r>
          </a:p>
          <a:p>
            <a:pPr eaLnBrk="1" hangingPunct="1">
              <a:defRPr/>
            </a:pP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292595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 dirty="0"/>
              <a:t>Tumor de Wilms</a:t>
            </a:r>
          </a:p>
        </p:txBody>
      </p:sp>
      <p:pic>
        <p:nvPicPr>
          <p:cNvPr id="4" name="Content Placeholder 3" descr="jpg_jpg_cystic_Wilms_tumor_04_3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95" b="-23795"/>
          <a:stretch>
            <a:fillRect/>
          </a:stretch>
        </p:blipFill>
        <p:spPr>
          <a:xfrm>
            <a:off x="31630" y="260648"/>
            <a:ext cx="5616624" cy="6354786"/>
          </a:xfrm>
        </p:spPr>
      </p:pic>
      <p:pic>
        <p:nvPicPr>
          <p:cNvPr id="5" name="Content Placeholder 4" descr="jpg_11457_wilms_tumor_03b-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r="14650"/>
          <a:stretch>
            <a:fillRect/>
          </a:stretch>
        </p:blipFill>
        <p:spPr>
          <a:xfrm>
            <a:off x="4291589" y="1268760"/>
            <a:ext cx="4834880" cy="5418335"/>
          </a:xfrm>
        </p:spPr>
      </p:pic>
    </p:spTree>
    <p:extLst>
      <p:ext uri="{BB962C8B-B14F-4D97-AF65-F5344CB8AC3E}">
        <p14:creationId xmlns:p14="http://schemas.microsoft.com/office/powerpoint/2010/main" val="3655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12700"/>
            <a:ext cx="7772400" cy="3014663"/>
          </a:xfrm>
        </p:spPr>
        <p:txBody>
          <a:bodyPr/>
          <a:lstStyle/>
          <a:p>
            <a:pPr eaLnBrk="1" hangingPunct="1"/>
            <a:r>
              <a:rPr lang="es-ES_tradnl" altLang="es-MX">
                <a:solidFill>
                  <a:schemeClr val="tx1"/>
                </a:solidFill>
              </a:rPr>
              <a:t>TESTÍCULO</a:t>
            </a:r>
            <a:endParaRPr lang="es-ES" altLang="es-MX">
              <a:solidFill>
                <a:schemeClr val="tx1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76375" y="4868863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s-MX" altLang="es-MX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62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CL" altLang="es-MX" b="1" u="sng"/>
              <a:t>Hidrocele</a:t>
            </a:r>
            <a:endParaRPr lang="es-ES" altLang="es-MX" b="1" u="sng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CL" altLang="es-MX"/>
          </a:p>
          <a:p>
            <a:pPr eaLnBrk="1" hangingPunct="1"/>
            <a:endParaRPr lang="es-CL" altLang="es-MX"/>
          </a:p>
          <a:p>
            <a:pPr eaLnBrk="1" hangingPunct="1"/>
            <a:r>
              <a:rPr lang="es-CL" altLang="es-MX" b="1"/>
              <a:t>Acúmulo de líquido entre la túnica vaginal y la capa albuginea</a:t>
            </a:r>
          </a:p>
          <a:p>
            <a:pPr eaLnBrk="1" hangingPunct="1"/>
            <a:endParaRPr lang="es-CL" altLang="es-MX" b="1"/>
          </a:p>
          <a:p>
            <a:pPr eaLnBrk="1" hangingPunct="1"/>
            <a:r>
              <a:rPr lang="es-CL" altLang="es-MX" b="1"/>
              <a:t>Hematocele, piocele</a:t>
            </a:r>
            <a:endParaRPr lang="es-ES" altLang="es-MX" b="1"/>
          </a:p>
        </p:txBody>
      </p:sp>
    </p:spTree>
    <p:extLst>
      <p:ext uri="{BB962C8B-B14F-4D97-AF65-F5344CB8AC3E}">
        <p14:creationId xmlns:p14="http://schemas.microsoft.com/office/powerpoint/2010/main" val="3711538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Torción testicular</a:t>
            </a: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/>
              <a:t>Completa: infarto hemorrágico</a:t>
            </a:r>
          </a:p>
          <a:p>
            <a:pPr eaLnBrk="1" hangingPunct="1"/>
            <a:r>
              <a:rPr lang="es-ES_tradnl" altLang="es-MX" b="1"/>
              <a:t>Dolor intenso escrotal</a:t>
            </a:r>
          </a:p>
          <a:p>
            <a:pPr eaLnBrk="1" hangingPunct="1"/>
            <a:r>
              <a:rPr lang="es-ES_tradnl" altLang="es-MX" b="1"/>
              <a:t>Asociada a anomalías del cordón o de la inserción testicular: ausencia de ligamentos escrotales, testículos en posición alta en la bolsa</a:t>
            </a:r>
          </a:p>
          <a:p>
            <a:pPr eaLnBrk="1" hangingPunct="1"/>
            <a:endParaRPr lang="es-ES" altLang="es-MX" b="1"/>
          </a:p>
        </p:txBody>
      </p:sp>
    </p:spTree>
    <p:extLst>
      <p:ext uri="{BB962C8B-B14F-4D97-AF65-F5344CB8AC3E}">
        <p14:creationId xmlns:p14="http://schemas.microsoft.com/office/powerpoint/2010/main" val="3215566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3563938" y="333375"/>
          <a:ext cx="4040187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Image" r:id="rId3" imgW="2371429" imgH="3666667" progId="PhotoDeluxeBusiness.Image.1">
                  <p:embed/>
                </p:oleObj>
              </mc:Choice>
              <mc:Fallback>
                <p:oleObj name="Image" r:id="rId3" imgW="2371429" imgH="3666667" progId="PhotoDeluxeBusiness.Image.1">
                  <p:embed/>
                  <p:pic>
                    <p:nvPicPr>
                      <p:cNvPr id="737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333375"/>
                        <a:ext cx="4040187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23850" y="2636838"/>
            <a:ext cx="295275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altLang="es-MX"/>
              <a:t>Torsión testicular</a:t>
            </a:r>
          </a:p>
          <a:p>
            <a:pPr eaLnBrk="1" hangingPunct="1">
              <a:spcBef>
                <a:spcPct val="50000"/>
              </a:spcBef>
            </a:pPr>
            <a:r>
              <a:rPr lang="es-CL" altLang="es-MX"/>
              <a:t>Testículo hemorrágico</a:t>
            </a:r>
          </a:p>
          <a:p>
            <a:pPr eaLnBrk="1" hangingPunct="1">
              <a:spcBef>
                <a:spcPct val="50000"/>
              </a:spcBef>
            </a:pPr>
            <a:r>
              <a:rPr lang="es-CL" altLang="es-MX"/>
              <a:t>Infarto isquémico</a:t>
            </a:r>
          </a:p>
        </p:txBody>
      </p:sp>
    </p:spTree>
    <p:extLst>
      <p:ext uri="{BB962C8B-B14F-4D97-AF65-F5344CB8AC3E}">
        <p14:creationId xmlns:p14="http://schemas.microsoft.com/office/powerpoint/2010/main" val="42052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Criptorquidia</a:t>
            </a: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/>
              <a:t>Falta de descenso testicular a la bolsa escrotal (8-9 mes gestación)</a:t>
            </a:r>
          </a:p>
          <a:p>
            <a:pPr eaLnBrk="1" hangingPunct="1"/>
            <a:r>
              <a:rPr lang="es-ES_tradnl" altLang="es-MX" b="1"/>
              <a:t>0.7-0.8% hombres</a:t>
            </a:r>
          </a:p>
          <a:p>
            <a:pPr eaLnBrk="1" hangingPunct="1"/>
            <a:r>
              <a:rPr lang="es-ES_tradnl" altLang="es-MX" b="1"/>
              <a:t>Lado derecho </a:t>
            </a:r>
            <a:r>
              <a:rPr lang="en-US" altLang="es-MX" b="1"/>
              <a:t>&gt;</a:t>
            </a:r>
            <a:r>
              <a:rPr lang="es-CL" altLang="es-MX" b="1"/>
              <a:t>izquierdo</a:t>
            </a:r>
          </a:p>
          <a:p>
            <a:pPr eaLnBrk="1" hangingPunct="1"/>
            <a:r>
              <a:rPr lang="es-CL" altLang="es-MX" b="1"/>
              <a:t>25% bilateral</a:t>
            </a:r>
          </a:p>
          <a:p>
            <a:pPr eaLnBrk="1" hangingPunct="1"/>
            <a:r>
              <a:rPr lang="es-CL" altLang="es-MX" b="1"/>
              <a:t>Atrofia testicular  y neoplasia</a:t>
            </a:r>
            <a:endParaRPr lang="es-ES_tradnl" altLang="es-MX" b="1"/>
          </a:p>
          <a:p>
            <a:pPr eaLnBrk="1" hangingPunct="1"/>
            <a:endParaRPr lang="es-ES" altLang="es-MX" b="1"/>
          </a:p>
        </p:txBody>
      </p:sp>
    </p:spTree>
    <p:extLst>
      <p:ext uri="{BB962C8B-B14F-4D97-AF65-F5344CB8AC3E}">
        <p14:creationId xmlns:p14="http://schemas.microsoft.com/office/powerpoint/2010/main" val="4186253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Inflamaciones testiculares</a:t>
            </a: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/>
              <a:t>Orquitis agudas y crónicas</a:t>
            </a:r>
          </a:p>
          <a:p>
            <a:pPr eaLnBrk="1" hangingPunct="1"/>
            <a:r>
              <a:rPr lang="es-ES_tradnl" altLang="es-MX" b="1"/>
              <a:t>Frecuentemente asociadas a epididimitis</a:t>
            </a:r>
          </a:p>
          <a:p>
            <a:pPr eaLnBrk="1" hangingPunct="1"/>
            <a:r>
              <a:rPr lang="es-ES_tradnl" altLang="es-MX" b="1"/>
              <a:t>Bacterianas usualmente Gram –</a:t>
            </a:r>
            <a:r>
              <a:rPr lang="es-ES_tradnl" altLang="es-MX" sz="2400" b="1"/>
              <a:t>s</a:t>
            </a:r>
            <a:r>
              <a:rPr lang="es-ES_tradnl" altLang="es-MX" b="1"/>
              <a:t> y 2</a:t>
            </a:r>
            <a:r>
              <a:rPr lang="es-ES_tradnl" altLang="es-MX" sz="1800" b="1"/>
              <a:t>arias</a:t>
            </a:r>
            <a:r>
              <a:rPr lang="es-ES_tradnl" altLang="es-MX" sz="2800" b="1"/>
              <a:t> a</a:t>
            </a:r>
            <a:r>
              <a:rPr lang="es-ES_tradnl" altLang="es-MX" b="1"/>
              <a:t> ITUs</a:t>
            </a:r>
          </a:p>
          <a:p>
            <a:pPr eaLnBrk="1" hangingPunct="1"/>
            <a:r>
              <a:rPr lang="es-ES_tradnl" altLang="es-MX" b="1"/>
              <a:t>Virales: paperas -  linfocitos</a:t>
            </a:r>
          </a:p>
          <a:p>
            <a:pPr eaLnBrk="1" hangingPunct="1"/>
            <a:r>
              <a:rPr lang="es-ES_tradnl" altLang="es-MX" b="1"/>
              <a:t>Luéticas : plasmocitos, granulomas</a:t>
            </a:r>
          </a:p>
          <a:p>
            <a:pPr eaLnBrk="1" hangingPunct="1"/>
            <a:r>
              <a:rPr lang="es-ES_tradnl" altLang="es-MX" b="1"/>
              <a:t>Tuberculosa: granulomatosa2</a:t>
            </a:r>
            <a:r>
              <a:rPr lang="es-ES_tradnl" altLang="es-MX" sz="2000" b="1"/>
              <a:t>ria  </a:t>
            </a:r>
            <a:r>
              <a:rPr lang="es-ES_tradnl" altLang="es-MX" b="1"/>
              <a:t>a epididimitis</a:t>
            </a:r>
          </a:p>
          <a:p>
            <a:pPr eaLnBrk="1" hangingPunct="1">
              <a:buFontTx/>
              <a:buNone/>
            </a:pPr>
            <a:endParaRPr lang="es-ES_tradnl" altLang="es-MX" b="1"/>
          </a:p>
          <a:p>
            <a:pPr eaLnBrk="1" hangingPunct="1"/>
            <a:endParaRPr lang="es-ES" altLang="es-MX" b="1"/>
          </a:p>
        </p:txBody>
      </p:sp>
    </p:spTree>
    <p:extLst>
      <p:ext uri="{BB962C8B-B14F-4D97-AF65-F5344CB8AC3E}">
        <p14:creationId xmlns:p14="http://schemas.microsoft.com/office/powerpoint/2010/main" val="1583787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Inflamaciones testiculares</a:t>
            </a: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/>
              <a:t>Orquitis rranulomatosa idiopática: </a:t>
            </a:r>
          </a:p>
          <a:p>
            <a:pPr eaLnBrk="1" hangingPunct="1">
              <a:buFontTx/>
              <a:buNone/>
            </a:pPr>
            <a:r>
              <a:rPr lang="es-ES_tradnl" altLang="es-MX" b="1"/>
              <a:t>   40a.</a:t>
            </a:r>
          </a:p>
          <a:p>
            <a:pPr eaLnBrk="1" hangingPunct="1">
              <a:buFontTx/>
              <a:buNone/>
            </a:pPr>
            <a:r>
              <a:rPr lang="es-ES_tradnl" altLang="es-MX" b="1"/>
              <a:t>   aumento unilateral</a:t>
            </a:r>
          </a:p>
          <a:p>
            <a:pPr eaLnBrk="1" hangingPunct="1">
              <a:buFontTx/>
              <a:buNone/>
            </a:pPr>
            <a:r>
              <a:rPr lang="es-ES_tradnl" altLang="es-MX" b="1"/>
              <a:t>   inflamación tubulocéntrica </a:t>
            </a:r>
            <a:endParaRPr lang="es-ES_tradnl" altLang="es-MX" sz="2800" b="1"/>
          </a:p>
          <a:p>
            <a:pPr eaLnBrk="1" hangingPunct="1">
              <a:buFontTx/>
              <a:buNone/>
            </a:pPr>
            <a:r>
              <a:rPr lang="es-ES_tradnl" altLang="es-MX" sz="2800" b="1"/>
              <a:t>         linfocitos, plasmocitos, macrófagos y  células</a:t>
            </a:r>
          </a:p>
          <a:p>
            <a:pPr eaLnBrk="1" hangingPunct="1">
              <a:buFontTx/>
              <a:buNone/>
            </a:pPr>
            <a:r>
              <a:rPr lang="es-ES_tradnl" altLang="es-MX" sz="2800" b="1"/>
              <a:t>         gigantes multinucleadas</a:t>
            </a:r>
          </a:p>
          <a:p>
            <a:pPr eaLnBrk="1" hangingPunct="1">
              <a:buFontTx/>
              <a:buNone/>
            </a:pPr>
            <a:r>
              <a:rPr lang="es-ES_tradnl" altLang="es-MX" b="1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08375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>
          <a:xfrm>
            <a:off x="611188" y="7938"/>
            <a:ext cx="7772400" cy="153987"/>
          </a:xfrm>
        </p:spPr>
        <p:txBody>
          <a:bodyPr>
            <a:normAutofit fontScale="90000"/>
          </a:bodyPr>
          <a:lstStyle/>
          <a:p>
            <a:endParaRPr lang="es-MX" alt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0" y="0"/>
            <a:ext cx="4643438" cy="6858000"/>
          </a:xfrm>
        </p:spPr>
        <p:txBody>
          <a:bodyPr/>
          <a:lstStyle/>
          <a:p>
            <a:pPr eaLnBrk="1" hangingPunct="1">
              <a:defRPr/>
            </a:pPr>
            <a:endParaRPr lang="es-ES_tradnl" b="1" u="sng" dirty="0"/>
          </a:p>
          <a:p>
            <a:pPr marL="0" indent="0" eaLnBrk="1" hangingPunct="1">
              <a:buFontTx/>
              <a:buNone/>
              <a:defRPr/>
            </a:pPr>
            <a:r>
              <a:rPr lang="es-ES_tradnl" b="1" u="sng" dirty="0" err="1"/>
              <a:t>Angiomiolipoma</a:t>
            </a:r>
            <a:endParaRPr lang="es-ES_tradnl" b="1" u="sng" dirty="0"/>
          </a:p>
          <a:p>
            <a:pPr eaLnBrk="1" hangingPunct="1">
              <a:defRPr/>
            </a:pPr>
            <a:endParaRPr lang="es-ES_tradnl" b="1" dirty="0"/>
          </a:p>
          <a:p>
            <a:pPr eaLnBrk="1" hangingPunct="1">
              <a:defRPr/>
            </a:pPr>
            <a:r>
              <a:rPr lang="es-ES_tradnl" b="1" dirty="0"/>
              <a:t>Neoplasia </a:t>
            </a:r>
            <a:r>
              <a:rPr lang="es-ES_tradnl" b="1" dirty="0" err="1"/>
              <a:t>estromal</a:t>
            </a:r>
            <a:endParaRPr lang="es-ES_tradnl" b="1" dirty="0"/>
          </a:p>
          <a:p>
            <a:pPr eaLnBrk="1" hangingPunct="1">
              <a:defRPr/>
            </a:pPr>
            <a:r>
              <a:rPr lang="es-ES_tradnl" b="1" dirty="0"/>
              <a:t>Familia PECOMAS</a:t>
            </a:r>
          </a:p>
          <a:p>
            <a:pPr eaLnBrk="1" hangingPunct="1">
              <a:defRPr/>
            </a:pPr>
            <a:r>
              <a:rPr lang="es-ES_tradnl" b="1" dirty="0"/>
              <a:t>25-50 % asociado a esclerosis tuberosa</a:t>
            </a:r>
          </a:p>
          <a:p>
            <a:pPr eaLnBrk="1" hangingPunct="1">
              <a:defRPr/>
            </a:pPr>
            <a:r>
              <a:rPr lang="es-ES_tradnl" b="1" dirty="0"/>
              <a:t>Músculo, vasos y tejido adiposo</a:t>
            </a:r>
          </a:p>
          <a:p>
            <a:pPr>
              <a:defRPr/>
            </a:pPr>
            <a:endParaRPr lang="es-MX" dirty="0"/>
          </a:p>
        </p:txBody>
      </p:sp>
      <p:graphicFrame>
        <p:nvGraphicFramePr>
          <p:cNvPr id="49157" name="6 Marcador de contenido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047348942"/>
              </p:ext>
            </p:extLst>
          </p:nvPr>
        </p:nvGraphicFramePr>
        <p:xfrm>
          <a:off x="3923928" y="-1"/>
          <a:ext cx="4608512" cy="6476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Image" r:id="rId3" imgW="2561905" imgH="3600000" progId="PhotoDeluxeBusiness.Image.1">
                  <p:embed/>
                </p:oleObj>
              </mc:Choice>
              <mc:Fallback>
                <p:oleObj name="Image" r:id="rId3" imgW="2561905" imgH="3600000" progId="PhotoDeluxeBusiness.Image.1">
                  <p:embed/>
                  <p:pic>
                    <p:nvPicPr>
                      <p:cNvPr id="49157" name="6 Marcador de contenido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-1"/>
                        <a:ext cx="4608512" cy="6476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5 Marcador de contenido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236627378"/>
              </p:ext>
            </p:extLst>
          </p:nvPr>
        </p:nvGraphicFramePr>
        <p:xfrm>
          <a:off x="2699792" y="2426493"/>
          <a:ext cx="6332701" cy="43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5" imgW="3809524" imgH="2553056" progId="PhotoDeluxeBusiness.Image.1">
                  <p:embed/>
                </p:oleObj>
              </mc:Choice>
              <mc:Fallback>
                <p:oleObj name="Image" r:id="rId5" imgW="3809524" imgH="2553056" progId="PhotoDeluxeBusiness.Image.1">
                  <p:embed/>
                  <p:pic>
                    <p:nvPicPr>
                      <p:cNvPr id="49156" name="5 Marcador de contenido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2426493"/>
                        <a:ext cx="6332701" cy="431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434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26988"/>
          <a:ext cx="9144000" cy="665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Image" r:id="rId3" imgW="3809524" imgH="2771429" progId="PhotoDeluxeBusiness.Image.1">
                  <p:embed/>
                </p:oleObj>
              </mc:Choice>
              <mc:Fallback>
                <p:oleObj name="Image" r:id="rId3" imgW="3809524" imgH="2771429" progId="PhotoDeluxeBusiness.Image.1">
                  <p:embed/>
                  <p:pic>
                    <p:nvPicPr>
                      <p:cNvPr id="778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988"/>
                        <a:ext cx="9144000" cy="665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s-ES_tradnl" altLang="es-MX" b="1"/>
          </a:p>
          <a:p>
            <a:pPr eaLnBrk="1" hangingPunct="1"/>
            <a:endParaRPr lang="es-ES" altLang="es-MX" b="1"/>
          </a:p>
        </p:txBody>
      </p:sp>
    </p:spTree>
    <p:extLst>
      <p:ext uri="{BB962C8B-B14F-4D97-AF65-F5344CB8AC3E}">
        <p14:creationId xmlns:p14="http://schemas.microsoft.com/office/powerpoint/2010/main" val="2881184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 testiculares</a:t>
            </a:r>
            <a:br>
              <a:rPr lang="es-ES_tradnl" altLang="es-MX" b="1" u="sng">
                <a:solidFill>
                  <a:schemeClr val="tx1"/>
                </a:solidFill>
              </a:rPr>
            </a:br>
            <a:r>
              <a:rPr lang="es-ES_tradnl" altLang="es-MX" b="1">
                <a:solidFill>
                  <a:schemeClr val="tx1"/>
                </a:solidFill>
              </a:rPr>
              <a:t>Epidemiología</a:t>
            </a:r>
            <a:endParaRPr lang="es-ES" altLang="es-MX" b="1">
              <a:solidFill>
                <a:schemeClr val="tx1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dirty="0"/>
              <a:t>1% de los cánceres en hombres.</a:t>
            </a:r>
          </a:p>
          <a:p>
            <a:r>
              <a:rPr lang="es-ES_tradnl" altLang="es-MX" b="1" dirty="0"/>
              <a:t>15-40 a</a:t>
            </a:r>
          </a:p>
          <a:p>
            <a:pPr eaLnBrk="1" hangingPunct="1"/>
            <a:r>
              <a:rPr lang="es-ES_tradnl" altLang="es-MX" b="1" dirty="0"/>
              <a:t>Anglosajones&gt;latinos&gt;africanos&gt;orientales</a:t>
            </a:r>
          </a:p>
          <a:p>
            <a:pPr eaLnBrk="1" hangingPunct="1"/>
            <a:r>
              <a:rPr lang="es-ES_tradnl" altLang="es-MX" b="1" dirty="0"/>
              <a:t>Derivados de células germinales (95%)</a:t>
            </a:r>
          </a:p>
          <a:p>
            <a:pPr eaLnBrk="1" hangingPunct="1"/>
            <a:r>
              <a:rPr lang="es-ES_tradnl" altLang="es-MX" b="1" dirty="0"/>
              <a:t>Derivados de las células de </a:t>
            </a:r>
            <a:r>
              <a:rPr lang="es-ES_tradnl" altLang="es-MX" b="1" dirty="0" err="1"/>
              <a:t>Sertoli</a:t>
            </a:r>
            <a:r>
              <a:rPr lang="es-ES_tradnl" altLang="es-MX" b="1" dirty="0"/>
              <a:t> o Leydig y otros (5%)</a:t>
            </a:r>
            <a:endParaRPr lang="es-ES" altLang="es-MX" b="1" dirty="0"/>
          </a:p>
        </p:txBody>
      </p:sp>
    </p:spTree>
    <p:extLst>
      <p:ext uri="{BB962C8B-B14F-4D97-AF65-F5344CB8AC3E}">
        <p14:creationId xmlns:p14="http://schemas.microsoft.com/office/powerpoint/2010/main" val="2005304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testiculares</a:t>
            </a:r>
            <a:br>
              <a:rPr lang="es-ES_tradnl" altLang="es-MX" b="1" u="sng">
                <a:solidFill>
                  <a:schemeClr val="tx1"/>
                </a:solidFill>
              </a:rPr>
            </a:br>
            <a:r>
              <a:rPr lang="es-ES_tradnl" altLang="es-MX" sz="3200" b="1" u="sng">
                <a:solidFill>
                  <a:schemeClr val="tx1"/>
                </a:solidFill>
              </a:rPr>
              <a:t>Clínica</a:t>
            </a:r>
            <a:endParaRPr lang="es-ES" altLang="es-MX" sz="3200" b="1" u="sng">
              <a:solidFill>
                <a:schemeClr val="tx1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b="1" dirty="0"/>
          </a:p>
          <a:p>
            <a:pPr eaLnBrk="1" hangingPunct="1">
              <a:defRPr/>
            </a:pPr>
            <a:r>
              <a:rPr lang="es-ES_tradnl" b="1" dirty="0"/>
              <a:t>Aumento de volumen usualmente no doloroso y unilateral.</a:t>
            </a:r>
          </a:p>
          <a:p>
            <a:pPr eaLnBrk="1" hangingPunct="1">
              <a:defRPr/>
            </a:pPr>
            <a:endParaRPr lang="es-ES_tradnl" b="1" dirty="0"/>
          </a:p>
          <a:p>
            <a:pPr eaLnBrk="1" hangingPunct="1">
              <a:defRPr/>
            </a:pPr>
            <a:r>
              <a:rPr lang="es-ES_tradnl" b="1" dirty="0"/>
              <a:t>Ginecomastia.</a:t>
            </a:r>
          </a:p>
          <a:p>
            <a:pPr eaLnBrk="1" hangingPunct="1">
              <a:defRPr/>
            </a:pPr>
            <a:endParaRPr lang="es-ES_tradnl" b="1" dirty="0"/>
          </a:p>
          <a:p>
            <a:pPr marL="0" indent="0" eaLnBrk="1" hangingPunct="1">
              <a:buFontTx/>
              <a:buNone/>
              <a:defRPr/>
            </a:pP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4152388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testiculares</a:t>
            </a:r>
            <a:br>
              <a:rPr lang="es-ES_tradnl" altLang="es-MX" b="1" u="sng">
                <a:solidFill>
                  <a:schemeClr val="tx1"/>
                </a:solidFill>
              </a:rPr>
            </a:br>
            <a:r>
              <a:rPr lang="es-ES_tradnl" altLang="es-MX" sz="3600" b="1">
                <a:solidFill>
                  <a:schemeClr val="tx1"/>
                </a:solidFill>
              </a:rPr>
              <a:t>Factores de riesgo</a:t>
            </a:r>
            <a:br>
              <a:rPr lang="es-ES_tradnl" altLang="es-MX" b="1">
                <a:solidFill>
                  <a:schemeClr val="bg1"/>
                </a:solidFill>
              </a:rPr>
            </a:br>
            <a:endParaRPr lang="es-ES" altLang="es-MX" b="1">
              <a:solidFill>
                <a:schemeClr val="bg1"/>
              </a:solidFill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ES_tradnl" altLang="es-MX" b="1" dirty="0">
              <a:solidFill>
                <a:schemeClr val="bg1"/>
              </a:solidFill>
            </a:endParaRPr>
          </a:p>
          <a:p>
            <a:pPr eaLnBrk="1" hangingPunct="1"/>
            <a:r>
              <a:rPr lang="es-ES_tradnl" altLang="es-MX" b="1" dirty="0"/>
              <a:t>Criptorquidia</a:t>
            </a:r>
          </a:p>
          <a:p>
            <a:pPr eaLnBrk="1" hangingPunct="1"/>
            <a:r>
              <a:rPr lang="es-ES_tradnl" altLang="es-MX" b="1" dirty="0"/>
              <a:t>Neoplasia contralateral</a:t>
            </a:r>
          </a:p>
          <a:p>
            <a:pPr eaLnBrk="1" hangingPunct="1"/>
            <a:r>
              <a:rPr lang="es-ES_tradnl" altLang="es-MX" b="1" dirty="0" err="1"/>
              <a:t>Disgenesis</a:t>
            </a:r>
            <a:r>
              <a:rPr lang="es-ES_tradnl" altLang="es-MX" b="1" dirty="0"/>
              <a:t> gonadal </a:t>
            </a:r>
            <a:r>
              <a:rPr lang="es-ES_tradnl" altLang="es-MX" sz="2400" b="1" dirty="0"/>
              <a:t>(S. </a:t>
            </a:r>
            <a:r>
              <a:rPr lang="es-ES_tradnl" altLang="es-MX" sz="2400" b="1" dirty="0" err="1"/>
              <a:t>Klinifelter</a:t>
            </a:r>
            <a:r>
              <a:rPr lang="es-ES_tradnl" altLang="es-MX" sz="2400" b="1" dirty="0"/>
              <a:t> 47 XXY)</a:t>
            </a:r>
          </a:p>
          <a:p>
            <a:pPr eaLnBrk="1" hangingPunct="1"/>
            <a:r>
              <a:rPr lang="es-ES_tradnl" altLang="es-MX" b="1" dirty="0"/>
              <a:t>Antecedentes familiares (25% casos)</a:t>
            </a:r>
          </a:p>
          <a:p>
            <a:pPr eaLnBrk="1" hangingPunct="1"/>
            <a:r>
              <a:rPr lang="es-ES_tradnl" altLang="es-MX" b="1" dirty="0"/>
              <a:t>I</a:t>
            </a:r>
            <a:r>
              <a:rPr lang="es-ES" altLang="es-MX" b="1" dirty="0" err="1"/>
              <a:t>nfertilidad</a:t>
            </a:r>
            <a:r>
              <a:rPr lang="es-ES" altLang="es-MX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6170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testiculares</a:t>
            </a: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s-ES_tradnl" altLang="es-MX" b="1" i="1" u="sng" dirty="0"/>
              <a:t>Clasificación Tumores Germinales</a:t>
            </a:r>
            <a:r>
              <a:rPr lang="es-ES_tradnl" altLang="es-MX" b="1" dirty="0"/>
              <a:t>:</a:t>
            </a:r>
          </a:p>
          <a:p>
            <a:pPr eaLnBrk="1" hangingPunct="1">
              <a:buFontTx/>
              <a:buNone/>
            </a:pPr>
            <a:r>
              <a:rPr lang="es-ES_tradnl" altLang="es-MX" b="1" dirty="0"/>
              <a:t>  Precursor: Neoplasia germinal </a:t>
            </a:r>
            <a:r>
              <a:rPr lang="es-ES_tradnl" altLang="es-MX" b="1" dirty="0" err="1"/>
              <a:t>intratubular</a:t>
            </a:r>
            <a:endParaRPr lang="es-ES_tradnl" altLang="es-MX" b="1" dirty="0"/>
          </a:p>
          <a:p>
            <a:pPr eaLnBrk="1" hangingPunct="1">
              <a:buFontTx/>
              <a:buNone/>
            </a:pPr>
            <a:r>
              <a:rPr lang="es-ES_tradnl" altLang="es-MX" b="1" dirty="0"/>
              <a:t>   </a:t>
            </a:r>
          </a:p>
          <a:p>
            <a:pPr eaLnBrk="1" hangingPunct="1">
              <a:buFontTx/>
              <a:buChar char="-"/>
            </a:pPr>
            <a:r>
              <a:rPr lang="es-ES_tradnl" altLang="es-MX" b="1" dirty="0" err="1"/>
              <a:t>Seminoma</a:t>
            </a:r>
            <a:endParaRPr lang="es-ES_tradnl" altLang="es-MX" b="1" dirty="0"/>
          </a:p>
          <a:p>
            <a:pPr eaLnBrk="1" hangingPunct="1">
              <a:buFontTx/>
              <a:buChar char="-"/>
            </a:pPr>
            <a:r>
              <a:rPr lang="es-ES_tradnl" altLang="es-MX" b="1" dirty="0"/>
              <a:t>Tumor seno endodérmico (saco vitelino)</a:t>
            </a:r>
          </a:p>
          <a:p>
            <a:pPr eaLnBrk="1" hangingPunct="1">
              <a:buFontTx/>
              <a:buChar char="-"/>
            </a:pPr>
            <a:r>
              <a:rPr lang="es-ES_tradnl" altLang="es-MX" b="1" dirty="0" err="1"/>
              <a:t>Coriocarcinoma</a:t>
            </a:r>
            <a:endParaRPr lang="es-ES_tradnl" altLang="es-MX" b="1" dirty="0"/>
          </a:p>
          <a:p>
            <a:pPr eaLnBrk="1" hangingPunct="1">
              <a:buFontTx/>
              <a:buChar char="-"/>
            </a:pPr>
            <a:r>
              <a:rPr lang="es-ES_tradnl" altLang="es-MX" b="1" dirty="0"/>
              <a:t>Carcinoma Embrionario</a:t>
            </a:r>
          </a:p>
          <a:p>
            <a:pPr eaLnBrk="1" hangingPunct="1">
              <a:buFontTx/>
              <a:buChar char="-"/>
            </a:pPr>
            <a:r>
              <a:rPr lang="es-ES_tradnl" altLang="es-MX" b="1" dirty="0"/>
              <a:t>Teratoma Maduro / Inmaduro</a:t>
            </a:r>
            <a:endParaRPr lang="es-ES" altLang="es-MX" b="1" dirty="0"/>
          </a:p>
        </p:txBody>
      </p:sp>
    </p:spTree>
    <p:extLst>
      <p:ext uri="{BB962C8B-B14F-4D97-AF65-F5344CB8AC3E}">
        <p14:creationId xmlns:p14="http://schemas.microsoft.com/office/powerpoint/2010/main" val="2787878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Histogénesis</a:t>
            </a:r>
            <a:r>
              <a:rPr lang="en-US" dirty="0"/>
              <a:t> Tumores </a:t>
            </a:r>
            <a:r>
              <a:rPr lang="en-US" dirty="0" err="1"/>
              <a:t>Germinales</a:t>
            </a:r>
            <a:endParaRPr lang="en-US" dirty="0"/>
          </a:p>
        </p:txBody>
      </p:sp>
      <p:pic>
        <p:nvPicPr>
          <p:cNvPr id="1843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18" b="-35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3096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990600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Neoplasia Germinal Intratubular</a:t>
            </a:r>
            <a:endParaRPr lang="es-ES" dirty="0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5" name="Picture 5" descr="73171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6696075" cy="52879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 Imagen" descr="15.jp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73175"/>
            <a:ext cx="7043737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4182" y="-4156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1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3455988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Neoplasia Germinal Intratubular</a:t>
            </a:r>
            <a:endParaRPr lang="es-ES" sz="3600" dirty="0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3995738" y="2565400"/>
            <a:ext cx="801687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dirty="0"/>
              <a:t>PLAP</a:t>
            </a:r>
            <a:endParaRPr lang="es-ES" dirty="0"/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3995738" y="5229225"/>
            <a:ext cx="80010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/>
              <a:t>C-KIT</a:t>
            </a:r>
            <a:endParaRPr lang="es-E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56375" y="5776913"/>
            <a:ext cx="11588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dirty="0"/>
              <a:t>OCT3/4</a:t>
            </a:r>
            <a:endParaRPr lang="es-ES" dirty="0"/>
          </a:p>
        </p:txBody>
      </p:sp>
      <p:pic>
        <p:nvPicPr>
          <p:cNvPr id="266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09700"/>
            <a:ext cx="3298825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987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 sz="36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Neoplasia Germinal Intratubular</a:t>
            </a:r>
            <a:br>
              <a:rPr lang="es-MX" sz="3600" dirty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es-MX" sz="36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Pronóstico</a:t>
            </a:r>
            <a:endParaRPr lang="es-ES" sz="36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es-MX" sz="2400" dirty="0">
                <a:latin typeface="Century Gothic" charset="0"/>
              </a:rPr>
              <a:t>Progresión a neoplasia invasiva : 50% casos a los 5 años, 90% a los 7 años.</a:t>
            </a:r>
          </a:p>
          <a:p>
            <a:pPr eaLnBrk="1" hangingPunct="1"/>
            <a:endParaRPr lang="es-MX" sz="2400" dirty="0">
              <a:latin typeface="Century Gothic" charset="0"/>
            </a:endParaRPr>
          </a:p>
          <a:p>
            <a:pPr eaLnBrk="1" hangingPunct="1"/>
            <a:r>
              <a:rPr lang="es-MX" sz="2400" dirty="0">
                <a:latin typeface="Century Gothic" charset="0"/>
              </a:rPr>
              <a:t>No se ha reportado regresión espontánea</a:t>
            </a:r>
          </a:p>
          <a:p>
            <a:pPr eaLnBrk="1" hangingPunct="1"/>
            <a:endParaRPr lang="es-MX" sz="2400" dirty="0">
              <a:latin typeface="Century Gothic" charset="0"/>
            </a:endParaRPr>
          </a:p>
          <a:p>
            <a:pPr eaLnBrk="1" hangingPunct="1"/>
            <a:r>
              <a:rPr lang="es-MX" sz="2400" dirty="0">
                <a:latin typeface="Century Gothic" charset="0"/>
              </a:rPr>
              <a:t>Tamización con biopsia testicular:</a:t>
            </a:r>
          </a:p>
          <a:p>
            <a:pPr lvl="1" eaLnBrk="1" hangingPunct="1"/>
            <a:r>
              <a:rPr lang="es-MX" sz="2400" dirty="0">
                <a:latin typeface="Century Gothic" charset="0"/>
              </a:rPr>
              <a:t>Criptorquidia (2-4% positivos para IGCNU)</a:t>
            </a:r>
          </a:p>
          <a:p>
            <a:pPr lvl="1" eaLnBrk="1" hangingPunct="1"/>
            <a:r>
              <a:rPr lang="es-MX" sz="2400" dirty="0">
                <a:latin typeface="Century Gothic" charset="0"/>
              </a:rPr>
              <a:t>Tumor células germinales previo (5% positividad)</a:t>
            </a:r>
          </a:p>
          <a:p>
            <a:pPr lvl="1" eaLnBrk="1" hangingPunct="1"/>
            <a:r>
              <a:rPr lang="es-MX" sz="2400" dirty="0">
                <a:latin typeface="Century Gothic" charset="0"/>
              </a:rPr>
              <a:t>Ambigüedad somatosexual (25% positividad)</a:t>
            </a:r>
          </a:p>
          <a:p>
            <a:pPr lvl="1" eaLnBrk="1" hangingPunct="1"/>
            <a:r>
              <a:rPr lang="es-MX" sz="2400" dirty="0">
                <a:latin typeface="Century Gothic" charset="0"/>
              </a:rPr>
              <a:t>Infertilidad oligoespérmica (0-1%)</a:t>
            </a:r>
          </a:p>
        </p:txBody>
      </p:sp>
    </p:spTree>
    <p:extLst>
      <p:ext uri="{BB962C8B-B14F-4D97-AF65-F5344CB8AC3E}">
        <p14:creationId xmlns:p14="http://schemas.microsoft.com/office/powerpoint/2010/main" val="27793856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 testiculares</a:t>
            </a: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i="1" u="sng" dirty="0" err="1"/>
              <a:t>Seminoma</a:t>
            </a:r>
            <a:r>
              <a:rPr lang="es-ES_tradnl" altLang="es-MX" b="1" dirty="0"/>
              <a:t>:</a:t>
            </a:r>
          </a:p>
          <a:p>
            <a:pPr eaLnBrk="1" hangingPunct="1"/>
            <a:r>
              <a:rPr lang="es-ES_tradnl" altLang="es-MX" b="1" dirty="0"/>
              <a:t>50% casos</a:t>
            </a:r>
          </a:p>
          <a:p>
            <a:pPr eaLnBrk="1" hangingPunct="1"/>
            <a:r>
              <a:rPr lang="es-ES_tradnl" altLang="es-MX" b="1" dirty="0"/>
              <a:t>35-49 años</a:t>
            </a:r>
          </a:p>
          <a:p>
            <a:r>
              <a:rPr lang="es-ES_tradnl" altLang="es-MX" b="1" dirty="0"/>
              <a:t>Marcadores serológicos negativos o leve aumento Gonadotrofina </a:t>
            </a:r>
            <a:r>
              <a:rPr lang="es-ES_tradnl" altLang="es-MX" b="1" dirty="0" err="1"/>
              <a:t>coriónica</a:t>
            </a:r>
            <a:r>
              <a:rPr lang="es-ES_tradnl" altLang="es-MX" b="1" dirty="0"/>
              <a:t> (5%)</a:t>
            </a:r>
          </a:p>
          <a:p>
            <a:pPr eaLnBrk="1" hangingPunct="1"/>
            <a:r>
              <a:rPr lang="es-ES_tradnl" altLang="es-MX" b="1" dirty="0"/>
              <a:t>Citoplasma claro, septos fibrosos con linfocitos y células plasmáticas. </a:t>
            </a:r>
          </a:p>
          <a:p>
            <a:pPr eaLnBrk="1" hangingPunct="1">
              <a:buFontTx/>
              <a:buNone/>
            </a:pPr>
            <a:endParaRPr lang="es-ES" alt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48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 renales malignos</a:t>
            </a:r>
            <a:endParaRPr lang="es-ES" altLang="es-MX" sz="3200" b="1" u="sng">
              <a:solidFill>
                <a:schemeClr val="tx1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altLang="es-MX" b="1" u="sng" dirty="0"/>
              <a:t>Carcinomas de células renales:</a:t>
            </a:r>
          </a:p>
          <a:p>
            <a:r>
              <a:rPr lang="es-ES_tradnl" altLang="es-MX" b="1" dirty="0"/>
              <a:t>85% de Canceres renales.</a:t>
            </a:r>
          </a:p>
          <a:p>
            <a:pPr eaLnBrk="1" hangingPunct="1"/>
            <a:r>
              <a:rPr lang="es-ES_tradnl" altLang="es-MX" b="1" dirty="0"/>
              <a:t>Frecuencia 9º en hombres y 14º en mujeres</a:t>
            </a:r>
          </a:p>
          <a:p>
            <a:pPr eaLnBrk="1" hangingPunct="1"/>
            <a:r>
              <a:rPr lang="es-ES_tradnl" altLang="es-MX" b="1" dirty="0"/>
              <a:t>60-70 años</a:t>
            </a:r>
          </a:p>
          <a:p>
            <a:pPr eaLnBrk="1" hangingPunct="1"/>
            <a:r>
              <a:rPr lang="es-ES_tradnl" altLang="es-MX" b="1" dirty="0"/>
              <a:t>Obesidad, Tabaquismo, Hipertensión, </a:t>
            </a:r>
            <a:r>
              <a:rPr lang="es-ES_tradnl" altLang="es-MX" b="1" dirty="0" err="1"/>
              <a:t>Enf</a:t>
            </a:r>
            <a:r>
              <a:rPr lang="es-ES_tradnl" altLang="es-MX" b="1" dirty="0"/>
              <a:t>. quísticas renales</a:t>
            </a:r>
          </a:p>
          <a:p>
            <a:pPr eaLnBrk="1" hangingPunct="1"/>
            <a:r>
              <a:rPr lang="es-ES_tradnl" altLang="es-MX" b="1" dirty="0"/>
              <a:t>Formas esporádicas y familiares</a:t>
            </a:r>
          </a:p>
          <a:p>
            <a:pPr eaLnBrk="1" hangingPunct="1"/>
            <a:endParaRPr lang="es-ES_tradnl" altLang="es-MX" b="1" dirty="0">
              <a:solidFill>
                <a:schemeClr val="bg1"/>
              </a:solidFill>
            </a:endParaRPr>
          </a:p>
          <a:p>
            <a:pPr eaLnBrk="1" hangingPunct="1"/>
            <a:endParaRPr lang="es-ES_tradnl" altLang="es-MX" b="1" dirty="0"/>
          </a:p>
          <a:p>
            <a:pPr eaLnBrk="1" hangingPunct="1"/>
            <a:endParaRPr lang="es-ES_tradnl" altLang="es-MX" b="1" dirty="0"/>
          </a:p>
          <a:p>
            <a:pPr eaLnBrk="1" hangingPunct="1"/>
            <a:endParaRPr lang="es-ES_tradnl" altLang="es-MX" b="1" dirty="0"/>
          </a:p>
          <a:p>
            <a:pPr eaLnBrk="1" hangingPunct="1"/>
            <a:endParaRPr lang="es-ES" altLang="es-MX" b="1" dirty="0"/>
          </a:p>
        </p:txBody>
      </p:sp>
    </p:spTree>
    <p:extLst>
      <p:ext uri="{BB962C8B-B14F-4D97-AF65-F5344CB8AC3E}">
        <p14:creationId xmlns:p14="http://schemas.microsoft.com/office/powerpoint/2010/main" val="27849096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SEMINOMA: Macroscopía</a:t>
            </a:r>
            <a:endParaRPr lang="es-ES" dirty="0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268760"/>
            <a:ext cx="7848600" cy="2016125"/>
          </a:xfrm>
        </p:spPr>
        <p:txBody>
          <a:bodyPr/>
          <a:lstStyle/>
          <a:p>
            <a:pPr eaLnBrk="1" hangingPunct="1">
              <a:buFont typeface="Wingdings 2" charset="0"/>
              <a:buNone/>
            </a:pPr>
            <a:r>
              <a:rPr lang="es-MX" sz="2400" dirty="0">
                <a:latin typeface="Century Gothic" charset="0"/>
              </a:rPr>
              <a:t>    </a:t>
            </a:r>
            <a:r>
              <a:rPr lang="es-MX" dirty="0">
                <a:latin typeface="Century Gothic" charset="0"/>
              </a:rPr>
              <a:t>Masa lobulada homogénea, tostada o grisacea, bordes bien definidos</a:t>
            </a:r>
          </a:p>
          <a:p>
            <a:pPr eaLnBrk="1" hangingPunct="1">
              <a:buFont typeface="Wingdings 2" charset="0"/>
              <a:buNone/>
            </a:pPr>
            <a:endParaRPr lang="es-MX" dirty="0">
              <a:latin typeface="Century Gothic" charset="0"/>
            </a:endParaRPr>
          </a:p>
          <a:p>
            <a:pPr eaLnBrk="1" hangingPunct="1"/>
            <a:endParaRPr lang="es-MX" sz="1800" dirty="0">
              <a:latin typeface="Century Gothic" charset="0"/>
            </a:endParaRPr>
          </a:p>
        </p:txBody>
      </p:sp>
      <p:pic>
        <p:nvPicPr>
          <p:cNvPr id="3" name="Picture 2" descr="61140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64048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67175" y="27082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0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SEMINOMA: Histología</a:t>
            </a:r>
            <a:endParaRPr lang="es-CL" dirty="0">
              <a:ea typeface="+mj-ea"/>
              <a:cs typeface="+mj-cs"/>
            </a:endParaRPr>
          </a:p>
        </p:txBody>
      </p:sp>
      <p:pic>
        <p:nvPicPr>
          <p:cNvPr id="40962" name="Content Placeholder 4" descr="P101002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6" b="15146"/>
          <a:stretch>
            <a:fillRect/>
          </a:stretch>
        </p:blipFill>
        <p:spPr/>
      </p:pic>
      <p:pic>
        <p:nvPicPr>
          <p:cNvPr id="4" name="Picture 5" descr="73171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6624638" cy="52292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1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SEMINOMA: INMUNOHISTOQUIMICA</a:t>
            </a:r>
          </a:p>
        </p:txBody>
      </p:sp>
      <p:pic>
        <p:nvPicPr>
          <p:cNvPr id="11776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70" r="-17570"/>
          <a:stretch>
            <a:fillRect/>
          </a:stretch>
        </p:blipFill>
        <p:spPr>
          <a:xfrm>
            <a:off x="-396875" y="1916113"/>
            <a:ext cx="5832475" cy="3241675"/>
          </a:xfrm>
        </p:spPr>
      </p:pic>
      <p:pic>
        <p:nvPicPr>
          <p:cNvPr id="1177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13100"/>
            <a:ext cx="44577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Box 5"/>
          <p:cNvSpPr txBox="1">
            <a:spLocks noChangeArrowheads="1"/>
          </p:cNvSpPr>
          <p:nvPr/>
        </p:nvSpPr>
        <p:spPr bwMode="auto">
          <a:xfrm>
            <a:off x="1331913" y="5157788"/>
            <a:ext cx="2230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PLAP, D2-40, CD117</a:t>
            </a:r>
          </a:p>
        </p:txBody>
      </p:sp>
      <p:sp>
        <p:nvSpPr>
          <p:cNvPr id="117765" name="TextBox 6"/>
          <p:cNvSpPr txBox="1">
            <a:spLocks noChangeArrowheads="1"/>
          </p:cNvSpPr>
          <p:nvPr/>
        </p:nvSpPr>
        <p:spPr bwMode="auto">
          <a:xfrm>
            <a:off x="6300788" y="2781300"/>
            <a:ext cx="103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OCT 3/4</a:t>
            </a:r>
          </a:p>
        </p:txBody>
      </p:sp>
    </p:spTree>
    <p:extLst>
      <p:ext uri="{BB962C8B-B14F-4D97-AF65-F5344CB8AC3E}">
        <p14:creationId xmlns:p14="http://schemas.microsoft.com/office/powerpoint/2010/main" val="1383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/>
      <p:bldP spid="11776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CARCINOMA EMBRIONARIO</a:t>
            </a:r>
            <a:endParaRPr lang="es-ES" dirty="0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0178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MX" sz="2200" dirty="0">
                <a:latin typeface="Century Gothic" charset="0"/>
              </a:rPr>
              <a:t>Presente en 87% de los tumores germinales mixtos no seminomatosos</a:t>
            </a:r>
          </a:p>
          <a:p>
            <a:pPr eaLnBrk="1" hangingPunct="1">
              <a:lnSpc>
                <a:spcPct val="90000"/>
              </a:lnSpc>
              <a:defRPr/>
            </a:pPr>
            <a:endParaRPr lang="es-MX" sz="2200" dirty="0">
              <a:latin typeface="Century Gothic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MX" sz="2200" dirty="0">
                <a:latin typeface="Century Gothic" charset="0"/>
              </a:rPr>
              <a:t>2,3 – 10% de los tumores germinales puros  </a:t>
            </a:r>
          </a:p>
          <a:p>
            <a:pPr marL="65087" indent="0" eaLnBrk="1" hangingPunct="1">
              <a:lnSpc>
                <a:spcPct val="90000"/>
              </a:lnSpc>
              <a:buFont typeface="Wingdings 2" charset="0"/>
              <a:buNone/>
              <a:defRPr/>
            </a:pPr>
            <a:endParaRPr lang="es-MX" sz="2200" dirty="0">
              <a:latin typeface="Century Gothic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MX" sz="2200" dirty="0">
                <a:latin typeface="Century Gothic" charset="0"/>
              </a:rPr>
              <a:t>Clínica: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1900" dirty="0">
                <a:latin typeface="Century Gothic" charset="0"/>
              </a:rPr>
              <a:t>Masa testicular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1900" dirty="0">
                <a:latin typeface="Century Gothic" charset="0"/>
              </a:rPr>
              <a:t>Ginecomastia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1900" dirty="0">
                <a:latin typeface="Century Gothic" charset="0"/>
              </a:rPr>
              <a:t>Por metástasis </a:t>
            </a:r>
            <a:r>
              <a:rPr lang="es-MX" sz="1700" dirty="0">
                <a:latin typeface="Century Gothic" charset="0"/>
              </a:rPr>
              <a:t>(en 10% casos)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1900" dirty="0">
                <a:latin typeface="Century Gothic" charset="0"/>
              </a:rPr>
              <a:t>60% presentan aumento hCG (asociación con células sinciciotrofoblasto)</a:t>
            </a:r>
            <a:endParaRPr lang="es-ES" sz="19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53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CARCINOMA EMBRIONARIO</a:t>
            </a:r>
            <a:b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</a:br>
            <a:r>
              <a:rPr lang="es-MX" dirty="0" err="1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Macroscopía</a:t>
            </a:r>
            <a:endParaRPr lang="es-ES" dirty="0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5186362"/>
          </a:xfrm>
        </p:spPr>
        <p:txBody>
          <a:bodyPr/>
          <a:lstStyle/>
          <a:p>
            <a:pPr eaLnBrk="1" hangingPunct="1"/>
            <a:r>
              <a:rPr lang="es-MX" sz="2400" dirty="0">
                <a:latin typeface="Century Gothic" charset="0"/>
              </a:rPr>
              <a:t>Tumor suave y granular, bordes poco definidos</a:t>
            </a:r>
          </a:p>
          <a:p>
            <a:pPr eaLnBrk="1" hangingPunct="1"/>
            <a:r>
              <a:rPr lang="es-MX" sz="2400" dirty="0">
                <a:latin typeface="Century Gothic" charset="0"/>
              </a:rPr>
              <a:t>Gris o blanquecino rosado</a:t>
            </a:r>
          </a:p>
          <a:p>
            <a:pPr eaLnBrk="1" hangingPunct="1"/>
            <a:r>
              <a:rPr lang="es-MX" sz="2400" dirty="0">
                <a:latin typeface="Century Gothic" charset="0"/>
              </a:rPr>
              <a:t>Focos de hemorragia y necrosis</a:t>
            </a:r>
            <a:endParaRPr lang="es-ES" sz="2400" dirty="0">
              <a:latin typeface="Century Gothic" charset="0"/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141663"/>
            <a:ext cx="407035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84061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/>
          <a:stretch>
            <a:fillRect/>
          </a:stretch>
        </p:blipFill>
        <p:spPr bwMode="auto">
          <a:xfrm>
            <a:off x="468313" y="3015268"/>
            <a:ext cx="4214812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9182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CARCINOMA EMBRIONARIO</a:t>
            </a:r>
            <a:b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Histología</a:t>
            </a:r>
            <a:endParaRPr lang="en-US" dirty="0"/>
          </a:p>
        </p:txBody>
      </p:sp>
      <p:pic>
        <p:nvPicPr>
          <p:cNvPr id="1198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 b="14032"/>
          <a:stretch>
            <a:fillRect/>
          </a:stretch>
        </p:blipFill>
        <p:spPr/>
      </p:pic>
      <p:pic>
        <p:nvPicPr>
          <p:cNvPr id="1198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07431" y="1013620"/>
            <a:ext cx="4619625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TUMOR DE SACO VITELINO</a:t>
            </a:r>
            <a:endParaRPr lang="es-ES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400" dirty="0">
                <a:latin typeface="Century Gothic" charset="0"/>
              </a:rPr>
              <a:t>En pacientes prepuberales 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100" dirty="0">
                <a:latin typeface="Century Gothic" charset="0"/>
              </a:rPr>
              <a:t>la neoplasia más frecuente (82% de los tumores germinales)</a:t>
            </a:r>
          </a:p>
          <a:p>
            <a:pPr lvl="1" eaLnBrk="1" hangingPunct="1">
              <a:lnSpc>
                <a:spcPct val="90000"/>
              </a:lnSpc>
            </a:pPr>
            <a:endParaRPr lang="es-MX" sz="2100" dirty="0">
              <a:latin typeface="Century Gothic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latin typeface="Century Gothic" charset="0"/>
              </a:rPr>
              <a:t>En adultos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100" dirty="0">
                <a:latin typeface="Century Gothic" charset="0"/>
              </a:rPr>
              <a:t>15 a 45 años (promedio 25-30)</a:t>
            </a:r>
          </a:p>
          <a:p>
            <a:pPr lvl="1" eaLnBrk="1" hangingPunct="1">
              <a:lnSpc>
                <a:spcPct val="90000"/>
              </a:lnSpc>
            </a:pPr>
            <a:r>
              <a:rPr lang="es-MX" sz="2100" dirty="0">
                <a:latin typeface="Century Gothic" charset="0"/>
              </a:rPr>
              <a:t>Elementos de Saco Vitelino presente en 44% de los tumores germinales no seminomatosos</a:t>
            </a:r>
          </a:p>
          <a:p>
            <a:pPr lvl="1" eaLnBrk="1" hangingPunct="1">
              <a:lnSpc>
                <a:spcPct val="90000"/>
              </a:lnSpc>
            </a:pPr>
            <a:endParaRPr lang="es-MX" sz="2100" dirty="0">
              <a:latin typeface="Century Gothic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latin typeface="Century Gothic" charset="0"/>
              </a:rPr>
              <a:t>Elevación significativa AFP</a:t>
            </a:r>
          </a:p>
        </p:txBody>
      </p:sp>
    </p:spTree>
    <p:extLst>
      <p:ext uri="{BB962C8B-B14F-4D97-AF65-F5344CB8AC3E}">
        <p14:creationId xmlns:p14="http://schemas.microsoft.com/office/powerpoint/2010/main" val="23849344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TUMOR DE SACO VITELINO</a:t>
            </a:r>
            <a:b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</a:br>
            <a:r>
              <a:rPr lang="es-MX" dirty="0">
                <a:ea typeface="+mj-ea"/>
                <a:cs typeface="+mj-cs"/>
              </a:rPr>
              <a:t> </a:t>
            </a:r>
            <a:r>
              <a:rPr lang="es-MX" dirty="0" err="1">
                <a:ea typeface="+mj-ea"/>
                <a:cs typeface="+mj-cs"/>
              </a:rPr>
              <a:t>Macroscopía</a:t>
            </a:r>
            <a:endParaRPr lang="es-ES" dirty="0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775"/>
            <a:ext cx="8229600" cy="4826000"/>
          </a:xfrm>
        </p:spPr>
        <p:txBody>
          <a:bodyPr/>
          <a:lstStyle/>
          <a:p>
            <a:pPr marL="536575" lvl="1" indent="0" eaLnBrk="1" hangingPunct="1">
              <a:lnSpc>
                <a:spcPct val="90000"/>
              </a:lnSpc>
              <a:buFont typeface="Verdana" charset="0"/>
              <a:buNone/>
            </a:pPr>
            <a:endParaRPr lang="en-US">
              <a:latin typeface="Century Gothic" charset="0"/>
            </a:endParaRPr>
          </a:p>
        </p:txBody>
      </p:sp>
      <p:pic>
        <p:nvPicPr>
          <p:cNvPr id="51203" name="Picture 1" descr="79078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85988" y="917575"/>
            <a:ext cx="4699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67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http://www.webpathology.com/slides/slides/Testes_GCT_YST2_Microcys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5498"/>
          <a:stretch>
            <a:fillRect/>
          </a:stretch>
        </p:blipFill>
        <p:spPr bwMode="auto">
          <a:xfrm>
            <a:off x="179388" y="3213100"/>
            <a:ext cx="4670425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 descr="http://www.webpathology.com/slides/slides/Testes_GCT_YST5_SchillerDuv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4796" b="2779"/>
          <a:stretch>
            <a:fillRect/>
          </a:stretch>
        </p:blipFill>
        <p:spPr bwMode="auto">
          <a:xfrm>
            <a:off x="2124075" y="2349500"/>
            <a:ext cx="46418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4" descr="http://www.webpathology.com/slides/slides/Testes_GCT_YST8_Soli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6"/>
          <a:stretch>
            <a:fillRect/>
          </a:stretch>
        </p:blipFill>
        <p:spPr bwMode="auto">
          <a:xfrm>
            <a:off x="4140200" y="1052513"/>
            <a:ext cx="48006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TUMOR DE SACO VITELINO</a:t>
            </a:r>
            <a:b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Histología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CORIOCARCINOMA</a:t>
            </a:r>
            <a:endParaRPr lang="es-ES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s-MX" sz="2400" dirty="0">
                <a:latin typeface="Century Gothic" charset="0"/>
              </a:rPr>
              <a:t>Componente infrecuente de tumores germinales mixtos</a:t>
            </a:r>
          </a:p>
          <a:p>
            <a:pPr lvl="1" eaLnBrk="1" hangingPunct="1"/>
            <a:r>
              <a:rPr lang="es-MX" sz="2400" dirty="0">
                <a:latin typeface="Century Gothic" charset="0"/>
              </a:rPr>
              <a:t>Presente en el 15% casos</a:t>
            </a:r>
          </a:p>
          <a:p>
            <a:pPr lvl="1" eaLnBrk="1" hangingPunct="1"/>
            <a:r>
              <a:rPr lang="es-MX" sz="2400" dirty="0">
                <a:latin typeface="Century Gothic" charset="0"/>
              </a:rPr>
              <a:t>1% puros.</a:t>
            </a:r>
          </a:p>
          <a:p>
            <a:pPr eaLnBrk="1" hangingPunct="1"/>
            <a:r>
              <a:rPr lang="es-MX" sz="2400" dirty="0">
                <a:latin typeface="Century Gothic" charset="0"/>
              </a:rPr>
              <a:t>El promedio de edad a los 25-30 años</a:t>
            </a:r>
          </a:p>
          <a:p>
            <a:pPr eaLnBrk="1" hangingPunct="1"/>
            <a:r>
              <a:rPr lang="es-MX" sz="2400" dirty="0">
                <a:latin typeface="Century Gothic" charset="0"/>
              </a:rPr>
              <a:t>Los síntomas secundarios a las metástasis</a:t>
            </a:r>
          </a:p>
          <a:p>
            <a:pPr lvl="2" eaLnBrk="1" hangingPunct="1"/>
            <a:r>
              <a:rPr lang="es-MX" dirty="0">
                <a:latin typeface="Century Gothic" charset="0"/>
              </a:rPr>
              <a:t>Pulmón</a:t>
            </a:r>
          </a:p>
          <a:p>
            <a:pPr lvl="2" eaLnBrk="1" hangingPunct="1"/>
            <a:r>
              <a:rPr lang="es-MX" dirty="0">
                <a:latin typeface="Century Gothic" charset="0"/>
              </a:rPr>
              <a:t>Cerebro</a:t>
            </a:r>
          </a:p>
          <a:p>
            <a:pPr lvl="2" eaLnBrk="1" hangingPunct="1"/>
            <a:r>
              <a:rPr lang="es-MX" dirty="0">
                <a:latin typeface="Century Gothic" charset="0"/>
              </a:rPr>
              <a:t>Tracto GI</a:t>
            </a:r>
          </a:p>
          <a:p>
            <a:pPr lvl="2" eaLnBrk="1" hangingPunct="1"/>
            <a:endParaRPr lang="es-MX" dirty="0">
              <a:latin typeface="Century Gothic" charset="0"/>
            </a:endParaRPr>
          </a:p>
          <a:p>
            <a:pPr eaLnBrk="1" hangingPunct="1"/>
            <a:r>
              <a:rPr lang="es-MX" sz="2400" dirty="0">
                <a:latin typeface="Century Gothic" charset="0"/>
              </a:rPr>
              <a:t>Altos niveles hCG : Ginecomastia</a:t>
            </a:r>
            <a:endParaRPr lang="es-ES" sz="24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Carcinoma de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Renales</a:t>
            </a:r>
            <a:r>
              <a:rPr lang="en-US" dirty="0"/>
              <a:t> (RCC)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-11332" r="-11332"/>
          <a:stretch>
            <a:fillRect/>
          </a:stretch>
        </p:blipFill>
        <p:spPr>
          <a:prstGeom prst="rect">
            <a:avLst/>
          </a:prstGeom>
          <a:noFill/>
          <a:ln>
            <a:solidFill>
              <a:srgbClr val="4F81BD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3" y="6218461"/>
            <a:ext cx="4030133" cy="45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492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CORIOCARCINOMA</a:t>
            </a:r>
            <a:b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</a:br>
            <a:r>
              <a:rPr lang="es-MX" dirty="0">
                <a:ea typeface="+mj-ea"/>
                <a:cs typeface="+mj-cs"/>
              </a:rPr>
              <a:t> </a:t>
            </a:r>
            <a:r>
              <a:rPr lang="es-MX" dirty="0" err="1">
                <a:ea typeface="+mj-ea"/>
                <a:cs typeface="+mj-cs"/>
              </a:rPr>
              <a:t>Macroscopía</a:t>
            </a:r>
            <a:endParaRPr lang="es-ES" dirty="0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5"/>
            <a:ext cx="8229600" cy="5257800"/>
          </a:xfrm>
        </p:spPr>
        <p:txBody>
          <a:bodyPr/>
          <a:lstStyle/>
          <a:p>
            <a:pPr eaLnBrk="1" hangingPunct="1">
              <a:buFont typeface="Wingdings 2" charset="0"/>
              <a:buNone/>
            </a:pPr>
            <a:endParaRPr lang="es-MX">
              <a:latin typeface="Century Gothic" charset="0"/>
            </a:endParaRPr>
          </a:p>
          <a:p>
            <a:pPr lvl="1" eaLnBrk="1" hangingPunct="1"/>
            <a:r>
              <a:rPr lang="es-MX">
                <a:latin typeface="Century Gothic" charset="0"/>
              </a:rPr>
              <a:t>Nódulo hemorrágico y necrótico</a:t>
            </a:r>
          </a:p>
          <a:p>
            <a:pPr lvl="1" eaLnBrk="1" hangingPunct="1"/>
            <a:r>
              <a:rPr lang="es-MX">
                <a:latin typeface="Century Gothic" charset="0"/>
              </a:rPr>
              <a:t>Habitual compromiso vascular de cordón</a:t>
            </a:r>
          </a:p>
          <a:p>
            <a:pPr lvl="1" eaLnBrk="1" hangingPunct="1"/>
            <a:r>
              <a:rPr lang="es-MX">
                <a:latin typeface="Century Gothic" charset="0"/>
              </a:rPr>
              <a:t>en algunos casos con marcada regresión, puede verse sólo una cicatriz</a:t>
            </a:r>
            <a:endParaRPr lang="es-ES">
              <a:latin typeface="Century Gothic" charset="0"/>
            </a:endParaRPr>
          </a:p>
        </p:txBody>
      </p:sp>
      <p:pic>
        <p:nvPicPr>
          <p:cNvPr id="71683" name="Picture 5" descr="81503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76475"/>
            <a:ext cx="5821363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Título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CORIOCARCINOMA</a:t>
            </a:r>
            <a:b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 Histología</a:t>
            </a:r>
            <a:endParaRPr lang="es-CL" dirty="0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73731" name="Picture 2" descr="http://www.webpathology.com/slides/slides/Testes_GCT_ChorioC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6084"/>
          <a:stretch>
            <a:fillRect/>
          </a:stretch>
        </p:blipFill>
        <p:spPr bwMode="auto">
          <a:xfrm>
            <a:off x="457200" y="1760538"/>
            <a:ext cx="527208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6" descr="http://www.webpathology.com/slides/slides/Testes_GCT_ChorioC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5093"/>
          <a:stretch>
            <a:fillRect/>
          </a:stretch>
        </p:blipFill>
        <p:spPr bwMode="auto">
          <a:xfrm>
            <a:off x="3492500" y="2460625"/>
            <a:ext cx="51466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 Marcador de contenido" descr="6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6" b="16246"/>
          <a:stretch>
            <a:fillRect/>
          </a:stretch>
        </p:blipFill>
        <p:spPr>
          <a:ln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359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TERATOMAS</a:t>
            </a:r>
            <a:endParaRPr lang="es-ES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 fontScale="92500" lnSpcReduction="20000"/>
          </a:bodyPr>
          <a:lstStyle/>
          <a:p>
            <a:r>
              <a:rPr lang="es-ES_tradnl" b="1" dirty="0"/>
              <a:t>Elementos de ectodermo, endodermo y mesodermo</a:t>
            </a:r>
            <a:endParaRPr lang="es-ES" sz="2400" dirty="0">
              <a:latin typeface="Century Gothic" charset="0"/>
            </a:endParaRPr>
          </a:p>
          <a:p>
            <a:pPr eaLnBrk="1" hangingPunct="1"/>
            <a:r>
              <a:rPr lang="es-ES" sz="2400" dirty="0">
                <a:latin typeface="Century Gothic" charset="0"/>
              </a:rPr>
              <a:t>Segunda neoplasia más frecuente en niños</a:t>
            </a:r>
          </a:p>
          <a:p>
            <a:pPr lvl="2" eaLnBrk="1" hangingPunct="1"/>
            <a:r>
              <a:rPr lang="es-ES" dirty="0">
                <a:latin typeface="Century Gothic" charset="0"/>
              </a:rPr>
              <a:t>Forma pura</a:t>
            </a:r>
          </a:p>
          <a:p>
            <a:pPr lvl="2" eaLnBrk="1" hangingPunct="1"/>
            <a:r>
              <a:rPr lang="es-ES" dirty="0">
                <a:latin typeface="Century Gothic" charset="0"/>
              </a:rPr>
              <a:t>Siempre benignos (no </a:t>
            </a:r>
            <a:r>
              <a:rPr lang="es-ES" dirty="0" err="1">
                <a:latin typeface="Century Gothic" charset="0"/>
              </a:rPr>
              <a:t>metastizan</a:t>
            </a:r>
            <a:r>
              <a:rPr lang="es-ES" dirty="0">
                <a:latin typeface="Century Gothic" charset="0"/>
              </a:rPr>
              <a:t>)</a:t>
            </a:r>
          </a:p>
          <a:p>
            <a:pPr eaLnBrk="1" hangingPunct="1"/>
            <a:endParaRPr lang="es-ES" dirty="0">
              <a:latin typeface="Century Gothic" charset="0"/>
            </a:endParaRPr>
          </a:p>
          <a:p>
            <a:pPr eaLnBrk="1" hangingPunct="1"/>
            <a:r>
              <a:rPr lang="es-ES" sz="2400" dirty="0">
                <a:latin typeface="Century Gothic" charset="0"/>
              </a:rPr>
              <a:t>En adultos:</a:t>
            </a:r>
          </a:p>
          <a:p>
            <a:pPr lvl="2" eaLnBrk="1" hangingPunct="1"/>
            <a:r>
              <a:rPr lang="es-ES" dirty="0">
                <a:latin typeface="Century Gothic" charset="0"/>
              </a:rPr>
              <a:t>Puros muy infrecuentes (3%).</a:t>
            </a:r>
          </a:p>
          <a:p>
            <a:pPr lvl="2" eaLnBrk="1" hangingPunct="1"/>
            <a:r>
              <a:rPr lang="es-ES" dirty="0">
                <a:latin typeface="Century Gothic" charset="0"/>
              </a:rPr>
              <a:t>Componente de tumor germinal mixto</a:t>
            </a:r>
          </a:p>
          <a:p>
            <a:pPr lvl="2" eaLnBrk="1" hangingPunct="1"/>
            <a:r>
              <a:rPr lang="es-ES" dirty="0">
                <a:latin typeface="Century Gothic" charset="0"/>
              </a:rPr>
              <a:t>Presente en más del 50% de los tumores germinales mixtos</a:t>
            </a:r>
          </a:p>
          <a:p>
            <a:pPr lvl="2" eaLnBrk="1" hangingPunct="1"/>
            <a:r>
              <a:rPr lang="es-ES" dirty="0">
                <a:latin typeface="Century Gothic" charset="0"/>
              </a:rPr>
              <a:t>Riesgo metástasis (incluso los maduros)</a:t>
            </a:r>
          </a:p>
        </p:txBody>
      </p:sp>
    </p:spTree>
    <p:extLst>
      <p:ext uri="{BB962C8B-B14F-4D97-AF65-F5344CB8AC3E}">
        <p14:creationId xmlns:p14="http://schemas.microsoft.com/office/powerpoint/2010/main" val="35550465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 testiculares</a:t>
            </a: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 altLang="es-MX" b="1" u="sng" dirty="0"/>
              <a:t>Teratomas con transformación maligna de tipo somático </a:t>
            </a:r>
            <a:r>
              <a:rPr lang="es-ES_tradnl" altLang="es-MX" b="1" dirty="0"/>
              <a:t>:</a:t>
            </a:r>
          </a:p>
          <a:p>
            <a:pPr eaLnBrk="1" hangingPunct="1">
              <a:buFontTx/>
              <a:buChar char="-"/>
            </a:pPr>
            <a:endParaRPr lang="es-ES_tradnl" altLang="es-MX" b="1" dirty="0"/>
          </a:p>
          <a:p>
            <a:pPr eaLnBrk="1" hangingPunct="1">
              <a:buFontTx/>
              <a:buChar char="-"/>
            </a:pPr>
            <a:r>
              <a:rPr lang="es-ES_tradnl" altLang="es-MX" b="1" dirty="0"/>
              <a:t>Sarcomas (</a:t>
            </a:r>
            <a:r>
              <a:rPr lang="es-ES_tradnl" altLang="es-MX" b="1" dirty="0" err="1"/>
              <a:t>rabdomiosarcoma</a:t>
            </a:r>
            <a:r>
              <a:rPr lang="es-ES_tradnl" altLang="es-MX" b="1" dirty="0"/>
              <a:t>)</a:t>
            </a:r>
          </a:p>
          <a:p>
            <a:pPr eaLnBrk="1" hangingPunct="1">
              <a:buFontTx/>
              <a:buChar char="-"/>
            </a:pPr>
            <a:r>
              <a:rPr lang="es-ES_tradnl" altLang="es-MX" b="1" dirty="0"/>
              <a:t>Carcinomas (escamoso-</a:t>
            </a:r>
            <a:r>
              <a:rPr lang="es-ES_tradnl" altLang="es-MX" b="1" dirty="0" err="1"/>
              <a:t>adenoCA</a:t>
            </a:r>
            <a:r>
              <a:rPr lang="es-ES_tradnl" altLang="es-MX" b="1" dirty="0"/>
              <a:t>)</a:t>
            </a:r>
          </a:p>
          <a:p>
            <a:pPr eaLnBrk="1" hangingPunct="1">
              <a:buFontTx/>
              <a:buChar char="-"/>
            </a:pPr>
            <a:r>
              <a:rPr lang="es-ES_tradnl" altLang="es-MX" b="1" dirty="0"/>
              <a:t>Otros (PNET)</a:t>
            </a:r>
          </a:p>
          <a:p>
            <a:pPr eaLnBrk="1" hangingPunct="1"/>
            <a:endParaRPr lang="es-ES_tradnl" altLang="es-MX" b="1" dirty="0"/>
          </a:p>
          <a:p>
            <a:pPr eaLnBrk="1" hangingPunct="1"/>
            <a:endParaRPr lang="es-ES_tradnl" altLang="es-MX" b="1" dirty="0"/>
          </a:p>
          <a:p>
            <a:pPr eaLnBrk="1" hangingPunct="1">
              <a:buFontTx/>
              <a:buNone/>
            </a:pPr>
            <a:endParaRPr lang="es-ES_tradnl" altLang="es-MX" b="1" dirty="0"/>
          </a:p>
          <a:p>
            <a:pPr eaLnBrk="1" hangingPunct="1">
              <a:buFontTx/>
              <a:buNone/>
            </a:pPr>
            <a:endParaRPr lang="es-ES" altLang="es-MX" b="1" dirty="0"/>
          </a:p>
        </p:txBody>
      </p:sp>
    </p:spTree>
    <p:extLst>
      <p:ext uri="{BB962C8B-B14F-4D97-AF65-F5344CB8AC3E}">
        <p14:creationId xmlns:p14="http://schemas.microsoft.com/office/powerpoint/2010/main" val="30367310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  <a:ea typeface="+mj-ea"/>
                <a:cs typeface="+mj-cs"/>
              </a:rPr>
              <a:t>TERATOMAS: Macroscopía</a:t>
            </a:r>
            <a:endParaRPr lang="es-ES" dirty="0">
              <a:solidFill>
                <a:schemeClr val="accent1">
                  <a:tint val="83000"/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270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5186362"/>
          </a:xfrm>
        </p:spPr>
        <p:txBody>
          <a:bodyPr/>
          <a:lstStyle/>
          <a:p>
            <a:pPr eaLnBrk="1" hangingPunct="1"/>
            <a:r>
              <a:rPr lang="es-MX" sz="2400">
                <a:latin typeface="Century Gothic" charset="0"/>
              </a:rPr>
              <a:t>Heterogéneo con áreas sólidas y quísticas de contenido mucoideo o grumoso.</a:t>
            </a:r>
          </a:p>
          <a:p>
            <a:pPr eaLnBrk="1" hangingPunct="1"/>
            <a:r>
              <a:rPr lang="es-MX" sz="2400">
                <a:latin typeface="Century Gothic" charset="0"/>
              </a:rPr>
              <a:t>Areas cerebriformes y hemorragia : componente inmaduro</a:t>
            </a:r>
            <a:endParaRPr lang="es-ES" sz="2400">
              <a:latin typeface="Century Gothic" charset="0"/>
            </a:endParaRPr>
          </a:p>
        </p:txBody>
      </p:sp>
      <p:pic>
        <p:nvPicPr>
          <p:cNvPr id="72707" name="Picture 4" descr="86945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40957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Content Placeholder 3" descr="P102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18607" r="26337" b="31732"/>
          <a:stretch>
            <a:fillRect/>
          </a:stretch>
        </p:blipFill>
        <p:spPr bwMode="auto">
          <a:xfrm>
            <a:off x="4500563" y="3429000"/>
            <a:ext cx="4333875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9675767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349250"/>
          <a:ext cx="9144000" cy="600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Image" r:id="rId3" imgW="4800000" imgH="3153215" progId="PhotoDeluxeBusiness.Image.1">
                  <p:embed/>
                </p:oleObj>
              </mc:Choice>
              <mc:Fallback>
                <p:oleObj name="Image" r:id="rId3" imgW="4800000" imgH="3153215" progId="PhotoDeluxeBusiness.Image.1">
                  <p:embed/>
                  <p:pic>
                    <p:nvPicPr>
                      <p:cNvPr id="983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9250"/>
                        <a:ext cx="9144000" cy="600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1258888" y="6092825"/>
            <a:ext cx="547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CL" altLang="es-MX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166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 descr="14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46238"/>
            <a:ext cx="6948487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92325"/>
            <a:ext cx="59182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MX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TERATOMAS: Histología</a:t>
            </a:r>
            <a:endParaRPr lang="en-US" dirty="0"/>
          </a:p>
        </p:txBody>
      </p:sp>
      <p:pic>
        <p:nvPicPr>
          <p:cNvPr id="88065" name="Picture 5" descr="http://www.webpathology.com/slides/slides/Testes_GCT_MatureTeratom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6483"/>
          <a:stretch>
            <a:fillRect/>
          </a:stretch>
        </p:blipFill>
        <p:spPr bwMode="auto">
          <a:xfrm>
            <a:off x="323850" y="1563688"/>
            <a:ext cx="530225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6" descr="http://www.webpathology.com/slides/slides/Testes_GCT_ImmatureTeratoma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5212"/>
          <a:stretch>
            <a:fillRect/>
          </a:stretch>
        </p:blipFill>
        <p:spPr bwMode="auto">
          <a:xfrm>
            <a:off x="3810000" y="2914650"/>
            <a:ext cx="5202238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11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290513"/>
          <a:ext cx="9144000" cy="612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Image" r:id="rId3" imgW="3809524" imgH="2553056" progId="PhotoDeluxeBusiness.Image.1">
                  <p:embed/>
                </p:oleObj>
              </mc:Choice>
              <mc:Fallback>
                <p:oleObj name="Image" r:id="rId3" imgW="3809524" imgH="2553056" progId="PhotoDeluxeBusiness.Image.1">
                  <p:embed/>
                  <p:pic>
                    <p:nvPicPr>
                      <p:cNvPr id="993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0513"/>
                        <a:ext cx="9144000" cy="612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187450" y="6092825"/>
            <a:ext cx="5832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CL" altLang="es-MX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111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Quiste</a:t>
            </a:r>
            <a:r>
              <a:rPr lang="en-US" dirty="0"/>
              <a:t> </a:t>
            </a:r>
            <a:r>
              <a:rPr lang="en-US" dirty="0" err="1"/>
              <a:t>dermoide</a:t>
            </a:r>
            <a:r>
              <a:rPr lang="en-US" dirty="0"/>
              <a:t> y </a:t>
            </a:r>
            <a:r>
              <a:rPr lang="en-US" dirty="0" err="1"/>
              <a:t>epidermoide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Variantes</a:t>
            </a:r>
            <a:r>
              <a:rPr lang="en-US" dirty="0"/>
              <a:t> de </a:t>
            </a:r>
            <a:r>
              <a:rPr lang="en-US" dirty="0" err="1"/>
              <a:t>teratoma</a:t>
            </a:r>
            <a:r>
              <a:rPr lang="en-US" dirty="0"/>
              <a:t> de </a:t>
            </a:r>
            <a:r>
              <a:rPr lang="en-US" dirty="0" err="1"/>
              <a:t>tipo</a:t>
            </a:r>
            <a:r>
              <a:rPr lang="en-US" dirty="0"/>
              <a:t> pre-</a:t>
            </a:r>
            <a:r>
              <a:rPr lang="en-US" dirty="0" err="1"/>
              <a:t>puberal</a:t>
            </a:r>
            <a:r>
              <a:rPr lang="en-US" dirty="0"/>
              <a:t>.</a:t>
            </a:r>
          </a:p>
          <a:p>
            <a:r>
              <a:rPr lang="en-US" dirty="0" err="1"/>
              <a:t>Benignos</a:t>
            </a:r>
            <a:r>
              <a:rPr lang="en-US" dirty="0"/>
              <a:t>.</a:t>
            </a:r>
          </a:p>
          <a:p>
            <a:r>
              <a:rPr lang="en-US" dirty="0" err="1"/>
              <a:t>Compuestos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epitelio</a:t>
            </a:r>
            <a:r>
              <a:rPr lang="en-US" dirty="0"/>
              <a:t> de </a:t>
            </a:r>
            <a:r>
              <a:rPr lang="en-US" dirty="0" err="1"/>
              <a:t>tipo</a:t>
            </a:r>
            <a:r>
              <a:rPr lang="en-US" dirty="0"/>
              <a:t> epidermis con o sin </a:t>
            </a:r>
            <a:r>
              <a:rPr lang="en-US" dirty="0" err="1"/>
              <a:t>anexos</a:t>
            </a:r>
            <a:r>
              <a:rPr lang="en-US" dirty="0"/>
              <a:t> </a:t>
            </a:r>
            <a:r>
              <a:rPr lang="en-US" dirty="0" err="1"/>
              <a:t>cutáneos</a:t>
            </a:r>
            <a:r>
              <a:rPr lang="en-US" dirty="0"/>
              <a:t>.</a:t>
            </a:r>
          </a:p>
          <a:p>
            <a:r>
              <a:rPr lang="en-US" dirty="0"/>
              <a:t>No </a:t>
            </a:r>
            <a:r>
              <a:rPr lang="en-US" dirty="0" err="1"/>
              <a:t>asociado</a:t>
            </a:r>
            <a:r>
              <a:rPr lang="en-US" dirty="0"/>
              <a:t> a NGIT.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062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-22225" y="404813"/>
          <a:ext cx="9202738" cy="616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Image" r:id="rId3" imgW="3809524" imgH="2553056" progId="PhotoDeluxeBusiness.Image.1">
                  <p:embed/>
                </p:oleObj>
              </mc:Choice>
              <mc:Fallback>
                <p:oleObj name="Image" r:id="rId3" imgW="3809524" imgH="2553056" progId="PhotoDeluxeBusiness.Image.1">
                  <p:embed/>
                  <p:pic>
                    <p:nvPicPr>
                      <p:cNvPr id="1003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404813"/>
                        <a:ext cx="9202738" cy="616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692275" y="6165850"/>
            <a:ext cx="619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altLang="es-MX"/>
              <a:t>Quiste dermoide</a:t>
            </a:r>
          </a:p>
        </p:txBody>
      </p:sp>
    </p:spTree>
    <p:extLst>
      <p:ext uri="{BB962C8B-B14F-4D97-AF65-F5344CB8AC3E}">
        <p14:creationId xmlns:p14="http://schemas.microsoft.com/office/powerpoint/2010/main" val="3862730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 renales malignos</a:t>
            </a:r>
            <a:endParaRPr lang="es-ES" altLang="es-MX" sz="3200" b="1" u="sng">
              <a:solidFill>
                <a:schemeClr val="tx1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altLang="es-MX" b="1" u="sng" dirty="0"/>
              <a:t>Carcinoma</a:t>
            </a:r>
            <a:r>
              <a:rPr lang="es-ES_tradnl" altLang="es-MX" sz="3600" b="1" u="sng" dirty="0"/>
              <a:t> </a:t>
            </a:r>
            <a:r>
              <a:rPr lang="es-ES_tradnl" altLang="es-MX" b="1" u="sng" dirty="0"/>
              <a:t>convencional o de células claras (hipernefroma mal nombre)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MX" b="1" dirty="0"/>
              <a:t>         el más frecuente 65 – 70 </a:t>
            </a:r>
            <a:r>
              <a:rPr lang="es-ES_tradnl" altLang="es-MX" sz="2800" b="1" dirty="0"/>
              <a:t>%.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MX" sz="2800" b="1" dirty="0"/>
              <a:t>          Células claras o </a:t>
            </a:r>
            <a:r>
              <a:rPr lang="es-ES_tradnl" altLang="es-MX" sz="2800" b="1" dirty="0" err="1"/>
              <a:t>eosinofílicas</a:t>
            </a:r>
            <a:endParaRPr lang="es-ES_tradnl" altLang="es-MX" sz="28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MX" sz="2800" b="1" dirty="0"/>
              <a:t>          Pérdida 3p14-26 ( gen VHL-supresor)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altLang="es-MX" sz="28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altLang="es-MX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MX" b="1" dirty="0"/>
              <a:t>      </a:t>
            </a:r>
          </a:p>
          <a:p>
            <a:pPr eaLnBrk="1" hangingPunct="1">
              <a:lnSpc>
                <a:spcPct val="90000"/>
              </a:lnSpc>
            </a:pPr>
            <a:endParaRPr lang="es-ES_tradnl" altLang="es-MX" b="1" dirty="0"/>
          </a:p>
          <a:p>
            <a:pPr eaLnBrk="1" hangingPunct="1">
              <a:lnSpc>
                <a:spcPct val="90000"/>
              </a:lnSpc>
            </a:pPr>
            <a:endParaRPr lang="es-ES_tradnl" altLang="es-MX" b="1" dirty="0"/>
          </a:p>
          <a:p>
            <a:pPr eaLnBrk="1" hangingPunct="1">
              <a:lnSpc>
                <a:spcPct val="90000"/>
              </a:lnSpc>
            </a:pPr>
            <a:endParaRPr lang="es-ES_tradnl" altLang="es-MX" b="1" dirty="0"/>
          </a:p>
          <a:p>
            <a:pPr eaLnBrk="1" hangingPunct="1">
              <a:lnSpc>
                <a:spcPct val="90000"/>
              </a:lnSpc>
            </a:pPr>
            <a:endParaRPr lang="es-ES_tradnl" altLang="es-MX" sz="3600" b="1" dirty="0"/>
          </a:p>
          <a:p>
            <a:pPr eaLnBrk="1" hangingPunct="1">
              <a:lnSpc>
                <a:spcPct val="90000"/>
              </a:lnSpc>
            </a:pPr>
            <a:endParaRPr lang="es-ES" alt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1693152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MX" sz="3600" dirty="0">
                <a:ea typeface="+mj-ea"/>
                <a:cs typeface="+mj-cs"/>
              </a:rPr>
              <a:t>    TUMORES QUEMADOS O CON REGRESIÓN ESPONTÁNEA</a:t>
            </a:r>
            <a:endParaRPr lang="es-CL" sz="3600" dirty="0">
              <a:ea typeface="+mj-ea"/>
              <a:cs typeface="+mj-cs"/>
            </a:endParaRPr>
          </a:p>
        </p:txBody>
      </p:sp>
      <p:sp>
        <p:nvSpPr>
          <p:cNvPr id="89090" name="2 Marcador de contenido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es-MX" dirty="0">
                <a:latin typeface="Century Gothic" charset="0"/>
              </a:rPr>
              <a:t>Tumor 1° ha sufrido necrosis y fibrosis</a:t>
            </a:r>
          </a:p>
          <a:p>
            <a:r>
              <a:rPr lang="es-MX" dirty="0">
                <a:latin typeface="Century Gothic" charset="0"/>
              </a:rPr>
              <a:t>Más común Seminoma y Coriocarcinoma</a:t>
            </a:r>
          </a:p>
          <a:p>
            <a:r>
              <a:rPr lang="es-MX" dirty="0">
                <a:latin typeface="Century Gothic" charset="0"/>
              </a:rPr>
              <a:t>Cicatriz asociada a IGCNU</a:t>
            </a:r>
          </a:p>
          <a:p>
            <a:r>
              <a:rPr lang="es-MX" dirty="0">
                <a:latin typeface="Century Gothic" charset="0"/>
              </a:rPr>
              <a:t>Calcificación intratubular</a:t>
            </a:r>
          </a:p>
          <a:p>
            <a:r>
              <a:rPr lang="es-MX" dirty="0">
                <a:latin typeface="Century Gothic" charset="0"/>
              </a:rPr>
              <a:t>Sólo cicatriz testicular y enfermedad metastásica</a:t>
            </a:r>
            <a:endParaRPr lang="es-CL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38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b="1" u="sng">
                <a:solidFill>
                  <a:schemeClr val="tx1"/>
                </a:solidFill>
              </a:rPr>
              <a:t>Tumores  testiculares</a:t>
            </a:r>
            <a:endParaRPr lang="es-ES" altLang="es-MX" b="1" u="sng">
              <a:solidFill>
                <a:schemeClr val="tx1"/>
              </a:solidFill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s-ES_tradnl" altLang="es-MX" i="1" u="sng" dirty="0"/>
              <a:t>Neoplasias </a:t>
            </a:r>
            <a:r>
              <a:rPr lang="es-ES_tradnl" altLang="es-MX" i="1" u="sng" dirty="0" err="1"/>
              <a:t>geminales</a:t>
            </a:r>
            <a:r>
              <a:rPr lang="es-ES_tradnl" altLang="es-MX" i="1" u="sng" dirty="0"/>
              <a:t> mixtas</a:t>
            </a:r>
            <a:r>
              <a:rPr lang="es-ES_tradnl" altLang="es-MX" i="1" dirty="0"/>
              <a:t>:</a:t>
            </a:r>
            <a:endParaRPr lang="es-ES_tradnl" altLang="es-MX" b="1" dirty="0"/>
          </a:p>
          <a:p>
            <a:pPr eaLnBrk="1" hangingPunct="1"/>
            <a:endParaRPr lang="es-ES_tradnl" altLang="es-MX" b="1" dirty="0"/>
          </a:p>
          <a:p>
            <a:pPr eaLnBrk="1" hangingPunct="1"/>
            <a:r>
              <a:rPr lang="es-ES_tradnl" altLang="es-MX" dirty="0"/>
              <a:t>Combinación de varios tipos histológicos</a:t>
            </a:r>
          </a:p>
          <a:p>
            <a:pPr eaLnBrk="1" hangingPunct="1"/>
            <a:endParaRPr lang="es-ES_tradnl" altLang="es-MX" b="1" dirty="0"/>
          </a:p>
          <a:p>
            <a:pPr eaLnBrk="1" hangingPunct="1"/>
            <a:r>
              <a:rPr lang="es-ES_tradnl" altLang="es-MX" b="1" dirty="0"/>
              <a:t>65-70% de casos de tumores no </a:t>
            </a:r>
            <a:r>
              <a:rPr lang="es-ES_tradnl" altLang="es-MX" b="1" dirty="0" err="1"/>
              <a:t>seminomatosos</a:t>
            </a:r>
            <a:r>
              <a:rPr lang="es-ES_tradnl" altLang="es-MX" b="1" dirty="0"/>
              <a:t>.</a:t>
            </a:r>
          </a:p>
          <a:p>
            <a:pPr eaLnBrk="1" hangingPunct="1"/>
            <a:endParaRPr lang="es-ES_tradnl" altLang="es-MX" b="1" dirty="0"/>
          </a:p>
          <a:p>
            <a:pPr eaLnBrk="1" hangingPunct="1"/>
            <a:endParaRPr lang="es-ES_tradnl" altLang="es-MX" b="1" dirty="0"/>
          </a:p>
          <a:p>
            <a:pPr eaLnBrk="1" hangingPunct="1">
              <a:buFontTx/>
              <a:buNone/>
            </a:pPr>
            <a:endParaRPr lang="es-ES_tradnl" altLang="es-MX" b="1" dirty="0"/>
          </a:p>
          <a:p>
            <a:pPr eaLnBrk="1" hangingPunct="1">
              <a:buFontTx/>
              <a:buNone/>
            </a:pPr>
            <a:endParaRPr lang="es-ES" altLang="es-MX" b="1" dirty="0"/>
          </a:p>
        </p:txBody>
      </p:sp>
    </p:spTree>
    <p:extLst>
      <p:ext uri="{BB962C8B-B14F-4D97-AF65-F5344CB8AC3E}">
        <p14:creationId xmlns:p14="http://schemas.microsoft.com/office/powerpoint/2010/main" val="39088829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CL" altLang="es-MX" sz="4000">
                <a:solidFill>
                  <a:schemeClr val="tx1"/>
                </a:solidFill>
              </a:rPr>
              <a:t>Tumores de células de Leydig y de Sertoli</a:t>
            </a:r>
            <a:endParaRPr lang="es-ES" altLang="es-MX" sz="4000">
              <a:solidFill>
                <a:schemeClr val="tx1"/>
              </a:solidFill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CL" altLang="es-MX"/>
          </a:p>
          <a:p>
            <a:pPr eaLnBrk="1" hangingPunct="1"/>
            <a:r>
              <a:rPr lang="es-CL" altLang="es-MX"/>
              <a:t>Rango etario amplio (Sertoli 40a)</a:t>
            </a:r>
          </a:p>
          <a:p>
            <a:pPr eaLnBrk="1" hangingPunct="1"/>
            <a:r>
              <a:rPr lang="es-CL" altLang="es-MX"/>
              <a:t>Usualmente benignos</a:t>
            </a:r>
          </a:p>
          <a:p>
            <a:pPr eaLnBrk="1" hangingPunct="1"/>
            <a:r>
              <a:rPr lang="es-CL" altLang="es-MX"/>
              <a:t>Tumores de Leydig: pubertad precoz, ginecomastia</a:t>
            </a:r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858429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CL" altLang="es-MX">
                <a:solidFill>
                  <a:schemeClr val="tx1"/>
                </a:solidFill>
              </a:rPr>
              <a:t>Linfoma testicular</a:t>
            </a:r>
            <a:endParaRPr lang="es-ES" altLang="es-MX">
              <a:solidFill>
                <a:schemeClr val="tx1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CL" altLang="es-MX"/>
          </a:p>
          <a:p>
            <a:pPr eaLnBrk="1" hangingPunct="1"/>
            <a:r>
              <a:rPr lang="es-CL" altLang="es-MX"/>
              <a:t>Adultos mayores</a:t>
            </a:r>
          </a:p>
          <a:p>
            <a:pPr eaLnBrk="1" hangingPunct="1"/>
            <a:r>
              <a:rPr lang="es-CL" altLang="es-MX"/>
              <a:t>Poco frecuente</a:t>
            </a:r>
          </a:p>
          <a:p>
            <a:pPr eaLnBrk="1" hangingPunct="1"/>
            <a:r>
              <a:rPr lang="es-CL" altLang="es-MX"/>
              <a:t>Uni-bilateral</a:t>
            </a:r>
          </a:p>
          <a:p>
            <a:pPr eaLnBrk="1" hangingPunct="1"/>
            <a:r>
              <a:rPr lang="es-CL" altLang="es-MX"/>
              <a:t>Usulamente de tipo B de células grandes</a:t>
            </a:r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5486021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08063010291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1513" y="0"/>
            <a:ext cx="5392737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6"/>
          <p:cNvSpPr txBox="1">
            <a:spLocks noChangeArrowheads="1"/>
          </p:cNvSpPr>
          <p:nvPr/>
        </p:nvSpPr>
        <p:spPr bwMode="auto">
          <a:xfrm>
            <a:off x="395288" y="2492375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altLang="es-MX" sz="2000" b="1"/>
              <a:t>Linfoma testicular</a:t>
            </a:r>
            <a:endParaRPr lang="es-ES" altLang="es-MX" sz="2000" b="1"/>
          </a:p>
        </p:txBody>
      </p:sp>
    </p:spTree>
    <p:extLst>
      <p:ext uri="{BB962C8B-B14F-4D97-AF65-F5344CB8AC3E}">
        <p14:creationId xmlns:p14="http://schemas.microsoft.com/office/powerpoint/2010/main" val="12018153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4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26988"/>
          <a:ext cx="9144000" cy="665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Image" r:id="rId3" imgW="3809524" imgH="2771429" progId="PhotoDeluxeBusiness.Image.1">
                  <p:embed/>
                </p:oleObj>
              </mc:Choice>
              <mc:Fallback>
                <p:oleObj name="Image" r:id="rId3" imgW="3809524" imgH="2771429" progId="PhotoDeluxeBusiness.Image.1">
                  <p:embed/>
                  <p:pic>
                    <p:nvPicPr>
                      <p:cNvPr id="1054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988"/>
                        <a:ext cx="9144000" cy="665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626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63407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6200000">
            <a:off x="-1625398" y="1625400"/>
            <a:ext cx="7223374" cy="3972577"/>
          </a:xfrm>
        </p:spPr>
      </p:pic>
      <p:pic>
        <p:nvPicPr>
          <p:cNvPr id="5" name="Picture 4" descr="55039-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78" y="0"/>
            <a:ext cx="5190580" cy="3892935"/>
          </a:xfrm>
          <a:prstGeom prst="rect">
            <a:avLst/>
          </a:prstGeom>
        </p:spPr>
      </p:pic>
      <p:pic>
        <p:nvPicPr>
          <p:cNvPr id="6" name="Picture 5" descr="55642-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78" y="2979433"/>
            <a:ext cx="5171422" cy="3878567"/>
          </a:xfrm>
          <a:prstGeom prst="rect">
            <a:avLst/>
          </a:prstGeom>
        </p:spPr>
      </p:pic>
      <p:pic>
        <p:nvPicPr>
          <p:cNvPr id="7" name="Picture 6" descr="80474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69" y="907252"/>
            <a:ext cx="7934331" cy="59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IMG_18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15040"/>
          <a:stretch>
            <a:fillRect/>
          </a:stretch>
        </p:blipFill>
        <p:spPr>
          <a:xfrm>
            <a:off x="0" y="1818962"/>
            <a:ext cx="7924800" cy="45042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CCR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Claras</a:t>
            </a:r>
            <a:endParaRPr lang="en-US" dirty="0"/>
          </a:p>
        </p:txBody>
      </p:sp>
      <p:pic>
        <p:nvPicPr>
          <p:cNvPr id="72709" name="Picture 5" descr="P101004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914400" y="1797050"/>
            <a:ext cx="8229600" cy="45259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Content Placeholder 3" descr="IMG_18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 b="17537"/>
          <a:stretch>
            <a:fillRect/>
          </a:stretch>
        </p:blipFill>
        <p:spPr>
          <a:xfrm>
            <a:off x="2150533" y="1818963"/>
            <a:ext cx="6993467" cy="450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7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1963</Words>
  <Application>Microsoft Office PowerPoint</Application>
  <PresentationFormat>Presentación en pantalla (4:3)</PresentationFormat>
  <Paragraphs>384</Paragraphs>
  <Slides>75</Slides>
  <Notes>13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84" baseType="lpstr">
      <vt:lpstr>Arial</vt:lpstr>
      <vt:lpstr>Calibri</vt:lpstr>
      <vt:lpstr>Century Gothic</vt:lpstr>
      <vt:lpstr>Tahoma</vt:lpstr>
      <vt:lpstr>Times New Roman</vt:lpstr>
      <vt:lpstr>Verdana</vt:lpstr>
      <vt:lpstr>Wingdings 2</vt:lpstr>
      <vt:lpstr>Tema de Office</vt:lpstr>
      <vt:lpstr>Image</vt:lpstr>
      <vt:lpstr>CLASE  PATOLOGIA RENAL Y TESTICULAR 4º MEDICINA</vt:lpstr>
      <vt:lpstr>Tumores renales benignos</vt:lpstr>
      <vt:lpstr>Presentación de PowerPoint</vt:lpstr>
      <vt:lpstr>Presentación de PowerPoint</vt:lpstr>
      <vt:lpstr>Tumores  renales malignos</vt:lpstr>
      <vt:lpstr>Carcinoma de Células Renales (RCC)</vt:lpstr>
      <vt:lpstr>Tumores  renales malignos</vt:lpstr>
      <vt:lpstr>Presentación de PowerPoint</vt:lpstr>
      <vt:lpstr>CCR Células Claras</vt:lpstr>
      <vt:lpstr>Graduación Nuclear</vt:lpstr>
      <vt:lpstr>Presentación de PowerPoint</vt:lpstr>
      <vt:lpstr>Otros Factores Pronósticos</vt:lpstr>
      <vt:lpstr>Neoplasia Multiquística de Células Claras de bajo potencial maligno</vt:lpstr>
      <vt:lpstr>Neoplasia Multiquística de Células Claras de bajo potencial maligno</vt:lpstr>
      <vt:lpstr>Carcinoma Papilar</vt:lpstr>
      <vt:lpstr>CCR Papilar Tipo 1</vt:lpstr>
      <vt:lpstr>CCR Papilar Tipo 1</vt:lpstr>
      <vt:lpstr>Carcinoma Papilar</vt:lpstr>
      <vt:lpstr>CCR Papilar Tipo 2</vt:lpstr>
      <vt:lpstr>CCR Papilar Tipo 2</vt:lpstr>
      <vt:lpstr>CCR Cromófobo</vt:lpstr>
      <vt:lpstr>Presentación de PowerPoint</vt:lpstr>
      <vt:lpstr>CCR Cromófobo</vt:lpstr>
      <vt:lpstr>CCR Cromófobo</vt:lpstr>
      <vt:lpstr>Tumores  renales malignos</vt:lpstr>
      <vt:lpstr>Presentación de PowerPoint</vt:lpstr>
      <vt:lpstr>Tumores  renales malignos clínica</vt:lpstr>
      <vt:lpstr>Tumores  renales malignos clínica</vt:lpstr>
      <vt:lpstr>Tumores renales malignos </vt:lpstr>
      <vt:lpstr>Tumor de Wilms (Nefroblastoma) </vt:lpstr>
      <vt:lpstr>Tumor de Wilms (Nefroblastoma) </vt:lpstr>
      <vt:lpstr>Tumor de Wilms</vt:lpstr>
      <vt:lpstr>TESTÍCULO</vt:lpstr>
      <vt:lpstr>Hidrocele</vt:lpstr>
      <vt:lpstr>Torción testicular</vt:lpstr>
      <vt:lpstr>Presentación de PowerPoint</vt:lpstr>
      <vt:lpstr>Criptorquidia</vt:lpstr>
      <vt:lpstr>Inflamaciones testiculares</vt:lpstr>
      <vt:lpstr>Inflamaciones testiculares</vt:lpstr>
      <vt:lpstr>Presentación de PowerPoint</vt:lpstr>
      <vt:lpstr>Tumores  testiculares Epidemiología</vt:lpstr>
      <vt:lpstr>Tumores testiculares Clínica</vt:lpstr>
      <vt:lpstr>Tumores testiculares Factores de riesgo </vt:lpstr>
      <vt:lpstr>Tumores testiculares</vt:lpstr>
      <vt:lpstr>Histogénesis Tumores Germinales</vt:lpstr>
      <vt:lpstr>Neoplasia Germinal Intratubular</vt:lpstr>
      <vt:lpstr>Neoplasia Germinal Intratubular</vt:lpstr>
      <vt:lpstr>Neoplasia Germinal Intratubular Pronóstico</vt:lpstr>
      <vt:lpstr>Tumores  testiculares</vt:lpstr>
      <vt:lpstr>SEMINOMA: Macroscopía</vt:lpstr>
      <vt:lpstr>SEMINOMA: Histología</vt:lpstr>
      <vt:lpstr>SEMINOMA: INMUNOHISTOQUIMICA</vt:lpstr>
      <vt:lpstr>CARCINOMA EMBRIONARIO</vt:lpstr>
      <vt:lpstr>CARCINOMA EMBRIONARIO Macroscopía</vt:lpstr>
      <vt:lpstr>CARCINOMA EMBRIONARIO Histología</vt:lpstr>
      <vt:lpstr>TUMOR DE SACO VITELINO</vt:lpstr>
      <vt:lpstr>TUMOR DE SACO VITELINO  Macroscopía</vt:lpstr>
      <vt:lpstr>TUMOR DE SACO VITELINO Histología</vt:lpstr>
      <vt:lpstr>CORIOCARCINOMA</vt:lpstr>
      <vt:lpstr>CORIOCARCINOMA  Macroscopía</vt:lpstr>
      <vt:lpstr>CORIOCARCINOMA   Histología</vt:lpstr>
      <vt:lpstr>TERATOMAS</vt:lpstr>
      <vt:lpstr>Tumores  testiculares</vt:lpstr>
      <vt:lpstr>TERATOMAS: Macroscopía</vt:lpstr>
      <vt:lpstr>Presentación de PowerPoint</vt:lpstr>
      <vt:lpstr>TERATOMAS: Histología</vt:lpstr>
      <vt:lpstr>Presentación de PowerPoint</vt:lpstr>
      <vt:lpstr>Quiste dermoide y epidermoide</vt:lpstr>
      <vt:lpstr>Presentación de PowerPoint</vt:lpstr>
      <vt:lpstr>    TUMORES QUEMADOS O CON REGRESIÓN ESPONTÁNEA</vt:lpstr>
      <vt:lpstr>Tumores  testiculares</vt:lpstr>
      <vt:lpstr>Tumores de células de Leydig y de Sertoli</vt:lpstr>
      <vt:lpstr>Linfoma testicular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guillermo</dc:creator>
  <cp:lastModifiedBy>claudia morales huber</cp:lastModifiedBy>
  <cp:revision>15</cp:revision>
  <dcterms:created xsi:type="dcterms:W3CDTF">2016-05-13T00:57:51Z</dcterms:created>
  <dcterms:modified xsi:type="dcterms:W3CDTF">2020-08-01T16:41:00Z</dcterms:modified>
</cp:coreProperties>
</file>