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</p:sldMasterIdLst>
  <p:notesMasterIdLst>
    <p:notesMasterId r:id="rId39"/>
  </p:notesMasterIdLst>
  <p:sldIdLst>
    <p:sldId id="293" r:id="rId2"/>
    <p:sldId id="333" r:id="rId3"/>
    <p:sldId id="334" r:id="rId4"/>
    <p:sldId id="335" r:id="rId5"/>
    <p:sldId id="336" r:id="rId6"/>
    <p:sldId id="256" r:id="rId7"/>
    <p:sldId id="286" r:id="rId8"/>
    <p:sldId id="337" r:id="rId9"/>
    <p:sldId id="290" r:id="rId10"/>
    <p:sldId id="289" r:id="rId11"/>
    <p:sldId id="282" r:id="rId12"/>
    <p:sldId id="324" r:id="rId13"/>
    <p:sldId id="325" r:id="rId14"/>
    <p:sldId id="266" r:id="rId15"/>
    <p:sldId id="326" r:id="rId16"/>
    <p:sldId id="285" r:id="rId17"/>
    <p:sldId id="338" r:id="rId18"/>
    <p:sldId id="329" r:id="rId19"/>
    <p:sldId id="283" r:id="rId20"/>
    <p:sldId id="327" r:id="rId21"/>
    <p:sldId id="259" r:id="rId22"/>
    <p:sldId id="269" r:id="rId23"/>
    <p:sldId id="270" r:id="rId24"/>
    <p:sldId id="276" r:id="rId25"/>
    <p:sldId id="261" r:id="rId26"/>
    <p:sldId id="262" r:id="rId27"/>
    <p:sldId id="339" r:id="rId28"/>
    <p:sldId id="284" r:id="rId29"/>
    <p:sldId id="340" r:id="rId30"/>
    <p:sldId id="341" r:id="rId31"/>
    <p:sldId id="271" r:id="rId32"/>
    <p:sldId id="273" r:id="rId33"/>
    <p:sldId id="263" r:id="rId34"/>
    <p:sldId id="275" r:id="rId35"/>
    <p:sldId id="274" r:id="rId36"/>
    <p:sldId id="265" r:id="rId37"/>
    <p:sldId id="267" r:id="rId38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0169"/>
  </p:normalViewPr>
  <p:slideViewPr>
    <p:cSldViewPr>
      <p:cViewPr varScale="1">
        <p:scale>
          <a:sx n="111" d="100"/>
          <a:sy n="111" d="100"/>
        </p:scale>
        <p:origin x="1680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05:28:51.804"/>
    </inkml:context>
    <inkml:brush xml:id="br0">
      <inkml:brushProperty name="width" value="0.025" units="cm"/>
      <inkml:brushProperty name="height" value="0.025" units="cm"/>
      <inkml:brushProperty name="color" value="#66CC00"/>
    </inkml:brush>
  </inkml:definitions>
  <inkml:trace contextRef="#ctx0" brushRef="#br0">970 69 24575,'-8'-5'0,"-13"2"0,5 3 0,-10 0 0,2 0 0,-1 0 0,-5 0 0,5 0 0,-4 0 0,4-9 0,0 7 0,1-7 0,6 9 0,-1 0 0,1 0 0,-1 0 0,1 0 0,-1 0 0,5 0 0,-3 0 0,3 0 0,-5 0 0,5 0 0,-3 0 0,3 4 0,0 0 0,-3 1 0,3 3 0,0-3 0,-4 0 0,4 3 0,0-4 0,2 1 0,-1 3 0,3-3 0,-7 4 0,7-1 0,-3 1 0,1 0 0,2-1 0,-3-3 0,5 2 0,-1-2 0,1 3 0,-1 0 0,1 1 0,0-1 0,0 0 0,-1 0 0,1 0 0,-1 1 0,1 3 0,-1-2 0,0 7 0,0-8 0,4 9 0,-7-4 0,10 4 0,-10 0 0,7-4 0,-4 3 0,0-3 0,0 5 0,0-1 0,3 0 0,-2 1 0,7-1 0,-7 0 0,7-4 0,-8 9 0,8-13 0,-3 13 0,-1-9 0,4 4 0,-3 0 0,4 1 0,0-1 0,-3-4 0,2 3 0,-3-3 0,4 4 0,0 1 0,0-1 0,0 0 0,-4 1 0,3-1 0,-3 0 0,4 1 0,0-1 0,0 0 0,0 1 0,0-1 0,0 0 0,0 1 0,0-5 0,0 3 0,0-3 0,0-1 0,0 5 0,0-4 0,0-1 0,0 8 0,0-7 0,0 8 0,0-4 0,0 0 0,0 1 0,0-1 0,0 0 0,0 1 0,0-1 0,0 0 0,3-4 0,-2 3 0,7-3 0,-3 5 0,4-1 0,0 0 0,1 1 0,-1-1 0,0 0 0,4 1 0,-3-1 0,4 0 0,-1-3 0,-3 2 0,7-3 0,-7 0 0,7 3 0,-7-7 0,7 7 0,-3-7 0,4 3 0,0 0 0,1-3 0,-1 4 0,0-5 0,1 0 0,-1 0 0,6 1 0,-5-1 0,5 0 0,0 1 0,-5-1 0,5 1 0,-1-5 0,-3 3 0,9-7 0,-4 3 0,5 1 0,0-4 0,-5 3 0,4-4 0,-4 0 0,5 0 0,0 0 0,-5 0 0,4 0 0,-4 0 0,-1 0 0,5 0 0,-9 0 0,9 0 0,-4 0 0,0 0 0,3 0 0,-8 0 0,9 0 0,-10 0 0,10 0 0,-9 0 0,9 0 0,-10-4 0,5-1 0,0-5 0,-5 1 0,5-1 0,-1 1 0,-3-1 0,4 0 0,-1 1 0,-3-1 0,3 1 0,1-5 0,-4 3 0,3-3 0,-4 1 0,4 2 0,-3-3 0,3 1 0,-4 2 0,-1-6 0,0 2 0,-4 1 0,4-3 0,-9 3 0,9 0 0,-8-9 0,8 7 0,-8-7 0,3 4 0,-3 1 0,-1-6 0,0 4 0,1-9 0,0 4 0,0 0 0,-5-4 0,3 9 0,-7-8 0,8 8 0,-8-4 0,3 0 0,-4 5 0,0-5 0,0 5 0,0 1 0,0-6 0,0 4 0,0-9 0,0 4 0,0-5 0,0 0 0,0 5 0,0-4 0,0 4 0,-5-5 0,-1-1 0,-8 1 0,3 0 0,-4 0 0,0-1 0,4 1 0,-7 5 0,7-4 0,-3 4 0,0 0 0,3-4 0,-7 9 0,7-3 0,-6 4 0,3 1 0,-1-1 0,-2 1 0,7-1 0,-8 1 0,4-1 0,-1 1 0,-2 4 0,7-4 0,-8 8 0,8-8 0,-8 8 0,4-7 0,0 7 0,-3-4 0,7 6 0,-7-5 0,7 3 0,-3-3 0,0 4 0,4 1 0,-4 3 0,0-3 0,4 3 0,-4 0 0,0-3 0,3 3 0,-3 0 0,5-2 0,0 6 0,-5-7 0,3 7 0,-3-3 0,5 4 0,-1-4 0,1 3 0,0-3 0,-5 4 0,3 0 0,-3 0 0,5 0 0,-5 0 0,4 0 0,-9 0 0,4 0 0,-4 0 0,-1 0 0,1 0 0,-1 5 0,-4 0 0,3 4 0,-9-3 0,9 2 0,-4-7 0,6 7 0,0-7 0,4 7 0,-4-7 0,9 3 0,-4-4 0,8 3 0,-2-2 0,2 3 0,1-1 0,-4 2 0,7 0 0,-2-2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05:28:57.612"/>
    </inkml:context>
    <inkml:brush xml:id="br0">
      <inkml:brushProperty name="width" value="0.025" units="cm"/>
      <inkml:brushProperty name="height" value="0.025" units="cm"/>
      <inkml:brushProperty name="color" value="#66CC00"/>
    </inkml:brush>
  </inkml:definitions>
  <inkml:trace contextRef="#ctx0" brushRef="#br0">1062 0 24575,'-12'0'0,"1"0"0,-2 0 0,3 0 0,-7 0 0,3 0 0,-4 0 0,-1 0 0,1 0 0,-1 0 0,1 0 0,-1 0 0,1 0 0,-1 0 0,1 0 0,0 0 0,-1 0 0,1 0 0,-6 0 0,4 0 0,-4 0 0,6 0 0,-1 0 0,1 0 0,0 0 0,4 0 0,-4 0 0,4 0 0,-4 0 0,4 0 0,-4 0 0,9 0 0,-8 0 0,3 0 0,0 0 0,-4 0 0,4 0 0,-4 0 0,4 4 0,-4-3 0,4 6 0,-4-6 0,4 7 0,-3-3 0,7 0 0,-7 3 0,7-3 0,-3 0 0,0 2 0,4-2 0,-4 4 0,5-1 0,-5 1 0,3-1 0,-3 1 0,0 4 0,4-4 0,-4 8 0,4-7 0,0 7 0,0-8 0,0 9 0,1-9 0,-2 8 0,2-3 0,-2 4 0,1 1 0,0-5 0,0 3 0,4-3 0,-3 4 0,3 0 0,0 1 0,-4-1 0,8 0 0,-7 1 0,7-1 0,-7 0 0,7 1 0,-3 4 0,-1-3 0,4 4 0,-3-1 0,4-3 0,0 3 0,0-4 0,0-1 0,0 0 0,0 1 0,0-1 0,0 0 0,0 1 0,0-1 0,0 0 0,0-4 0,0 3 0,0-3 0,0 10 0,0-4 0,4 3 0,2 1 0,3-5 0,1 10 0,-1-9 0,5 3 0,-4-4 0,8 4 0,-3-3 0,-1-1 0,-1-2 0,0-3 0,-3 0 0,7 3 0,-7-7 0,3 7 0,0-7 0,1 3 0,4 0 0,1-3 0,-1 8 0,0-8 0,1 7 0,-1-7 0,0 4 0,6-5 0,-5 0 0,5 5 0,-6-4 0,1 3 0,4-3 0,-3-1 0,9 1 0,-10-1 0,10-3 0,-9 2 0,9-7 0,-4 8 0,5-8 0,0 3 0,0-4 0,0 0 0,0 0 0,0 0 0,-5 0 0,4 0 0,-4 0 0,0 0 0,4 0 0,-10 0 0,10 0 0,-9 0 0,9 0 0,-10 0 0,5-4 0,-6-1 0,1-4 0,-1-5 0,0 4 0,1-3 0,-1-1 0,0 0 0,1-1 0,4-3 0,-3 4 0,4-6 0,-6 2 0,0-1 0,1 1 0,-1 4 0,-4-4 0,3 4 0,-2-5 0,3 1 0,-4 4 0,3-3 0,-7 3 0,3-5 0,-4 5 0,0-3 0,0 3 0,0-5 0,0 5 0,0-3 0,-4 3 0,3-5 0,-7 5 0,7-3 0,-7 3 0,3-10 0,-4 5 0,4-5 0,-3 0 0,3 5 0,-4-10 0,0 4 0,0 0 0,0-4 0,0 9 0,0-9 0,0 9 0,0-9 0,0 9 0,-4-3 0,-5 4 0,-2 1 0,-6-1 0,6-4 0,-6 3 0,6-4 0,-6 6 0,2-1 0,-3 1 0,-1-1 0,1 1 0,-1-1 0,1 1 0,-1-1 0,1 5 0,-1-3 0,1 2 0,4 1 0,-3 1 0,7 4 0,-3 1 0,5 3 0,-1-3 0,1 8 0,0-8 0,-1 7 0,1-3 0,-1 1 0,1 2 0,0-7 0,-5 7 0,4-6 0,-4 6 0,4-7 0,1 7 0,-5-6 0,4 2 0,-4 0 0,4-3 0,-4 3 0,4 0 0,0-2 0,1 2 0,4 0 0,-5-2 0,5 6 0,0-2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05:29:05.134"/>
    </inkml:context>
    <inkml:brush xml:id="br0">
      <inkml:brushProperty name="width" value="0.025" units="cm"/>
      <inkml:brushProperty name="height" value="0.025" units="cm"/>
      <inkml:brushProperty name="color" value="#66CC00"/>
    </inkml:brush>
  </inkml:definitions>
  <inkml:trace contextRef="#ctx0" brushRef="#br0">1 5957 24575,'0'-12'0,"0"-9"0,0 11 0,0-18 0,0 7 0,0-4 0,0-4 0,0 4 0,0-5 0,0-6 0,0-9 0,0-1 0,0-28 0,0 10 0,0-30 0,0 7-1017,6-8 1017,-2 41 0,0 3 0,3-24-221,0 20 1,-1 1 220,1-12 0,0 15 0,0-1 0,6-36 0,1 1 0,-1 2 0,0 0 0,-1 6 0,2-6 0,-1-9 0,0 20 0,-7 24 0,1 0 0,6-22 0,-3 16 0,1 0 0,3-20 0,-4 20 0,1 1 0,8-25 0,-4-16 0,5 1 0,-1 7 0,-4-5 0,9 14 0,-10-6 0,10 8 0,-5 8 0,7-5 0,-8 12 0,6-12 0,0 13 0,1-6 0,4 8 0,1-7 0,1 4 0,7-12 0,-2 12 0,7-7 0,-5 9 0,4-1 0,0 0 0,-5 1 0,13-3 0,-13 8 0,22-24 0,-21 32 0,21-30 0,-16 26 0,8-13 0,0 1 0,-2 6 0,1-5 0,0 6 0,-1-1 0,2-5 0,-3 12 0,0-4 0,7 5 0,9-8 0,-11 12 0,-11 11 0,1 1 0,2 1 0,34-26 0,-16 19 0,1-6 0,15-8-477,8 5 477,-18 8 0,-14 8 0,1 1 0,20-6 0,-26 9 0,0 1 0,27-7 0,-31 11 0,0 1 0,36-7 0,7-11 0,-6 14 0,-6 0 0,2 6 0,6 1 0,-9 6 0,1 0 969,-8 6-969,-3-4 453,-6 10-453,-8-5 0,6 6 0,-13 0 513,6 0-513,-7 0 0,6 0 0,-4 0 0,4 0 0,-6 0 0,0 5 0,0 6 0,0 6 0,1 11 0,1 2 0,1 5 0,1 1 0,-7-2 0,5 1 0,-12-2 0,5 2 0,1-1 0,-6-1 0,6 1 0,-8-1 0,-5-7 0,4 6 0,-11-12 0,11 11 0,-11-11 0,6 10 0,-7-5 0,-4 0 0,0 3 0,-2-8 0,-2 9 0,3-4 0,-5 0 0,2 9 0,-1-7 0,-4 9 0,3 0 0,-8 2 0,4 6 0,-5 0 0,0 6 0,0-4 0,0-1 0,0 4 0,0-16 0,0 16 0,0-17 0,0 10 0,0-10 0,0 4 0,0 0 0,0-4 0,0 4 0,0-6 0,0 0 0,0 1 0,0-7 0,0 5 0,0-9 0,0-1 0,0-2 0,0-3 0,0 0 0,-4-1 0,3-5 0,-2 0 0,3 0 0,0 1 0,-4-5 0,0 0 0,-4-4 0,3-8 0,-3-2 0,3-14 0,-9-1 0,2-5 0,-7-1 0,8 1 0,-8 0 0,8 0 0,-8-1 0,4 6 0,-1 2 0,-1 8 0,7-2 0,-8 7 0,8 0 0,-7 2 0,8 3 0,-9 0 0,9-2 0,-4 6 0,0-3 0,3 0 0,-3 0 0,1-1 0,2-2 0,-3 6 0,5-7 0,3 3 0,-2 1 0,2 0 0,0 0 0,-2 3 0,10-2 0,-2 6 0,7 6 0,5 1 0,1 8 0,4-4 0,1 4 0,-1 0 0,-4 1 0,4 4 0,-3-3 0,5 9 0,-5-4 0,3-1 0,-3 5 0,0-4 0,4 5 0,-4 0 0,6 0 0,-6-5 0,4 4 0,-9-9 0,8-1 0,-8-1 0,4-4 0,-6 0 0,1-1 0,-1-5 0,1 0 0,-5 0 0,4 1 0,-7-1 0,6 0 0,-6 1 0,6-1 0,-2 0 0,-1 0 0,3-3 0,-6 2 0,6-3 0,-6 4 0,6-3 0,-3-2 0,4-3 0,0 0 0,0 0 0,0 0 0,0-4 0,0-5 0,1-5 0,4-4 0,-2-6 0,7-1 0,-2-5 0,4-7 0,-3-1 0,3-5 0,-3-1 0,0 0 0,4 0 0,-9 0 0,8 6 0,-8 1 0,2 7 0,0 0 0,-3 5 0,3 1 0,-5 6 0,1-1 0,-2 5 0,1 2 0,-4 3 0,2 1 0,-6-1 0,6 1 0,-6 0 0,-1 3 0,-4 2 0,-4 6 0,-5 6 0,3 1 0,-7 7 0,3-3 0,-4 0 0,3 4 0,-2-4 0,7 0 0,-7 3 0,7-8 0,-7 8 0,7-7 0,-7 3 0,7 0 0,-3-3 0,0 3 0,3-5 0,-3 1 0,0-1 0,4 1 0,-4 0 0,0-1 0,4 1 0,-9 0 0,9-1 0,-4 1 0,4-5 0,1 4 0,3-4 0,-2 1 0,2 2 0,1-2 0,-4-1 0,4 4 0,-1-4 0,-2 4 0,2 0 0,-3 0 0,0 0 0,-5 1 0,3-1 0,-7 5 0,7-3 0,-2 2 0,3-3 0,4-1 0,-2-3 0,6 2 0,-2-6 0,3 3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05:29:09.998"/>
    </inkml:context>
    <inkml:brush xml:id="br0">
      <inkml:brushProperty name="width" value="0.025" units="cm"/>
      <inkml:brushProperty name="height" value="0.025" units="cm"/>
      <inkml:brushProperty name="color" value="#66CC00"/>
    </inkml:brush>
  </inkml:definitions>
  <inkml:trace contextRef="#ctx0" brushRef="#br0">0 0 24575,'12'13'0,"3"5"0,4 7 0,8 13 0,-5-6 0,20 29 0,-11-12 0,21 30-784,-5-7 784,-17-28 0,2 3-694,1 3 0,1 2 694,8 9 0,0 3-1052,4 8 0,0 4 1052,3 3 0,3 3-987,-12-20 1,3 1 0,-1 1 986,-2 0 0,0 1 0,2-1 0,5 1 0,3 0 0,-1 1 0,-1 3 0,-1 1 0,1-3 0,1-4 0,0-2 0,-1-1 0,-2 1 0,0 1 0,-1-2-451,-1-4 0,0 0 0,0-2 451,0 0 0,0-1 0,-1-1 0,14 22 0,0-3-201,5-2 0,-1-3 201,-8-6 0,-2-1 0,-1-4 0,1-2 203,3-3 0,-1 1-203,-6 3 0,0-2 0,6-4 0,0-1 860,-6 2 0,-2-1-860,4-2 0,-1-2 0,22 20 0,-18-12 0,1 0 0,14 9 0,-15-12 0,1 2 0,-14-12 0,0-2 817,2-4 0,1-1-817,0 5 0,0 1 0,-1-7 0,0 0 0,-1 3 0,2 0 0,3-2 0,0 0 0,1 3 0,1-1 0,4-4 0,0 0 0,0 5 0,0 1 0,3-6 0,0 0 0,-6 2 0,-1-1 0,40 16 0,-33-14 0,1-1 0,30 11 0,-31-14 0,1 0 0,-8-8 0,0-2 0,39 21 0,-38-20 0,0 0 0,31 14 0,-18-12 0,-1-2 0,4 1 0,-6-4 0,4 1 0,-11-3 0,0-1 0,0-2 0,1 0 0,11 3 0,0-1 0,-11-6 0,0-2 0,2 1 0,-1 0 0,5 0 0,1 1 0,-1-1 0,0 0 0,5 1 0,1-1 288,0-2 0,1-2-288,4 1 0,1-1 0,-6-3 0,1 0 0,3 0 0,0 0 0,2 0 0,0 0 0,6 0 0,1 0 0,-1 0 0,0 0 0,0 0 0,-2 0 0,-3 0 0,-3 0 0,-13 1 0,1-2 0,22-5 0,-1-3 0,-23 1 0,-1-1 0,21-2 0,1-3 0,-16-3 0,-2 0 0,2 5 0,-1 0 363,-5-6 0,1 1-363,3 2 0,0 1 0,-8 0 0,0 0 0,4 0 0,-1 0 0,27-12 0,-24 9 0,1-1 0,28-10 0,-30 7 0,-1 1 0,24-7 0,-26 4 0,0-1 0,24-10 0,-27 10 0,0 0 0,27-14 753,-4-6-753,6 4 0,-4-12 0,-5 14 0,-7-5 589,-7 8-589,-1-1 1305,-13 7-1305,-1-4 835,-1 5-835,-5 0 446,6-5-446,-7 6 0,1-6 0,0 0 0,5 5 0,-4-4 0,3 4 0,3-6 0,-4-6 0,10 3 0,-11-3 0,6 0 0,-8 5 0,2-11 0,0 0 0,0-3 0,1-9 0,-6 4 0,-1-6 0,-5 1 0,-5-8 0,4-2 0,-9-8 0,4 1 0,-5-1 0,-1 8 0,0 2 0,0 14 0,-1 9 0,-5 7 0,3 7 0,-8 10 0,3-3 0,-4 13 0,0-2 0,0 4 0,0 0 0,0-5 0,0 4 0,0-9 0,0 4 0,0-10 0,0-1 0,0 0 0,0-4 0,0 4 0,0 0 0,0-4 0,0 14 0,0-7 0,0 12 0,0-3 0,0 5 0,0-5 0,0 3 0,0-3 0,0 5 0,0 0 0,0-1 0,0 1 0,-3 3 0,-6 1 0,0 4 0,-9 4 0,9 1 0,-9 14 0,4-4 0,-2 8 0,-2 1 0,4-5 0,-6 10 0,5-9 0,-4 9 0,9-10 0,-9 5 0,9-6 0,-3-4 0,4 3 0,0-7 0,1 3 0,3-5 0,-3-4 0,7 4 0,-2-17 0,7-4 0,2-20 0,10-5 0,-4-12 0,9 4 0,-4-5 0,5 7 0,-5 7 0,2 0 0,-8 7 0,8 5 0,-9 1 0,4 6 0,-5-1 0,0 1 0,0 4 0,0-3 0,-1 7 0,5-7 0,-3 7 0,2-3 0,-3 0 0,-1 4 0,1 0 0,-1 1 0,1 4 0,-5-5 0,4 5 0,-4 0 0,4 4 0,0 0 0,0 0 0,0 8 0,1 3 0,0 7 0,-4 6 0,4-5 0,-8 10 0,7-9 0,-7 3 0,3-9 0,-4 3 0,4-3 0,-3 0 0,3 3 0,-4-7 0,0 2 0,0 1 0,0-3 0,0 2 0,0-3 0,0-1 0,0 0 0,0 1 0,0-1 0,0-7 0,-8-6 0,2-8 0,-7-1 0,4 2 0,0 3 0,1 1 0,0-1 0,-1 5 0,5-4 0,-4 3 0,3 1 0,1-3 0,-4 6 0,8-3 0,-4 4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05:29:37.593"/>
    </inkml:context>
    <inkml:brush xml:id="br0">
      <inkml:brushProperty name="width" value="0.025" units="cm"/>
      <inkml:brushProperty name="height" value="0.025" units="cm"/>
      <inkml:brushProperty name="color" value="#66CC00"/>
    </inkml:brush>
  </inkml:definitions>
  <inkml:trace contextRef="#ctx0" brushRef="#br0">0 1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1D09389-CB78-754E-B742-5D092F9184B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dirty="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837AF6-49BF-8A49-9A9B-AAC5DAB453F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CD032732-3555-824D-AA89-39493A098C35}" type="datetimeFigureOut">
              <a:rPr lang="es-MX" altLang="es-CL"/>
              <a:pPr/>
              <a:t>15/07/20</a:t>
            </a:fld>
            <a:endParaRPr lang="es-MX" altLang="es-CL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3F5BD0F6-4E0B-3B4F-9406-09072D3E258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MX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5BB2BB1-FDDE-EE4C-89C2-97E526CFA1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s-MX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CB8F13-2825-414E-9D76-A571619DE62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dirty="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9301D2-EF42-4946-B05F-7A97080D5C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069337C7-E8AD-124B-AFBF-FC7FC72DE92D}" type="slidenum">
              <a:rPr lang="es-MX" altLang="es-CL"/>
              <a:pPr/>
              <a:t>‹Nº›</a:t>
            </a:fld>
            <a:endParaRPr lang="es-MX" altLang="es-C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>
            <a:extLst>
              <a:ext uri="{FF2B5EF4-FFF2-40B4-BE49-F238E27FC236}">
                <a16:creationId xmlns:a16="http://schemas.microsoft.com/office/drawing/2014/main" id="{35FD7B2B-6285-B046-88A3-61EB7AE55FC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Notes Placeholder 2">
            <a:extLst>
              <a:ext uri="{FF2B5EF4-FFF2-40B4-BE49-F238E27FC236}">
                <a16:creationId xmlns:a16="http://schemas.microsoft.com/office/drawing/2014/main" id="{012C5A69-D541-BA4A-BBD5-8CA846934E5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MX" altLang="es-CL"/>
          </a:p>
        </p:txBody>
      </p:sp>
      <p:sp>
        <p:nvSpPr>
          <p:cNvPr id="16387" name="Slide Number Placeholder 3">
            <a:extLst>
              <a:ext uri="{FF2B5EF4-FFF2-40B4-BE49-F238E27FC236}">
                <a16:creationId xmlns:a16="http://schemas.microsoft.com/office/drawing/2014/main" id="{83408E56-D02B-7F47-9D8A-07AB369C2B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D695E66C-DE4C-F448-B119-1D3EEFA25991}" type="slidenum">
              <a:rPr lang="es-MX" altLang="es-CL" sz="1200">
                <a:latin typeface="Arial" panose="020B0604020202020204" pitchFamily="34" charset="0"/>
              </a:rPr>
              <a:pPr eaLnBrk="1" hangingPunct="1"/>
              <a:t>1</a:t>
            </a:fld>
            <a:endParaRPr lang="es-MX" altLang="es-CL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>
            <a:extLst>
              <a:ext uri="{FF2B5EF4-FFF2-40B4-BE49-F238E27FC236}">
                <a16:creationId xmlns:a16="http://schemas.microsoft.com/office/drawing/2014/main" id="{FAD02FA2-02A4-6F45-9A17-9CC4708BA95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8" name="Notes Placeholder 2">
            <a:extLst>
              <a:ext uri="{FF2B5EF4-FFF2-40B4-BE49-F238E27FC236}">
                <a16:creationId xmlns:a16="http://schemas.microsoft.com/office/drawing/2014/main" id="{95327A6F-11DE-DB41-B93B-2456035F546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MX" altLang="es-CL"/>
              <a:t>Los PMN comienzan a llegar cerca de las 24 horas y alcanzan su peak á las 48 horas para luego desaparecer (sufren necrosis de licuefacción) </a:t>
            </a:r>
          </a:p>
        </p:txBody>
      </p:sp>
      <p:sp>
        <p:nvSpPr>
          <p:cNvPr id="34819" name="Slide Number Placeholder 3">
            <a:extLst>
              <a:ext uri="{FF2B5EF4-FFF2-40B4-BE49-F238E27FC236}">
                <a16:creationId xmlns:a16="http://schemas.microsoft.com/office/drawing/2014/main" id="{8B9061F5-1878-6C49-A775-FFE72FF928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64DBFF29-988E-1F49-A683-633BA5709964}" type="slidenum">
              <a:rPr lang="es-MX" altLang="es-CL" sz="1200">
                <a:latin typeface="Arial" panose="020B0604020202020204" pitchFamily="34" charset="0"/>
              </a:rPr>
              <a:pPr eaLnBrk="1" hangingPunct="1"/>
              <a:t>10</a:t>
            </a:fld>
            <a:endParaRPr lang="es-MX" altLang="es-CL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>
            <a:extLst>
              <a:ext uri="{FF2B5EF4-FFF2-40B4-BE49-F238E27FC236}">
                <a16:creationId xmlns:a16="http://schemas.microsoft.com/office/drawing/2014/main" id="{F655A233-1F8E-DF47-9BFD-8EA3F581AE8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6" name="Notes Placeholder 2">
            <a:extLst>
              <a:ext uri="{FF2B5EF4-FFF2-40B4-BE49-F238E27FC236}">
                <a16:creationId xmlns:a16="http://schemas.microsoft.com/office/drawing/2014/main" id="{21D65D09-9456-654A-9B8F-1FDF33D3ACA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MX" altLang="es-CL"/>
          </a:p>
        </p:txBody>
      </p:sp>
      <p:sp>
        <p:nvSpPr>
          <p:cNvPr id="36867" name="Slide Number Placeholder 3">
            <a:extLst>
              <a:ext uri="{FF2B5EF4-FFF2-40B4-BE49-F238E27FC236}">
                <a16:creationId xmlns:a16="http://schemas.microsoft.com/office/drawing/2014/main" id="{E732785E-2786-8647-8E58-E42F400B33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4E59F217-56F6-664C-AA99-108F67E331C3}" type="slidenum">
              <a:rPr lang="es-MX" altLang="es-CL" sz="1200">
                <a:latin typeface="Arial" panose="020B0604020202020204" pitchFamily="34" charset="0"/>
              </a:rPr>
              <a:pPr eaLnBrk="1" hangingPunct="1"/>
              <a:t>11</a:t>
            </a:fld>
            <a:endParaRPr lang="es-MX" altLang="es-CL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>
            <a:extLst>
              <a:ext uri="{FF2B5EF4-FFF2-40B4-BE49-F238E27FC236}">
                <a16:creationId xmlns:a16="http://schemas.microsoft.com/office/drawing/2014/main" id="{FF7F576B-E54F-8F47-BBB2-4FED66602A6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4" name="Notes Placeholder 2">
            <a:extLst>
              <a:ext uri="{FF2B5EF4-FFF2-40B4-BE49-F238E27FC236}">
                <a16:creationId xmlns:a16="http://schemas.microsoft.com/office/drawing/2014/main" id="{0735D392-69D3-BF44-A791-143B1D28043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MX" altLang="es-CL"/>
              <a:t>No se observan fibras musculares, en su lugar hay un tejido que tiene predominantemente vasos sanguíneos dilatados de paredes delgadas y matriz amorfa de tejido conectivo, sin colágeno aún o con colágeno fibrilar inmaduro: se llama TEJIDO DE GRANULACIÓN.  Nótense los vasos congestivos, dilatados y frágiles, por lo fino de su pared. Se rompen muy fácilmente.</a:t>
            </a:r>
          </a:p>
        </p:txBody>
      </p:sp>
      <p:sp>
        <p:nvSpPr>
          <p:cNvPr id="38915" name="Slide Number Placeholder 3">
            <a:extLst>
              <a:ext uri="{FF2B5EF4-FFF2-40B4-BE49-F238E27FC236}">
                <a16:creationId xmlns:a16="http://schemas.microsoft.com/office/drawing/2014/main" id="{D471A921-65DB-B440-B025-26D9F5AB96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AAA6F04D-1E2A-B64F-94FA-8730F51F0686}" type="slidenum">
              <a:rPr lang="es-MX" altLang="es-CL" sz="1200">
                <a:latin typeface="Arial" panose="020B0604020202020204" pitchFamily="34" charset="0"/>
              </a:rPr>
              <a:pPr eaLnBrk="1" hangingPunct="1"/>
              <a:t>12</a:t>
            </a:fld>
            <a:endParaRPr lang="es-MX" altLang="es-CL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>
            <a:extLst>
              <a:ext uri="{FF2B5EF4-FFF2-40B4-BE49-F238E27FC236}">
                <a16:creationId xmlns:a16="http://schemas.microsoft.com/office/drawing/2014/main" id="{B22BC853-9B77-8143-BA04-E9C1BCA5D66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2" name="Notes Placeholder 2">
            <a:extLst>
              <a:ext uri="{FF2B5EF4-FFF2-40B4-BE49-F238E27FC236}">
                <a16:creationId xmlns:a16="http://schemas.microsoft.com/office/drawing/2014/main" id="{81A6CD43-1823-E54F-B3FD-C1864BEF03C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MX" altLang="es-CL"/>
              <a:t>Tejido de granulación</a:t>
            </a:r>
          </a:p>
          <a:p>
            <a:pPr eaLnBrk="1" hangingPunct="1">
              <a:spcBef>
                <a:spcPct val="0"/>
              </a:spcBef>
            </a:pPr>
            <a:r>
              <a:rPr lang="es-MX" altLang="es-CL"/>
              <a:t>La estructura central es un capilar que tiene células fusadas endoteliales en el revestimiendo y dentro tiene eritrocitos que no se ven bien teñidos y un monocito. Nótese por fuera los macrófagos que contienen hemosiderina y se ven de color amarillo ocre. Recordar que los capilares como este son frágiles y se rompen, dejando salir eritrocitos = microhemorragias.</a:t>
            </a:r>
          </a:p>
        </p:txBody>
      </p:sp>
      <p:sp>
        <p:nvSpPr>
          <p:cNvPr id="40963" name="Slide Number Placeholder 3">
            <a:extLst>
              <a:ext uri="{FF2B5EF4-FFF2-40B4-BE49-F238E27FC236}">
                <a16:creationId xmlns:a16="http://schemas.microsoft.com/office/drawing/2014/main" id="{A6FA162D-A477-0945-BCD4-EA3C30560E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5C564D52-9155-B246-97BE-421016767A01}" type="slidenum">
              <a:rPr lang="es-MX" altLang="es-CL" sz="1200">
                <a:latin typeface="Arial" panose="020B0604020202020204" pitchFamily="34" charset="0"/>
              </a:rPr>
              <a:pPr eaLnBrk="1" hangingPunct="1"/>
              <a:t>13</a:t>
            </a:fld>
            <a:endParaRPr lang="es-MX" altLang="es-CL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>
            <a:extLst>
              <a:ext uri="{FF2B5EF4-FFF2-40B4-BE49-F238E27FC236}">
                <a16:creationId xmlns:a16="http://schemas.microsoft.com/office/drawing/2014/main" id="{3F371A09-10DD-7846-AA6C-F4EC891D93C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0" name="Notes Placeholder 2">
            <a:extLst>
              <a:ext uri="{FF2B5EF4-FFF2-40B4-BE49-F238E27FC236}">
                <a16:creationId xmlns:a16="http://schemas.microsoft.com/office/drawing/2014/main" id="{C77A2609-D6C2-2B45-AC5A-21EFD6A7BC7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MX" altLang="es-CL"/>
              <a:t>Vasos de neoformación de variados calibres, pared delgada, y conteniendo muchos eritrocitos. Están en una matriz conectiva edematosa</a:t>
            </a:r>
          </a:p>
        </p:txBody>
      </p:sp>
      <p:sp>
        <p:nvSpPr>
          <p:cNvPr id="43011" name="Slide Number Placeholder 3">
            <a:extLst>
              <a:ext uri="{FF2B5EF4-FFF2-40B4-BE49-F238E27FC236}">
                <a16:creationId xmlns:a16="http://schemas.microsoft.com/office/drawing/2014/main" id="{C46B1F39-F1C1-6C43-B1CA-27EF1DDBB0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D4FE5080-5057-4841-8107-B7FF5BEEEA96}" type="slidenum">
              <a:rPr lang="es-MX" altLang="es-CL" sz="1200">
                <a:latin typeface="Arial" panose="020B0604020202020204" pitchFamily="34" charset="0"/>
              </a:rPr>
              <a:pPr eaLnBrk="1" hangingPunct="1"/>
              <a:t>14</a:t>
            </a:fld>
            <a:endParaRPr lang="es-MX" altLang="es-CL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Marcador de imagen de diapositiva 1">
            <a:extLst>
              <a:ext uri="{FF2B5EF4-FFF2-40B4-BE49-F238E27FC236}">
                <a16:creationId xmlns:a16="http://schemas.microsoft.com/office/drawing/2014/main" id="{F54DE7C4-CEE3-6A42-A15D-0E05FB78AC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8" name="Marcador de notas 2">
            <a:extLst>
              <a:ext uri="{FF2B5EF4-FFF2-40B4-BE49-F238E27FC236}">
                <a16:creationId xmlns:a16="http://schemas.microsoft.com/office/drawing/2014/main" id="{190498ED-3E01-3142-BC27-48B9742AA8F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s-ES" altLang="es-CL"/>
              <a:t>Capilares congestivos, células mononucleares, siderófagos. </a:t>
            </a:r>
          </a:p>
        </p:txBody>
      </p:sp>
      <p:sp>
        <p:nvSpPr>
          <p:cNvPr id="45059" name="Marcador de número de diapositiva 3">
            <a:extLst>
              <a:ext uri="{FF2B5EF4-FFF2-40B4-BE49-F238E27FC236}">
                <a16:creationId xmlns:a16="http://schemas.microsoft.com/office/drawing/2014/main" id="{29B18985-FB9F-4F4C-88B2-C97BCB0874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AA79BB01-CAAF-0D45-B613-77F1E2022071}" type="slidenum">
              <a:rPr lang="es-MX" altLang="es-CL" sz="1200">
                <a:latin typeface="Arial" panose="020B0604020202020204" pitchFamily="34" charset="0"/>
              </a:rPr>
              <a:pPr eaLnBrk="1" hangingPunct="1"/>
              <a:t>15</a:t>
            </a:fld>
            <a:endParaRPr lang="es-MX" altLang="es-CL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30CF0A95-6C25-9745-8CD4-534B2856D88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CA9D0B24-C09B-624B-ADA8-B44290FD49E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MX" altLang="es-CL"/>
              <a:t>Linfocitos, monocitos, plasmocitos, macrófagos y fibroblastos</a:t>
            </a:r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F6364E1F-0960-2948-B34F-B4590A249F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906B1812-EE84-7C4E-8984-5AC4E4469965}" type="slidenum">
              <a:rPr lang="es-MX" altLang="es-CL" sz="1200">
                <a:latin typeface="Arial" panose="020B0604020202020204" pitchFamily="34" charset="0"/>
              </a:rPr>
              <a:pPr eaLnBrk="1" hangingPunct="1"/>
              <a:t>16</a:t>
            </a:fld>
            <a:endParaRPr lang="es-MX" altLang="es-CL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>
            <a:extLst>
              <a:ext uri="{FF2B5EF4-FFF2-40B4-BE49-F238E27FC236}">
                <a16:creationId xmlns:a16="http://schemas.microsoft.com/office/drawing/2014/main" id="{AC5B0F52-047B-F84E-9EBC-9029E3EA9C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4" name="Notes Placeholder 2">
            <a:extLst>
              <a:ext uri="{FF2B5EF4-FFF2-40B4-BE49-F238E27FC236}">
                <a16:creationId xmlns:a16="http://schemas.microsoft.com/office/drawing/2014/main" id="{F0E32BCD-7F54-E845-9FBA-5C4B306E9C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MX" altLang="es-CL"/>
              <a:t>Se ve blanquecino por la fibrosis densa. La pared muscular está atrófica y queda poco miocardio residual postinfarto, con lo que puede dilatarse y formar un aneurisma, con riesgo de perforación tardía. </a:t>
            </a:r>
          </a:p>
        </p:txBody>
      </p:sp>
      <p:sp>
        <p:nvSpPr>
          <p:cNvPr id="49155" name="Slide Number Placeholder 3">
            <a:extLst>
              <a:ext uri="{FF2B5EF4-FFF2-40B4-BE49-F238E27FC236}">
                <a16:creationId xmlns:a16="http://schemas.microsoft.com/office/drawing/2014/main" id="{0B23B4BE-0F5E-FA4C-BE23-8D2055AA9B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3910826F-FA2A-4E47-8D0F-3303ED7E4DBD}" type="slidenum">
              <a:rPr lang="es-MX" altLang="es-CL" sz="1200">
                <a:latin typeface="Arial" panose="020B0604020202020204" pitchFamily="34" charset="0"/>
              </a:rPr>
              <a:pPr eaLnBrk="1" hangingPunct="1"/>
              <a:t>17</a:t>
            </a:fld>
            <a:endParaRPr lang="es-MX" altLang="es-CL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>
            <a:extLst>
              <a:ext uri="{FF2B5EF4-FFF2-40B4-BE49-F238E27FC236}">
                <a16:creationId xmlns:a16="http://schemas.microsoft.com/office/drawing/2014/main" id="{B4FB5185-B1D7-AF40-BCD2-7859F3688DD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6" name="Notes Placeholder 2">
            <a:extLst>
              <a:ext uri="{FF2B5EF4-FFF2-40B4-BE49-F238E27FC236}">
                <a16:creationId xmlns:a16="http://schemas.microsoft.com/office/drawing/2014/main" id="{14536069-99AC-7046-9FA6-9C4D17AF309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MX" altLang="es-CL"/>
          </a:p>
        </p:txBody>
      </p:sp>
      <p:sp>
        <p:nvSpPr>
          <p:cNvPr id="52227" name="Slide Number Placeholder 3">
            <a:extLst>
              <a:ext uri="{FF2B5EF4-FFF2-40B4-BE49-F238E27FC236}">
                <a16:creationId xmlns:a16="http://schemas.microsoft.com/office/drawing/2014/main" id="{FC2CFF69-3BF3-3A4C-8458-A516831315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3C02AC78-F29A-F341-B641-10B566696B2A}" type="slidenum">
              <a:rPr lang="es-MX" altLang="es-CL" sz="1200">
                <a:latin typeface="Arial" panose="020B0604020202020204" pitchFamily="34" charset="0"/>
              </a:rPr>
              <a:pPr eaLnBrk="1" hangingPunct="1"/>
              <a:t>19</a:t>
            </a:fld>
            <a:endParaRPr lang="es-MX" altLang="es-CL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Marcador de imagen de diapositiva 1">
            <a:extLst>
              <a:ext uri="{FF2B5EF4-FFF2-40B4-BE49-F238E27FC236}">
                <a16:creationId xmlns:a16="http://schemas.microsoft.com/office/drawing/2014/main" id="{87AD52DC-4B6E-8440-9A84-0C6E299E5B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4" name="Marcador de notas 2">
            <a:extLst>
              <a:ext uri="{FF2B5EF4-FFF2-40B4-BE49-F238E27FC236}">
                <a16:creationId xmlns:a16="http://schemas.microsoft.com/office/drawing/2014/main" id="{F420F43B-F8EB-E145-BE56-ED504F4F504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s-ES" altLang="es-CL"/>
              <a:t>Nódulos de Aschoff, avanzados, ya casi fibrosos. Cuando el miocardio está muy afectado, se ha utilizado el recurso de la hipertrofia, el corazón se dilata y genera una insuficiencia cardíaca.</a:t>
            </a:r>
          </a:p>
        </p:txBody>
      </p:sp>
      <p:sp>
        <p:nvSpPr>
          <p:cNvPr id="54275" name="Marcador de número de diapositiva 3">
            <a:extLst>
              <a:ext uri="{FF2B5EF4-FFF2-40B4-BE49-F238E27FC236}">
                <a16:creationId xmlns:a16="http://schemas.microsoft.com/office/drawing/2014/main" id="{E06A08DF-72F2-2243-A26B-D54AFF04D4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5064C811-8A80-344B-BD87-B1D1A8FF4550}" type="slidenum">
              <a:rPr lang="es-MX" altLang="es-CL" sz="1200">
                <a:latin typeface="Arial" panose="020B0604020202020204" pitchFamily="34" charset="0"/>
              </a:rPr>
              <a:pPr eaLnBrk="1" hangingPunct="1"/>
              <a:t>20</a:t>
            </a:fld>
            <a:endParaRPr lang="es-MX" altLang="es-CL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1 Marcador de imagen de diapositiva">
            <a:extLst>
              <a:ext uri="{FF2B5EF4-FFF2-40B4-BE49-F238E27FC236}">
                <a16:creationId xmlns:a16="http://schemas.microsoft.com/office/drawing/2014/main" id="{E04DD889-57D3-574E-8A2D-32BBA7ED413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2 Marcador de notas">
            <a:extLst>
              <a:ext uri="{FF2B5EF4-FFF2-40B4-BE49-F238E27FC236}">
                <a16:creationId xmlns:a16="http://schemas.microsoft.com/office/drawing/2014/main" id="{0FF04CE0-18C6-6945-AF7B-DE317A01925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MX" altLang="es-CL"/>
          </a:p>
        </p:txBody>
      </p:sp>
      <p:sp>
        <p:nvSpPr>
          <p:cNvPr id="18435" name="3 Marcador de número de diapositiva">
            <a:extLst>
              <a:ext uri="{FF2B5EF4-FFF2-40B4-BE49-F238E27FC236}">
                <a16:creationId xmlns:a16="http://schemas.microsoft.com/office/drawing/2014/main" id="{25828492-09E3-A343-A02A-A1DB595468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81CB11F-D781-9D42-9F14-5F367657642D}" type="slidenum">
              <a:rPr lang="es-MX" altLang="es-CL" sz="1200">
                <a:latin typeface="Arial" panose="020B0604020202020204" pitchFamily="34" charset="0"/>
              </a:rPr>
              <a:pPr eaLnBrk="1" hangingPunct="1"/>
              <a:t>2</a:t>
            </a:fld>
            <a:endParaRPr lang="es-MX" altLang="es-CL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>
            <a:extLst>
              <a:ext uri="{FF2B5EF4-FFF2-40B4-BE49-F238E27FC236}">
                <a16:creationId xmlns:a16="http://schemas.microsoft.com/office/drawing/2014/main" id="{CD091CDF-BC19-3348-949E-ACCDB5189F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2" name="Notes Placeholder 2">
            <a:extLst>
              <a:ext uri="{FF2B5EF4-FFF2-40B4-BE49-F238E27FC236}">
                <a16:creationId xmlns:a16="http://schemas.microsoft.com/office/drawing/2014/main" id="{172C00DB-F4CF-9643-B7AB-4AD07E248E9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MX" altLang="es-CL"/>
              <a:t>Es un foco fusado (como un huso, ovalado) centrado por un vaso rodeado por tejido conectivo que incluye células: miocardiocitos que fueron atacados por los anticuerpos específicos y macrófagos (céls de anitschkow y cels de aschoff)</a:t>
            </a:r>
          </a:p>
        </p:txBody>
      </p:sp>
      <p:sp>
        <p:nvSpPr>
          <p:cNvPr id="56323" name="Slide Number Placeholder 3">
            <a:extLst>
              <a:ext uri="{FF2B5EF4-FFF2-40B4-BE49-F238E27FC236}">
                <a16:creationId xmlns:a16="http://schemas.microsoft.com/office/drawing/2014/main" id="{6652503A-F5A3-A149-A2AF-452D7A0DF8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AE02466C-42D8-6642-A018-633913792FF2}" type="slidenum">
              <a:rPr lang="es-MX" altLang="es-CL" sz="1200">
                <a:latin typeface="Arial" panose="020B0604020202020204" pitchFamily="34" charset="0"/>
              </a:rPr>
              <a:pPr eaLnBrk="1" hangingPunct="1"/>
              <a:t>21</a:t>
            </a:fld>
            <a:endParaRPr lang="es-MX" altLang="es-CL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>
            <a:extLst>
              <a:ext uri="{FF2B5EF4-FFF2-40B4-BE49-F238E27FC236}">
                <a16:creationId xmlns:a16="http://schemas.microsoft.com/office/drawing/2014/main" id="{CB8A29AE-A93D-3E4E-80AC-16565EC1016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0" name="Notes Placeholder 2">
            <a:extLst>
              <a:ext uri="{FF2B5EF4-FFF2-40B4-BE49-F238E27FC236}">
                <a16:creationId xmlns:a16="http://schemas.microsoft.com/office/drawing/2014/main" id="{E03CCF44-36E2-C740-B916-42499A6B238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MX" altLang="es-CL"/>
              <a:t>multinucleada</a:t>
            </a:r>
          </a:p>
        </p:txBody>
      </p:sp>
      <p:sp>
        <p:nvSpPr>
          <p:cNvPr id="58371" name="Slide Number Placeholder 3">
            <a:extLst>
              <a:ext uri="{FF2B5EF4-FFF2-40B4-BE49-F238E27FC236}">
                <a16:creationId xmlns:a16="http://schemas.microsoft.com/office/drawing/2014/main" id="{DD445F1E-94E1-7E48-85A0-102441F6AB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EE03C11C-FE94-E747-B6C1-8A2B4B33B629}" type="slidenum">
              <a:rPr lang="es-MX" altLang="es-CL" sz="1200">
                <a:latin typeface="Arial" panose="020B0604020202020204" pitchFamily="34" charset="0"/>
              </a:rPr>
              <a:pPr eaLnBrk="1" hangingPunct="1"/>
              <a:t>22</a:t>
            </a:fld>
            <a:endParaRPr lang="es-MX" altLang="es-CL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Image Placeholder 1">
            <a:extLst>
              <a:ext uri="{FF2B5EF4-FFF2-40B4-BE49-F238E27FC236}">
                <a16:creationId xmlns:a16="http://schemas.microsoft.com/office/drawing/2014/main" id="{3B5FFDB2-383C-614B-A2C0-9C6E4CCFCC4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8" name="Notes Placeholder 2">
            <a:extLst>
              <a:ext uri="{FF2B5EF4-FFF2-40B4-BE49-F238E27FC236}">
                <a16:creationId xmlns:a16="http://schemas.microsoft.com/office/drawing/2014/main" id="{DD3D14DC-1534-1146-BD36-D1EFFE0C3D0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MX" altLang="es-CL"/>
              <a:t>Cortadas  transversalmente</a:t>
            </a:r>
          </a:p>
        </p:txBody>
      </p:sp>
      <p:sp>
        <p:nvSpPr>
          <p:cNvPr id="60419" name="Slide Number Placeholder 3">
            <a:extLst>
              <a:ext uri="{FF2B5EF4-FFF2-40B4-BE49-F238E27FC236}">
                <a16:creationId xmlns:a16="http://schemas.microsoft.com/office/drawing/2014/main" id="{52C1F4E6-0F3E-514F-AE31-74C97FF98A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82036706-9156-F945-B3AC-BA90D83C43BD}" type="slidenum">
              <a:rPr lang="es-MX" altLang="es-CL" sz="1200">
                <a:latin typeface="Arial" panose="020B0604020202020204" pitchFamily="34" charset="0"/>
              </a:rPr>
              <a:pPr eaLnBrk="1" hangingPunct="1"/>
              <a:t>23</a:t>
            </a:fld>
            <a:endParaRPr lang="es-MX" altLang="es-CL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Image Placeholder 1">
            <a:extLst>
              <a:ext uri="{FF2B5EF4-FFF2-40B4-BE49-F238E27FC236}">
                <a16:creationId xmlns:a16="http://schemas.microsoft.com/office/drawing/2014/main" id="{A9B15C9C-1418-064F-8E17-26812706A1E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6" name="Notes Placeholder 2">
            <a:extLst>
              <a:ext uri="{FF2B5EF4-FFF2-40B4-BE49-F238E27FC236}">
                <a16:creationId xmlns:a16="http://schemas.microsoft.com/office/drawing/2014/main" id="{8E1A2110-A8B4-274E-A87D-66D17778C89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MX" altLang="es-CL"/>
              <a:t>Cortadas longitudinalmente</a:t>
            </a:r>
          </a:p>
        </p:txBody>
      </p:sp>
      <p:sp>
        <p:nvSpPr>
          <p:cNvPr id="62467" name="Slide Number Placeholder 3">
            <a:extLst>
              <a:ext uri="{FF2B5EF4-FFF2-40B4-BE49-F238E27FC236}">
                <a16:creationId xmlns:a16="http://schemas.microsoft.com/office/drawing/2014/main" id="{59690CDC-B010-9D43-BCC1-5425C64A12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89115BDB-FC7D-C749-AFEA-C07308006282}" type="slidenum">
              <a:rPr lang="es-MX" altLang="es-CL" sz="1200">
                <a:latin typeface="Arial" panose="020B0604020202020204" pitchFamily="34" charset="0"/>
              </a:rPr>
              <a:pPr eaLnBrk="1" hangingPunct="1"/>
              <a:t>24</a:t>
            </a:fld>
            <a:endParaRPr lang="es-MX" altLang="es-CL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Image Placeholder 1">
            <a:extLst>
              <a:ext uri="{FF2B5EF4-FFF2-40B4-BE49-F238E27FC236}">
                <a16:creationId xmlns:a16="http://schemas.microsoft.com/office/drawing/2014/main" id="{23225E11-EA23-1449-AF09-BAEBC0FFBA2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4" name="Notes Placeholder 2">
            <a:extLst>
              <a:ext uri="{FF2B5EF4-FFF2-40B4-BE49-F238E27FC236}">
                <a16:creationId xmlns:a16="http://schemas.microsoft.com/office/drawing/2014/main" id="{72E43D76-0A75-144B-B75F-D73CEABC624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MX" altLang="es-CL"/>
              <a:t>La fibrina está en la superficie inferior de la foto. </a:t>
            </a:r>
          </a:p>
        </p:txBody>
      </p:sp>
      <p:sp>
        <p:nvSpPr>
          <p:cNvPr id="64515" name="Slide Number Placeholder 3">
            <a:extLst>
              <a:ext uri="{FF2B5EF4-FFF2-40B4-BE49-F238E27FC236}">
                <a16:creationId xmlns:a16="http://schemas.microsoft.com/office/drawing/2014/main" id="{DCDDFDA3-776A-0847-8B16-62F783EF26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4E784074-77E1-6445-8399-588FD1C0AD5A}" type="slidenum">
              <a:rPr lang="es-MX" altLang="es-CL" sz="1200">
                <a:latin typeface="Arial" panose="020B0604020202020204" pitchFamily="34" charset="0"/>
              </a:rPr>
              <a:pPr eaLnBrk="1" hangingPunct="1"/>
              <a:t>25</a:t>
            </a:fld>
            <a:endParaRPr lang="es-MX" altLang="es-CL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>
            <a:extLst>
              <a:ext uri="{FF2B5EF4-FFF2-40B4-BE49-F238E27FC236}">
                <a16:creationId xmlns:a16="http://schemas.microsoft.com/office/drawing/2014/main" id="{23118C93-0841-BC40-BFEA-D6716E13E95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2" name="Notes Placeholder 2">
            <a:extLst>
              <a:ext uri="{FF2B5EF4-FFF2-40B4-BE49-F238E27FC236}">
                <a16:creationId xmlns:a16="http://schemas.microsoft.com/office/drawing/2014/main" id="{2AF9990D-4DF3-C444-B107-34BFB330B3D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MX" altLang="es-CL"/>
              <a:t>fibrina</a:t>
            </a:r>
          </a:p>
        </p:txBody>
      </p:sp>
      <p:sp>
        <p:nvSpPr>
          <p:cNvPr id="66563" name="Slide Number Placeholder 3">
            <a:extLst>
              <a:ext uri="{FF2B5EF4-FFF2-40B4-BE49-F238E27FC236}">
                <a16:creationId xmlns:a16="http://schemas.microsoft.com/office/drawing/2014/main" id="{4BA3B0C7-CE9F-EE48-B8D3-EE040D46C0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404EFDB2-9C6B-B642-B2B3-C4E5E05EA720}" type="slidenum">
              <a:rPr lang="es-MX" altLang="es-CL" sz="1200">
                <a:latin typeface="Arial" panose="020B0604020202020204" pitchFamily="34" charset="0"/>
              </a:rPr>
              <a:pPr eaLnBrk="1" hangingPunct="1"/>
              <a:t>26</a:t>
            </a:fld>
            <a:endParaRPr lang="es-MX" altLang="es-CL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lide Image Placeholder 1">
            <a:extLst>
              <a:ext uri="{FF2B5EF4-FFF2-40B4-BE49-F238E27FC236}">
                <a16:creationId xmlns:a16="http://schemas.microsoft.com/office/drawing/2014/main" id="{0CECE5F4-0140-FE4B-BBE3-31E0D10E985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0" name="Notes Placeholder 2">
            <a:extLst>
              <a:ext uri="{FF2B5EF4-FFF2-40B4-BE49-F238E27FC236}">
                <a16:creationId xmlns:a16="http://schemas.microsoft.com/office/drawing/2014/main" id="{74C24211-4E26-F44C-B9AD-5AFEFFD4149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MX" altLang="es-CL"/>
              <a:t>Fibrina= depósito amarillento granular en la superficie visceral del pericardio. La foto histológica muestra la fibrina en su estado al despegarse las dos capas del pericardio (aspecto macro en </a:t>
            </a:r>
            <a:r>
              <a:rPr lang="es-MX" altLang="es-ES"/>
              <a:t>“</a:t>
            </a:r>
            <a:r>
              <a:rPr lang="es-MX" altLang="es-CL"/>
              <a:t>pan con mantequilla</a:t>
            </a:r>
            <a:r>
              <a:rPr lang="es-MX" altLang="es-ES"/>
              <a:t>”</a:t>
            </a:r>
            <a:r>
              <a:rPr lang="es-MX" altLang="es-CL"/>
              <a:t>)</a:t>
            </a:r>
          </a:p>
        </p:txBody>
      </p:sp>
      <p:sp>
        <p:nvSpPr>
          <p:cNvPr id="68611" name="Slide Number Placeholder 3">
            <a:extLst>
              <a:ext uri="{FF2B5EF4-FFF2-40B4-BE49-F238E27FC236}">
                <a16:creationId xmlns:a16="http://schemas.microsoft.com/office/drawing/2014/main" id="{D2AE864B-40CA-304C-98CF-A2621DF8F3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D7F840E3-3F79-0B44-AA8B-0F43D944AAD1}" type="slidenum">
              <a:rPr lang="es-MX" altLang="es-CL" sz="1200">
                <a:latin typeface="Tahoma" panose="020B0604030504040204" pitchFamily="34" charset="0"/>
              </a:rPr>
              <a:pPr eaLnBrk="1" hangingPunct="1"/>
              <a:t>27</a:t>
            </a:fld>
            <a:endParaRPr lang="es-MX" altLang="es-CL" sz="1200">
              <a:latin typeface="Tahom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lide Image Placeholder 1">
            <a:extLst>
              <a:ext uri="{FF2B5EF4-FFF2-40B4-BE49-F238E27FC236}">
                <a16:creationId xmlns:a16="http://schemas.microsoft.com/office/drawing/2014/main" id="{90A5D28A-EB50-9C47-91BF-A732F84C2F0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8" name="Notes Placeholder 2">
            <a:extLst>
              <a:ext uri="{FF2B5EF4-FFF2-40B4-BE49-F238E27FC236}">
                <a16:creationId xmlns:a16="http://schemas.microsoft.com/office/drawing/2014/main" id="{5FDA0441-93A4-A94B-8166-DF2A89F5FA9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MX" altLang="es-CL"/>
          </a:p>
        </p:txBody>
      </p:sp>
      <p:sp>
        <p:nvSpPr>
          <p:cNvPr id="70659" name="Slide Number Placeholder 3">
            <a:extLst>
              <a:ext uri="{FF2B5EF4-FFF2-40B4-BE49-F238E27FC236}">
                <a16:creationId xmlns:a16="http://schemas.microsoft.com/office/drawing/2014/main" id="{DA6EA9BF-C460-EF4F-ADEE-FB09D6A47C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D42AEFB8-054C-2F4F-ACB4-F539855282E3}" type="slidenum">
              <a:rPr lang="es-MX" altLang="es-CL" sz="1200">
                <a:latin typeface="Arial" panose="020B0604020202020204" pitchFamily="34" charset="0"/>
              </a:rPr>
              <a:pPr eaLnBrk="1" hangingPunct="1"/>
              <a:t>28</a:t>
            </a:fld>
            <a:endParaRPr lang="es-MX" altLang="es-CL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Image Placeholder 1">
            <a:extLst>
              <a:ext uri="{FF2B5EF4-FFF2-40B4-BE49-F238E27FC236}">
                <a16:creationId xmlns:a16="http://schemas.microsoft.com/office/drawing/2014/main" id="{CE31507C-A75F-2145-8041-28EE00ECDB3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6" name="Notes Placeholder 2">
            <a:extLst>
              <a:ext uri="{FF2B5EF4-FFF2-40B4-BE49-F238E27FC236}">
                <a16:creationId xmlns:a16="http://schemas.microsoft.com/office/drawing/2014/main" id="{7809A41F-4CFD-6E4D-8570-E1E09ABFBDE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MX" altLang="es-CL"/>
              <a:t>Perforación y deformación valvular aortica. También vegetaciones en mitral.</a:t>
            </a:r>
          </a:p>
        </p:txBody>
      </p:sp>
      <p:sp>
        <p:nvSpPr>
          <p:cNvPr id="72707" name="Slide Number Placeholder 3">
            <a:extLst>
              <a:ext uri="{FF2B5EF4-FFF2-40B4-BE49-F238E27FC236}">
                <a16:creationId xmlns:a16="http://schemas.microsoft.com/office/drawing/2014/main" id="{8D11384A-B5A1-3642-982C-622F76FB86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272A8E7-7D60-944A-9F6F-3D5CEAB5BFA8}" type="slidenum">
              <a:rPr lang="es-MX" altLang="es-CL" sz="1200">
                <a:latin typeface="Tahoma" panose="020B0604030504040204" pitchFamily="34" charset="0"/>
              </a:rPr>
              <a:pPr eaLnBrk="1" hangingPunct="1"/>
              <a:t>29</a:t>
            </a:fld>
            <a:endParaRPr lang="es-MX" altLang="es-CL" sz="1200">
              <a:latin typeface="Tahom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La válvulas semilunares pulmonar y aórtica son delgadas y flexibles. Los cortes longitudinales muestran la pared de la arteria arriba y la pared del ventrículo abajo (foto izquierda muestra en amarillo el músculo ventricular teñido con tinción de tricrómico de Van Gieson). En verde está marcada la valva y en la foto de la derecha la histología normal que muestra un tejido conectivo esponjoso, laxo y un revestimiento endotelial. COMPARAR ESTA FOTO CON LAS DE LA ENDOCARDITIS Y SE VE COMO ESTÁ ENGROSADA FIBROSADA E INFLAMADA LA ESTRUCTURA DE LA PARED VALVULAR. Esto aplica para válvulas aórtica, pulmonar, y auriculoventriculares.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9337C7-E8AD-124B-AFBF-FC7FC72DE92D}" type="slidenum">
              <a:rPr lang="es-MX" altLang="es-CL" smtClean="0"/>
              <a:pPr/>
              <a:t>30</a:t>
            </a:fld>
            <a:endParaRPr lang="es-MX" altLang="es-CL"/>
          </a:p>
        </p:txBody>
      </p:sp>
    </p:spTree>
    <p:extLst>
      <p:ext uri="{BB962C8B-B14F-4D97-AF65-F5344CB8AC3E}">
        <p14:creationId xmlns:p14="http://schemas.microsoft.com/office/powerpoint/2010/main" val="2140278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>
            <a:extLst>
              <a:ext uri="{FF2B5EF4-FFF2-40B4-BE49-F238E27FC236}">
                <a16:creationId xmlns:a16="http://schemas.microsoft.com/office/drawing/2014/main" id="{E3E518B4-5599-5F4A-8DE9-FBB019D5FE5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>
            <a:extLst>
              <a:ext uri="{FF2B5EF4-FFF2-40B4-BE49-F238E27FC236}">
                <a16:creationId xmlns:a16="http://schemas.microsoft.com/office/drawing/2014/main" id="{BAB036EF-B3B5-7347-A5B0-861173E0548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MX" altLang="es-CL"/>
              <a:t>Trombosis completa de coronaria, implica que en algún lugar del miocardio se encontrará un infarto transmural.</a:t>
            </a:r>
          </a:p>
        </p:txBody>
      </p:sp>
      <p:sp>
        <p:nvSpPr>
          <p:cNvPr id="20483" name="Slide Number Placeholder 3">
            <a:extLst>
              <a:ext uri="{FF2B5EF4-FFF2-40B4-BE49-F238E27FC236}">
                <a16:creationId xmlns:a16="http://schemas.microsoft.com/office/drawing/2014/main" id="{2BDB9A8A-2CE7-D745-AD4B-2910D86C38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6EEA9F1D-2D35-F74A-8763-1DF49750665A}" type="slidenum">
              <a:rPr lang="es-MX" altLang="es-CL" sz="1200">
                <a:latin typeface="Arial" panose="020B0604020202020204" pitchFamily="34" charset="0"/>
              </a:rPr>
              <a:pPr eaLnBrk="1" hangingPunct="1"/>
              <a:t>3</a:t>
            </a:fld>
            <a:endParaRPr lang="es-MX" altLang="es-CL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Slide Image Placeholder 1">
            <a:extLst>
              <a:ext uri="{FF2B5EF4-FFF2-40B4-BE49-F238E27FC236}">
                <a16:creationId xmlns:a16="http://schemas.microsoft.com/office/drawing/2014/main" id="{32F4EFA0-9548-8B45-92F8-B4E85C3C77F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4" name="Notes Placeholder 2">
            <a:extLst>
              <a:ext uri="{FF2B5EF4-FFF2-40B4-BE49-F238E27FC236}">
                <a16:creationId xmlns:a16="http://schemas.microsoft.com/office/drawing/2014/main" id="{21ACB17E-8571-AF42-8BC3-0E7C584649B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MX" altLang="es-CL"/>
              <a:t>Velo valvular muy grueso y fibroso, con colonias bacterianas (azul) , fibrina (fucsia) y detritus celulares.</a:t>
            </a:r>
          </a:p>
        </p:txBody>
      </p:sp>
      <p:sp>
        <p:nvSpPr>
          <p:cNvPr id="74755" name="Slide Number Placeholder 3">
            <a:extLst>
              <a:ext uri="{FF2B5EF4-FFF2-40B4-BE49-F238E27FC236}">
                <a16:creationId xmlns:a16="http://schemas.microsoft.com/office/drawing/2014/main" id="{4054B9B7-FCB4-B64F-8540-C6AF1671DB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E00ACE7D-E01A-CA42-B869-23D3D39E5426}" type="slidenum">
              <a:rPr lang="es-MX" altLang="es-CL" sz="1200">
                <a:latin typeface="Arial" panose="020B0604020202020204" pitchFamily="34" charset="0"/>
              </a:rPr>
              <a:pPr eaLnBrk="1" hangingPunct="1"/>
              <a:t>31</a:t>
            </a:fld>
            <a:endParaRPr lang="es-MX" altLang="es-CL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>
            <a:extLst>
              <a:ext uri="{FF2B5EF4-FFF2-40B4-BE49-F238E27FC236}">
                <a16:creationId xmlns:a16="http://schemas.microsoft.com/office/drawing/2014/main" id="{D5B0985D-C96C-684F-94AD-75475A263D1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2" name="Notes Placeholder 2">
            <a:extLst>
              <a:ext uri="{FF2B5EF4-FFF2-40B4-BE49-F238E27FC236}">
                <a16:creationId xmlns:a16="http://schemas.microsoft.com/office/drawing/2014/main" id="{6FC657B0-5A6E-CC49-AA38-54D5CB59EE4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MX" altLang="es-CL"/>
              <a:t>COMPARAR CON HISTOLOGÍA VALVULAR NORMAL DIAPOSITIVA 30</a:t>
            </a:r>
          </a:p>
        </p:txBody>
      </p:sp>
      <p:sp>
        <p:nvSpPr>
          <p:cNvPr id="76803" name="Slide Number Placeholder 3">
            <a:extLst>
              <a:ext uri="{FF2B5EF4-FFF2-40B4-BE49-F238E27FC236}">
                <a16:creationId xmlns:a16="http://schemas.microsoft.com/office/drawing/2014/main" id="{AD242285-811A-3A4C-A358-770D2A60B9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81C0D36F-38A5-CF43-99F1-2F40BDF5D593}" type="slidenum">
              <a:rPr lang="es-MX" altLang="es-CL" sz="1200">
                <a:latin typeface="Arial" panose="020B0604020202020204" pitchFamily="34" charset="0"/>
              </a:rPr>
              <a:pPr eaLnBrk="1" hangingPunct="1"/>
              <a:t>32</a:t>
            </a:fld>
            <a:endParaRPr lang="es-MX" altLang="es-CL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Slide Image Placeholder 1">
            <a:extLst>
              <a:ext uri="{FF2B5EF4-FFF2-40B4-BE49-F238E27FC236}">
                <a16:creationId xmlns:a16="http://schemas.microsoft.com/office/drawing/2014/main" id="{801B565A-AD92-584D-BC70-1A00C2B3074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0" name="Notes Placeholder 2">
            <a:extLst>
              <a:ext uri="{FF2B5EF4-FFF2-40B4-BE49-F238E27FC236}">
                <a16:creationId xmlns:a16="http://schemas.microsoft.com/office/drawing/2014/main" id="{887AA2E8-5450-FD4C-B58E-2187AB4B1E7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MX" altLang="es-CL"/>
              <a:t>Fibrina, pmn, colonias bacterianas, eritrocitos</a:t>
            </a:r>
          </a:p>
        </p:txBody>
      </p:sp>
      <p:sp>
        <p:nvSpPr>
          <p:cNvPr id="78851" name="Slide Number Placeholder 3">
            <a:extLst>
              <a:ext uri="{FF2B5EF4-FFF2-40B4-BE49-F238E27FC236}">
                <a16:creationId xmlns:a16="http://schemas.microsoft.com/office/drawing/2014/main" id="{FCF67E74-65C3-4F48-BDF6-BF24488261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051F8B32-50F2-5F4C-A759-35E93ACA82B2}" type="slidenum">
              <a:rPr lang="es-MX" altLang="es-CL" sz="1200">
                <a:latin typeface="Arial" panose="020B0604020202020204" pitchFamily="34" charset="0"/>
              </a:rPr>
              <a:pPr eaLnBrk="1" hangingPunct="1"/>
              <a:t>33</a:t>
            </a:fld>
            <a:endParaRPr lang="es-MX" altLang="es-CL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Slide Image Placeholder 1">
            <a:extLst>
              <a:ext uri="{FF2B5EF4-FFF2-40B4-BE49-F238E27FC236}">
                <a16:creationId xmlns:a16="http://schemas.microsoft.com/office/drawing/2014/main" id="{9B860194-3121-ED42-9E63-5C9CE582D93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4" name="Notes Placeholder 2">
            <a:extLst>
              <a:ext uri="{FF2B5EF4-FFF2-40B4-BE49-F238E27FC236}">
                <a16:creationId xmlns:a16="http://schemas.microsoft.com/office/drawing/2014/main" id="{1E916BBF-717D-C442-AB97-1A965C047B7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MX" altLang="es-CL"/>
          </a:p>
        </p:txBody>
      </p:sp>
      <p:sp>
        <p:nvSpPr>
          <p:cNvPr id="84995" name="Slide Number Placeholder 3">
            <a:extLst>
              <a:ext uri="{FF2B5EF4-FFF2-40B4-BE49-F238E27FC236}">
                <a16:creationId xmlns:a16="http://schemas.microsoft.com/office/drawing/2014/main" id="{5166E4AE-7924-294B-BF22-D9E58CD677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0ED764E2-08A0-244D-A005-3352CB402C46}" type="slidenum">
              <a:rPr lang="es-MX" altLang="es-CL" sz="1200">
                <a:latin typeface="Arial" panose="020B0604020202020204" pitchFamily="34" charset="0"/>
              </a:rPr>
              <a:pPr eaLnBrk="1" hangingPunct="1"/>
              <a:t>34</a:t>
            </a:fld>
            <a:endParaRPr lang="es-MX" altLang="es-CL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Slide Image Placeholder 1">
            <a:extLst>
              <a:ext uri="{FF2B5EF4-FFF2-40B4-BE49-F238E27FC236}">
                <a16:creationId xmlns:a16="http://schemas.microsoft.com/office/drawing/2014/main" id="{9C7901E7-B61D-7440-962D-9393B1152FC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8" name="Notes Placeholder 2">
            <a:extLst>
              <a:ext uri="{FF2B5EF4-FFF2-40B4-BE49-F238E27FC236}">
                <a16:creationId xmlns:a16="http://schemas.microsoft.com/office/drawing/2014/main" id="{2ACC054B-1D25-3749-ABCE-613564E2EDA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MX" altLang="es-CL"/>
          </a:p>
        </p:txBody>
      </p:sp>
      <p:sp>
        <p:nvSpPr>
          <p:cNvPr id="80899" name="Slide Number Placeholder 3">
            <a:extLst>
              <a:ext uri="{FF2B5EF4-FFF2-40B4-BE49-F238E27FC236}">
                <a16:creationId xmlns:a16="http://schemas.microsoft.com/office/drawing/2014/main" id="{AB507A47-E731-DD45-A8F8-43C421F74B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CA9BC167-3920-B045-8E83-BF62100B3FD9}" type="slidenum">
              <a:rPr lang="es-MX" altLang="es-CL" sz="1200">
                <a:latin typeface="Arial" panose="020B0604020202020204" pitchFamily="34" charset="0"/>
              </a:rPr>
              <a:pPr eaLnBrk="1" hangingPunct="1"/>
              <a:t>35</a:t>
            </a:fld>
            <a:endParaRPr lang="es-MX" altLang="es-CL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Image Placeholder 1">
            <a:extLst>
              <a:ext uri="{FF2B5EF4-FFF2-40B4-BE49-F238E27FC236}">
                <a16:creationId xmlns:a16="http://schemas.microsoft.com/office/drawing/2014/main" id="{DF3CDC3C-F592-E444-8939-405B6FB58A8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6" name="Notes Placeholder 2">
            <a:extLst>
              <a:ext uri="{FF2B5EF4-FFF2-40B4-BE49-F238E27FC236}">
                <a16:creationId xmlns:a16="http://schemas.microsoft.com/office/drawing/2014/main" id="{1CEDFD20-8F1B-8341-8C8B-D33391F04E0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MX" altLang="es-CL" dirty="0"/>
              <a:t>Colonias de cocaceas, rodeadas por detritus, fibrina y pmn</a:t>
            </a:r>
          </a:p>
        </p:txBody>
      </p:sp>
      <p:sp>
        <p:nvSpPr>
          <p:cNvPr id="82947" name="Slide Number Placeholder 3">
            <a:extLst>
              <a:ext uri="{FF2B5EF4-FFF2-40B4-BE49-F238E27FC236}">
                <a16:creationId xmlns:a16="http://schemas.microsoft.com/office/drawing/2014/main" id="{1A69591C-1C19-5841-834F-926BCDEB01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5A36F2F5-621A-1346-8766-A4C3B3DCB175}" type="slidenum">
              <a:rPr lang="es-MX" altLang="es-CL" sz="1200">
                <a:latin typeface="Arial" panose="020B0604020202020204" pitchFamily="34" charset="0"/>
              </a:rPr>
              <a:pPr eaLnBrk="1" hangingPunct="1"/>
              <a:t>36</a:t>
            </a:fld>
            <a:endParaRPr lang="es-MX" altLang="es-CL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Slide Image Placeholder 1">
            <a:extLst>
              <a:ext uri="{FF2B5EF4-FFF2-40B4-BE49-F238E27FC236}">
                <a16:creationId xmlns:a16="http://schemas.microsoft.com/office/drawing/2014/main" id="{979DA925-3C76-AC4A-83BD-A63A5D3C635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2" name="Notes Placeholder 2">
            <a:extLst>
              <a:ext uri="{FF2B5EF4-FFF2-40B4-BE49-F238E27FC236}">
                <a16:creationId xmlns:a16="http://schemas.microsoft.com/office/drawing/2014/main" id="{B7D6494A-CA95-964C-A998-595CC8664FA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MX" altLang="es-CL" dirty="0"/>
              <a:t>Adyacente a la vegetación, el endocardio valvular tiene vasos capilares y tejido conectivo denso: ello indica la presencia de neovascularización y fibrosis secundarias a un daño valvular antiguo (es una válvula previamente dañada)</a:t>
            </a:r>
          </a:p>
        </p:txBody>
      </p:sp>
      <p:sp>
        <p:nvSpPr>
          <p:cNvPr id="87043" name="Slide Number Placeholder 3">
            <a:extLst>
              <a:ext uri="{FF2B5EF4-FFF2-40B4-BE49-F238E27FC236}">
                <a16:creationId xmlns:a16="http://schemas.microsoft.com/office/drawing/2014/main" id="{A42D9891-2A43-C448-90A2-A321BA8F99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1C2BF92D-3599-774B-B27D-12843DE54934}" type="slidenum">
              <a:rPr lang="es-MX" altLang="es-CL" sz="1200">
                <a:latin typeface="Arial" panose="020B0604020202020204" pitchFamily="34" charset="0"/>
              </a:rPr>
              <a:pPr eaLnBrk="1" hangingPunct="1"/>
              <a:t>37</a:t>
            </a:fld>
            <a:endParaRPr lang="es-MX" altLang="es-CL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>
            <a:extLst>
              <a:ext uri="{FF2B5EF4-FFF2-40B4-BE49-F238E27FC236}">
                <a16:creationId xmlns:a16="http://schemas.microsoft.com/office/drawing/2014/main" id="{5D9E01B3-D3B3-5241-B6F2-330B7BC9317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Notes Placeholder 2">
            <a:extLst>
              <a:ext uri="{FF2B5EF4-FFF2-40B4-BE49-F238E27FC236}">
                <a16:creationId xmlns:a16="http://schemas.microsoft.com/office/drawing/2014/main" id="{4B18496D-78A6-EB4F-9A1B-C93FF8508A5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MX" altLang="es-CL"/>
              <a:t>ateromas</a:t>
            </a:r>
          </a:p>
        </p:txBody>
      </p:sp>
      <p:sp>
        <p:nvSpPr>
          <p:cNvPr id="22531" name="Slide Number Placeholder 3">
            <a:extLst>
              <a:ext uri="{FF2B5EF4-FFF2-40B4-BE49-F238E27FC236}">
                <a16:creationId xmlns:a16="http://schemas.microsoft.com/office/drawing/2014/main" id="{010EB05F-BEEF-344F-9D0F-AFF963C9DF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06EB9017-F98B-3B4C-8490-0A6DA3336325}" type="slidenum">
              <a:rPr lang="es-MX" altLang="es-CL" sz="1200">
                <a:latin typeface="Arial" panose="020B0604020202020204" pitchFamily="34" charset="0"/>
              </a:rPr>
              <a:pPr eaLnBrk="1" hangingPunct="1"/>
              <a:t>4</a:t>
            </a:fld>
            <a:endParaRPr lang="es-MX" altLang="es-CL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>
            <a:extLst>
              <a:ext uri="{FF2B5EF4-FFF2-40B4-BE49-F238E27FC236}">
                <a16:creationId xmlns:a16="http://schemas.microsoft.com/office/drawing/2014/main" id="{F1C5719C-72B8-504B-8E01-91BB19D50AB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8" name="Notes Placeholder 2">
            <a:extLst>
              <a:ext uri="{FF2B5EF4-FFF2-40B4-BE49-F238E27FC236}">
                <a16:creationId xmlns:a16="http://schemas.microsoft.com/office/drawing/2014/main" id="{A3B8475C-5C44-EA4B-8ABD-ABDD40D7693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MX" altLang="es-CL"/>
          </a:p>
        </p:txBody>
      </p:sp>
      <p:sp>
        <p:nvSpPr>
          <p:cNvPr id="24579" name="Slide Number Placeholder 3">
            <a:extLst>
              <a:ext uri="{FF2B5EF4-FFF2-40B4-BE49-F238E27FC236}">
                <a16:creationId xmlns:a16="http://schemas.microsoft.com/office/drawing/2014/main" id="{5D143FAF-89B6-C543-A171-467CF7FCF8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0B97BE33-81F6-2A4C-BF64-A73CCA668D5E}" type="slidenum">
              <a:rPr lang="es-MX" altLang="es-CL" sz="1200">
                <a:latin typeface="Arial" panose="020B0604020202020204" pitchFamily="34" charset="0"/>
              </a:rPr>
              <a:pPr eaLnBrk="1" hangingPunct="1"/>
              <a:t>5</a:t>
            </a:fld>
            <a:endParaRPr lang="es-MX" altLang="es-CL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>
            <a:extLst>
              <a:ext uri="{FF2B5EF4-FFF2-40B4-BE49-F238E27FC236}">
                <a16:creationId xmlns:a16="http://schemas.microsoft.com/office/drawing/2014/main" id="{07AEF104-CF56-6442-90BC-7E18766B331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6" name="Notes Placeholder 2">
            <a:extLst>
              <a:ext uri="{FF2B5EF4-FFF2-40B4-BE49-F238E27FC236}">
                <a16:creationId xmlns:a16="http://schemas.microsoft.com/office/drawing/2014/main" id="{09C38B10-CBFC-654C-81AA-D0509C572AC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MX" altLang="es-CL"/>
              <a:t>Presencia de núcleos centrales, conservación forma, tinción y detalle citoplasmático (estriaciones)</a:t>
            </a:r>
          </a:p>
        </p:txBody>
      </p:sp>
      <p:sp>
        <p:nvSpPr>
          <p:cNvPr id="26627" name="Slide Number Placeholder 3">
            <a:extLst>
              <a:ext uri="{FF2B5EF4-FFF2-40B4-BE49-F238E27FC236}">
                <a16:creationId xmlns:a16="http://schemas.microsoft.com/office/drawing/2014/main" id="{B07EFCE3-E7C0-1D4F-A1BA-E4157A0533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BF4CE638-F7EF-B841-9A49-813B2A15201C}" type="slidenum">
              <a:rPr lang="es-MX" altLang="es-CL" sz="1200">
                <a:latin typeface="Arial" panose="020B0604020202020204" pitchFamily="34" charset="0"/>
              </a:rPr>
              <a:pPr eaLnBrk="1" hangingPunct="1"/>
              <a:t>6</a:t>
            </a:fld>
            <a:endParaRPr lang="es-MX" altLang="es-CL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>
            <a:extLst>
              <a:ext uri="{FF2B5EF4-FFF2-40B4-BE49-F238E27FC236}">
                <a16:creationId xmlns:a16="http://schemas.microsoft.com/office/drawing/2014/main" id="{08016B38-DBC3-6948-8F4C-9CFE35378FB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4" name="Notes Placeholder 2">
            <a:extLst>
              <a:ext uri="{FF2B5EF4-FFF2-40B4-BE49-F238E27FC236}">
                <a16:creationId xmlns:a16="http://schemas.microsoft.com/office/drawing/2014/main" id="{C1BB42B1-4E65-554B-BE12-6B46AC17B4E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MX" altLang="es-CL"/>
          </a:p>
        </p:txBody>
      </p:sp>
      <p:sp>
        <p:nvSpPr>
          <p:cNvPr id="28675" name="Slide Number Placeholder 3">
            <a:extLst>
              <a:ext uri="{FF2B5EF4-FFF2-40B4-BE49-F238E27FC236}">
                <a16:creationId xmlns:a16="http://schemas.microsoft.com/office/drawing/2014/main" id="{458FFBC5-23C5-C949-BF2F-148A1C132C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A8CF8DD4-D732-954F-93C7-4DA6C6A5DC36}" type="slidenum">
              <a:rPr lang="es-MX" altLang="es-CL" sz="1200">
                <a:latin typeface="Arial" panose="020B0604020202020204" pitchFamily="34" charset="0"/>
              </a:rPr>
              <a:pPr eaLnBrk="1" hangingPunct="1"/>
              <a:t>7</a:t>
            </a:fld>
            <a:endParaRPr lang="es-MX" altLang="es-CL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>
            <a:extLst>
              <a:ext uri="{FF2B5EF4-FFF2-40B4-BE49-F238E27FC236}">
                <a16:creationId xmlns:a16="http://schemas.microsoft.com/office/drawing/2014/main" id="{448FEBD1-E4EE-DB44-80EF-834EE418970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2" name="Notes Placeholder 2">
            <a:extLst>
              <a:ext uri="{FF2B5EF4-FFF2-40B4-BE49-F238E27FC236}">
                <a16:creationId xmlns:a16="http://schemas.microsoft.com/office/drawing/2014/main" id="{5D9FF6A4-7893-B948-89E1-1E45063A5C8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MX" altLang="es-CL"/>
              <a:t>Centro pálido amarillento: histológicamente corresponde a lo que inicialmente se necrosó, miocardio necrótico con pmn y detritus. Borde rojizo: es el tejido de granulación vascularizado y congestivo que se va formando alrededor de la zona de muerte celular para ir eliminando los detritus y  permitir que sigan llegando por los vasos los elementos inflamatorios. Hay neoformación vascular por lo que se ve rojizo, prominente (granos que sobresalen </a:t>
            </a:r>
            <a:r>
              <a:rPr lang="es-MX" altLang="es-ES"/>
              <a:t>“</a:t>
            </a:r>
            <a:r>
              <a:rPr lang="es-MX" altLang="es-CL"/>
              <a:t>granulación</a:t>
            </a:r>
            <a:r>
              <a:rPr lang="es-MX" altLang="es-ES"/>
              <a:t>”</a:t>
            </a:r>
            <a:r>
              <a:rPr lang="es-MX" altLang="es-CL"/>
              <a:t>). Lo mismo se ve en la foto de la derecha pero fijado. </a:t>
            </a:r>
          </a:p>
        </p:txBody>
      </p:sp>
      <p:sp>
        <p:nvSpPr>
          <p:cNvPr id="30723" name="Slide Number Placeholder 3">
            <a:extLst>
              <a:ext uri="{FF2B5EF4-FFF2-40B4-BE49-F238E27FC236}">
                <a16:creationId xmlns:a16="http://schemas.microsoft.com/office/drawing/2014/main" id="{6DE7A423-7FC2-C449-B836-8F2B87AF2F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62D23104-17D2-A047-B15B-95F95C583D2B}" type="slidenum">
              <a:rPr lang="es-MX" altLang="es-CL" sz="1200">
                <a:latin typeface="Arial" panose="020B0604020202020204" pitchFamily="34" charset="0"/>
              </a:rPr>
              <a:pPr eaLnBrk="1" hangingPunct="1"/>
              <a:t>8</a:t>
            </a:fld>
            <a:endParaRPr lang="es-MX" altLang="es-CL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>
            <a:extLst>
              <a:ext uri="{FF2B5EF4-FFF2-40B4-BE49-F238E27FC236}">
                <a16:creationId xmlns:a16="http://schemas.microsoft.com/office/drawing/2014/main" id="{62E85647-D590-3241-91A1-1BA6C752995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Notes Placeholder 2">
            <a:extLst>
              <a:ext uri="{FF2B5EF4-FFF2-40B4-BE49-F238E27FC236}">
                <a16:creationId xmlns:a16="http://schemas.microsoft.com/office/drawing/2014/main" id="{2EC5D2E0-17AE-6C47-884E-FFA6BFCEA87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MX" altLang="es-CL"/>
              <a:t>Aspecto de </a:t>
            </a:r>
            <a:r>
              <a:rPr lang="es-MX" altLang="es-ES"/>
              <a:t>“</a:t>
            </a:r>
            <a:r>
              <a:rPr lang="es-MX" altLang="es-CL"/>
              <a:t>ciudad fantasma</a:t>
            </a:r>
            <a:r>
              <a:rPr lang="es-MX" altLang="es-ES"/>
              <a:t>”</a:t>
            </a:r>
            <a:r>
              <a:rPr lang="es-MX" altLang="es-CL"/>
              <a:t> fibras hipereosinofílicas (se han coagulado las proteinas citoplasmáticas) y no se observan los núcleos.  Lo que separa las fibras es material necrótico en estado avanzado (necrolisis) es decir detritus nucleares y citoplasmáticos.  La falta de núcleo también da un aspecto predominantemente eosinofílico.</a:t>
            </a:r>
          </a:p>
        </p:txBody>
      </p:sp>
      <p:sp>
        <p:nvSpPr>
          <p:cNvPr id="32771" name="Slide Number Placeholder 3">
            <a:extLst>
              <a:ext uri="{FF2B5EF4-FFF2-40B4-BE49-F238E27FC236}">
                <a16:creationId xmlns:a16="http://schemas.microsoft.com/office/drawing/2014/main" id="{2A276A3D-3D6D-964D-A097-737C8B89E7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3456852B-F043-D840-88BB-55709CA8F707}" type="slidenum">
              <a:rPr lang="es-MX" altLang="es-CL" sz="1200">
                <a:latin typeface="Arial" panose="020B0604020202020204" pitchFamily="34" charset="0"/>
              </a:rPr>
              <a:pPr eaLnBrk="1" hangingPunct="1"/>
              <a:t>9</a:t>
            </a:fld>
            <a:endParaRPr lang="es-MX" altLang="es-CL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C149CE-4AEE-524F-82A7-BD804939D0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E48E357-9828-1A49-A223-0274E1CB00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FC5CFE3-224E-B149-8A05-75B1846D0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4C4BD1B-3066-BF48-9BD8-B0DABFF46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4068699-3260-C641-9BBA-75A7FEE36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03CF5-6A73-7E47-BC19-28A5897384FC}" type="slidenum">
              <a:rPr lang="es-ES" altLang="es-CL" smtClean="0"/>
              <a:pPr/>
              <a:t>‹Nº›</a:t>
            </a:fld>
            <a:endParaRPr lang="es-ES" altLang="es-CL"/>
          </a:p>
        </p:txBody>
      </p:sp>
    </p:spTree>
    <p:extLst>
      <p:ext uri="{BB962C8B-B14F-4D97-AF65-F5344CB8AC3E}">
        <p14:creationId xmlns:p14="http://schemas.microsoft.com/office/powerpoint/2010/main" val="2685773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F5CAF1-4E10-A448-9336-7C711901F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4F202D1-BF20-5340-8C4D-2A99641C59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8555D26-3DB6-E84C-BE67-2FFD110AE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F8F57A5-58A0-AA47-B23F-E19130CB5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50D12DF-697A-BD41-BBB3-0D85ABFB2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03CF5-6A73-7E47-BC19-28A5897384FC}" type="slidenum">
              <a:rPr lang="es-ES" altLang="es-CL" smtClean="0"/>
              <a:pPr/>
              <a:t>‹Nº›</a:t>
            </a:fld>
            <a:endParaRPr lang="es-ES" altLang="es-CL"/>
          </a:p>
        </p:txBody>
      </p:sp>
    </p:spTree>
    <p:extLst>
      <p:ext uri="{BB962C8B-B14F-4D97-AF65-F5344CB8AC3E}">
        <p14:creationId xmlns:p14="http://schemas.microsoft.com/office/powerpoint/2010/main" val="2620778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46B0B81-C890-794A-8C03-3725698219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4BEC2DE-481A-B14C-89C5-73E25D9737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8D6FFED-FAB9-A04F-B858-2F4F36665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6E2E4C-2C55-B84C-9813-2CEFE3C0B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743EE24-618F-F34A-839F-D285CFDF0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03CF5-6A73-7E47-BC19-28A5897384FC}" type="slidenum">
              <a:rPr lang="es-ES" altLang="es-CL" smtClean="0"/>
              <a:pPr/>
              <a:t>‹Nº›</a:t>
            </a:fld>
            <a:endParaRPr lang="es-ES" altLang="es-CL"/>
          </a:p>
        </p:txBody>
      </p:sp>
    </p:spTree>
    <p:extLst>
      <p:ext uri="{BB962C8B-B14F-4D97-AF65-F5344CB8AC3E}">
        <p14:creationId xmlns:p14="http://schemas.microsoft.com/office/powerpoint/2010/main" val="11130869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182688" y="2017713"/>
            <a:ext cx="3810000" cy="4114800"/>
          </a:xfrm>
        </p:spPr>
        <p:txBody>
          <a:bodyPr>
            <a:normAutofit/>
          </a:bodyPr>
          <a:lstStyle/>
          <a:p>
            <a:pPr lvl="0"/>
            <a:endParaRPr lang="es-MX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71E9D4-89C8-6545-95A6-E22B78DBB9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4DB436-DE6A-F946-A04D-B3A09AB1E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148E7C-2CD6-5F4E-8576-8FCBBE8DD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ED80BAC-E146-5B40-BBA5-06A9E3D48673}" type="slidenum">
              <a:rPr lang="es-ES" altLang="es-CL"/>
              <a:pPr/>
              <a:t>‹Nº›</a:t>
            </a:fld>
            <a:endParaRPr lang="es-ES" altLang="es-CL"/>
          </a:p>
        </p:txBody>
      </p:sp>
    </p:spTree>
    <p:extLst>
      <p:ext uri="{BB962C8B-B14F-4D97-AF65-F5344CB8AC3E}">
        <p14:creationId xmlns:p14="http://schemas.microsoft.com/office/powerpoint/2010/main" val="2250914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7C4ED2-9F9F-F84B-ADC2-6B7A52A4F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1427576-DE8D-6943-9B5E-D5ABF223F2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116EE65-EB1C-BA4B-AAE5-97449B703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7081044-4B7D-C340-9CAC-B1181FA1B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71DD28D-E57E-E14D-9CA4-3C3674DF7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03CF5-6A73-7E47-BC19-28A5897384FC}" type="slidenum">
              <a:rPr lang="es-ES" altLang="es-CL" smtClean="0"/>
              <a:pPr/>
              <a:t>‹Nº›</a:t>
            </a:fld>
            <a:endParaRPr lang="es-ES" altLang="es-CL"/>
          </a:p>
        </p:txBody>
      </p:sp>
    </p:spTree>
    <p:extLst>
      <p:ext uri="{BB962C8B-B14F-4D97-AF65-F5344CB8AC3E}">
        <p14:creationId xmlns:p14="http://schemas.microsoft.com/office/powerpoint/2010/main" val="2520300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CA4D57-F51E-C94B-9B1D-99252A83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2AF27E0-FBD2-5B4D-942C-506BDA9D2B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79BC3F2-75DC-6E4F-91A5-8B8C3B20C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1D59551-2CEE-0E41-BDF9-C01B75621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DAB6F06-138E-7240-8FBE-A9C7D4557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03CF5-6A73-7E47-BC19-28A5897384FC}" type="slidenum">
              <a:rPr lang="es-ES" altLang="es-CL" smtClean="0"/>
              <a:pPr/>
              <a:t>‹Nº›</a:t>
            </a:fld>
            <a:endParaRPr lang="es-ES" altLang="es-CL"/>
          </a:p>
        </p:txBody>
      </p:sp>
    </p:spTree>
    <p:extLst>
      <p:ext uri="{BB962C8B-B14F-4D97-AF65-F5344CB8AC3E}">
        <p14:creationId xmlns:p14="http://schemas.microsoft.com/office/powerpoint/2010/main" val="3162051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BD5C57-C58B-0345-8393-757FEE440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B0CD565-6BAF-6540-8254-5667A85ACA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1336F97-DAB6-E24B-9631-D50ABF83E4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050F436-0B81-8241-9A30-A8692D6E2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AC0F1DB-085B-0944-A5A1-51FBE9DEC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72F7CEF-44B3-5A40-B148-D1F082B7E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03CF5-6A73-7E47-BC19-28A5897384FC}" type="slidenum">
              <a:rPr lang="es-ES" altLang="es-CL" smtClean="0"/>
              <a:pPr/>
              <a:t>‹Nº›</a:t>
            </a:fld>
            <a:endParaRPr lang="es-ES" altLang="es-CL"/>
          </a:p>
        </p:txBody>
      </p:sp>
    </p:spTree>
    <p:extLst>
      <p:ext uri="{BB962C8B-B14F-4D97-AF65-F5344CB8AC3E}">
        <p14:creationId xmlns:p14="http://schemas.microsoft.com/office/powerpoint/2010/main" val="2622640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F4A311-0468-6346-AF6C-462DD0534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315CC70-536D-1B43-AFD5-6ADDAB1B59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2AB3CBB-0B82-5541-BACF-DCDEC56DC8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ADF6D49-CE59-3249-AD55-9B4C23BABA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A6BC3EF-1984-6743-B0C5-7386C9CB83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BB71B8-AFD2-D74B-B090-F93F37A63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D14F47B-7F33-AC42-B0AE-63BBFE4F4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562E45-C868-BE45-8DE3-12762AB64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03CF5-6A73-7E47-BC19-28A5897384FC}" type="slidenum">
              <a:rPr lang="es-ES" altLang="es-CL" smtClean="0"/>
              <a:pPr/>
              <a:t>‹Nº›</a:t>
            </a:fld>
            <a:endParaRPr lang="es-ES" altLang="es-CL"/>
          </a:p>
        </p:txBody>
      </p:sp>
    </p:spTree>
    <p:extLst>
      <p:ext uri="{BB962C8B-B14F-4D97-AF65-F5344CB8AC3E}">
        <p14:creationId xmlns:p14="http://schemas.microsoft.com/office/powerpoint/2010/main" val="2686352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3E97A2-AE6D-164A-9771-E1096C9F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2D2A0ED-2B4B-A94D-A08C-8455CCD5A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4C38768-5515-064E-B7D4-D5A57D0E9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2A4CF0E-1EFE-E448-AB53-3A519E627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03CF5-6A73-7E47-BC19-28A5897384FC}" type="slidenum">
              <a:rPr lang="es-ES" altLang="es-CL" smtClean="0"/>
              <a:pPr/>
              <a:t>‹Nº›</a:t>
            </a:fld>
            <a:endParaRPr lang="es-ES" altLang="es-CL"/>
          </a:p>
        </p:txBody>
      </p:sp>
    </p:spTree>
    <p:extLst>
      <p:ext uri="{BB962C8B-B14F-4D97-AF65-F5344CB8AC3E}">
        <p14:creationId xmlns:p14="http://schemas.microsoft.com/office/powerpoint/2010/main" val="2065708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5372914-134C-4B46-A25F-61E028C93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EAD1973-4EB4-BD49-BA75-5AD360E30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9CBD2B5-C965-9D42-A302-830252D8D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03CF5-6A73-7E47-BC19-28A5897384FC}" type="slidenum">
              <a:rPr lang="es-ES" altLang="es-CL" smtClean="0"/>
              <a:pPr/>
              <a:t>‹Nº›</a:t>
            </a:fld>
            <a:endParaRPr lang="es-ES" altLang="es-CL"/>
          </a:p>
        </p:txBody>
      </p:sp>
    </p:spTree>
    <p:extLst>
      <p:ext uri="{BB962C8B-B14F-4D97-AF65-F5344CB8AC3E}">
        <p14:creationId xmlns:p14="http://schemas.microsoft.com/office/powerpoint/2010/main" val="389234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C8C09B-8762-9648-B0D7-FA264CFE6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99D9414-437D-9042-BA24-FBCFB2A04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348036D-39AF-0E42-9123-1FA06E6C63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B9A86DE-32F5-5445-8B50-C3EBC773F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3FB660A-CEBC-E542-A525-4329E59F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D43D135-9907-BB40-AAC8-8E209B5DC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03CF5-6A73-7E47-BC19-28A5897384FC}" type="slidenum">
              <a:rPr lang="es-ES" altLang="es-CL" smtClean="0"/>
              <a:pPr/>
              <a:t>‹Nº›</a:t>
            </a:fld>
            <a:endParaRPr lang="es-ES" altLang="es-CL"/>
          </a:p>
        </p:txBody>
      </p:sp>
    </p:spTree>
    <p:extLst>
      <p:ext uri="{BB962C8B-B14F-4D97-AF65-F5344CB8AC3E}">
        <p14:creationId xmlns:p14="http://schemas.microsoft.com/office/powerpoint/2010/main" val="4249261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704E45-13E9-464B-BD13-0573F2FFE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60E52C6-7614-EF43-9055-850DF233EB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02A58BF-F7AA-8A4D-B40B-3BBBC90671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4E8EE40-3751-834F-9642-194C1992A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2FCE6BA-8825-244F-9A6F-6DE9A2C20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9467184-95CC-A34B-8D80-7D8D924CF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03CF5-6A73-7E47-BC19-28A5897384FC}" type="slidenum">
              <a:rPr lang="es-ES" altLang="es-CL" smtClean="0"/>
              <a:pPr/>
              <a:t>‹Nº›</a:t>
            </a:fld>
            <a:endParaRPr lang="es-ES" altLang="es-CL"/>
          </a:p>
        </p:txBody>
      </p:sp>
    </p:spTree>
    <p:extLst>
      <p:ext uri="{BB962C8B-B14F-4D97-AF65-F5344CB8AC3E}">
        <p14:creationId xmlns:p14="http://schemas.microsoft.com/office/powerpoint/2010/main" val="2989272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17CE9DC-D4CF-B441-BED7-CD6A5CD86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D4339B8-ADEA-284D-A906-2FE2C2577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3F15470-E198-4449-B4A8-50D20DF423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F660231-D2E0-954D-9E84-421C9A1FAE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399C8B5-2E17-D541-8C36-2BDBEEB4B0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703CF5-6A73-7E47-BC19-28A5897384FC}" type="slidenum">
              <a:rPr lang="es-ES" altLang="es-CL" smtClean="0"/>
              <a:pPr/>
              <a:t>‹Nº›</a:t>
            </a:fld>
            <a:endParaRPr lang="es-ES" altLang="es-CL"/>
          </a:p>
        </p:txBody>
      </p:sp>
    </p:spTree>
    <p:extLst>
      <p:ext uri="{BB962C8B-B14F-4D97-AF65-F5344CB8AC3E}">
        <p14:creationId xmlns:p14="http://schemas.microsoft.com/office/powerpoint/2010/main" val="2732170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customXml" Target="../ink/ink5.xml"/><Relationship Id="rId3" Type="http://schemas.openxmlformats.org/officeDocument/2006/relationships/image" Target="../media/image31.tiff"/><Relationship Id="rId7" Type="http://schemas.openxmlformats.org/officeDocument/2006/relationships/customXml" Target="../ink/ink2.xml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39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11" Type="http://schemas.openxmlformats.org/officeDocument/2006/relationships/customXml" Target="../ink/ink4.xml"/><Relationship Id="rId5" Type="http://schemas.openxmlformats.org/officeDocument/2006/relationships/customXml" Target="../ink/ink1.xml"/><Relationship Id="rId15" Type="http://schemas.openxmlformats.org/officeDocument/2006/relationships/image" Target="../media/image38.png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openxmlformats.org/officeDocument/2006/relationships/customXml" Target="../ink/ink3.xml"/><Relationship Id="rId1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23A58148-D452-4F6F-A2FE-EED968DE1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984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361" name="Rectangle 2">
            <a:extLst>
              <a:ext uri="{FF2B5EF4-FFF2-40B4-BE49-F238E27FC236}">
                <a16:creationId xmlns:a16="http://schemas.microsoft.com/office/drawing/2014/main" id="{4D5A46F8-DE1D-BE4E-ACD6-558CA82B51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5723" y="2258615"/>
            <a:ext cx="2397759" cy="2743200"/>
          </a:xfrm>
        </p:spPr>
        <p:txBody>
          <a:bodyPr anchor="t">
            <a:normAutofit/>
          </a:bodyPr>
          <a:lstStyle/>
          <a:p>
            <a:pPr algn="ctr" eaLnBrk="1" hangingPunct="1"/>
            <a:r>
              <a:rPr lang="es-ES_tradnl" altLang="es-CL" sz="2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PASO PRÁCTICO CARDIO II 2020</a:t>
            </a:r>
            <a:br>
              <a:rPr lang="es-ES_tradnl" altLang="es-CL" sz="2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_tradnl" altLang="es-CL" sz="2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PATOLOGÍA CARDÍACA</a:t>
            </a:r>
            <a:endParaRPr lang="en-US" altLang="es-CL" sz="2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62" name="Rectangle 3">
            <a:extLst>
              <a:ext uri="{FF2B5EF4-FFF2-40B4-BE49-F238E27FC236}">
                <a16:creationId xmlns:a16="http://schemas.microsoft.com/office/drawing/2014/main" id="{26DB1602-1420-6146-BF6D-B0EF3AFB1C1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248039" y="641615"/>
            <a:ext cx="5467349" cy="5533496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s-ES_tradnl" altLang="es-CL" dirty="0">
                <a:latin typeface="Arial" panose="020B0604020202020204" pitchFamily="34" charset="0"/>
                <a:cs typeface="Arial" panose="020B0604020202020204" pitchFamily="34" charset="0"/>
              </a:rPr>
              <a:t>INFARTO RECIENTE</a:t>
            </a:r>
          </a:p>
          <a:p>
            <a:pPr eaLnBrk="1" hangingPunct="1"/>
            <a:r>
              <a:rPr lang="es-ES_tradnl" altLang="es-CL" dirty="0">
                <a:latin typeface="Arial" panose="020B0604020202020204" pitchFamily="34" charset="0"/>
                <a:cs typeface="Arial" panose="020B0604020202020204" pitchFamily="34" charset="0"/>
              </a:rPr>
              <a:t>INFARTO EN REPARACIÓN</a:t>
            </a:r>
          </a:p>
          <a:p>
            <a:pPr eaLnBrk="1" hangingPunct="1"/>
            <a:r>
              <a:rPr lang="es-ES_tradnl" altLang="es-CL" dirty="0">
                <a:latin typeface="Arial" panose="020B0604020202020204" pitchFamily="34" charset="0"/>
                <a:cs typeface="Arial" panose="020B0604020202020204" pitchFamily="34" charset="0"/>
              </a:rPr>
              <a:t>FIEBRE  REUMÁTICA</a:t>
            </a:r>
          </a:p>
          <a:p>
            <a:pPr eaLnBrk="1" hangingPunct="1"/>
            <a:r>
              <a:rPr lang="es-ES_tradnl" altLang="es-CL" dirty="0">
                <a:latin typeface="Arial" panose="020B0604020202020204" pitchFamily="34" charset="0"/>
                <a:cs typeface="Arial" panose="020B0604020202020204" pitchFamily="34" charset="0"/>
              </a:rPr>
              <a:t>ENDOCARDITIS BACTERIANA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9B0CABF-E0AE-9B4D-BF52-592559A6484C}"/>
              </a:ext>
            </a:extLst>
          </p:cNvPr>
          <p:cNvSpPr txBox="1"/>
          <p:nvPr/>
        </p:nvSpPr>
        <p:spPr>
          <a:xfrm>
            <a:off x="5648446" y="64123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CL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Imagen 1" descr="INFARTO RECIENTE007.jpeg">
            <a:extLst>
              <a:ext uri="{FF2B5EF4-FFF2-40B4-BE49-F238E27FC236}">
                <a16:creationId xmlns:a16="http://schemas.microsoft.com/office/drawing/2014/main" id="{FC4742F6-2BFF-3C4D-9B53-99A524320A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>
            <a:extLst>
              <a:ext uri="{FF2B5EF4-FFF2-40B4-BE49-F238E27FC236}">
                <a16:creationId xmlns:a16="http://schemas.microsoft.com/office/drawing/2014/main" id="{86532E23-FEB4-1D49-A031-556A5A577B2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s-ES_tradnl" altLang="es-CL" dirty="0">
                <a:latin typeface="Arial" panose="020B0604020202020204" pitchFamily="34" charset="0"/>
                <a:cs typeface="Arial" panose="020B0604020202020204" pitchFamily="34" charset="0"/>
              </a:rPr>
              <a:t>INFARTO DE MIOCARDIO</a:t>
            </a:r>
            <a:br>
              <a:rPr lang="es-ES_tradnl" altLang="es-C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_tradnl" altLang="es-CL" dirty="0">
                <a:latin typeface="Arial" panose="020B0604020202020204" pitchFamily="34" charset="0"/>
                <a:cs typeface="Arial" panose="020B0604020202020204" pitchFamily="34" charset="0"/>
              </a:rPr>
              <a:t>EN REPARACIÓN</a:t>
            </a:r>
            <a:br>
              <a:rPr lang="es-ES_tradnl" altLang="es-C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_tradnl" altLang="es-CL" dirty="0">
                <a:latin typeface="Arial" panose="020B0604020202020204" pitchFamily="34" charset="0"/>
                <a:cs typeface="Arial" panose="020B0604020202020204" pitchFamily="34" charset="0"/>
              </a:rPr>
              <a:t>(más de 1 semana)</a:t>
            </a:r>
            <a:endParaRPr lang="es-ES" altLang="es-C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42" name="Rectangle 3">
            <a:extLst>
              <a:ext uri="{FF2B5EF4-FFF2-40B4-BE49-F238E27FC236}">
                <a16:creationId xmlns:a16="http://schemas.microsoft.com/office/drawing/2014/main" id="{AB3880C7-A1DD-1E41-96BE-E4EEBBAE81D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s-CL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>
            <a:extLst>
              <a:ext uri="{FF2B5EF4-FFF2-40B4-BE49-F238E27FC236}">
                <a16:creationId xmlns:a16="http://schemas.microsoft.com/office/drawing/2014/main" id="{FAE37747-6906-484E-91A5-97E0C11711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_tradnl" altLang="es-CL" dirty="0">
                <a:latin typeface="Arial" panose="020B0604020202020204" pitchFamily="34" charset="0"/>
                <a:cs typeface="Arial" panose="020B0604020202020204" pitchFamily="34" charset="0"/>
              </a:rPr>
              <a:t>VASOS DE NEOFORMACIÓN</a:t>
            </a:r>
            <a:br>
              <a:rPr lang="es-ES_tradnl" altLang="es-C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_tradnl" altLang="es-CL" dirty="0">
                <a:latin typeface="Arial" panose="020B0604020202020204" pitchFamily="34" charset="0"/>
                <a:cs typeface="Arial" panose="020B0604020202020204" pitchFamily="34" charset="0"/>
              </a:rPr>
              <a:t>TEJIDO DE GRANULACIÓN</a:t>
            </a:r>
            <a:endParaRPr lang="es-ES" altLang="es-C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890" name="Picture 6">
            <a:extLst>
              <a:ext uri="{FF2B5EF4-FFF2-40B4-BE49-F238E27FC236}">
                <a16:creationId xmlns:a16="http://schemas.microsoft.com/office/drawing/2014/main" id="{DADB85F5-5CFD-2743-A424-1BFCCBDA3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2425700"/>
            <a:ext cx="6203950" cy="422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2">
            <a:extLst>
              <a:ext uri="{FF2B5EF4-FFF2-40B4-BE49-F238E27FC236}">
                <a16:creationId xmlns:a16="http://schemas.microsoft.com/office/drawing/2014/main" id="{0AC14BA1-8E94-4B41-82F7-C375F041D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2071688"/>
            <a:ext cx="6143625" cy="462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Rectangle 2">
            <a:extLst>
              <a:ext uri="{FF2B5EF4-FFF2-40B4-BE49-F238E27FC236}">
                <a16:creationId xmlns:a16="http://schemas.microsoft.com/office/drawing/2014/main" id="{6BE4B75C-2AAA-E247-B2DA-34455F26FA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s-ES_tradnl" altLang="es-CL" sz="3600" dirty="0">
                <a:latin typeface="Arial" panose="020B0604020202020204" pitchFamily="34" charset="0"/>
                <a:cs typeface="Arial" panose="020B0604020202020204" pitchFamily="34" charset="0"/>
              </a:rPr>
              <a:t>TEJIDO DE GRANULACIÓN</a:t>
            </a:r>
            <a:br>
              <a:rPr lang="es-ES_tradnl" altLang="es-CL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_tradnl" altLang="es-CL" sz="3600" dirty="0">
                <a:latin typeface="Arial" panose="020B0604020202020204" pitchFamily="34" charset="0"/>
                <a:cs typeface="Arial" panose="020B0604020202020204" pitchFamily="34" charset="0"/>
              </a:rPr>
              <a:t>CAPILARES, FIBROBLASTOS, SIDERÓFAGOS Y MATRIZ TC JOVEN</a:t>
            </a:r>
            <a:endParaRPr lang="es-ES" altLang="es-CL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9 Conector recto de flecha">
            <a:extLst>
              <a:ext uri="{FF2B5EF4-FFF2-40B4-BE49-F238E27FC236}">
                <a16:creationId xmlns:a16="http://schemas.microsoft.com/office/drawing/2014/main" id="{4A82D9F3-0D2C-C846-B9C5-A9A3A88FC854}"/>
              </a:ext>
            </a:extLst>
          </p:cNvPr>
          <p:cNvCxnSpPr/>
          <p:nvPr/>
        </p:nvCxnSpPr>
        <p:spPr>
          <a:xfrm>
            <a:off x="1000125" y="2571750"/>
            <a:ext cx="1500188" cy="357188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40" name="10 CuadroTexto">
            <a:extLst>
              <a:ext uri="{FF2B5EF4-FFF2-40B4-BE49-F238E27FC236}">
                <a16:creationId xmlns:a16="http://schemas.microsoft.com/office/drawing/2014/main" id="{00869EF7-A43E-4546-A9DF-08CB53F60F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86000"/>
            <a:ext cx="1357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s-MX" altLang="es-CL" sz="1600" b="1">
                <a:latin typeface="Arial" panose="020B0604020202020204" pitchFamily="34" charset="0"/>
              </a:rPr>
              <a:t>Macrófago</a:t>
            </a:r>
          </a:p>
        </p:txBody>
      </p:sp>
      <p:cxnSp>
        <p:nvCxnSpPr>
          <p:cNvPr id="13" name="12 Conector recto de flecha">
            <a:extLst>
              <a:ext uri="{FF2B5EF4-FFF2-40B4-BE49-F238E27FC236}">
                <a16:creationId xmlns:a16="http://schemas.microsoft.com/office/drawing/2014/main" id="{30B47CA0-C396-A945-AF7A-AEB5640E5451}"/>
              </a:ext>
            </a:extLst>
          </p:cNvPr>
          <p:cNvCxnSpPr>
            <a:stCxn id="39942" idx="1"/>
          </p:cNvCxnSpPr>
          <p:nvPr/>
        </p:nvCxnSpPr>
        <p:spPr>
          <a:xfrm rot="10800000">
            <a:off x="5786438" y="5072063"/>
            <a:ext cx="2071687" cy="26987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42" name="13 CuadroTexto">
            <a:extLst>
              <a:ext uri="{FF2B5EF4-FFF2-40B4-BE49-F238E27FC236}">
                <a16:creationId xmlns:a16="http://schemas.microsoft.com/office/drawing/2014/main" id="{40F6AC0D-A8BD-BA47-A66D-9041A7AA3A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25" y="4929188"/>
            <a:ext cx="12858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s-MX" altLang="es-CL" sz="1600" b="1">
                <a:latin typeface="Arial" panose="020B0604020202020204" pitchFamily="34" charset="0"/>
              </a:rPr>
              <a:t>Monocito</a:t>
            </a:r>
          </a:p>
        </p:txBody>
      </p:sp>
      <p:sp>
        <p:nvSpPr>
          <p:cNvPr id="39943" name="13 CuadroTexto">
            <a:extLst>
              <a:ext uri="{FF2B5EF4-FFF2-40B4-BE49-F238E27FC236}">
                <a16:creationId xmlns:a16="http://schemas.microsoft.com/office/drawing/2014/main" id="{9868DA7F-F73E-C74A-AF43-10E36B952F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429000"/>
            <a:ext cx="1500188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s-MX" altLang="es-CL" sz="1600" b="1">
                <a:latin typeface="Arial" panose="020B0604020202020204" pitchFamily="34" charset="0"/>
              </a:rPr>
              <a:t>Tejido conectivo edematoso joven con predominio de matriz no fibrilar</a:t>
            </a:r>
          </a:p>
        </p:txBody>
      </p:sp>
      <p:cxnSp>
        <p:nvCxnSpPr>
          <p:cNvPr id="21" name="20 Conector recto de flecha">
            <a:extLst>
              <a:ext uri="{FF2B5EF4-FFF2-40B4-BE49-F238E27FC236}">
                <a16:creationId xmlns:a16="http://schemas.microsoft.com/office/drawing/2014/main" id="{D40C076E-0896-0141-BA60-20CAF274E0A4}"/>
              </a:ext>
            </a:extLst>
          </p:cNvPr>
          <p:cNvCxnSpPr/>
          <p:nvPr/>
        </p:nvCxnSpPr>
        <p:spPr>
          <a:xfrm flipV="1">
            <a:off x="1214438" y="3214688"/>
            <a:ext cx="2357437" cy="1000125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45" name="13 CuadroTexto">
            <a:extLst>
              <a:ext uri="{FF2B5EF4-FFF2-40B4-BE49-F238E27FC236}">
                <a16:creationId xmlns:a16="http://schemas.microsoft.com/office/drawing/2014/main" id="{FB182376-41DE-1F40-931F-3E36781ACE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1100" y="3457575"/>
            <a:ext cx="15001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s-MX" altLang="es-CL" sz="1600" b="1">
                <a:latin typeface="Arial" panose="020B0604020202020204" pitchFamily="34" charset="0"/>
              </a:rPr>
              <a:t>Fibroblastos</a:t>
            </a:r>
          </a:p>
        </p:txBody>
      </p:sp>
      <p:cxnSp>
        <p:nvCxnSpPr>
          <p:cNvPr id="27" name="26 Conector recto de flecha">
            <a:extLst>
              <a:ext uri="{FF2B5EF4-FFF2-40B4-BE49-F238E27FC236}">
                <a16:creationId xmlns:a16="http://schemas.microsoft.com/office/drawing/2014/main" id="{0CE110FB-429E-6942-A9E3-8AB0D3B583B5}"/>
              </a:ext>
            </a:extLst>
          </p:cNvPr>
          <p:cNvCxnSpPr>
            <a:stCxn id="39945" idx="1"/>
          </p:cNvCxnSpPr>
          <p:nvPr/>
        </p:nvCxnSpPr>
        <p:spPr>
          <a:xfrm rot="10800000">
            <a:off x="6929438" y="3143250"/>
            <a:ext cx="601662" cy="482600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28 Conector recto de flecha">
            <a:extLst>
              <a:ext uri="{FF2B5EF4-FFF2-40B4-BE49-F238E27FC236}">
                <a16:creationId xmlns:a16="http://schemas.microsoft.com/office/drawing/2014/main" id="{43AAA3F3-DD7B-C141-87B2-4162BA73B2E8}"/>
              </a:ext>
            </a:extLst>
          </p:cNvPr>
          <p:cNvCxnSpPr>
            <a:stCxn id="39945" idx="1"/>
          </p:cNvCxnSpPr>
          <p:nvPr/>
        </p:nvCxnSpPr>
        <p:spPr>
          <a:xfrm rot="10800000" flipV="1">
            <a:off x="5072063" y="3625850"/>
            <a:ext cx="2459037" cy="517525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>
            <a:extLst>
              <a:ext uri="{FF2B5EF4-FFF2-40B4-BE49-F238E27FC236}">
                <a16:creationId xmlns:a16="http://schemas.microsoft.com/office/drawing/2014/main" id="{F9CB1731-D2C1-7B4C-82BD-1D06D18740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_tradnl" altLang="es-CL" dirty="0">
                <a:latin typeface="Arial" panose="020B0604020202020204" pitchFamily="34" charset="0"/>
                <a:cs typeface="Arial" panose="020B0604020202020204" pitchFamily="34" charset="0"/>
              </a:rPr>
              <a:t>VASOS DE NEOFORMACIÓN</a:t>
            </a:r>
            <a:endParaRPr lang="es-ES" altLang="es-C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986" name="Imagen 1" descr="INFARTO REPARACIÓN &gt;72H001.jpeg">
            <a:extLst>
              <a:ext uri="{FF2B5EF4-FFF2-40B4-BE49-F238E27FC236}">
                <a16:creationId xmlns:a16="http://schemas.microsoft.com/office/drawing/2014/main" id="{53B85BEB-15E0-054C-8EE3-B658A82635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916113"/>
            <a:ext cx="5905500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ítulo 1">
            <a:extLst>
              <a:ext uri="{FF2B5EF4-FFF2-40B4-BE49-F238E27FC236}">
                <a16:creationId xmlns:a16="http://schemas.microsoft.com/office/drawing/2014/main" id="{7836E10D-7DF7-C349-9A02-0E9620186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altLang="es-CL">
              <a:latin typeface="Arial" panose="020B0604020202020204" pitchFamily="34" charset="0"/>
            </a:endParaRPr>
          </a:p>
        </p:txBody>
      </p:sp>
      <p:pic>
        <p:nvPicPr>
          <p:cNvPr id="44034" name="Imagen 2" descr="INFARTO REPARACIÓN &gt;72H004.jpeg">
            <a:extLst>
              <a:ext uri="{FF2B5EF4-FFF2-40B4-BE49-F238E27FC236}">
                <a16:creationId xmlns:a16="http://schemas.microsoft.com/office/drawing/2014/main" id="{AD322B5D-AD80-8048-849D-21F8C1E18B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40" y="836712"/>
            <a:ext cx="7182544" cy="5386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>
            <a:extLst>
              <a:ext uri="{FF2B5EF4-FFF2-40B4-BE49-F238E27FC236}">
                <a16:creationId xmlns:a16="http://schemas.microsoft.com/office/drawing/2014/main" id="{16A7101C-46B0-D94C-AAEA-AF6E3F33AA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_tradnl" altLang="es-CL" dirty="0">
                <a:latin typeface="Arial" panose="020B0604020202020204" pitchFamily="34" charset="0"/>
                <a:cs typeface="Arial" panose="020B0604020202020204" pitchFamily="34" charset="0"/>
              </a:rPr>
              <a:t>INFILTRADO MONONUCLEAR</a:t>
            </a:r>
            <a:endParaRPr lang="es-ES" altLang="es-C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082" name="Picture 3" descr="C:\YAC\DOCENCIA\pasosuantofamicro\CARDIO\CARDIO\INFARTO\TEJGRANUCION INFILTRADO MONONUCLEAR .JPG">
            <a:extLst>
              <a:ext uri="{FF2B5EF4-FFF2-40B4-BE49-F238E27FC236}">
                <a16:creationId xmlns:a16="http://schemas.microsoft.com/office/drawing/2014/main" id="{4D4AB680-B89D-E945-9939-C4594A2C2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000250"/>
            <a:ext cx="3167063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5 CuadroTexto">
            <a:extLst>
              <a:ext uri="{FF2B5EF4-FFF2-40B4-BE49-F238E27FC236}">
                <a16:creationId xmlns:a16="http://schemas.microsoft.com/office/drawing/2014/main" id="{55A8EF34-F6CF-4D4D-A709-88386BD3CC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71625"/>
            <a:ext cx="17859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s-MX" altLang="es-CL">
                <a:latin typeface="Arial" panose="020B0604020202020204" pitchFamily="34" charset="0"/>
              </a:rPr>
              <a:t>fibroblasto</a:t>
            </a:r>
          </a:p>
        </p:txBody>
      </p:sp>
      <p:cxnSp>
        <p:nvCxnSpPr>
          <p:cNvPr id="8" name="7 Conector recto de flecha">
            <a:extLst>
              <a:ext uri="{FF2B5EF4-FFF2-40B4-BE49-F238E27FC236}">
                <a16:creationId xmlns:a16="http://schemas.microsoft.com/office/drawing/2014/main" id="{3CEECDFF-73C0-A945-B931-11CB95E4C9DB}"/>
              </a:ext>
            </a:extLst>
          </p:cNvPr>
          <p:cNvCxnSpPr/>
          <p:nvPr/>
        </p:nvCxnSpPr>
        <p:spPr>
          <a:xfrm flipH="1">
            <a:off x="4427538" y="1557338"/>
            <a:ext cx="3313112" cy="13604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085" name="8 CuadroTexto">
            <a:extLst>
              <a:ext uri="{FF2B5EF4-FFF2-40B4-BE49-F238E27FC236}">
                <a16:creationId xmlns:a16="http://schemas.microsoft.com/office/drawing/2014/main" id="{B1FF381F-6E45-3F42-BBE4-C71F3CC382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4750" y="1268413"/>
            <a:ext cx="10715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s-MX" altLang="es-CL" sz="1600">
                <a:latin typeface="Arial" panose="020B0604020202020204" pitchFamily="34" charset="0"/>
              </a:rPr>
              <a:t>monocito</a:t>
            </a:r>
          </a:p>
        </p:txBody>
      </p:sp>
      <p:cxnSp>
        <p:nvCxnSpPr>
          <p:cNvPr id="9" name="7 Conector recto de flecha">
            <a:extLst>
              <a:ext uri="{FF2B5EF4-FFF2-40B4-BE49-F238E27FC236}">
                <a16:creationId xmlns:a16="http://schemas.microsoft.com/office/drawing/2014/main" id="{7A98F807-5664-5A42-AD58-3BD6A59F22E5}"/>
              </a:ext>
            </a:extLst>
          </p:cNvPr>
          <p:cNvCxnSpPr/>
          <p:nvPr/>
        </p:nvCxnSpPr>
        <p:spPr>
          <a:xfrm>
            <a:off x="1476375" y="1916113"/>
            <a:ext cx="1871663" cy="79216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087" name="Imagen 9" descr="INFARTO REPARACIÓN &gt;72H003.jpeg">
            <a:extLst>
              <a:ext uri="{FF2B5EF4-FFF2-40B4-BE49-F238E27FC236}">
                <a16:creationId xmlns:a16="http://schemas.microsoft.com/office/drawing/2014/main" id="{9351D75C-C13C-694C-9BB2-0B97C4E9A5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0" y="3895725"/>
            <a:ext cx="3937000" cy="29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8" name="CuadroTexto 2">
            <a:extLst>
              <a:ext uri="{FF2B5EF4-FFF2-40B4-BE49-F238E27FC236}">
                <a16:creationId xmlns:a16="http://schemas.microsoft.com/office/drawing/2014/main" id="{F71C2FB6-ADBC-BA4D-B66A-C05FB6772B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8900" y="5562600"/>
            <a:ext cx="30940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s-ES" altLang="es-CL">
                <a:latin typeface="Arial" panose="020B0604020202020204" pitchFamily="34" charset="0"/>
              </a:rPr>
              <a:t>Tejido de granulación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>
            <a:extLst>
              <a:ext uri="{FF2B5EF4-FFF2-40B4-BE49-F238E27FC236}">
                <a16:creationId xmlns:a16="http://schemas.microsoft.com/office/drawing/2014/main" id="{3A1454FE-9094-AA48-97EF-E16BFF5ABE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8763" y="0"/>
            <a:ext cx="8885237" cy="762000"/>
          </a:xfrm>
        </p:spPr>
        <p:txBody>
          <a:bodyPr/>
          <a:lstStyle/>
          <a:p>
            <a:pPr eaLnBrk="1" hangingPunct="1"/>
            <a:r>
              <a:rPr lang="es-ES_tradnl" altLang="es-CL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INFARTO ANTIGUO</a:t>
            </a:r>
            <a:endParaRPr lang="es-ES" altLang="es-CL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130" name="Picture 4" descr="oldinfarct">
            <a:extLst>
              <a:ext uri="{FF2B5EF4-FFF2-40B4-BE49-F238E27FC236}">
                <a16:creationId xmlns:a16="http://schemas.microsoft.com/office/drawing/2014/main" id="{BE58E060-3795-234E-8C3D-AD7CC232D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838200"/>
            <a:ext cx="74168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ítulo 2">
            <a:extLst>
              <a:ext uri="{FF2B5EF4-FFF2-40B4-BE49-F238E27FC236}">
                <a16:creationId xmlns:a16="http://schemas.microsoft.com/office/drawing/2014/main" id="{A31F83DA-5656-1647-812E-431685833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3716338"/>
            <a:ext cx="7772400" cy="1143000"/>
          </a:xfrm>
        </p:spPr>
        <p:txBody>
          <a:bodyPr wrap="none">
            <a:spAutoFit/>
          </a:bodyPr>
          <a:lstStyle/>
          <a:p>
            <a:r>
              <a:rPr lang="es-ES" altLang="es-CL">
                <a:latin typeface="Arial" panose="020B0604020202020204" pitchFamily="34" charset="0"/>
                <a:cs typeface="Arial" panose="020B0604020202020204" pitchFamily="34" charset="0"/>
              </a:rPr>
              <a:t>FIEBRE REUMÁTICA</a:t>
            </a:r>
            <a:br>
              <a:rPr lang="es-ES" altLang="es-CL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altLang="es-CL">
                <a:latin typeface="Arial" panose="020B0604020202020204" pitchFamily="34" charset="0"/>
                <a:cs typeface="Arial" panose="020B0604020202020204" pitchFamily="34" charset="0"/>
              </a:rPr>
              <a:t>1.MIOCARDITIS</a:t>
            </a:r>
            <a:br>
              <a:rPr lang="es-ES" altLang="es-CL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altLang="es-CL">
                <a:latin typeface="Arial" panose="020B0604020202020204" pitchFamily="34" charset="0"/>
                <a:cs typeface="Arial" panose="020B0604020202020204" pitchFamily="34" charset="0"/>
              </a:rPr>
              <a:t>2.PERICARDITIS</a:t>
            </a:r>
            <a:br>
              <a:rPr lang="es-ES" altLang="es-CL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ES" altLang="es-CL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>
            <a:extLst>
              <a:ext uri="{FF2B5EF4-FFF2-40B4-BE49-F238E27FC236}">
                <a16:creationId xmlns:a16="http://schemas.microsoft.com/office/drawing/2014/main" id="{15F5BDC5-83F3-9B4C-9795-9E5672F1DB7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s-ES_tradnl" altLang="es-CL" dirty="0">
                <a:latin typeface="Arial" panose="020B0604020202020204" pitchFamily="34" charset="0"/>
                <a:cs typeface="Arial" panose="020B0604020202020204" pitchFamily="34" charset="0"/>
              </a:rPr>
              <a:t>MIOCARDITIS REUMÁTICA</a:t>
            </a:r>
            <a:endParaRPr lang="es-ES" altLang="es-C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202" name="Rectangle 3">
            <a:extLst>
              <a:ext uri="{FF2B5EF4-FFF2-40B4-BE49-F238E27FC236}">
                <a16:creationId xmlns:a16="http://schemas.microsoft.com/office/drawing/2014/main" id="{1B5327E8-CC0B-A741-8AFB-1FDBFA83CAF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s-CL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5">
            <a:extLst>
              <a:ext uri="{FF2B5EF4-FFF2-40B4-BE49-F238E27FC236}">
                <a16:creationId xmlns:a16="http://schemas.microsoft.com/office/drawing/2014/main" id="{062A001D-547F-DB41-AEBB-92DC9B8C9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1214438"/>
            <a:ext cx="3949700" cy="521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7410" name="4 CuadroTexto">
            <a:extLst>
              <a:ext uri="{FF2B5EF4-FFF2-40B4-BE49-F238E27FC236}">
                <a16:creationId xmlns:a16="http://schemas.microsoft.com/office/drawing/2014/main" id="{0333DB75-BFBD-7F4B-B10D-947C8AD8CC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" y="1571625"/>
            <a:ext cx="4357688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s-MX" altLang="es-CL" dirty="0">
                <a:latin typeface="Arial" panose="020B0604020202020204" pitchFamily="34" charset="0"/>
              </a:rPr>
              <a:t>Órgano único cuya función esencial es proporcionar una acción de bomba en un circuito cerrado.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s-MX" altLang="es-CL" dirty="0">
                <a:latin typeface="Arial" panose="020B0604020202020204" pitchFamily="34" charset="0"/>
              </a:rPr>
              <a:t>Pesa 250-300 g en mujeres y 300-350 g en varones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s-MX" altLang="es-CL" dirty="0">
                <a:latin typeface="Arial" panose="020B0604020202020204" pitchFamily="34" charset="0"/>
              </a:rPr>
              <a:t>Bombea 6000 litros diarios de sangre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s-MX" altLang="es-CL" dirty="0">
                <a:latin typeface="Arial" panose="020B0604020202020204" pitchFamily="34" charset="0"/>
              </a:rPr>
              <a:t>Causa principal de discapacidad y muerte en naciones industrializadas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s-MX" altLang="es-CL" dirty="0">
                <a:latin typeface="Arial" panose="020B0604020202020204" pitchFamily="34" charset="0"/>
              </a:rPr>
              <a:t>Aproximadamente 40% de las muertes postnatales.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Imagen 3" descr="MIOCARDITIS REUMATICA001.jpeg">
            <a:extLst>
              <a:ext uri="{FF2B5EF4-FFF2-40B4-BE49-F238E27FC236}">
                <a16:creationId xmlns:a16="http://schemas.microsoft.com/office/drawing/2014/main" id="{A798B25A-E2C5-2C4A-A66C-1AF0A003D7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>
            <a:extLst>
              <a:ext uri="{FF2B5EF4-FFF2-40B4-BE49-F238E27FC236}">
                <a16:creationId xmlns:a16="http://schemas.microsoft.com/office/drawing/2014/main" id="{8F292926-24E0-D14B-A193-C7A0F14AAA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_tradnl" altLang="es-CL" dirty="0">
                <a:latin typeface="Arial" panose="020B0604020202020204" pitchFamily="34" charset="0"/>
                <a:cs typeface="Arial" panose="020B0604020202020204" pitchFamily="34" charset="0"/>
              </a:rPr>
              <a:t>NÓDULO DE ASCHOFF</a:t>
            </a:r>
            <a:endParaRPr lang="es-ES" altLang="es-C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5298" name="Picture 3" descr="C:\YAC\DOCENCIA\patologia cardiovascular\cardio\patologia cardiovascular\micro cardio\NODULO ASCHOFF ANTIGUO.JPG">
            <a:extLst>
              <a:ext uri="{FF2B5EF4-FFF2-40B4-BE49-F238E27FC236}">
                <a16:creationId xmlns:a16="http://schemas.microsoft.com/office/drawing/2014/main" id="{E9FD7CCA-86D9-F247-942E-F374C5EC5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981200"/>
            <a:ext cx="53340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>
            <a:extLst>
              <a:ext uri="{FF2B5EF4-FFF2-40B4-BE49-F238E27FC236}">
                <a16:creationId xmlns:a16="http://schemas.microsoft.com/office/drawing/2014/main" id="{E4B00048-CE65-1D4B-971F-B6B343FC1D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_tradnl" altLang="es-CL" dirty="0">
                <a:latin typeface="Arial" panose="020B0604020202020204" pitchFamily="34" charset="0"/>
                <a:cs typeface="Arial" panose="020B0604020202020204" pitchFamily="34" charset="0"/>
              </a:rPr>
              <a:t>CÉLULA DE ASCHOFF</a:t>
            </a:r>
            <a:endParaRPr lang="es-ES" altLang="es-C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346" name="Picture 3" descr="C:\YAC\DOCENCIA\pasosuantofamicro\CARDIO\CARDIO\fiebre reumatica\Celula de ASCHOFF con 7 nucleos.jpg">
            <a:extLst>
              <a:ext uri="{FF2B5EF4-FFF2-40B4-BE49-F238E27FC236}">
                <a16:creationId xmlns:a16="http://schemas.microsoft.com/office/drawing/2014/main" id="{3F4B9920-CA1A-1A46-9C0E-6E39E3265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34000" contrast="-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359025"/>
            <a:ext cx="49784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4 Conector recto de flecha">
            <a:extLst>
              <a:ext uri="{FF2B5EF4-FFF2-40B4-BE49-F238E27FC236}">
                <a16:creationId xmlns:a16="http://schemas.microsoft.com/office/drawing/2014/main" id="{FA28EFF6-EDC4-9B42-B7C2-56707A2F626E}"/>
              </a:ext>
            </a:extLst>
          </p:cNvPr>
          <p:cNvCxnSpPr/>
          <p:nvPr/>
        </p:nvCxnSpPr>
        <p:spPr>
          <a:xfrm>
            <a:off x="1285875" y="2857500"/>
            <a:ext cx="2857500" cy="10001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6 Conector recto de flecha">
            <a:extLst>
              <a:ext uri="{FF2B5EF4-FFF2-40B4-BE49-F238E27FC236}">
                <a16:creationId xmlns:a16="http://schemas.microsoft.com/office/drawing/2014/main" id="{49A6E0E4-F782-8345-A6F6-342B89EC7CE0}"/>
              </a:ext>
            </a:extLst>
          </p:cNvPr>
          <p:cNvCxnSpPr/>
          <p:nvPr/>
        </p:nvCxnSpPr>
        <p:spPr>
          <a:xfrm>
            <a:off x="1143000" y="4286250"/>
            <a:ext cx="1214438" cy="71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 de flecha">
            <a:extLst>
              <a:ext uri="{FF2B5EF4-FFF2-40B4-BE49-F238E27FC236}">
                <a16:creationId xmlns:a16="http://schemas.microsoft.com/office/drawing/2014/main" id="{17159582-0E88-834E-BC9E-3D1B71883BB0}"/>
              </a:ext>
            </a:extLst>
          </p:cNvPr>
          <p:cNvCxnSpPr/>
          <p:nvPr/>
        </p:nvCxnSpPr>
        <p:spPr>
          <a:xfrm flipV="1">
            <a:off x="714375" y="5572125"/>
            <a:ext cx="2428875" cy="2143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>
            <a:extLst>
              <a:ext uri="{FF2B5EF4-FFF2-40B4-BE49-F238E27FC236}">
                <a16:creationId xmlns:a16="http://schemas.microsoft.com/office/drawing/2014/main" id="{B89E078B-D96B-9C4C-B512-1347AC41D4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_tradnl" altLang="es-CL" dirty="0">
                <a:latin typeface="Arial" panose="020B0604020202020204" pitchFamily="34" charset="0"/>
                <a:cs typeface="Arial" panose="020B0604020202020204" pitchFamily="34" charset="0"/>
              </a:rPr>
              <a:t>CÉLULAS DE ANITSCHKOW</a:t>
            </a:r>
            <a:endParaRPr lang="es-ES" altLang="es-C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394" name="Picture 3" descr="C:\YAC\DOCENCIA\pasosuantofamicro\CARDIO\CARDIO\fiebre reumatica\Celulas de ANITCHK cromatina en forma de oruga.JPG">
            <a:extLst>
              <a:ext uri="{FF2B5EF4-FFF2-40B4-BE49-F238E27FC236}">
                <a16:creationId xmlns:a16="http://schemas.microsoft.com/office/drawing/2014/main" id="{9EC392BC-1529-8C43-967A-8D90D0E68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2071688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4 Conector recto de flecha">
            <a:extLst>
              <a:ext uri="{FF2B5EF4-FFF2-40B4-BE49-F238E27FC236}">
                <a16:creationId xmlns:a16="http://schemas.microsoft.com/office/drawing/2014/main" id="{B4990DD3-1D5A-DA43-923A-841E65BB4854}"/>
              </a:ext>
            </a:extLst>
          </p:cNvPr>
          <p:cNvCxnSpPr/>
          <p:nvPr/>
        </p:nvCxnSpPr>
        <p:spPr>
          <a:xfrm rot="16200000" flipH="1">
            <a:off x="3286125" y="2643188"/>
            <a:ext cx="1928813" cy="7143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6 Conector recto de flecha">
            <a:extLst>
              <a:ext uri="{FF2B5EF4-FFF2-40B4-BE49-F238E27FC236}">
                <a16:creationId xmlns:a16="http://schemas.microsoft.com/office/drawing/2014/main" id="{813BDA0C-9B06-554A-A727-E0D1B7C147C0}"/>
              </a:ext>
            </a:extLst>
          </p:cNvPr>
          <p:cNvCxnSpPr/>
          <p:nvPr/>
        </p:nvCxnSpPr>
        <p:spPr>
          <a:xfrm>
            <a:off x="1428750" y="4429125"/>
            <a:ext cx="1000125" cy="50006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 de flecha">
            <a:extLst>
              <a:ext uri="{FF2B5EF4-FFF2-40B4-BE49-F238E27FC236}">
                <a16:creationId xmlns:a16="http://schemas.microsoft.com/office/drawing/2014/main" id="{8CB0E84B-F420-2749-8070-0DED9480077C}"/>
              </a:ext>
            </a:extLst>
          </p:cNvPr>
          <p:cNvCxnSpPr/>
          <p:nvPr/>
        </p:nvCxnSpPr>
        <p:spPr>
          <a:xfrm>
            <a:off x="785813" y="2071688"/>
            <a:ext cx="2786062" cy="178593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>
            <a:extLst>
              <a:ext uri="{FF2B5EF4-FFF2-40B4-BE49-F238E27FC236}">
                <a16:creationId xmlns:a16="http://schemas.microsoft.com/office/drawing/2014/main" id="{1C9E035A-E949-B340-A04A-347B16441F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_tradnl" altLang="es-CL" dirty="0">
                <a:latin typeface="Arial" panose="020B0604020202020204" pitchFamily="34" charset="0"/>
                <a:cs typeface="Arial" panose="020B0604020202020204" pitchFamily="34" charset="0"/>
              </a:rPr>
              <a:t>CÉLULAS DE ANITSCHKOW</a:t>
            </a:r>
            <a:endParaRPr lang="es-ES" altLang="es-C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42" name="Picture 3" descr="C:\YAC\DOCENCIA\pasosuantofamicro\CARDIO\CARDIO2000\10ANITSC.JPG">
            <a:extLst>
              <a:ext uri="{FF2B5EF4-FFF2-40B4-BE49-F238E27FC236}">
                <a16:creationId xmlns:a16="http://schemas.microsoft.com/office/drawing/2014/main" id="{B707284B-743E-6C49-A010-16DC5BD8C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286000"/>
            <a:ext cx="54102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>
            <a:extLst>
              <a:ext uri="{FF2B5EF4-FFF2-40B4-BE49-F238E27FC236}">
                <a16:creationId xmlns:a16="http://schemas.microsoft.com/office/drawing/2014/main" id="{ED35A87A-4920-AB41-9E70-B03F6334AA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_tradnl" altLang="es-CL" dirty="0">
                <a:latin typeface="Arial" panose="020B0604020202020204" pitchFamily="34" charset="0"/>
                <a:cs typeface="Arial" panose="020B0604020202020204" pitchFamily="34" charset="0"/>
              </a:rPr>
              <a:t>PERICARDITIS FIBRINOSA</a:t>
            </a:r>
            <a:endParaRPr lang="es-ES" altLang="es-C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490" name="Picture 3" descr="C:\YAC\DOCENCIA\patologia cardiovascular\cardio\patologia cardiovascular\micro cardio\PERICARDIO 2.JPG">
            <a:extLst>
              <a:ext uri="{FF2B5EF4-FFF2-40B4-BE49-F238E27FC236}">
                <a16:creationId xmlns:a16="http://schemas.microsoft.com/office/drawing/2014/main" id="{C0F47913-3092-6C48-8921-8D8C13026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209800"/>
            <a:ext cx="46736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>
            <a:extLst>
              <a:ext uri="{FF2B5EF4-FFF2-40B4-BE49-F238E27FC236}">
                <a16:creationId xmlns:a16="http://schemas.microsoft.com/office/drawing/2014/main" id="{C66A317E-B77B-C944-AC91-F04C04A234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_tradnl" altLang="es-CL" dirty="0">
                <a:latin typeface="Arial" panose="020B0604020202020204" pitchFamily="34" charset="0"/>
                <a:cs typeface="Arial" panose="020B0604020202020204" pitchFamily="34" charset="0"/>
              </a:rPr>
              <a:t>PERICARDITIS FIBRINOSA</a:t>
            </a:r>
            <a:endParaRPr lang="es-ES" altLang="es-C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5538" name="Picture 3" descr="C:\YAC\DOCENCIA\patologia cardiovascular\cardio\patologia cardiovascular\micro cardio\PERICARDIO.JPG">
            <a:extLst>
              <a:ext uri="{FF2B5EF4-FFF2-40B4-BE49-F238E27FC236}">
                <a16:creationId xmlns:a16="http://schemas.microsoft.com/office/drawing/2014/main" id="{419D9368-BD91-964D-AE28-8889AA49E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057400"/>
            <a:ext cx="5003800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4 Conector recto de flecha">
            <a:extLst>
              <a:ext uri="{FF2B5EF4-FFF2-40B4-BE49-F238E27FC236}">
                <a16:creationId xmlns:a16="http://schemas.microsoft.com/office/drawing/2014/main" id="{4072C08E-78A7-D943-A929-F76086932DA0}"/>
              </a:ext>
            </a:extLst>
          </p:cNvPr>
          <p:cNvCxnSpPr/>
          <p:nvPr/>
        </p:nvCxnSpPr>
        <p:spPr>
          <a:xfrm flipV="1">
            <a:off x="1714500" y="4143375"/>
            <a:ext cx="2428875" cy="4286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241B8E45-D5E0-F546-B828-225BA6DCA6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50938" y="809625"/>
            <a:ext cx="7793037" cy="950913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CL" sz="3600" dirty="0">
                <a:latin typeface="Arial" pitchFamily="34" charset="0"/>
                <a:ea typeface="+mj-ea"/>
                <a:cs typeface="Arial" pitchFamily="34" charset="0"/>
              </a:rPr>
              <a:t>PATOLOGIA DEL ENDOCARDIO</a:t>
            </a:r>
            <a:br>
              <a:rPr lang="es-CL" sz="3600" dirty="0">
                <a:latin typeface="Arial" pitchFamily="34" charset="0"/>
                <a:ea typeface="+mj-ea"/>
                <a:cs typeface="Arial" pitchFamily="34" charset="0"/>
              </a:rPr>
            </a:br>
            <a:r>
              <a:rPr lang="es-CL" sz="3600" dirty="0">
                <a:latin typeface="Arial" pitchFamily="34" charset="0"/>
                <a:ea typeface="+mj-ea"/>
                <a:cs typeface="Arial" pitchFamily="34" charset="0"/>
              </a:rPr>
              <a:t>PERICARDITIS FIBRINOSA</a:t>
            </a:r>
            <a:endParaRPr lang="es-ES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67586" name="Picture 6" descr="CV047">
            <a:extLst>
              <a:ext uri="{FF2B5EF4-FFF2-40B4-BE49-F238E27FC236}">
                <a16:creationId xmlns:a16="http://schemas.microsoft.com/office/drawing/2014/main" id="{59AE7445-16DB-914B-A123-77495958B208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5013" y="2133600"/>
            <a:ext cx="2816225" cy="4267200"/>
          </a:xfrm>
        </p:spPr>
      </p:pic>
      <p:pic>
        <p:nvPicPr>
          <p:cNvPr id="67587" name="Picture 7" descr="CV048">
            <a:extLst>
              <a:ext uri="{FF2B5EF4-FFF2-40B4-BE49-F238E27FC236}">
                <a16:creationId xmlns:a16="http://schemas.microsoft.com/office/drawing/2014/main" id="{7A7A329C-E1A8-4C40-9694-0745935AE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971800"/>
            <a:ext cx="4356100" cy="283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>
            <a:extLst>
              <a:ext uri="{FF2B5EF4-FFF2-40B4-BE49-F238E27FC236}">
                <a16:creationId xmlns:a16="http://schemas.microsoft.com/office/drawing/2014/main" id="{F513B68F-9E40-F04C-8D3E-CD139FEE97E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s-ES_tradnl" altLang="es-CL" dirty="0">
                <a:latin typeface="Arial" panose="020B0604020202020204" pitchFamily="34" charset="0"/>
                <a:cs typeface="Arial" panose="020B0604020202020204" pitchFamily="34" charset="0"/>
              </a:rPr>
              <a:t>ENDOCARDITIS BACTERIANA AGUDA</a:t>
            </a:r>
            <a:endParaRPr lang="es-ES" altLang="es-C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634" name="Rectangle 3">
            <a:extLst>
              <a:ext uri="{FF2B5EF4-FFF2-40B4-BE49-F238E27FC236}">
                <a16:creationId xmlns:a16="http://schemas.microsoft.com/office/drawing/2014/main" id="{76441F3A-FE6C-0C4E-8817-1F95EAFCD4E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s-CL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6FFB0F15-8B36-D246-830D-59F370D3A7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50938" y="809625"/>
            <a:ext cx="7793037" cy="950913"/>
          </a:xfrm>
          <a:ln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CL" sz="3600" dirty="0">
                <a:latin typeface="Arial" pitchFamily="34" charset="0"/>
                <a:cs typeface="Arial" pitchFamily="34" charset="0"/>
              </a:rPr>
              <a:t>ENDOCARDITIS INFECCIOSA AGUDA</a:t>
            </a:r>
            <a:endParaRPr lang="es-ES"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682" name="Picture 4" descr="CV038">
            <a:extLst>
              <a:ext uri="{FF2B5EF4-FFF2-40B4-BE49-F238E27FC236}">
                <a16:creationId xmlns:a16="http://schemas.microsoft.com/office/drawing/2014/main" id="{759E7599-E3D6-3046-A139-282A85A8F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057400"/>
            <a:ext cx="6705600" cy="437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026">
            <a:extLst>
              <a:ext uri="{FF2B5EF4-FFF2-40B4-BE49-F238E27FC236}">
                <a16:creationId xmlns:a16="http://schemas.microsoft.com/office/drawing/2014/main" id="{59189CF5-5997-5F4E-AB13-A499416D02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914400"/>
            <a:ext cx="7772400" cy="838200"/>
          </a:xfrm>
        </p:spPr>
        <p:txBody>
          <a:bodyPr/>
          <a:lstStyle/>
          <a:p>
            <a:pPr eaLnBrk="1" hangingPunct="1"/>
            <a:r>
              <a:rPr lang="es-ES_tradnl" altLang="es-CL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CORTE DE CORONARIAS</a:t>
            </a:r>
            <a:endParaRPr lang="es-ES" altLang="es-CL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58" name="Picture 1028" descr="coro1">
            <a:extLst>
              <a:ext uri="{FF2B5EF4-FFF2-40B4-BE49-F238E27FC236}">
                <a16:creationId xmlns:a16="http://schemas.microsoft.com/office/drawing/2014/main" id="{92D2462E-0AB1-3C42-A038-E5FCCBFFF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590800"/>
            <a:ext cx="4533900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9459" name="Object 1024">
            <a:extLst>
              <a:ext uri="{FF2B5EF4-FFF2-40B4-BE49-F238E27FC236}">
                <a16:creationId xmlns:a16="http://schemas.microsoft.com/office/drawing/2014/main" id="{8F5DB6E0-E288-3A48-9B6B-7ADAE4C7398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1613" y="2625725"/>
          <a:ext cx="4065587" cy="160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1" name="Image" r:id="rId5" imgW="2032000" imgH="1524000" progId="Photoshop.Image.6">
                  <p:embed/>
                </p:oleObj>
              </mc:Choice>
              <mc:Fallback>
                <p:oleObj name="Image" r:id="rId5" imgW="2032000" imgH="1524000" progId="Photoshop.Image.6">
                  <p:embed/>
                  <p:pic>
                    <p:nvPicPr>
                      <p:cNvPr id="0" name="Object 10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23608" b="23608"/>
                      <a:stretch>
                        <a:fillRect/>
                      </a:stretch>
                    </p:blipFill>
                    <p:spPr bwMode="auto">
                      <a:xfrm>
                        <a:off x="201613" y="2625725"/>
                        <a:ext cx="4065587" cy="160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439F811-6D56-704A-BF3D-0F62B85BC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33" y="224644"/>
            <a:ext cx="4948635" cy="547260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8273102-03FC-9243-8E2E-202868AF91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087" y="1556792"/>
            <a:ext cx="3843580" cy="2808312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403F4507-D786-0A4E-ACE9-46DF61E4854E}"/>
              </a:ext>
            </a:extLst>
          </p:cNvPr>
          <p:cNvSpPr txBox="1"/>
          <p:nvPr/>
        </p:nvSpPr>
        <p:spPr>
          <a:xfrm>
            <a:off x="163701" y="5887404"/>
            <a:ext cx="2202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VALVULA PULMONAR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0738172-3456-504A-B596-7616948451FD}"/>
              </a:ext>
            </a:extLst>
          </p:cNvPr>
          <p:cNvSpPr txBox="1"/>
          <p:nvPr/>
        </p:nvSpPr>
        <p:spPr>
          <a:xfrm>
            <a:off x="3177679" y="5877272"/>
            <a:ext cx="1914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VALVULA AÓRTICA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6" name="Entrada de lápiz 15">
                <a:extLst>
                  <a:ext uri="{FF2B5EF4-FFF2-40B4-BE49-F238E27FC236}">
                    <a16:creationId xmlns:a16="http://schemas.microsoft.com/office/drawing/2014/main" id="{4193586B-9E67-9647-B7C4-80F03AA4DBAB}"/>
                  </a:ext>
                </a:extLst>
              </p14:cNvPr>
              <p14:cNvContentPartPr/>
              <p14:nvPr/>
            </p14:nvContentPartPr>
            <p14:xfrm>
              <a:off x="1460839" y="3205873"/>
              <a:ext cx="654480" cy="630360"/>
            </p14:xfrm>
          </p:contentPart>
        </mc:Choice>
        <mc:Fallback xmlns="">
          <p:pic>
            <p:nvPicPr>
              <p:cNvPr id="16" name="Entrada de lápiz 15">
                <a:extLst>
                  <a:ext uri="{FF2B5EF4-FFF2-40B4-BE49-F238E27FC236}">
                    <a16:creationId xmlns:a16="http://schemas.microsoft.com/office/drawing/2014/main" id="{4193586B-9E67-9647-B7C4-80F03AA4DBA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56519" y="3201553"/>
                <a:ext cx="663120" cy="63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7" name="Entrada de lápiz 16">
                <a:extLst>
                  <a:ext uri="{FF2B5EF4-FFF2-40B4-BE49-F238E27FC236}">
                    <a16:creationId xmlns:a16="http://schemas.microsoft.com/office/drawing/2014/main" id="{BDC27542-7541-C943-AA26-86CEC74B96CF}"/>
                  </a:ext>
                </a:extLst>
              </p14:cNvPr>
              <p14:cNvContentPartPr/>
              <p14:nvPr/>
            </p14:nvContentPartPr>
            <p14:xfrm>
              <a:off x="4370359" y="2847673"/>
              <a:ext cx="571320" cy="510120"/>
            </p14:xfrm>
          </p:contentPart>
        </mc:Choice>
        <mc:Fallback xmlns="">
          <p:pic>
            <p:nvPicPr>
              <p:cNvPr id="17" name="Entrada de lápiz 16">
                <a:extLst>
                  <a:ext uri="{FF2B5EF4-FFF2-40B4-BE49-F238E27FC236}">
                    <a16:creationId xmlns:a16="http://schemas.microsoft.com/office/drawing/2014/main" id="{BDC27542-7541-C943-AA26-86CEC74B96C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366039" y="2843353"/>
                <a:ext cx="579960" cy="51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8" name="Entrada de lápiz 17">
                <a:extLst>
                  <a:ext uri="{FF2B5EF4-FFF2-40B4-BE49-F238E27FC236}">
                    <a16:creationId xmlns:a16="http://schemas.microsoft.com/office/drawing/2014/main" id="{CC7CADAF-E385-B440-AD60-5776F0B66FB5}"/>
                  </a:ext>
                </a:extLst>
              </p14:cNvPr>
              <p14:cNvContentPartPr/>
              <p14:nvPr/>
            </p14:nvContentPartPr>
            <p14:xfrm>
              <a:off x="4768159" y="723313"/>
              <a:ext cx="1967400" cy="2144880"/>
            </p14:xfrm>
          </p:contentPart>
        </mc:Choice>
        <mc:Fallback xmlns="">
          <p:pic>
            <p:nvPicPr>
              <p:cNvPr id="18" name="Entrada de lápiz 17">
                <a:extLst>
                  <a:ext uri="{FF2B5EF4-FFF2-40B4-BE49-F238E27FC236}">
                    <a16:creationId xmlns:a16="http://schemas.microsoft.com/office/drawing/2014/main" id="{CC7CADAF-E385-B440-AD60-5776F0B66FB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763839" y="718993"/>
                <a:ext cx="1976040" cy="215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9" name="Entrada de lápiz 18">
                <a:extLst>
                  <a:ext uri="{FF2B5EF4-FFF2-40B4-BE49-F238E27FC236}">
                    <a16:creationId xmlns:a16="http://schemas.microsoft.com/office/drawing/2014/main" id="{3058058A-2352-5749-B8BB-1DE43BBF5ABE}"/>
                  </a:ext>
                </a:extLst>
              </p14:cNvPr>
              <p14:cNvContentPartPr/>
              <p14:nvPr/>
            </p14:nvContentPartPr>
            <p14:xfrm>
              <a:off x="1942519" y="3854593"/>
              <a:ext cx="3903120" cy="1865880"/>
            </p14:xfrm>
          </p:contentPart>
        </mc:Choice>
        <mc:Fallback xmlns="">
          <p:pic>
            <p:nvPicPr>
              <p:cNvPr id="19" name="Entrada de lápiz 18">
                <a:extLst>
                  <a:ext uri="{FF2B5EF4-FFF2-40B4-BE49-F238E27FC236}">
                    <a16:creationId xmlns:a16="http://schemas.microsoft.com/office/drawing/2014/main" id="{3058058A-2352-5749-B8BB-1DE43BBF5AB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938199" y="3850273"/>
                <a:ext cx="3911760" cy="187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0" name="Entrada de lápiz 19">
                <a:extLst>
                  <a:ext uri="{FF2B5EF4-FFF2-40B4-BE49-F238E27FC236}">
                    <a16:creationId xmlns:a16="http://schemas.microsoft.com/office/drawing/2014/main" id="{92A73384-14CD-CB4C-85F5-31AC3AFB388E}"/>
                  </a:ext>
                </a:extLst>
              </p14:cNvPr>
              <p14:cNvContentPartPr/>
              <p14:nvPr/>
            </p14:nvContentPartPr>
            <p14:xfrm>
              <a:off x="7085479" y="5496553"/>
              <a:ext cx="360" cy="360"/>
            </p14:xfrm>
          </p:contentPart>
        </mc:Choice>
        <mc:Fallback xmlns="">
          <p:pic>
            <p:nvPicPr>
              <p:cNvPr id="20" name="Entrada de lápiz 19">
                <a:extLst>
                  <a:ext uri="{FF2B5EF4-FFF2-40B4-BE49-F238E27FC236}">
                    <a16:creationId xmlns:a16="http://schemas.microsoft.com/office/drawing/2014/main" id="{92A73384-14CD-CB4C-85F5-31AC3AFB388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081159" y="5492233"/>
                <a:ext cx="9000" cy="9000"/>
              </a:xfrm>
              <a:prstGeom prst="rect">
                <a:avLst/>
              </a:prstGeom>
            </p:spPr>
          </p:pic>
        </mc:Fallback>
      </mc:AlternateContent>
      <p:pic>
        <p:nvPicPr>
          <p:cNvPr id="22" name="Gráfico 21" descr="Ojo">
            <a:extLst>
              <a:ext uri="{FF2B5EF4-FFF2-40B4-BE49-F238E27FC236}">
                <a16:creationId xmlns:a16="http://schemas.microsoft.com/office/drawing/2014/main" id="{9A402AB8-AF9E-7242-9FEB-EEDDB75E7F1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964453" y="5473627"/>
            <a:ext cx="914400" cy="914400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AFC030CA-FB62-8349-A871-50E23B27DD71}"/>
              </a:ext>
            </a:extLst>
          </p:cNvPr>
          <p:cNvSpPr txBox="1"/>
          <p:nvPr/>
        </p:nvSpPr>
        <p:spPr>
          <a:xfrm>
            <a:off x="6796285" y="6072070"/>
            <a:ext cx="1813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Ver pie de página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680AD6B6-D472-054D-BF9B-50B4F629CAFA}"/>
              </a:ext>
            </a:extLst>
          </p:cNvPr>
          <p:cNvSpPr txBox="1"/>
          <p:nvPr/>
        </p:nvSpPr>
        <p:spPr>
          <a:xfrm>
            <a:off x="5082228" y="197182"/>
            <a:ext cx="3738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Histología normal endocardio valvular</a:t>
            </a:r>
          </a:p>
        </p:txBody>
      </p:sp>
    </p:spTree>
    <p:extLst>
      <p:ext uri="{BB962C8B-B14F-4D97-AF65-F5344CB8AC3E}">
        <p14:creationId xmlns:p14="http://schemas.microsoft.com/office/powerpoint/2010/main" val="3289163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>
            <a:extLst>
              <a:ext uri="{FF2B5EF4-FFF2-40B4-BE49-F238E27FC236}">
                <a16:creationId xmlns:a16="http://schemas.microsoft.com/office/drawing/2014/main" id="{00453ED3-239D-8B4A-9190-ECF92A6B9B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_tradnl" altLang="es-CL" dirty="0">
                <a:latin typeface="Arial" panose="020B0604020202020204" pitchFamily="34" charset="0"/>
                <a:cs typeface="Arial" panose="020B0604020202020204" pitchFamily="34" charset="0"/>
              </a:rPr>
              <a:t>VEGETACIÓN</a:t>
            </a:r>
            <a:endParaRPr lang="es-ES" altLang="es-C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3730" name="Picture 3" descr="C:\Users\Sergio\Desktop\endocarditis\image005.jpg">
            <a:extLst>
              <a:ext uri="{FF2B5EF4-FFF2-40B4-BE49-F238E27FC236}">
                <a16:creationId xmlns:a16="http://schemas.microsoft.com/office/drawing/2014/main" id="{4FD13A6D-2E1A-1149-83DB-7E4A6B39B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8000" contras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42875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>
            <a:extLst>
              <a:ext uri="{FF2B5EF4-FFF2-40B4-BE49-F238E27FC236}">
                <a16:creationId xmlns:a16="http://schemas.microsoft.com/office/drawing/2014/main" id="{8455C271-0016-A242-B9E4-7E4325A5FE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_tradnl" altLang="es-CL" dirty="0">
                <a:latin typeface="Arial" panose="020B0604020202020204" pitchFamily="34" charset="0"/>
                <a:cs typeface="Arial" panose="020B0604020202020204" pitchFamily="34" charset="0"/>
              </a:rPr>
              <a:t>FIBROSIS ENDOCARDIO</a:t>
            </a:r>
            <a:br>
              <a:rPr lang="es-ES_tradnl" altLang="es-C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_tradnl" altLang="es-CL" dirty="0">
                <a:latin typeface="Arial" panose="020B0604020202020204" pitchFamily="34" charset="0"/>
                <a:cs typeface="Arial" panose="020B0604020202020204" pitchFamily="34" charset="0"/>
              </a:rPr>
              <a:t>válvula previamente dañada</a:t>
            </a:r>
            <a:endParaRPr lang="es-ES" altLang="es-C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5778" name="Imagen 1" descr="ENDOCARDITIS001.jpeg">
            <a:extLst>
              <a:ext uri="{FF2B5EF4-FFF2-40B4-BE49-F238E27FC236}">
                <a16:creationId xmlns:a16="http://schemas.microsoft.com/office/drawing/2014/main" id="{4F50E9A2-9187-8747-965F-724382A9B1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577181"/>
            <a:ext cx="6156325" cy="461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áfico 2" descr="Ojo">
            <a:extLst>
              <a:ext uri="{FF2B5EF4-FFF2-40B4-BE49-F238E27FC236}">
                <a16:creationId xmlns:a16="http://schemas.microsoft.com/office/drawing/2014/main" id="{C5BB17EE-0560-344A-B630-367926EBFE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9587" y="5445224"/>
            <a:ext cx="914400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>
            <a:extLst>
              <a:ext uri="{FF2B5EF4-FFF2-40B4-BE49-F238E27FC236}">
                <a16:creationId xmlns:a16="http://schemas.microsoft.com/office/drawing/2014/main" id="{DE8EF4A3-8896-EC4B-AE90-0DCAD499B7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_tradnl" altLang="es-CL" dirty="0">
                <a:latin typeface="Arial" panose="020B0604020202020204" pitchFamily="34" charset="0"/>
                <a:cs typeface="Arial" panose="020B0604020202020204" pitchFamily="34" charset="0"/>
              </a:rPr>
              <a:t>VEGETACIÓN = TROMBO</a:t>
            </a:r>
            <a:endParaRPr lang="es-ES" altLang="es-C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7826" name="Picture 3" descr="C:\YAC\DOCENCIA\patologia cardiovascular\cardio\patologia cardiovascular\micro cardio\RUPTURA DE PLACA.JPG">
            <a:extLst>
              <a:ext uri="{FF2B5EF4-FFF2-40B4-BE49-F238E27FC236}">
                <a16:creationId xmlns:a16="http://schemas.microsoft.com/office/drawing/2014/main" id="{025529B4-0E5A-884D-A88D-A5E0649B8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590800"/>
            <a:ext cx="406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4 Conector recto de flecha">
            <a:extLst>
              <a:ext uri="{FF2B5EF4-FFF2-40B4-BE49-F238E27FC236}">
                <a16:creationId xmlns:a16="http://schemas.microsoft.com/office/drawing/2014/main" id="{43F436B4-D852-9242-AF4B-2E2B6BDAADBD}"/>
              </a:ext>
            </a:extLst>
          </p:cNvPr>
          <p:cNvCxnSpPr/>
          <p:nvPr/>
        </p:nvCxnSpPr>
        <p:spPr>
          <a:xfrm rot="16200000" flipH="1">
            <a:off x="3964781" y="2393157"/>
            <a:ext cx="1285875" cy="7858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828" name="6 CuadroTexto">
            <a:extLst>
              <a:ext uri="{FF2B5EF4-FFF2-40B4-BE49-F238E27FC236}">
                <a16:creationId xmlns:a16="http://schemas.microsoft.com/office/drawing/2014/main" id="{57C10B1E-7076-574F-A14F-736C3911E0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7438" y="1785938"/>
            <a:ext cx="53578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s-MX" altLang="es-CL">
                <a:latin typeface="Arial" panose="020B0604020202020204" pitchFamily="34" charset="0"/>
              </a:rPr>
              <a:t>Colonias  bacterianas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>
            <a:extLst>
              <a:ext uri="{FF2B5EF4-FFF2-40B4-BE49-F238E27FC236}">
                <a16:creationId xmlns:a16="http://schemas.microsoft.com/office/drawing/2014/main" id="{2D65AF17-866F-DE4B-A63D-C2C10FD0AA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_tradnl" altLang="es-CL" dirty="0">
                <a:latin typeface="Arial" panose="020B0604020202020204" pitchFamily="34" charset="0"/>
                <a:cs typeface="Arial" panose="020B0604020202020204" pitchFamily="34" charset="0"/>
              </a:rPr>
              <a:t>MALLA FIBRINA + PMN</a:t>
            </a:r>
            <a:endParaRPr lang="es-ES" altLang="es-C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3970" name="Imagen 1" descr="ENDOCARDITIS003.jpeg">
            <a:extLst>
              <a:ext uri="{FF2B5EF4-FFF2-40B4-BE49-F238E27FC236}">
                <a16:creationId xmlns:a16="http://schemas.microsoft.com/office/drawing/2014/main" id="{A7704D0D-150B-9946-95AE-A9C22A98D9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844675"/>
            <a:ext cx="5724525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>
            <a:extLst>
              <a:ext uri="{FF2B5EF4-FFF2-40B4-BE49-F238E27FC236}">
                <a16:creationId xmlns:a16="http://schemas.microsoft.com/office/drawing/2014/main" id="{9F009742-185B-3C46-8FB3-8D48C80D47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_tradnl" altLang="es-CL" dirty="0">
                <a:latin typeface="Arial" panose="020B0604020202020204" pitchFamily="34" charset="0"/>
                <a:cs typeface="Arial" panose="020B0604020202020204" pitchFamily="34" charset="0"/>
              </a:rPr>
              <a:t>COLONIA BACTERIANA</a:t>
            </a:r>
            <a:endParaRPr lang="es-ES" altLang="es-C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9874" name="Picture 3" descr="C:\YAC\DOCENCIA\pasosuantofamicro\CARDIO\CARDIO2000\05COLONI.JPG">
            <a:extLst>
              <a:ext uri="{FF2B5EF4-FFF2-40B4-BE49-F238E27FC236}">
                <a16:creationId xmlns:a16="http://schemas.microsoft.com/office/drawing/2014/main" id="{1173BF74-7383-F543-8ED3-EFD4AA190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971800"/>
            <a:ext cx="406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4 Conector recto de flecha">
            <a:extLst>
              <a:ext uri="{FF2B5EF4-FFF2-40B4-BE49-F238E27FC236}">
                <a16:creationId xmlns:a16="http://schemas.microsoft.com/office/drawing/2014/main" id="{7BBD1C54-96BC-0046-9B8B-E4919E85A7AD}"/>
              </a:ext>
            </a:extLst>
          </p:cNvPr>
          <p:cNvCxnSpPr/>
          <p:nvPr/>
        </p:nvCxnSpPr>
        <p:spPr>
          <a:xfrm rot="16200000" flipH="1">
            <a:off x="3107531" y="2964657"/>
            <a:ext cx="2143125" cy="3571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876" name="5 CuadroTexto">
            <a:extLst>
              <a:ext uri="{FF2B5EF4-FFF2-40B4-BE49-F238E27FC236}">
                <a16:creationId xmlns:a16="http://schemas.microsoft.com/office/drawing/2014/main" id="{E137318D-4A51-EC4D-999A-A09D47ACA3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75" y="5000625"/>
            <a:ext cx="18573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s-MX" altLang="es-CL">
                <a:latin typeface="Arial" panose="020B0604020202020204" pitchFamily="34" charset="0"/>
              </a:rPr>
              <a:t>Fibrina y detritus celulares</a:t>
            </a:r>
          </a:p>
        </p:txBody>
      </p:sp>
      <p:cxnSp>
        <p:nvCxnSpPr>
          <p:cNvPr id="8" name="7 Conector recto de flecha">
            <a:extLst>
              <a:ext uri="{FF2B5EF4-FFF2-40B4-BE49-F238E27FC236}">
                <a16:creationId xmlns:a16="http://schemas.microsoft.com/office/drawing/2014/main" id="{AFA40D21-2C71-9B48-BC35-5133054C1251}"/>
              </a:ext>
            </a:extLst>
          </p:cNvPr>
          <p:cNvCxnSpPr/>
          <p:nvPr/>
        </p:nvCxnSpPr>
        <p:spPr>
          <a:xfrm>
            <a:off x="2071688" y="5572125"/>
            <a:ext cx="1500187" cy="7143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>
            <a:extLst>
              <a:ext uri="{FF2B5EF4-FFF2-40B4-BE49-F238E27FC236}">
                <a16:creationId xmlns:a16="http://schemas.microsoft.com/office/drawing/2014/main" id="{661C7505-4F2C-CF48-9B0A-3874B2ED3C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4213" y="-34925"/>
            <a:ext cx="7772400" cy="1143000"/>
          </a:xfrm>
        </p:spPr>
        <p:txBody>
          <a:bodyPr/>
          <a:lstStyle/>
          <a:p>
            <a:pPr eaLnBrk="1" hangingPunct="1"/>
            <a:r>
              <a:rPr lang="es-ES_tradnl" altLang="es-CL" dirty="0">
                <a:latin typeface="Arial" panose="020B0604020202020204" pitchFamily="34" charset="0"/>
                <a:cs typeface="Arial" panose="020B0604020202020204" pitchFamily="34" charset="0"/>
              </a:rPr>
              <a:t>COLONIAS BACTERIANAS</a:t>
            </a:r>
            <a:endParaRPr lang="es-ES" altLang="es-C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22" name="Picture 3" descr="C:\YAC\DOCENCIA\patologia cardiovascular\cardio\patologia cardiovascular\micro cardio\PICTURE4.JPG">
            <a:extLst>
              <a:ext uri="{FF2B5EF4-FFF2-40B4-BE49-F238E27FC236}">
                <a16:creationId xmlns:a16="http://schemas.microsoft.com/office/drawing/2014/main" id="{FC28F438-1AE4-7140-B3D7-3B42970D9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836613"/>
            <a:ext cx="3024188" cy="226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3" name="Picture 4" descr="C:\Users\Sergio\Desktop\endocarditis\image001.jpg">
            <a:extLst>
              <a:ext uri="{FF2B5EF4-FFF2-40B4-BE49-F238E27FC236}">
                <a16:creationId xmlns:a16="http://schemas.microsoft.com/office/drawing/2014/main" id="{D199AE87-8AEF-3B4D-B319-695031C6E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557338"/>
            <a:ext cx="4405313" cy="330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4" name="Imagen 2" descr="ENDOCARDITIS008.jpeg">
            <a:extLst>
              <a:ext uri="{FF2B5EF4-FFF2-40B4-BE49-F238E27FC236}">
                <a16:creationId xmlns:a16="http://schemas.microsoft.com/office/drawing/2014/main" id="{CB35AE63-41F6-1D49-BB42-B49B78BDA0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716338"/>
            <a:ext cx="3575050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>
            <a:extLst>
              <a:ext uri="{FF2B5EF4-FFF2-40B4-BE49-F238E27FC236}">
                <a16:creationId xmlns:a16="http://schemas.microsoft.com/office/drawing/2014/main" id="{BC1A4008-2CD4-EE4F-A1DD-AE02964253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_tradnl" altLang="es-CL" dirty="0">
                <a:latin typeface="Arial" panose="020B0604020202020204" pitchFamily="34" charset="0"/>
                <a:cs typeface="Arial" panose="020B0604020202020204" pitchFamily="34" charset="0"/>
              </a:rPr>
              <a:t>NEOVASOS VALVULA DAÑADA</a:t>
            </a:r>
            <a:endParaRPr lang="es-ES" altLang="es-C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6018" name="Picture 3" descr="C:\YAC\DOCENCIA\pasosuantofamicro\CARDIO\CARDIO\endocarditis bacteriana aguda\proliferacion de vasos y tejido conectivo fibrosis .jpg">
            <a:extLst>
              <a:ext uri="{FF2B5EF4-FFF2-40B4-BE49-F238E27FC236}">
                <a16:creationId xmlns:a16="http://schemas.microsoft.com/office/drawing/2014/main" id="{1ADFE3CA-C462-594F-872A-78A762A17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2133600"/>
            <a:ext cx="4320381" cy="32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84A21476-BD3A-DD47-AA46-C00388FB2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449" y="2564904"/>
            <a:ext cx="28575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4">
            <a:extLst>
              <a:ext uri="{FF2B5EF4-FFF2-40B4-BE49-F238E27FC236}">
                <a16:creationId xmlns:a16="http://schemas.microsoft.com/office/drawing/2014/main" id="{2D3C9072-AE7F-4C40-99AA-E6350DC2F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62" y="2055815"/>
            <a:ext cx="4714875" cy="353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413F0FC5-4BFD-7A47-BB21-11DAF511B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graphicFrame>
        <p:nvGraphicFramePr>
          <p:cNvPr id="11" name="Object 0">
            <a:extLst>
              <a:ext uri="{FF2B5EF4-FFF2-40B4-BE49-F238E27FC236}">
                <a16:creationId xmlns:a16="http://schemas.microsoft.com/office/drawing/2014/main" id="{C03C3458-FE50-3B4A-BF05-715A4965953A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5733103"/>
              </p:ext>
            </p:extLst>
          </p:nvPr>
        </p:nvGraphicFramePr>
        <p:xfrm>
          <a:off x="5868144" y="4968874"/>
          <a:ext cx="2032000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9" name="Image" r:id="rId6" imgW="2032000" imgH="1524000" progId="Photoshop.Image.6">
                  <p:embed/>
                </p:oleObj>
              </mc:Choice>
              <mc:Fallback>
                <p:oleObj name="Image" r:id="rId6" imgW="2032000" imgH="1524000" progId="Photoshop.Image.6">
                  <p:embed/>
                  <p:pic>
                    <p:nvPicPr>
                      <p:cNvPr id="21505" name="Object 0">
                        <a:extLst>
                          <a:ext uri="{FF2B5EF4-FFF2-40B4-BE49-F238E27FC236}">
                            <a16:creationId xmlns:a16="http://schemas.microsoft.com/office/drawing/2014/main" id="{82FB2329-40AE-624E-AF37-92F792ED0B6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8144" y="4968874"/>
                        <a:ext cx="2032000" cy="152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infto2">
            <a:extLst>
              <a:ext uri="{FF2B5EF4-FFF2-40B4-BE49-F238E27FC236}">
                <a16:creationId xmlns:a16="http://schemas.microsoft.com/office/drawing/2014/main" id="{B6654808-627C-9C42-85A4-18848C4127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1" r="28510" b="-2"/>
          <a:stretch/>
        </p:blipFill>
        <p:spPr bwMode="auto">
          <a:xfrm>
            <a:off x="20" y="10"/>
            <a:ext cx="565097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Rectangle 70">
            <a:extLst>
              <a:ext uri="{FF2B5EF4-FFF2-40B4-BE49-F238E27FC236}">
                <a16:creationId xmlns:a16="http://schemas.microsoft.com/office/drawing/2014/main" id="{7A627F2F-FE66-45EE-9738-2828B5939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92" y="0"/>
            <a:ext cx="3674993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553" name="Rectangle 2">
            <a:extLst>
              <a:ext uri="{FF2B5EF4-FFF2-40B4-BE49-F238E27FC236}">
                <a16:creationId xmlns:a16="http://schemas.microsoft.com/office/drawing/2014/main" id="{4BEBA617-808D-FA4F-B5C9-76BB5F29E7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31051" y="640081"/>
            <a:ext cx="2532887" cy="3708895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altLang="es-CL" sz="5100" b="1">
                <a:solidFill>
                  <a:schemeClr val="bg1"/>
                </a:solidFill>
              </a:rPr>
              <a:t>CORTE PARA INFARTO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2779C9A9-9AE1-014E-BBDD-A8CBB3F108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_tradnl" altLang="es-CL" dirty="0">
                <a:latin typeface="Arial" panose="020B0604020202020204" pitchFamily="34" charset="0"/>
                <a:cs typeface="Arial" panose="020B0604020202020204" pitchFamily="34" charset="0"/>
              </a:rPr>
              <a:t>MIOCARDIO NORMAL</a:t>
            </a:r>
            <a:endParaRPr lang="es-ES" altLang="es-C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602" name="Picture 3">
            <a:extLst>
              <a:ext uri="{FF2B5EF4-FFF2-40B4-BE49-F238E27FC236}">
                <a16:creationId xmlns:a16="http://schemas.microsoft.com/office/drawing/2014/main" id="{B481A852-B537-FE45-A678-A09912B32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68"/>
          <a:stretch>
            <a:fillRect/>
          </a:stretch>
        </p:blipFill>
        <p:spPr bwMode="auto">
          <a:xfrm>
            <a:off x="4211638" y="2420938"/>
            <a:ext cx="4392612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Imagen 1" descr="INFARTO RECIENTE004.jpeg">
            <a:extLst>
              <a:ext uri="{FF2B5EF4-FFF2-40B4-BE49-F238E27FC236}">
                <a16:creationId xmlns:a16="http://schemas.microsoft.com/office/drawing/2014/main" id="{8B9EC94E-8337-894D-8A4F-697E2369A6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557338"/>
            <a:ext cx="3805238" cy="28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>
            <a:extLst>
              <a:ext uri="{FF2B5EF4-FFF2-40B4-BE49-F238E27FC236}">
                <a16:creationId xmlns:a16="http://schemas.microsoft.com/office/drawing/2014/main" id="{A331A92F-7F02-0B44-9E90-7FC47A34967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s-ES_tradnl" altLang="es-CL" dirty="0">
                <a:latin typeface="Arial" panose="020B0604020202020204" pitchFamily="34" charset="0"/>
                <a:cs typeface="Arial" panose="020B0604020202020204" pitchFamily="34" charset="0"/>
              </a:rPr>
              <a:t>INFARTO RECIENTE</a:t>
            </a:r>
            <a:endParaRPr lang="en-US" altLang="es-C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650" name="Rectangle 3">
            <a:extLst>
              <a:ext uri="{FF2B5EF4-FFF2-40B4-BE49-F238E27FC236}">
                <a16:creationId xmlns:a16="http://schemas.microsoft.com/office/drawing/2014/main" id="{84176A22-D629-554A-AE8A-A60D58C1A38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s-ES_tradnl" altLang="es-CL" dirty="0">
                <a:latin typeface="Arial" panose="020B0604020202020204" pitchFamily="34" charset="0"/>
                <a:cs typeface="Arial" panose="020B0604020202020204" pitchFamily="34" charset="0"/>
              </a:rPr>
              <a:t>MENOS DE 1 semana</a:t>
            </a:r>
            <a:endParaRPr lang="en-US" altLang="es-C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>
            <a:extLst>
              <a:ext uri="{FF2B5EF4-FFF2-40B4-BE49-F238E27FC236}">
                <a16:creationId xmlns:a16="http://schemas.microsoft.com/office/drawing/2014/main" id="{FBF93C11-316D-C54D-8C08-7F865C4629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8763" y="0"/>
            <a:ext cx="8885237" cy="1155700"/>
          </a:xfrm>
        </p:spPr>
        <p:txBody>
          <a:bodyPr/>
          <a:lstStyle/>
          <a:p>
            <a:pPr eaLnBrk="1" hangingPunct="1"/>
            <a:r>
              <a:rPr lang="es-ES_tradnl" altLang="es-CL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INFARTO RECIENTE</a:t>
            </a:r>
            <a:endParaRPr lang="es-ES" altLang="es-CL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698" name="Picture 4" descr="CV020">
            <a:extLst>
              <a:ext uri="{FF2B5EF4-FFF2-40B4-BE49-F238E27FC236}">
                <a16:creationId xmlns:a16="http://schemas.microsoft.com/office/drawing/2014/main" id="{C2FDD4C2-E00E-9748-9E69-275989437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975"/>
            <a:ext cx="4421188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2">
            <a:extLst>
              <a:ext uri="{FF2B5EF4-FFF2-40B4-BE49-F238E27FC236}">
                <a16:creationId xmlns:a16="http://schemas.microsoft.com/office/drawing/2014/main" id="{95206C32-55B7-2B45-87C7-81B1263FF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13" y="3257550"/>
            <a:ext cx="48006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Imagen 1" descr="INFARTO RECIENTE002.jpeg">
            <a:extLst>
              <a:ext uri="{FF2B5EF4-FFF2-40B4-BE49-F238E27FC236}">
                <a16:creationId xmlns:a16="http://schemas.microsoft.com/office/drawing/2014/main" id="{1018004A-0F67-7E43-9A98-1E01CC8BBF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10982</TotalTime>
  <Words>1002</Words>
  <Application>Microsoft Macintosh PowerPoint</Application>
  <PresentationFormat>Presentación en pantalla (4:3)</PresentationFormat>
  <Paragraphs>117</Paragraphs>
  <Slides>37</Slides>
  <Notes>36</Notes>
  <HiddenSlides>0</HiddenSlides>
  <MMClips>0</MMClips>
  <ScaleCrop>false</ScaleCrop>
  <HeadingPairs>
    <vt:vector size="8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43" baseType="lpstr">
      <vt:lpstr>Arial</vt:lpstr>
      <vt:lpstr>Calibri</vt:lpstr>
      <vt:lpstr>Calibri Light</vt:lpstr>
      <vt:lpstr>Tahoma</vt:lpstr>
      <vt:lpstr>Tema de Office</vt:lpstr>
      <vt:lpstr>Image</vt:lpstr>
      <vt:lpstr>PASO PRÁCTICO CARDIO II 2020 PATOLOGÍA CARDÍACA</vt:lpstr>
      <vt:lpstr>Presentación de PowerPoint</vt:lpstr>
      <vt:lpstr>CORTE DE CORONARIAS</vt:lpstr>
      <vt:lpstr>Presentación de PowerPoint</vt:lpstr>
      <vt:lpstr>CORTE PARA INFARTO</vt:lpstr>
      <vt:lpstr>MIOCARDIO NORMAL</vt:lpstr>
      <vt:lpstr>INFARTO RECIENTE</vt:lpstr>
      <vt:lpstr>INFARTO RECIENTE</vt:lpstr>
      <vt:lpstr>Presentación de PowerPoint</vt:lpstr>
      <vt:lpstr>Presentación de PowerPoint</vt:lpstr>
      <vt:lpstr>INFARTO DE MIOCARDIO EN REPARACIÓN (más de 1 semana)</vt:lpstr>
      <vt:lpstr>VASOS DE NEOFORMACIÓN TEJIDO DE GRANULACIÓN</vt:lpstr>
      <vt:lpstr>TEJIDO DE GRANULACIÓN CAPILARES, FIBROBLASTOS, SIDERÓFAGOS Y MATRIZ TC JOVEN</vt:lpstr>
      <vt:lpstr>VASOS DE NEOFORMACIÓN</vt:lpstr>
      <vt:lpstr>Presentación de PowerPoint</vt:lpstr>
      <vt:lpstr>INFILTRADO MONONUCLEAR</vt:lpstr>
      <vt:lpstr>INFARTO ANTIGUO</vt:lpstr>
      <vt:lpstr>FIEBRE REUMÁTICA 1.MIOCARDITIS 2.PERICARDITIS </vt:lpstr>
      <vt:lpstr>MIOCARDITIS REUMÁTICA</vt:lpstr>
      <vt:lpstr>Presentación de PowerPoint</vt:lpstr>
      <vt:lpstr>NÓDULO DE ASCHOFF</vt:lpstr>
      <vt:lpstr>CÉLULA DE ASCHOFF</vt:lpstr>
      <vt:lpstr>CÉLULAS DE ANITSCHKOW</vt:lpstr>
      <vt:lpstr>CÉLULAS DE ANITSCHKOW</vt:lpstr>
      <vt:lpstr>PERICARDITIS FIBRINOSA</vt:lpstr>
      <vt:lpstr>PERICARDITIS FIBRINOSA</vt:lpstr>
      <vt:lpstr>PATOLOGIA DEL ENDOCARDIO PERICARDITIS FIBRINOSA</vt:lpstr>
      <vt:lpstr>ENDOCARDITIS BACTERIANA AGUDA</vt:lpstr>
      <vt:lpstr>ENDOCARDITIS INFECCIOSA AGUDA</vt:lpstr>
      <vt:lpstr>Presentación de PowerPoint</vt:lpstr>
      <vt:lpstr>VEGETACIÓN</vt:lpstr>
      <vt:lpstr>FIBROSIS ENDOCARDIO válvula previamente dañada</vt:lpstr>
      <vt:lpstr>VEGETACIÓN = TROMBO</vt:lpstr>
      <vt:lpstr>MALLA FIBRINA + PMN</vt:lpstr>
      <vt:lpstr>COLONIA BACTERIANA</vt:lpstr>
      <vt:lpstr>COLONIAS BACTERIANAS</vt:lpstr>
      <vt:lpstr>NEOVASOS VALVULA DAÑADA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PASO PRÁCTICO II 2020 PATOLOGÍA CARDÍACA</dc:title>
  <dc:creator>Yamile Corredoira</dc:creator>
  <cp:lastModifiedBy>Yamile Corredoira</cp:lastModifiedBy>
  <cp:revision>11</cp:revision>
  <dcterms:created xsi:type="dcterms:W3CDTF">2020-07-07T04:31:49Z</dcterms:created>
  <dcterms:modified xsi:type="dcterms:W3CDTF">2020-07-15T05:43:51Z</dcterms:modified>
</cp:coreProperties>
</file>