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60" r:id="rId5"/>
    <p:sldId id="262" r:id="rId6"/>
    <p:sldId id="263" r:id="rId7"/>
    <p:sldId id="264" r:id="rId8"/>
    <p:sldId id="319" r:id="rId9"/>
    <p:sldId id="265" r:id="rId10"/>
    <p:sldId id="299" r:id="rId11"/>
    <p:sldId id="266" r:id="rId12"/>
    <p:sldId id="267" r:id="rId13"/>
    <p:sldId id="268" r:id="rId14"/>
    <p:sldId id="269" r:id="rId15"/>
    <p:sldId id="270" r:id="rId16"/>
    <p:sldId id="271" r:id="rId17"/>
    <p:sldId id="272" r:id="rId18"/>
    <p:sldId id="273" r:id="rId19"/>
    <p:sldId id="274" r:id="rId20"/>
    <p:sldId id="275" r:id="rId21"/>
    <p:sldId id="276" r:id="rId22"/>
    <p:sldId id="320"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322"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38" d="100"/>
          <a:sy n="38" d="100"/>
        </p:scale>
        <p:origin x="21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EA717-C6DA-4379-BD0B-B35977DB9F92}" type="datetimeFigureOut">
              <a:rPr lang="es-CL" smtClean="0"/>
              <a:t>26-04-2023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3F698-9E13-44C6-832C-20949D0AD9B6}" type="slidenum">
              <a:rPr lang="es-CL" smtClean="0"/>
              <a:t>‹Nº›</a:t>
            </a:fld>
            <a:endParaRPr lang="es-CL"/>
          </a:p>
        </p:txBody>
      </p:sp>
    </p:spTree>
    <p:extLst>
      <p:ext uri="{BB962C8B-B14F-4D97-AF65-F5344CB8AC3E}">
        <p14:creationId xmlns:p14="http://schemas.microsoft.com/office/powerpoint/2010/main" val="278547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effectLst/>
              </a:rPr>
              <a:t>The concept of the two-compartment model in the putative molecular pathogenesis of lung cancer. The central airway compartment’s main function is air conduction, while respiratory exchange occurs in the terminal respiratory unit of the peripheral compartment. In these compartments, different stem cell niches have been identified, and accordingly, different types of lung cancer develop in the two compartments. Carcinogens from tobacco smoke appear to target both central and peripheral airways, although predominantly affecting the central compartment. In contrast, unidentified factors, which appear to specifically target the terminal respiratory unit, are associated with lung cancers in never-smokers. </a:t>
            </a:r>
            <a:r>
              <a:rPr lang="en-US" i="1" dirty="0" smtClean="0">
                <a:effectLst/>
              </a:rPr>
              <a:t>EGFR</a:t>
            </a:r>
            <a:r>
              <a:rPr lang="en-US" dirty="0" smtClean="0">
                <a:effectLst/>
              </a:rPr>
              <a:t> mutations are associated with never-smokers, whereas </a:t>
            </a:r>
            <a:r>
              <a:rPr lang="en-US" i="1" dirty="0" smtClean="0">
                <a:effectLst/>
              </a:rPr>
              <a:t>KRAS</a:t>
            </a:r>
            <a:r>
              <a:rPr lang="en-US" dirty="0" smtClean="0">
                <a:effectLst/>
              </a:rPr>
              <a:t> mutations are more frequently seen in smokers. Other driver mutations also exist. This model illustrates only the major pathways, and other (minor) pathways may also exist.</a:t>
            </a:r>
            <a:endParaRPr lang="es-CL" dirty="0"/>
          </a:p>
        </p:txBody>
      </p:sp>
      <p:sp>
        <p:nvSpPr>
          <p:cNvPr id="4" name="Marcador de número de diapositiva 3"/>
          <p:cNvSpPr>
            <a:spLocks noGrp="1"/>
          </p:cNvSpPr>
          <p:nvPr>
            <p:ph type="sldNum" sz="quarter" idx="10"/>
          </p:nvPr>
        </p:nvSpPr>
        <p:spPr/>
        <p:txBody>
          <a:bodyPr/>
          <a:lstStyle/>
          <a:p>
            <a:fld id="{EC33F698-9E13-44C6-832C-20949D0AD9B6}" type="slidenum">
              <a:rPr lang="es-CL" smtClean="0"/>
              <a:t>8</a:t>
            </a:fld>
            <a:endParaRPr lang="es-CL"/>
          </a:p>
        </p:txBody>
      </p:sp>
    </p:spTree>
    <p:extLst>
      <p:ext uri="{BB962C8B-B14F-4D97-AF65-F5344CB8AC3E}">
        <p14:creationId xmlns:p14="http://schemas.microsoft.com/office/powerpoint/2010/main" val="3695119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CL" smtClean="0"/>
              <a:t>Se han hecho progresos con muestras pequeñas</a:t>
            </a:r>
          </a:p>
        </p:txBody>
      </p:sp>
      <p:sp>
        <p:nvSpPr>
          <p:cNvPr id="716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5AF36A3-C71A-4950-B413-980792E09856}" type="slidenum">
              <a:rPr lang="es-ES" altLang="es-CL" smtClean="0"/>
              <a:pPr>
                <a:spcBef>
                  <a:spcPct val="0"/>
                </a:spcBef>
              </a:pPr>
              <a:t>50</a:t>
            </a:fld>
            <a:endParaRPr lang="es-ES" altLang="es-CL" smtClean="0"/>
          </a:p>
        </p:txBody>
      </p:sp>
    </p:spTree>
    <p:extLst>
      <p:ext uri="{BB962C8B-B14F-4D97-AF65-F5344CB8AC3E}">
        <p14:creationId xmlns:p14="http://schemas.microsoft.com/office/powerpoint/2010/main" val="720907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CL" smtClean="0"/>
              <a:t>Los no celulas pequeñas </a:t>
            </a:r>
          </a:p>
          <a:p>
            <a:pPr eaLnBrk="1" hangingPunct="1">
              <a:spcBef>
                <a:spcPct val="0"/>
              </a:spcBef>
            </a:pPr>
            <a:r>
              <a:rPr lang="es-ES" altLang="es-CL" smtClean="0"/>
              <a:t>Constituyen el 75 al 80% de los carcinomas de pulmon</a:t>
            </a:r>
          </a:p>
          <a:p>
            <a:pPr eaLnBrk="1" hangingPunct="1">
              <a:spcBef>
                <a:spcPct val="0"/>
              </a:spcBef>
            </a:pPr>
            <a:endParaRPr lang="es-ES" altLang="es-CL" smtClean="0"/>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7336CA1-2FBF-427D-9C09-29C3A6FC7F3B}" type="slidenum">
              <a:rPr lang="es-ES" altLang="es-CL" smtClean="0"/>
              <a:pPr>
                <a:spcBef>
                  <a:spcPct val="0"/>
                </a:spcBef>
              </a:pPr>
              <a:t>10</a:t>
            </a:fld>
            <a:endParaRPr lang="es-ES" altLang="es-CL" smtClean="0"/>
          </a:p>
        </p:txBody>
      </p:sp>
    </p:spTree>
    <p:extLst>
      <p:ext uri="{BB962C8B-B14F-4D97-AF65-F5344CB8AC3E}">
        <p14:creationId xmlns:p14="http://schemas.microsoft.com/office/powerpoint/2010/main" val="3536168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95DE9C0-7A9B-457C-8D25-A78E8AFBF928}" type="slidenum">
              <a:rPr lang="es-MX" altLang="es-CL" smtClean="0">
                <a:latin typeface="Arial" panose="020B0604020202020204" pitchFamily="34" charset="0"/>
              </a:rPr>
              <a:pPr>
                <a:spcBef>
                  <a:spcPct val="0"/>
                </a:spcBef>
              </a:pPr>
              <a:t>13</a:t>
            </a:fld>
            <a:endParaRPr lang="es-MX" altLang="es-CL" smtClean="0">
              <a:latin typeface="Arial" panose="020B0604020202020204" pitchFamily="34" charset="0"/>
            </a:endParaRPr>
          </a:p>
        </p:txBody>
      </p:sp>
      <p:sp>
        <p:nvSpPr>
          <p:cNvPr id="2048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altLang="es-CL" smtClean="0">
              <a:latin typeface="Arial" panose="020B0604020202020204" pitchFamily="34" charset="0"/>
            </a:endParaRPr>
          </a:p>
        </p:txBody>
      </p:sp>
      <p:sp>
        <p:nvSpPr>
          <p:cNvPr id="2048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74CC51FC-4905-4122-B749-04E3A88EBB31}" type="slidenum">
              <a:rPr lang="es-MX" altLang="es-CL">
                <a:latin typeface="Arial" panose="020B0604020202020204" pitchFamily="34" charset="0"/>
              </a:rPr>
              <a:pPr algn="r" eaLnBrk="1" hangingPunct="1">
                <a:spcBef>
                  <a:spcPct val="0"/>
                </a:spcBef>
              </a:pPr>
              <a:t>13</a:t>
            </a:fld>
            <a:endParaRPr lang="es-MX" altLang="es-CL">
              <a:latin typeface="Arial" panose="020B0604020202020204" pitchFamily="34" charset="0"/>
            </a:endParaRPr>
          </a:p>
        </p:txBody>
      </p:sp>
    </p:spTree>
    <p:extLst>
      <p:ext uri="{BB962C8B-B14F-4D97-AF65-F5344CB8AC3E}">
        <p14:creationId xmlns:p14="http://schemas.microsoft.com/office/powerpoint/2010/main" val="367551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7353336-CBA5-4CF8-9ECE-084EBB3C4904}" type="slidenum">
              <a:rPr lang="es-MX" altLang="es-CL" smtClean="0">
                <a:latin typeface="Arial" panose="020B0604020202020204" pitchFamily="34" charset="0"/>
              </a:rPr>
              <a:pPr>
                <a:spcBef>
                  <a:spcPct val="0"/>
                </a:spcBef>
              </a:pPr>
              <a:t>34</a:t>
            </a:fld>
            <a:endParaRPr lang="es-MX" altLang="es-CL" smtClean="0">
              <a:latin typeface="Arial" panose="020B0604020202020204" pitchFamily="34" charset="0"/>
            </a:endParaRPr>
          </a:p>
        </p:txBody>
      </p:sp>
      <p:sp>
        <p:nvSpPr>
          <p:cNvPr id="4198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altLang="es-CL" smtClean="0">
              <a:latin typeface="Arial" panose="020B0604020202020204" pitchFamily="34" charset="0"/>
            </a:endParaRPr>
          </a:p>
        </p:txBody>
      </p:sp>
      <p:sp>
        <p:nvSpPr>
          <p:cNvPr id="4198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199A2381-0E54-4CA7-A439-EFE1E756BD99}" type="slidenum">
              <a:rPr lang="es-MX" altLang="es-CL">
                <a:latin typeface="Arial" panose="020B0604020202020204" pitchFamily="34" charset="0"/>
              </a:rPr>
              <a:pPr algn="r" eaLnBrk="1" hangingPunct="1">
                <a:spcBef>
                  <a:spcPct val="0"/>
                </a:spcBef>
              </a:pPr>
              <a:t>34</a:t>
            </a:fld>
            <a:endParaRPr lang="es-MX" altLang="es-CL">
              <a:latin typeface="Arial" panose="020B0604020202020204" pitchFamily="34" charset="0"/>
            </a:endParaRPr>
          </a:p>
        </p:txBody>
      </p:sp>
    </p:spTree>
    <p:extLst>
      <p:ext uri="{BB962C8B-B14F-4D97-AF65-F5344CB8AC3E}">
        <p14:creationId xmlns:p14="http://schemas.microsoft.com/office/powerpoint/2010/main" val="147147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CL" altLang="es-CL" smtClean="0"/>
              <a:t>PREDOMINANTEMENTE EN NO FUMADORES</a:t>
            </a:r>
          </a:p>
        </p:txBody>
      </p:sp>
      <p:sp>
        <p:nvSpPr>
          <p:cNvPr id="563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ECF563D-BF41-42C3-A59E-33B03404043F}" type="slidenum">
              <a:rPr lang="es-ES" altLang="es-CL" smtClean="0"/>
              <a:pPr>
                <a:spcBef>
                  <a:spcPct val="0"/>
                </a:spcBef>
              </a:pPr>
              <a:t>40</a:t>
            </a:fld>
            <a:endParaRPr lang="es-ES" altLang="es-CL" smtClean="0"/>
          </a:p>
        </p:txBody>
      </p:sp>
    </p:spTree>
    <p:extLst>
      <p:ext uri="{BB962C8B-B14F-4D97-AF65-F5344CB8AC3E}">
        <p14:creationId xmlns:p14="http://schemas.microsoft.com/office/powerpoint/2010/main" val="292461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CL" smtClean="0"/>
              <a:t>Es el adenocarcinoma invasor asociado a mejor pronóstico y estadíos precoces</a:t>
            </a:r>
          </a:p>
        </p:txBody>
      </p:sp>
      <p:sp>
        <p:nvSpPr>
          <p:cNvPr id="583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27AD4DC-82BA-4B50-A9FF-4C2164E3F630}" type="slidenum">
              <a:rPr lang="es-ES" altLang="es-CL" smtClean="0"/>
              <a:pPr>
                <a:spcBef>
                  <a:spcPct val="0"/>
                </a:spcBef>
              </a:pPr>
              <a:t>41</a:t>
            </a:fld>
            <a:endParaRPr lang="es-ES" altLang="es-CL" smtClean="0"/>
          </a:p>
        </p:txBody>
      </p:sp>
    </p:spTree>
    <p:extLst>
      <p:ext uri="{BB962C8B-B14F-4D97-AF65-F5344CB8AC3E}">
        <p14:creationId xmlns:p14="http://schemas.microsoft.com/office/powerpoint/2010/main" val="4103349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L" altLang="es-CL" dirty="0" smtClean="0"/>
          </a:p>
        </p:txBody>
      </p:sp>
      <p:sp>
        <p:nvSpPr>
          <p:cNvPr id="62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23BD0F6-0E2B-4883-94AA-9BE216792FFC}" type="slidenum">
              <a:rPr lang="es-CL" altLang="es-CL" smtClean="0"/>
              <a:pPr>
                <a:spcBef>
                  <a:spcPct val="0"/>
                </a:spcBef>
              </a:pPr>
              <a:t>44</a:t>
            </a:fld>
            <a:endParaRPr lang="es-CL" altLang="es-CL" smtClean="0"/>
          </a:p>
        </p:txBody>
      </p:sp>
    </p:spTree>
    <p:extLst>
      <p:ext uri="{BB962C8B-B14F-4D97-AF65-F5344CB8AC3E}">
        <p14:creationId xmlns:p14="http://schemas.microsoft.com/office/powerpoint/2010/main" val="950094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ltLang="es-CL" smtClean="0"/>
              <a:t>1 bac 2 acinar o papilar 3 cribiforme, sólido, grupos sueltos intraalveolares, micopapilar. Micropapilar o sólidotienen mayor probabilidad de metastasis cuando son el componente predominante.El predominante siempre esta en las mtt pero pequeños % de micropapilar y sólido tambien estan presente en las mtt</a:t>
            </a:r>
          </a:p>
        </p:txBody>
      </p:sp>
      <p:sp>
        <p:nvSpPr>
          <p:cNvPr id="655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FAF2F2B-449B-49B8-991C-59990AD5E55E}" type="slidenum">
              <a:rPr lang="es-CL" altLang="es-CL" smtClean="0"/>
              <a:pPr>
                <a:spcBef>
                  <a:spcPct val="0"/>
                </a:spcBef>
              </a:pPr>
              <a:t>46</a:t>
            </a:fld>
            <a:endParaRPr lang="es-CL" altLang="es-CL" smtClean="0"/>
          </a:p>
        </p:txBody>
      </p:sp>
    </p:spTree>
    <p:extLst>
      <p:ext uri="{BB962C8B-B14F-4D97-AF65-F5344CB8AC3E}">
        <p14:creationId xmlns:p14="http://schemas.microsoft.com/office/powerpoint/2010/main" val="2441822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L" altLang="es-CL" smtClean="0"/>
              <a:t>La mutacion de egfr ha demosrtrado mejor pronostico y el estado de los genes supresores es el único indicador valido junto con la gradacion histologica para selección de adyuvancia.</a:t>
            </a:r>
          </a:p>
        </p:txBody>
      </p:sp>
      <p:sp>
        <p:nvSpPr>
          <p:cNvPr id="675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6845BF2-F115-4448-8910-072D85928390}" type="slidenum">
              <a:rPr lang="es-CL" altLang="es-CL" smtClean="0"/>
              <a:pPr>
                <a:spcBef>
                  <a:spcPct val="0"/>
                </a:spcBef>
              </a:pPr>
              <a:t>47</a:t>
            </a:fld>
            <a:endParaRPr lang="es-CL" altLang="es-CL" smtClean="0"/>
          </a:p>
        </p:txBody>
      </p:sp>
    </p:spTree>
    <p:extLst>
      <p:ext uri="{BB962C8B-B14F-4D97-AF65-F5344CB8AC3E}">
        <p14:creationId xmlns:p14="http://schemas.microsoft.com/office/powerpoint/2010/main" val="107780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74D8E959-FB3D-44BB-A61F-EE1F44E46710}"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528828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74D8E959-FB3D-44BB-A61F-EE1F44E46710}"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860087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74D8E959-FB3D-44BB-A61F-EE1F44E46710}"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1283795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1463"/>
            <a:ext cx="10972800" cy="1143000"/>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609600" y="1600200"/>
            <a:ext cx="538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97600" y="1600200"/>
            <a:ext cx="53848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76287941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CL"/>
          </a:p>
        </p:txBody>
      </p:sp>
      <p:sp>
        <p:nvSpPr>
          <p:cNvPr id="3" name="2 Marcador de texto"/>
          <p:cNvSpPr>
            <a:spLocks noGrp="1"/>
          </p:cNvSpPr>
          <p:nvPr>
            <p:ph type="body"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quarter" idx="2"/>
          </p:nvPr>
        </p:nvSpPr>
        <p:spPr>
          <a:xfrm>
            <a:off x="6197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contenido"/>
          <p:cNvSpPr>
            <a:spLocks noGrp="1"/>
          </p:cNvSpPr>
          <p:nvPr>
            <p:ph sz="quarter" idx="3"/>
          </p:nvPr>
        </p:nvSpPr>
        <p:spPr>
          <a:xfrm>
            <a:off x="6197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Rectangle 4"/>
          <p:cNvSpPr>
            <a:spLocks noGrp="1" noChangeArrowheads="1"/>
          </p:cNvSpPr>
          <p:nvPr>
            <p:ph type="dt" sz="half" idx="10"/>
          </p:nvPr>
        </p:nvSpPr>
        <p:spPr/>
        <p:txBody>
          <a:bodyPr/>
          <a:lstStyle>
            <a:lvl1pPr>
              <a:defRPr>
                <a:latin typeface="Calibri" pitchFamily="34" charset="0"/>
                <a:ea typeface="+mn-ea"/>
                <a:cs typeface="Arial" charset="0"/>
              </a:defRPr>
            </a:lvl1pPr>
          </a:lstStyle>
          <a:p>
            <a:pPr>
              <a:defRPr/>
            </a:pPr>
            <a:endParaRPr lang="es-MX"/>
          </a:p>
        </p:txBody>
      </p:sp>
      <p:sp>
        <p:nvSpPr>
          <p:cNvPr id="7" name="Rectangle 5"/>
          <p:cNvSpPr>
            <a:spLocks noGrp="1" noChangeArrowheads="1"/>
          </p:cNvSpPr>
          <p:nvPr>
            <p:ph type="ftr" sz="quarter" idx="11"/>
          </p:nvPr>
        </p:nvSpPr>
        <p:spPr/>
        <p:txBody>
          <a:bodyPr/>
          <a:lstStyle>
            <a:lvl1pPr>
              <a:defRPr/>
            </a:lvl1pPr>
          </a:lstStyle>
          <a:p>
            <a:pPr>
              <a:defRPr/>
            </a:pPr>
            <a:endParaRPr lang="es-MX"/>
          </a:p>
        </p:txBody>
      </p:sp>
      <p:sp>
        <p:nvSpPr>
          <p:cNvPr id="8" name="Rectangle 6"/>
          <p:cNvSpPr>
            <a:spLocks noGrp="1" noChangeArrowheads="1"/>
          </p:cNvSpPr>
          <p:nvPr>
            <p:ph type="sldNum" sz="quarter" idx="12"/>
          </p:nvPr>
        </p:nvSpPr>
        <p:spPr/>
        <p:txBody>
          <a:bodyPr/>
          <a:lstStyle>
            <a:lvl1pPr>
              <a:defRPr/>
            </a:lvl1pPr>
          </a:lstStyle>
          <a:p>
            <a:pPr>
              <a:defRPr/>
            </a:pPr>
            <a:fld id="{871CCA45-7521-43D6-9187-5748657FCABE}" type="slidenum">
              <a:rPr lang="es-MX" altLang="es-CL"/>
              <a:pPr>
                <a:defRPr/>
              </a:pPr>
              <a:t>‹Nº›</a:t>
            </a:fld>
            <a:endParaRPr lang="es-MX" altLang="es-CL"/>
          </a:p>
        </p:txBody>
      </p:sp>
    </p:spTree>
    <p:extLst>
      <p:ext uri="{BB962C8B-B14F-4D97-AF65-F5344CB8AC3E}">
        <p14:creationId xmlns:p14="http://schemas.microsoft.com/office/powerpoint/2010/main" val="137504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74D8E959-FB3D-44BB-A61F-EE1F44E46710}"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157204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74D8E959-FB3D-44BB-A61F-EE1F44E46710}" type="datetimeFigureOut">
              <a:rPr lang="es-CL" smtClean="0"/>
              <a:t>26-04-2023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67432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74D8E959-FB3D-44BB-A61F-EE1F44E46710}" type="datetimeFigureOut">
              <a:rPr lang="es-CL" smtClean="0"/>
              <a:t>26-04-2023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55053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74D8E959-FB3D-44BB-A61F-EE1F44E46710}" type="datetimeFigureOut">
              <a:rPr lang="es-CL" smtClean="0"/>
              <a:t>26-04-2023</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2452680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74D8E959-FB3D-44BB-A61F-EE1F44E46710}" type="datetimeFigureOut">
              <a:rPr lang="es-CL" smtClean="0"/>
              <a:t>26-04-2023</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383387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4D8E959-FB3D-44BB-A61F-EE1F44E46710}" type="datetimeFigureOut">
              <a:rPr lang="es-CL" smtClean="0"/>
              <a:t>26-04-2023</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1897570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4D8E959-FB3D-44BB-A61F-EE1F44E46710}" type="datetimeFigureOut">
              <a:rPr lang="es-CL" smtClean="0"/>
              <a:t>26-04-2023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2371621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4D8E959-FB3D-44BB-A61F-EE1F44E46710}" type="datetimeFigureOut">
              <a:rPr lang="es-CL" smtClean="0"/>
              <a:t>26-04-2023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9D538DF-6D7C-400C-A5F1-2E4B7A439F28}" type="slidenum">
              <a:rPr lang="es-CL" smtClean="0"/>
              <a:t>‹Nº›</a:t>
            </a:fld>
            <a:endParaRPr lang="es-CL"/>
          </a:p>
        </p:txBody>
      </p:sp>
    </p:spTree>
    <p:extLst>
      <p:ext uri="{BB962C8B-B14F-4D97-AF65-F5344CB8AC3E}">
        <p14:creationId xmlns:p14="http://schemas.microsoft.com/office/powerpoint/2010/main" val="4068685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8E959-FB3D-44BB-A61F-EE1F44E46710}" type="datetimeFigureOut">
              <a:rPr lang="es-CL" smtClean="0"/>
              <a:t>26-04-2023</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538DF-6D7C-400C-A5F1-2E4B7A439F28}" type="slidenum">
              <a:rPr lang="es-CL" smtClean="0"/>
              <a:t>‹Nº›</a:t>
            </a:fld>
            <a:endParaRPr lang="es-CL"/>
          </a:p>
        </p:txBody>
      </p:sp>
    </p:spTree>
    <p:extLst>
      <p:ext uri="{BB962C8B-B14F-4D97-AF65-F5344CB8AC3E}">
        <p14:creationId xmlns:p14="http://schemas.microsoft.com/office/powerpoint/2010/main" val="1418788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50.em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www.clker.com/clipart-11526.html" TargetMode="Externa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L" dirty="0" smtClean="0"/>
              <a:t>Patología respiratoria 2</a:t>
            </a:r>
            <a:endParaRPr lang="es-CL" dirty="0"/>
          </a:p>
        </p:txBody>
      </p:sp>
      <p:sp>
        <p:nvSpPr>
          <p:cNvPr id="3" name="Subtítulo 2"/>
          <p:cNvSpPr>
            <a:spLocks noGrp="1"/>
          </p:cNvSpPr>
          <p:nvPr>
            <p:ph type="subTitle" idx="1"/>
          </p:nvPr>
        </p:nvSpPr>
        <p:spPr/>
        <p:txBody>
          <a:bodyPr/>
          <a:lstStyle/>
          <a:p>
            <a:r>
              <a:rPr lang="es-CL" dirty="0" smtClean="0"/>
              <a:t>Dra. Ma. Ángeles Aldás</a:t>
            </a:r>
          </a:p>
          <a:p>
            <a:r>
              <a:rPr lang="es-CL" dirty="0" smtClean="0"/>
              <a:t>Anatomía Patológica</a:t>
            </a:r>
          </a:p>
          <a:p>
            <a:r>
              <a:rPr lang="es-CL" dirty="0" smtClean="0"/>
              <a:t>HCUCH</a:t>
            </a:r>
          </a:p>
        </p:txBody>
      </p:sp>
    </p:spTree>
    <p:extLst>
      <p:ext uri="{BB962C8B-B14F-4D97-AF65-F5344CB8AC3E}">
        <p14:creationId xmlns:p14="http://schemas.microsoft.com/office/powerpoint/2010/main" val="4027833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Título"/>
          <p:cNvSpPr>
            <a:spLocks noGrp="1"/>
          </p:cNvSpPr>
          <p:nvPr>
            <p:ph type="title"/>
          </p:nvPr>
        </p:nvSpPr>
        <p:spPr/>
        <p:txBody>
          <a:bodyPr/>
          <a:lstStyle/>
          <a:p>
            <a:pPr eaLnBrk="1" hangingPunct="1"/>
            <a:r>
              <a:rPr lang="es-ES" altLang="es-CL" sz="2800" dirty="0">
                <a:solidFill>
                  <a:srgbClr val="444442"/>
                </a:solidFill>
              </a:rPr>
              <a:t>CLASIFICACIÓN HISTOLÓGICA DE </a:t>
            </a:r>
            <a:r>
              <a:rPr lang="es-ES" altLang="es-CL" sz="2800" dirty="0" smtClean="0">
                <a:solidFill>
                  <a:srgbClr val="444442"/>
                </a:solidFill>
              </a:rPr>
              <a:t>CÁNCER CELULAS NO </a:t>
            </a:r>
            <a:r>
              <a:rPr lang="es-ES" altLang="es-CL" sz="2800" dirty="0">
                <a:solidFill>
                  <a:srgbClr val="444442"/>
                </a:solidFill>
              </a:rPr>
              <a:t>PEQUEÑAS DE PULMÓN</a:t>
            </a:r>
          </a:p>
        </p:txBody>
      </p:sp>
      <p:sp>
        <p:nvSpPr>
          <p:cNvPr id="58370" name="2 Marcador de contenido"/>
          <p:cNvSpPr>
            <a:spLocks noGrp="1"/>
          </p:cNvSpPr>
          <p:nvPr>
            <p:ph sz="half" idx="1"/>
          </p:nvPr>
        </p:nvSpPr>
        <p:spPr>
          <a:xfrm>
            <a:off x="1989138" y="2060575"/>
            <a:ext cx="4038600" cy="4464050"/>
          </a:xfrm>
        </p:spPr>
        <p:txBody>
          <a:bodyPr rtlCol="0">
            <a:normAutofit fontScale="77500" lnSpcReduction="20000"/>
          </a:bodyPr>
          <a:lstStyle/>
          <a:p>
            <a:pPr marL="411163" indent="-182880">
              <a:lnSpc>
                <a:spcPct val="80000"/>
              </a:lnSpc>
              <a:buClr>
                <a:schemeClr val="tx1">
                  <a:lumMod val="85000"/>
                  <a:lumOff val="15000"/>
                </a:schemeClr>
              </a:buClr>
              <a:buFont typeface="Wingdings" panose="05000000000000000000" pitchFamily="2" charset="2"/>
              <a:buChar char=""/>
              <a:defRPr/>
            </a:pPr>
            <a:r>
              <a:rPr lang="es-ES" altLang="es-CL" smtClean="0"/>
              <a:t>ADENOCARCINOMA </a:t>
            </a:r>
          </a:p>
          <a:p>
            <a:pPr marL="411163" indent="-182880">
              <a:lnSpc>
                <a:spcPct val="80000"/>
              </a:lnSpc>
              <a:buClr>
                <a:schemeClr val="tx1">
                  <a:lumMod val="85000"/>
                  <a:lumOff val="15000"/>
                </a:schemeClr>
              </a:buClr>
              <a:buFont typeface="Wingdings" panose="05000000000000000000" pitchFamily="2" charset="2"/>
              <a:buChar char=""/>
              <a:defRPr/>
            </a:pPr>
            <a:endParaRPr lang="es-ES" altLang="es-CL" smtClean="0"/>
          </a:p>
          <a:p>
            <a:pPr marL="411163" indent="-182880">
              <a:lnSpc>
                <a:spcPct val="80000"/>
              </a:lnSpc>
              <a:buClr>
                <a:schemeClr val="tx1">
                  <a:lumMod val="85000"/>
                  <a:lumOff val="15000"/>
                </a:schemeClr>
              </a:buClr>
              <a:buFont typeface="Wingdings" panose="05000000000000000000" pitchFamily="2" charset="2"/>
              <a:buChar char=""/>
              <a:defRPr/>
            </a:pPr>
            <a:r>
              <a:rPr lang="es-ES" altLang="es-CL" smtClean="0"/>
              <a:t>CARCINOMA DE CÉLULAS ESCAMOSAS (CARCINOMA EPIDERMOIDE).</a:t>
            </a:r>
            <a:endParaRPr lang="es-ES" altLang="es-CL" sz="1500"/>
          </a:p>
          <a:p>
            <a:pPr marL="411163" indent="-182880">
              <a:lnSpc>
                <a:spcPct val="80000"/>
              </a:lnSpc>
              <a:buClr>
                <a:schemeClr val="tx1">
                  <a:lumMod val="85000"/>
                  <a:lumOff val="15000"/>
                </a:schemeClr>
              </a:buClr>
              <a:buNone/>
              <a:defRPr/>
            </a:pPr>
            <a:r>
              <a:rPr lang="es-ES" altLang="es-CL" smtClean="0"/>
              <a:t>                 </a:t>
            </a:r>
            <a:endParaRPr lang="es-ES" altLang="es-CL" sz="1500"/>
          </a:p>
          <a:p>
            <a:pPr marL="411163" indent="-182880">
              <a:lnSpc>
                <a:spcPct val="80000"/>
              </a:lnSpc>
              <a:buClr>
                <a:schemeClr val="tx1">
                  <a:lumMod val="85000"/>
                  <a:lumOff val="15000"/>
                </a:schemeClr>
              </a:buClr>
              <a:buFont typeface="Wingdings" panose="05000000000000000000" pitchFamily="2" charset="2"/>
              <a:buChar char=""/>
              <a:defRPr/>
            </a:pPr>
            <a:endParaRPr lang="es-ES" altLang="es-CL" smtClean="0"/>
          </a:p>
          <a:p>
            <a:pPr marL="411163" indent="-182880">
              <a:lnSpc>
                <a:spcPct val="80000"/>
              </a:lnSpc>
              <a:buClr>
                <a:schemeClr val="tx1">
                  <a:lumMod val="85000"/>
                  <a:lumOff val="15000"/>
                </a:schemeClr>
              </a:buClr>
              <a:buFont typeface="Wingdings" panose="05000000000000000000" pitchFamily="2" charset="2"/>
              <a:buChar char=""/>
              <a:defRPr/>
            </a:pPr>
            <a:r>
              <a:rPr lang="es-ES" altLang="es-CL" smtClean="0"/>
              <a:t>CARCINOMA DE CÉLULAS GRANDES. Variantes: </a:t>
            </a:r>
            <a:endParaRPr lang="es-ES" altLang="es-CL" sz="15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Carcinoma neuroendocrino de células grandes; </a:t>
            </a:r>
            <a:endParaRPr lang="es-ES" altLang="es-CL" sz="13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Carcinoma neuroendocrino de células grandes combinado. </a:t>
            </a:r>
            <a:endParaRPr lang="es-ES" altLang="es-CL" sz="13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Carcinoma basaloide.</a:t>
            </a:r>
            <a:endParaRPr lang="es-ES" altLang="es-CL" sz="13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Carcinoma tipo linfoepitelioma.</a:t>
            </a:r>
            <a:endParaRPr lang="es-ES" altLang="es-CL" sz="13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Carcinoma de células claras . </a:t>
            </a:r>
            <a:endParaRPr lang="es-ES" altLang="es-CL" sz="13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Carcinoma de células grandes con fenotipo rabdoide</a:t>
            </a:r>
          </a:p>
          <a:p>
            <a:pPr marL="411163" indent="-182880">
              <a:lnSpc>
                <a:spcPct val="80000"/>
              </a:lnSpc>
              <a:buClr>
                <a:schemeClr val="tx1">
                  <a:lumMod val="85000"/>
                  <a:lumOff val="15000"/>
                </a:schemeClr>
              </a:buClr>
              <a:buFont typeface="Wingdings" panose="05000000000000000000" pitchFamily="2" charset="2"/>
              <a:buChar char=""/>
              <a:defRPr/>
            </a:pPr>
            <a:endParaRPr lang="es-ES" altLang="es-CL" sz="1500"/>
          </a:p>
          <a:p>
            <a:pPr marL="411163" indent="-182880">
              <a:lnSpc>
                <a:spcPct val="80000"/>
              </a:lnSpc>
              <a:buClr>
                <a:schemeClr val="tx1">
                  <a:lumMod val="85000"/>
                  <a:lumOff val="15000"/>
                </a:schemeClr>
              </a:buClr>
              <a:buFont typeface="Wingdings" panose="05000000000000000000" pitchFamily="2" charset="2"/>
              <a:buChar char=""/>
              <a:defRPr/>
            </a:pPr>
            <a:endParaRPr lang="es-ES" altLang="es-CL" sz="1500"/>
          </a:p>
        </p:txBody>
      </p:sp>
      <p:sp>
        <p:nvSpPr>
          <p:cNvPr id="58371" name="3 Marcador de contenido"/>
          <p:cNvSpPr>
            <a:spLocks noGrp="1"/>
          </p:cNvSpPr>
          <p:nvPr>
            <p:ph sz="half" idx="2"/>
          </p:nvPr>
        </p:nvSpPr>
        <p:spPr>
          <a:xfrm>
            <a:off x="6278563" y="2103439"/>
            <a:ext cx="3657600" cy="3932237"/>
          </a:xfrm>
        </p:spPr>
        <p:txBody>
          <a:bodyPr rtlCol="0">
            <a:normAutofit fontScale="77500" lnSpcReduction="20000"/>
          </a:bodyPr>
          <a:lstStyle/>
          <a:p>
            <a:pPr marL="411163" indent="-182880">
              <a:lnSpc>
                <a:spcPct val="80000"/>
              </a:lnSpc>
              <a:buClr>
                <a:schemeClr val="tx1">
                  <a:lumMod val="85000"/>
                  <a:lumOff val="15000"/>
                </a:schemeClr>
              </a:buClr>
              <a:buNone/>
              <a:defRPr/>
            </a:pPr>
            <a:endParaRPr lang="es-ES" altLang="es-CL" sz="1300"/>
          </a:p>
          <a:p>
            <a:pPr marL="411163" indent="-182880">
              <a:lnSpc>
                <a:spcPct val="80000"/>
              </a:lnSpc>
              <a:buClr>
                <a:schemeClr val="tx1">
                  <a:lumMod val="85000"/>
                  <a:lumOff val="15000"/>
                </a:schemeClr>
              </a:buClr>
              <a:buFont typeface="Wingdings" panose="05000000000000000000" pitchFamily="2" charset="2"/>
              <a:buChar char=""/>
              <a:defRPr/>
            </a:pPr>
            <a:r>
              <a:rPr lang="es-ES" altLang="es-CL" smtClean="0"/>
              <a:t>CARCINOMA ADENOESCAMOSO.</a:t>
            </a:r>
          </a:p>
          <a:p>
            <a:pPr marL="411163" indent="-182880">
              <a:lnSpc>
                <a:spcPct val="80000"/>
              </a:lnSpc>
              <a:buClr>
                <a:schemeClr val="tx1">
                  <a:lumMod val="85000"/>
                  <a:lumOff val="15000"/>
                </a:schemeClr>
              </a:buClr>
              <a:buNone/>
              <a:defRPr/>
            </a:pPr>
            <a:endParaRPr lang="es-ES" altLang="es-CL" sz="1500"/>
          </a:p>
          <a:p>
            <a:pPr marL="411163" indent="-182880">
              <a:lnSpc>
                <a:spcPct val="80000"/>
              </a:lnSpc>
              <a:buClr>
                <a:schemeClr val="tx1">
                  <a:lumMod val="85000"/>
                  <a:lumOff val="15000"/>
                </a:schemeClr>
              </a:buClr>
              <a:buFont typeface="Wingdings" panose="05000000000000000000" pitchFamily="2" charset="2"/>
              <a:buChar char=""/>
              <a:defRPr/>
            </a:pPr>
            <a:r>
              <a:rPr lang="es-ES" altLang="es-CL" smtClean="0"/>
              <a:t>CARCINOMA CON ELEMENTOS PLEOMÓRFICOS, SARCOMATOSO O SARCOMATOIDE.  </a:t>
            </a:r>
            <a:endParaRPr lang="es-ES" altLang="es-CL" sz="1500"/>
          </a:p>
          <a:p>
            <a:pPr marL="739775" lvl="1" indent="-182880">
              <a:lnSpc>
                <a:spcPct val="80000"/>
              </a:lnSpc>
              <a:buClr>
                <a:schemeClr val="tx1">
                  <a:lumMod val="85000"/>
                  <a:lumOff val="15000"/>
                </a:schemeClr>
              </a:buClr>
              <a:buFont typeface="Wingdings" panose="05000000000000000000" pitchFamily="2" charset="2"/>
              <a:buChar char=""/>
              <a:defRPr/>
            </a:pPr>
            <a:endParaRPr lang="es-ES" altLang="es-CL" sz="1300"/>
          </a:p>
          <a:p>
            <a:pPr marL="411163" indent="-182880">
              <a:lnSpc>
                <a:spcPct val="80000"/>
              </a:lnSpc>
              <a:buClr>
                <a:schemeClr val="tx1">
                  <a:lumMod val="85000"/>
                  <a:lumOff val="15000"/>
                </a:schemeClr>
              </a:buClr>
              <a:buNone/>
              <a:defRPr/>
            </a:pPr>
            <a:endParaRPr lang="es-ES" altLang="es-CL" sz="1500"/>
          </a:p>
          <a:p>
            <a:pPr marL="411163" indent="-182880">
              <a:lnSpc>
                <a:spcPct val="80000"/>
              </a:lnSpc>
              <a:buClr>
                <a:schemeClr val="tx1">
                  <a:lumMod val="85000"/>
                  <a:lumOff val="15000"/>
                </a:schemeClr>
              </a:buClr>
              <a:buFont typeface="Wingdings" panose="05000000000000000000" pitchFamily="2" charset="2"/>
              <a:buChar char=""/>
              <a:defRPr/>
            </a:pPr>
            <a:r>
              <a:rPr lang="es-ES" altLang="es-CL" smtClean="0"/>
              <a:t>CARCINOMA DE TIPO DE GLÁNDULAS SALIVALES. Variantes: </a:t>
            </a:r>
            <a:endParaRPr lang="es-ES" altLang="es-CL" sz="15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Carcinoma mucoepidermoide.</a:t>
            </a:r>
            <a:endParaRPr lang="es-ES" altLang="es-CL" sz="13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Carcinoma adenoideo quístico.</a:t>
            </a:r>
            <a:endParaRPr lang="es-ES" altLang="es-CL" sz="1300"/>
          </a:p>
          <a:p>
            <a:pPr marL="739775" lvl="1" indent="-182880">
              <a:lnSpc>
                <a:spcPct val="80000"/>
              </a:lnSpc>
              <a:buClr>
                <a:schemeClr val="tx1">
                  <a:lumMod val="85000"/>
                  <a:lumOff val="15000"/>
                </a:schemeClr>
              </a:buClr>
              <a:buFont typeface="Wingdings" panose="05000000000000000000" pitchFamily="2" charset="2"/>
              <a:buChar char=""/>
              <a:defRPr/>
            </a:pPr>
            <a:r>
              <a:rPr lang="es-ES" altLang="es-CL" sz="1500"/>
              <a:t>Otros</a:t>
            </a:r>
            <a:r>
              <a:rPr lang="es-ES" altLang="es-CL" sz="1500">
                <a:solidFill>
                  <a:srgbClr val="FF0000"/>
                </a:solidFill>
              </a:rPr>
              <a:t>.</a:t>
            </a:r>
            <a:endParaRPr lang="es-ES" altLang="es-CL" sz="1300">
              <a:solidFill>
                <a:srgbClr val="FF0000"/>
              </a:solidFill>
            </a:endParaRPr>
          </a:p>
          <a:p>
            <a:pPr marL="411163" indent="-182880">
              <a:lnSpc>
                <a:spcPct val="80000"/>
              </a:lnSpc>
              <a:buClr>
                <a:schemeClr val="tx1">
                  <a:lumMod val="85000"/>
                  <a:lumOff val="15000"/>
                </a:schemeClr>
              </a:buClr>
              <a:buNone/>
              <a:defRPr/>
            </a:pPr>
            <a:endParaRPr lang="es-ES" altLang="es-CL" smtClean="0"/>
          </a:p>
        </p:txBody>
      </p:sp>
    </p:spTree>
    <p:extLst>
      <p:ext uri="{BB962C8B-B14F-4D97-AF65-F5344CB8AC3E}">
        <p14:creationId xmlns:p14="http://schemas.microsoft.com/office/powerpoint/2010/main" val="137184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rtlCol="0">
            <a:normAutofit/>
          </a:bodyPr>
          <a:lstStyle/>
          <a:p>
            <a:pPr>
              <a:defRPr/>
            </a:pPr>
            <a:r>
              <a:rPr lang="es-MX" smtClean="0">
                <a:solidFill>
                  <a:schemeClr val="accent1">
                    <a:lumMod val="75000"/>
                  </a:schemeClr>
                </a:solidFill>
                <a:ea typeface="+mj-ea"/>
                <a:cs typeface="+mj-cs"/>
              </a:rPr>
              <a:t>CARCINOMA ESCAMOSO</a:t>
            </a:r>
            <a:br>
              <a:rPr lang="es-MX" smtClean="0">
                <a:solidFill>
                  <a:schemeClr val="accent1">
                    <a:lumMod val="75000"/>
                  </a:schemeClr>
                </a:solidFill>
                <a:ea typeface="+mj-ea"/>
                <a:cs typeface="+mj-cs"/>
              </a:rPr>
            </a:br>
            <a:endParaRPr lang="es-MX" smtClean="0">
              <a:solidFill>
                <a:schemeClr val="accent1">
                  <a:lumMod val="75000"/>
                </a:schemeClr>
              </a:solidFill>
              <a:ea typeface="+mj-ea"/>
              <a:cs typeface="+mj-cs"/>
            </a:endParaRPr>
          </a:p>
        </p:txBody>
      </p:sp>
      <p:sp>
        <p:nvSpPr>
          <p:cNvPr id="17411" name="Rectangle 3"/>
          <p:cNvSpPr>
            <a:spLocks noGrp="1" noChangeArrowheads="1"/>
          </p:cNvSpPr>
          <p:nvPr>
            <p:ph idx="1"/>
          </p:nvPr>
        </p:nvSpPr>
        <p:spPr/>
        <p:txBody>
          <a:bodyPr/>
          <a:lstStyle/>
          <a:p>
            <a:pPr eaLnBrk="1" hangingPunct="1">
              <a:lnSpc>
                <a:spcPct val="80000"/>
              </a:lnSpc>
            </a:pPr>
            <a:r>
              <a:rPr lang="es-MX" altLang="es-CL" sz="2000"/>
              <a:t>HOMBRES</a:t>
            </a:r>
          </a:p>
          <a:p>
            <a:pPr eaLnBrk="1" hangingPunct="1">
              <a:lnSpc>
                <a:spcPct val="80000"/>
              </a:lnSpc>
            </a:pPr>
            <a:r>
              <a:rPr lang="es-MX" altLang="es-CL" sz="2000"/>
              <a:t>ASOCIADO AL TABACO</a:t>
            </a:r>
          </a:p>
          <a:p>
            <a:pPr eaLnBrk="1" hangingPunct="1">
              <a:lnSpc>
                <a:spcPct val="80000"/>
              </a:lnSpc>
              <a:buFontTx/>
              <a:buNone/>
            </a:pPr>
            <a:endParaRPr lang="es-MX" altLang="es-CL" sz="2000"/>
          </a:p>
          <a:p>
            <a:pPr eaLnBrk="1" hangingPunct="1">
              <a:lnSpc>
                <a:spcPct val="80000"/>
              </a:lnSpc>
            </a:pPr>
            <a:r>
              <a:rPr lang="es-MX" altLang="es-CL" sz="2000"/>
              <a:t>ASOCIADO A DERRAME (-) ESPUTO (+)</a:t>
            </a:r>
          </a:p>
          <a:p>
            <a:pPr eaLnBrk="1" hangingPunct="1">
              <a:lnSpc>
                <a:spcPct val="80000"/>
              </a:lnSpc>
              <a:buFontTx/>
              <a:buNone/>
            </a:pPr>
            <a:endParaRPr lang="es-MX" altLang="es-CL" sz="2000"/>
          </a:p>
          <a:p>
            <a:pPr eaLnBrk="1" hangingPunct="1">
              <a:lnSpc>
                <a:spcPct val="80000"/>
              </a:lnSpc>
            </a:pPr>
            <a:r>
              <a:rPr lang="es-MX" altLang="es-CL" sz="2000"/>
              <a:t>HIPERCA++ (PTH-LIKE)</a:t>
            </a:r>
          </a:p>
          <a:p>
            <a:pPr eaLnBrk="1" hangingPunct="1">
              <a:lnSpc>
                <a:spcPct val="80000"/>
              </a:lnSpc>
              <a:buFontTx/>
              <a:buNone/>
            </a:pPr>
            <a:endParaRPr lang="es-MX" altLang="es-CL" sz="2000"/>
          </a:p>
          <a:p>
            <a:pPr eaLnBrk="1" hangingPunct="1">
              <a:lnSpc>
                <a:spcPct val="80000"/>
              </a:lnSpc>
            </a:pPr>
            <a:r>
              <a:rPr lang="es-MX" altLang="es-CL" sz="2000"/>
              <a:t>LOCALIZADOS GENERALMENTE EN EL HILIO. </a:t>
            </a:r>
          </a:p>
          <a:p>
            <a:pPr eaLnBrk="1" hangingPunct="1">
              <a:lnSpc>
                <a:spcPct val="80000"/>
              </a:lnSpc>
              <a:buFontTx/>
              <a:buNone/>
            </a:pPr>
            <a:endParaRPr lang="es-MX" altLang="es-CL" sz="2000"/>
          </a:p>
          <a:p>
            <a:pPr eaLnBrk="1" hangingPunct="1">
              <a:lnSpc>
                <a:spcPct val="80000"/>
              </a:lnSpc>
            </a:pPr>
            <a:r>
              <a:rPr lang="es-MX" altLang="es-CL" sz="2000"/>
              <a:t>COMPONENTE ENDOBRONQUIAL ⇒ NEUMONÍA POSTOBSTRUCTIVA, ATELECTASIA</a:t>
            </a:r>
          </a:p>
          <a:p>
            <a:pPr eaLnBrk="1" hangingPunct="1">
              <a:lnSpc>
                <a:spcPct val="80000"/>
              </a:lnSpc>
              <a:buFontTx/>
              <a:buNone/>
            </a:pPr>
            <a:endParaRPr lang="es-MX" altLang="es-CL" sz="2000"/>
          </a:p>
          <a:p>
            <a:pPr eaLnBrk="1" hangingPunct="1">
              <a:lnSpc>
                <a:spcPct val="80000"/>
              </a:lnSpc>
              <a:buFont typeface="Arial" panose="020B0604020202020204" pitchFamily="34" charset="0"/>
              <a:buNone/>
            </a:pPr>
            <a:endParaRPr lang="es-MX" altLang="es-CL" sz="2000"/>
          </a:p>
        </p:txBody>
      </p:sp>
    </p:spTree>
    <p:extLst>
      <p:ext uri="{BB962C8B-B14F-4D97-AF65-F5344CB8AC3E}">
        <p14:creationId xmlns:p14="http://schemas.microsoft.com/office/powerpoint/2010/main" val="1064636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s-ES" altLang="es-CL" sz="3200"/>
              <a:t>CARCINOMA ESCAMOSO: MACROSCOPÍA: </a:t>
            </a:r>
            <a:endParaRPr lang="es-MX" altLang="es-CL" sz="3200"/>
          </a:p>
        </p:txBody>
      </p:sp>
      <p:sp>
        <p:nvSpPr>
          <p:cNvPr id="18435" name="Rectangle 3"/>
          <p:cNvSpPr>
            <a:spLocks noGrp="1" noChangeArrowheads="1"/>
          </p:cNvSpPr>
          <p:nvPr>
            <p:ph idx="1"/>
          </p:nvPr>
        </p:nvSpPr>
        <p:spPr/>
        <p:txBody>
          <a:bodyPr/>
          <a:lstStyle/>
          <a:p>
            <a:pPr eaLnBrk="1" hangingPunct="1"/>
            <a:r>
              <a:rPr lang="es-MX" altLang="es-CL" dirty="0" smtClean="0"/>
              <a:t>Tumor blanquecino, que empuja el tejido pulmonar que se ubica por delante de él, de consistencia firme.</a:t>
            </a:r>
          </a:p>
          <a:p>
            <a:pPr eaLnBrk="1" hangingPunct="1"/>
            <a:r>
              <a:rPr lang="es-MX" altLang="es-CL" dirty="0" smtClean="0"/>
              <a:t>Zonas de hemorragia, necrosis con aspecto moteado blanco amarillento</a:t>
            </a:r>
            <a:r>
              <a:rPr lang="es-MX" altLang="es-CL" dirty="0" smtClean="0"/>
              <a:t>.</a:t>
            </a:r>
            <a:endParaRPr lang="es-MX" altLang="es-CL" dirty="0" smtClean="0"/>
          </a:p>
          <a:p>
            <a:pPr eaLnBrk="1" hangingPunct="1"/>
            <a:r>
              <a:rPr lang="es-MX" altLang="es-CL" dirty="0" smtClean="0"/>
              <a:t>Focos </a:t>
            </a:r>
            <a:r>
              <a:rPr lang="es-MX" altLang="es-CL" dirty="0" err="1" smtClean="0"/>
              <a:t>cavitados</a:t>
            </a:r>
            <a:r>
              <a:rPr lang="es-MX" altLang="es-CL" dirty="0" smtClean="0"/>
              <a:t>. </a:t>
            </a:r>
          </a:p>
        </p:txBody>
      </p:sp>
    </p:spTree>
    <p:extLst>
      <p:ext uri="{BB962C8B-B14F-4D97-AF65-F5344CB8AC3E}">
        <p14:creationId xmlns:p14="http://schemas.microsoft.com/office/powerpoint/2010/main" val="573849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1936750" y="76200"/>
            <a:ext cx="7772400" cy="1143000"/>
          </a:xfrm>
        </p:spPr>
        <p:txBody>
          <a:bodyPr rtlCol="0">
            <a:normAutofit/>
          </a:bodyPr>
          <a:lstStyle/>
          <a:p>
            <a:pPr>
              <a:defRPr/>
            </a:pPr>
            <a:r>
              <a:rPr lang="es-ES_tradnl" smtClean="0">
                <a:solidFill>
                  <a:schemeClr val="tx1"/>
                </a:solidFill>
                <a:ea typeface="+mj-ea"/>
                <a:cs typeface="+mj-cs"/>
              </a:rPr>
              <a:t>CARCINOMA ESCAMOSO</a:t>
            </a:r>
            <a:endParaRPr lang="es-ES" smtClean="0">
              <a:solidFill>
                <a:schemeClr val="tx1"/>
              </a:solidFill>
              <a:ea typeface="+mj-ea"/>
              <a:cs typeface="+mj-cs"/>
            </a:endParaRPr>
          </a:p>
        </p:txBody>
      </p:sp>
      <p:pic>
        <p:nvPicPr>
          <p:cNvPr id="19459" name="Picture 3" descr="C:\YAC\DOCENCIA\RESPIRATORIO\fotos\cabronc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295400"/>
            <a:ext cx="31591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YAC\DOCENCIA\RESPIRATORIO\fotos\caescamos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088" y="1219200"/>
            <a:ext cx="30289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2362200" y="6019801"/>
            <a:ext cx="2667000" cy="519113"/>
          </a:xfrm>
          <a:prstGeom prst="rect">
            <a:avLst/>
          </a:prstGeom>
          <a:noFill/>
          <a:ln w="9525">
            <a:noFill/>
            <a:miter lim="800000"/>
            <a:headEnd/>
            <a:tailEnd/>
          </a:ln>
          <a:effec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1" hangingPunct="1">
              <a:spcBef>
                <a:spcPct val="50000"/>
              </a:spcBef>
              <a:defRPr/>
            </a:pPr>
            <a:r>
              <a:rPr lang="es-ES_tradnl" sz="2800">
                <a:effectLst>
                  <a:outerShdw blurRad="38100" dist="38100" dir="2700000" algn="tl">
                    <a:srgbClr val="FFFFFF"/>
                  </a:outerShdw>
                </a:effectLst>
                <a:cs typeface="Arial" charset="0"/>
              </a:rPr>
              <a:t>CENTRAL</a:t>
            </a:r>
            <a:endParaRPr lang="en-US" sz="2800">
              <a:effectLst>
                <a:outerShdw blurRad="38100" dist="38100" dir="2700000" algn="tl">
                  <a:srgbClr val="FFFFFF"/>
                </a:outerShdw>
              </a:effectLst>
              <a:cs typeface="Arial" charset="0"/>
            </a:endParaRPr>
          </a:p>
        </p:txBody>
      </p:sp>
      <p:sp>
        <p:nvSpPr>
          <p:cNvPr id="19462" name="Text Box 6"/>
          <p:cNvSpPr txBox="1">
            <a:spLocks noChangeArrowheads="1"/>
          </p:cNvSpPr>
          <p:nvPr/>
        </p:nvSpPr>
        <p:spPr bwMode="auto">
          <a:xfrm>
            <a:off x="6781800" y="6096001"/>
            <a:ext cx="289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pPr>
            <a:r>
              <a:rPr lang="es-ES_tradnl" altLang="es-CL" sz="2800">
                <a:latin typeface="Arial" panose="020B0604020202020204" pitchFamily="34" charset="0"/>
              </a:rPr>
              <a:t>CAVITADO</a:t>
            </a:r>
            <a:endParaRPr lang="en-US" altLang="es-CL" sz="2800">
              <a:latin typeface="Arial" panose="020B0604020202020204" pitchFamily="34" charset="0"/>
            </a:endParaRPr>
          </a:p>
        </p:txBody>
      </p:sp>
    </p:spTree>
    <p:extLst>
      <p:ext uri="{BB962C8B-B14F-4D97-AF65-F5344CB8AC3E}">
        <p14:creationId xmlns:p14="http://schemas.microsoft.com/office/powerpoint/2010/main" val="4000302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s-ES" altLang="es-CL" sz="3200"/>
              <a:t>CARCINOMA ESCAMOSO: HISTOLOGÍA: </a:t>
            </a:r>
            <a:endParaRPr lang="es-MX" altLang="es-CL" sz="3200"/>
          </a:p>
        </p:txBody>
      </p:sp>
      <p:sp>
        <p:nvSpPr>
          <p:cNvPr id="21507" name="Rectangle 3"/>
          <p:cNvSpPr>
            <a:spLocks noGrp="1" noChangeArrowheads="1"/>
          </p:cNvSpPr>
          <p:nvPr>
            <p:ph idx="1"/>
          </p:nvPr>
        </p:nvSpPr>
        <p:spPr/>
        <p:txBody>
          <a:bodyPr/>
          <a:lstStyle/>
          <a:p>
            <a:pPr eaLnBrk="1" hangingPunct="1"/>
            <a:r>
              <a:rPr lang="es-MX" altLang="es-CL" smtClean="0"/>
              <a:t>Células grandes, con moderada cantidad de citoplasma, perlas córneas, puentes intercelulares y queratinización de células individuales (disqueratocitos).</a:t>
            </a:r>
          </a:p>
          <a:p>
            <a:pPr eaLnBrk="1" hangingPunct="1">
              <a:buFont typeface="Arial" panose="020B0604020202020204" pitchFamily="34" charset="0"/>
              <a:buNone/>
            </a:pPr>
            <a:endParaRPr lang="es-MX" altLang="es-CL" smtClean="0"/>
          </a:p>
          <a:p>
            <a:pPr eaLnBrk="1" hangingPunct="1"/>
            <a:r>
              <a:rPr lang="es-MX" altLang="es-CL" smtClean="0"/>
              <a:t>Extensión a pleura, pericardio o mediastino.</a:t>
            </a:r>
          </a:p>
          <a:p>
            <a:pPr eaLnBrk="1" hangingPunct="1">
              <a:buFont typeface="Arial" panose="020B0604020202020204" pitchFamily="34" charset="0"/>
              <a:buNone/>
            </a:pPr>
            <a:endParaRPr lang="es-MX" altLang="es-CL" smtClean="0"/>
          </a:p>
          <a:p>
            <a:pPr eaLnBrk="1" hangingPunct="1"/>
            <a:r>
              <a:rPr lang="es-MX" altLang="es-CL" smtClean="0"/>
              <a:t>Metástasis: suprarrenales (más del 50 %), hígado (30 %), cerebro (20 %) y hueso (20 %</a:t>
            </a:r>
          </a:p>
          <a:p>
            <a:pPr eaLnBrk="1" hangingPunct="1"/>
            <a:endParaRPr lang="es-MX" altLang="es-CL" smtClean="0"/>
          </a:p>
          <a:p>
            <a:pPr eaLnBrk="1" hangingPunct="1"/>
            <a:endParaRPr lang="es-MX" altLang="es-CL" smtClean="0"/>
          </a:p>
        </p:txBody>
      </p:sp>
    </p:spTree>
    <p:extLst>
      <p:ext uri="{BB962C8B-B14F-4D97-AF65-F5344CB8AC3E}">
        <p14:creationId xmlns:p14="http://schemas.microsoft.com/office/powerpoint/2010/main" val="1746527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etpic-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549275"/>
            <a:ext cx="76327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81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a:defRPr/>
            </a:pPr>
            <a:r>
              <a:rPr lang="es-CL" sz="2800">
                <a:solidFill>
                  <a:schemeClr val="accent1">
                    <a:lumMod val="75000"/>
                  </a:schemeClr>
                </a:solidFill>
              </a:rPr>
              <a:t>CARCINOMA ESCAMOSO ( VARIANTES)</a:t>
            </a:r>
          </a:p>
        </p:txBody>
      </p:sp>
      <p:sp>
        <p:nvSpPr>
          <p:cNvPr id="23555" name="2 Marcador de contenido"/>
          <p:cNvSpPr>
            <a:spLocks noGrp="1"/>
          </p:cNvSpPr>
          <p:nvPr>
            <p:ph idx="1"/>
          </p:nvPr>
        </p:nvSpPr>
        <p:spPr/>
        <p:txBody>
          <a:bodyPr/>
          <a:lstStyle/>
          <a:p>
            <a:pPr eaLnBrk="1" hangingPunct="1"/>
            <a:r>
              <a:rPr lang="es-CL" altLang="es-CL" smtClean="0"/>
              <a:t>Papilar</a:t>
            </a:r>
          </a:p>
          <a:p>
            <a:pPr eaLnBrk="1" hangingPunct="1">
              <a:buFont typeface="Arial" panose="020B0604020202020204" pitchFamily="34" charset="0"/>
              <a:buNone/>
            </a:pPr>
            <a:endParaRPr lang="es-CL" altLang="es-CL" smtClean="0"/>
          </a:p>
          <a:p>
            <a:pPr eaLnBrk="1" hangingPunct="1"/>
            <a:r>
              <a:rPr lang="es-CL" altLang="es-CL" smtClean="0"/>
              <a:t>Células claras</a:t>
            </a:r>
          </a:p>
          <a:p>
            <a:pPr eaLnBrk="1" hangingPunct="1">
              <a:buFont typeface="Arial" panose="020B0604020202020204" pitchFamily="34" charset="0"/>
              <a:buNone/>
            </a:pPr>
            <a:endParaRPr lang="es-CL" altLang="es-CL" smtClean="0"/>
          </a:p>
          <a:p>
            <a:pPr eaLnBrk="1" hangingPunct="1"/>
            <a:r>
              <a:rPr lang="es-CL" altLang="es-CL" smtClean="0"/>
              <a:t>Basaloide</a:t>
            </a:r>
          </a:p>
          <a:p>
            <a:pPr eaLnBrk="1" hangingPunct="1">
              <a:buFont typeface="Arial" panose="020B0604020202020204" pitchFamily="34" charset="0"/>
              <a:buNone/>
            </a:pPr>
            <a:endParaRPr lang="es-CL" altLang="es-CL" smtClean="0"/>
          </a:p>
          <a:p>
            <a:pPr eaLnBrk="1" hangingPunct="1"/>
            <a:r>
              <a:rPr lang="es-CL" altLang="es-CL" smtClean="0"/>
              <a:t>Células pequeñas ( pobremente diferenciado )</a:t>
            </a:r>
          </a:p>
        </p:txBody>
      </p:sp>
    </p:spTree>
    <p:extLst>
      <p:ext uri="{BB962C8B-B14F-4D97-AF65-F5344CB8AC3E}">
        <p14:creationId xmlns:p14="http://schemas.microsoft.com/office/powerpoint/2010/main" val="1728801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a:defRPr/>
            </a:pPr>
            <a:r>
              <a:rPr lang="es-CL" sz="2800">
                <a:solidFill>
                  <a:schemeClr val="accent1">
                    <a:lumMod val="75000"/>
                  </a:schemeClr>
                </a:solidFill>
              </a:rPr>
              <a:t>CARCINOMA ESCAMOSO</a:t>
            </a:r>
            <a:br>
              <a:rPr lang="es-CL" sz="2800">
                <a:solidFill>
                  <a:schemeClr val="accent1">
                    <a:lumMod val="75000"/>
                  </a:schemeClr>
                </a:solidFill>
              </a:rPr>
            </a:br>
            <a:endParaRPr lang="es-CL" sz="2800">
              <a:solidFill>
                <a:schemeClr val="accent1">
                  <a:lumMod val="75000"/>
                </a:schemeClr>
              </a:solidFill>
            </a:endParaRPr>
          </a:p>
        </p:txBody>
      </p:sp>
      <p:sp>
        <p:nvSpPr>
          <p:cNvPr id="24579" name="3 Marcador de texto"/>
          <p:cNvSpPr>
            <a:spLocks noGrp="1"/>
          </p:cNvSpPr>
          <p:nvPr>
            <p:ph type="body" idx="1"/>
          </p:nvPr>
        </p:nvSpPr>
        <p:spPr>
          <a:xfrm>
            <a:off x="2255838" y="2074863"/>
            <a:ext cx="3657600" cy="639762"/>
          </a:xfrm>
        </p:spPr>
        <p:txBody>
          <a:bodyPr/>
          <a:lstStyle/>
          <a:p>
            <a:pPr eaLnBrk="1" hangingPunct="1">
              <a:spcBef>
                <a:spcPct val="0"/>
              </a:spcBef>
            </a:pPr>
            <a:r>
              <a:rPr lang="es-CL" altLang="es-CL" smtClean="0"/>
              <a:t>Inmunohistoquímica</a:t>
            </a:r>
          </a:p>
        </p:txBody>
      </p:sp>
      <p:sp>
        <p:nvSpPr>
          <p:cNvPr id="3" name="2 Marcador de contenido"/>
          <p:cNvSpPr>
            <a:spLocks noGrp="1"/>
          </p:cNvSpPr>
          <p:nvPr>
            <p:ph sz="half" idx="2"/>
          </p:nvPr>
        </p:nvSpPr>
        <p:spPr>
          <a:xfrm>
            <a:off x="2255838" y="2755900"/>
            <a:ext cx="3657600" cy="3200400"/>
          </a:xfrm>
        </p:spPr>
        <p:txBody>
          <a:bodyPr rtlCol="0">
            <a:normAutofit/>
          </a:bodyPr>
          <a:lstStyle/>
          <a:p>
            <a:pPr marL="182880" indent="-182880">
              <a:buClr>
                <a:schemeClr val="tx1">
                  <a:lumMod val="85000"/>
                  <a:lumOff val="15000"/>
                </a:schemeClr>
              </a:buClr>
              <a:defRPr/>
            </a:pPr>
            <a:r>
              <a:rPr lang="es-CL" dirty="0"/>
              <a:t>p</a:t>
            </a:r>
            <a:r>
              <a:rPr lang="es-CL" dirty="0" smtClean="0"/>
              <a:t>63/p40</a:t>
            </a:r>
            <a:endParaRPr lang="es-CL" dirty="0" smtClean="0"/>
          </a:p>
          <a:p>
            <a:pPr marL="0" indent="0">
              <a:buClr>
                <a:schemeClr val="tx1">
                  <a:lumMod val="85000"/>
                  <a:lumOff val="15000"/>
                </a:schemeClr>
              </a:buClr>
              <a:buNone/>
              <a:defRPr/>
            </a:pPr>
            <a:endParaRPr lang="es-CL" dirty="0" smtClean="0"/>
          </a:p>
          <a:p>
            <a:pPr marL="182880" indent="-182880">
              <a:buClr>
                <a:schemeClr val="tx1">
                  <a:lumMod val="85000"/>
                  <a:lumOff val="15000"/>
                </a:schemeClr>
              </a:buClr>
              <a:defRPr/>
            </a:pPr>
            <a:r>
              <a:rPr lang="es-CL" dirty="0" err="1" smtClean="0"/>
              <a:t>Citokeratina</a:t>
            </a:r>
            <a:r>
              <a:rPr lang="es-CL" dirty="0" smtClean="0"/>
              <a:t> 5/6</a:t>
            </a:r>
          </a:p>
          <a:p>
            <a:pPr marL="0" indent="0">
              <a:buClr>
                <a:schemeClr val="tx1">
                  <a:lumMod val="85000"/>
                  <a:lumOff val="15000"/>
                </a:schemeClr>
              </a:buClr>
              <a:buNone/>
              <a:defRPr/>
            </a:pPr>
            <a:endParaRPr lang="es-CL" dirty="0" smtClean="0"/>
          </a:p>
          <a:p>
            <a:pPr marL="182880" indent="-182880">
              <a:buClr>
                <a:schemeClr val="tx1">
                  <a:lumMod val="85000"/>
                  <a:lumOff val="15000"/>
                </a:schemeClr>
              </a:buClr>
              <a:defRPr/>
            </a:pPr>
            <a:r>
              <a:rPr lang="es-CL" dirty="0" err="1" smtClean="0"/>
              <a:t>Citokeratina</a:t>
            </a:r>
            <a:r>
              <a:rPr lang="es-CL" dirty="0" smtClean="0"/>
              <a:t> </a:t>
            </a:r>
            <a:r>
              <a:rPr lang="es-CL" dirty="0" smtClean="0"/>
              <a:t>34BetaE12</a:t>
            </a:r>
            <a:endParaRPr lang="es-CL" dirty="0" smtClean="0"/>
          </a:p>
          <a:p>
            <a:pPr marL="0" indent="0">
              <a:buClr>
                <a:schemeClr val="tx1">
                  <a:lumMod val="85000"/>
                  <a:lumOff val="15000"/>
                </a:schemeClr>
              </a:buClr>
              <a:buNone/>
              <a:defRPr/>
            </a:pPr>
            <a:endParaRPr lang="es-CL" dirty="0" smtClean="0"/>
          </a:p>
        </p:txBody>
      </p:sp>
      <p:sp>
        <p:nvSpPr>
          <p:cNvPr id="23557" name="4 Marcador de texto"/>
          <p:cNvSpPr>
            <a:spLocks noGrp="1"/>
          </p:cNvSpPr>
          <p:nvPr>
            <p:ph type="body" sz="quarter" idx="3"/>
          </p:nvPr>
        </p:nvSpPr>
        <p:spPr>
          <a:xfrm>
            <a:off x="6278563" y="2074863"/>
            <a:ext cx="3657600" cy="639762"/>
          </a:xfrm>
        </p:spPr>
        <p:txBody>
          <a:bodyPr rtlCol="0">
            <a:normAutofit fontScale="92500" lnSpcReduction="10000"/>
          </a:bodyPr>
          <a:lstStyle/>
          <a:p>
            <a:pPr>
              <a:buClr>
                <a:schemeClr val="tx1">
                  <a:lumMod val="85000"/>
                  <a:lumOff val="15000"/>
                </a:schemeClr>
              </a:buClr>
              <a:defRPr/>
            </a:pPr>
            <a:r>
              <a:rPr lang="es-CL"/>
              <a:t>Diferencia con metastasis escamosas</a:t>
            </a:r>
          </a:p>
        </p:txBody>
      </p:sp>
      <p:sp>
        <p:nvSpPr>
          <p:cNvPr id="24582" name="5 Marcador de contenido"/>
          <p:cNvSpPr>
            <a:spLocks noGrp="1"/>
          </p:cNvSpPr>
          <p:nvPr>
            <p:ph sz="quarter" idx="4"/>
          </p:nvPr>
        </p:nvSpPr>
        <p:spPr>
          <a:xfrm>
            <a:off x="6278563" y="2755900"/>
            <a:ext cx="3657600" cy="3200400"/>
          </a:xfrm>
        </p:spPr>
        <p:txBody>
          <a:bodyPr/>
          <a:lstStyle/>
          <a:p>
            <a:pPr eaLnBrk="1" hangingPunct="1"/>
            <a:r>
              <a:rPr lang="es-CL" altLang="es-CL" dirty="0" smtClean="0"/>
              <a:t>Status HPV</a:t>
            </a:r>
          </a:p>
        </p:txBody>
      </p:sp>
    </p:spTree>
    <p:extLst>
      <p:ext uri="{BB962C8B-B14F-4D97-AF65-F5344CB8AC3E}">
        <p14:creationId xmlns:p14="http://schemas.microsoft.com/office/powerpoint/2010/main" val="2817698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title"/>
          </p:nvPr>
        </p:nvSpPr>
        <p:spPr/>
        <p:txBody>
          <a:bodyPr rtlCol="0">
            <a:normAutofit/>
          </a:bodyPr>
          <a:lstStyle/>
          <a:p>
            <a:pPr>
              <a:defRPr/>
            </a:pPr>
            <a:r>
              <a:rPr lang="es-MX" smtClean="0">
                <a:solidFill>
                  <a:schemeClr val="accent1">
                    <a:lumMod val="75000"/>
                  </a:schemeClr>
                </a:solidFill>
                <a:ea typeface="+mj-ea"/>
                <a:cs typeface="+mj-cs"/>
              </a:rPr>
              <a:t>ADENOCARCINOMA</a:t>
            </a:r>
          </a:p>
        </p:txBody>
      </p:sp>
      <p:sp>
        <p:nvSpPr>
          <p:cNvPr id="25603" name="Rectangle 3"/>
          <p:cNvSpPr>
            <a:spLocks noGrp="1" noChangeArrowheads="1"/>
          </p:cNvSpPr>
          <p:nvPr>
            <p:ph type="body" sz="half" idx="1"/>
          </p:nvPr>
        </p:nvSpPr>
        <p:spPr/>
        <p:txBody>
          <a:bodyPr anchor="t">
            <a:normAutofit/>
          </a:bodyPr>
          <a:lstStyle/>
          <a:p>
            <a:pPr eaLnBrk="1" hangingPunct="1">
              <a:lnSpc>
                <a:spcPct val="100000"/>
              </a:lnSpc>
            </a:pPr>
            <a:r>
              <a:rPr lang="es-MX" altLang="es-CL" sz="2000" dirty="0" smtClean="0"/>
              <a:t>Localización periférica</a:t>
            </a:r>
            <a:r>
              <a:rPr lang="es-MX" altLang="es-CL" sz="2000" dirty="0" smtClean="0"/>
              <a:t>.</a:t>
            </a:r>
            <a:endParaRPr lang="es-MX" altLang="es-CL" sz="2000" dirty="0" smtClean="0"/>
          </a:p>
          <a:p>
            <a:pPr eaLnBrk="1" hangingPunct="1">
              <a:lnSpc>
                <a:spcPct val="100000"/>
              </a:lnSpc>
            </a:pPr>
            <a:r>
              <a:rPr lang="es-MX" altLang="es-CL" sz="2000" dirty="0" smtClean="0"/>
              <a:t>Origen en bronquíolo terminal</a:t>
            </a:r>
            <a:r>
              <a:rPr lang="es-MX" altLang="es-CL" sz="2000" dirty="0" smtClean="0"/>
              <a:t>.</a:t>
            </a:r>
            <a:endParaRPr lang="es-MX" altLang="es-CL" sz="2000" dirty="0" smtClean="0"/>
          </a:p>
          <a:p>
            <a:pPr eaLnBrk="1" hangingPunct="1">
              <a:lnSpc>
                <a:spcPct val="100000"/>
              </a:lnSpc>
            </a:pPr>
            <a:r>
              <a:rPr lang="es-MX" altLang="es-CL" sz="2000" dirty="0" smtClean="0"/>
              <a:t>Más frecuente en </a:t>
            </a:r>
            <a:r>
              <a:rPr lang="es-MX" altLang="es-CL" sz="2000" dirty="0" smtClean="0"/>
              <a:t>mujeres y no fumadores</a:t>
            </a:r>
            <a:endParaRPr lang="es-MX" altLang="es-CL" sz="2000" dirty="0" smtClean="0"/>
          </a:p>
          <a:p>
            <a:pPr eaLnBrk="1" hangingPunct="1">
              <a:lnSpc>
                <a:spcPct val="100000"/>
              </a:lnSpc>
            </a:pPr>
            <a:r>
              <a:rPr lang="es-MX" altLang="es-CL" sz="2000" dirty="0" smtClean="0"/>
              <a:t>Puede estar asociado a cicatriz</a:t>
            </a:r>
          </a:p>
          <a:p>
            <a:pPr eaLnBrk="1" hangingPunct="1">
              <a:lnSpc>
                <a:spcPct val="100000"/>
              </a:lnSpc>
            </a:pPr>
            <a:r>
              <a:rPr lang="es-MX" altLang="es-CL" sz="2000" dirty="0" smtClean="0"/>
              <a:t>Diseminación a pleura, ganglios regionales. </a:t>
            </a:r>
          </a:p>
          <a:p>
            <a:pPr eaLnBrk="1" hangingPunct="1">
              <a:lnSpc>
                <a:spcPct val="100000"/>
              </a:lnSpc>
            </a:pPr>
            <a:r>
              <a:rPr lang="es-MX" altLang="es-CL" sz="2000" dirty="0" smtClean="0"/>
              <a:t>MTT a distancia antes que Ca </a:t>
            </a:r>
            <a:r>
              <a:rPr lang="es-MX" altLang="es-CL" sz="2000" dirty="0" smtClean="0"/>
              <a:t>Escamoso</a:t>
            </a:r>
            <a:endParaRPr lang="es-MX" altLang="es-CL" sz="2000" dirty="0" smtClean="0"/>
          </a:p>
          <a:p>
            <a:pPr eaLnBrk="1" hangingPunct="1">
              <a:lnSpc>
                <a:spcPct val="100000"/>
              </a:lnSpc>
            </a:pPr>
            <a:r>
              <a:rPr lang="es-MX" altLang="es-CL" sz="2000" dirty="0" smtClean="0"/>
              <a:t>Macro: Nódulo blanquecino mal delimitados en las regiones periféricas del pulmón, con un aspecto de consolidación que recuerda a una neumonía.</a:t>
            </a:r>
          </a:p>
          <a:p>
            <a:pPr eaLnBrk="1" hangingPunct="1">
              <a:lnSpc>
                <a:spcPct val="100000"/>
              </a:lnSpc>
            </a:pPr>
            <a:endParaRPr lang="es-MX" altLang="es-CL" sz="2000" dirty="0" smtClean="0"/>
          </a:p>
        </p:txBody>
      </p:sp>
      <p:pic>
        <p:nvPicPr>
          <p:cNvPr id="25604"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73864" y="1698626"/>
            <a:ext cx="2835275" cy="4329113"/>
          </a:xfrm>
          <a:noFill/>
        </p:spPr>
      </p:pic>
    </p:spTree>
    <p:extLst>
      <p:ext uri="{BB962C8B-B14F-4D97-AF65-F5344CB8AC3E}">
        <p14:creationId xmlns:p14="http://schemas.microsoft.com/office/powerpoint/2010/main" val="1927520480"/>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1524000" y="274638"/>
            <a:ext cx="8229600" cy="1143000"/>
          </a:xfrm>
        </p:spPr>
        <p:txBody>
          <a:bodyPr rtlCol="0">
            <a:normAutofit/>
          </a:bodyPr>
          <a:lstStyle/>
          <a:p>
            <a:pPr>
              <a:defRPr/>
            </a:pPr>
            <a:r>
              <a:rPr lang="es-ES" smtClean="0">
                <a:solidFill>
                  <a:schemeClr val="tx1"/>
                </a:solidFill>
                <a:ea typeface="+mj-ea"/>
                <a:cs typeface="+mj-cs"/>
              </a:rPr>
              <a:t>Adenocarcinoma</a:t>
            </a:r>
          </a:p>
        </p:txBody>
      </p:sp>
      <p:pic>
        <p:nvPicPr>
          <p:cNvPr id="26627" name="Picture 4" descr="adeno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117" r="2045" b="13054"/>
          <a:stretch>
            <a:fillRect/>
          </a:stretch>
        </p:blipFill>
        <p:spPr>
          <a:xfrm>
            <a:off x="6562726" y="1773239"/>
            <a:ext cx="4105275" cy="35274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3" descr="adeno"/>
          <p:cNvPicPr>
            <a:picLocks noChangeAspect="1" noChangeArrowheads="1"/>
          </p:cNvPicPr>
          <p:nvPr/>
        </p:nvPicPr>
        <p:blipFill>
          <a:blip r:embed="rId3">
            <a:extLst>
              <a:ext uri="{28A0092B-C50C-407E-A947-70E740481C1C}">
                <a14:useLocalDpi xmlns:a14="http://schemas.microsoft.com/office/drawing/2010/main" val="0"/>
              </a:ext>
            </a:extLst>
          </a:blip>
          <a:srcRect l="1266" r="21310" b="14529"/>
          <a:stretch>
            <a:fillRect/>
          </a:stretch>
        </p:blipFill>
        <p:spPr bwMode="auto">
          <a:xfrm>
            <a:off x="1992314" y="1773239"/>
            <a:ext cx="417512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05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0" descr="preencoded.png"/>
          <p:cNvPicPr>
            <a:picLocks noChangeAspect="1"/>
          </p:cNvPicPr>
          <p:nvPr/>
        </p:nvPicPr>
        <p:blipFill>
          <a:blip r:embed="rId2"/>
          <a:stretch>
            <a:fillRect/>
          </a:stretch>
        </p:blipFill>
        <p:spPr>
          <a:xfrm>
            <a:off x="1584401" y="578841"/>
            <a:ext cx="9171683" cy="5732302"/>
          </a:xfrm>
          <a:prstGeom prst="rect">
            <a:avLst/>
          </a:prstGeom>
        </p:spPr>
      </p:pic>
      <p:cxnSp>
        <p:nvCxnSpPr>
          <p:cNvPr id="7" name="Conector recto de flecha 6"/>
          <p:cNvCxnSpPr/>
          <p:nvPr/>
        </p:nvCxnSpPr>
        <p:spPr>
          <a:xfrm>
            <a:off x="3103927" y="2441196"/>
            <a:ext cx="5368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05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s-ES" altLang="es-CL" smtClean="0">
                <a:solidFill>
                  <a:schemeClr val="tx1"/>
                </a:solidFill>
              </a:rPr>
              <a:t>HISTOLOGÍA:</a:t>
            </a:r>
            <a:endParaRPr lang="es-MX" altLang="es-CL" smtClean="0">
              <a:solidFill>
                <a:schemeClr val="tx1"/>
              </a:solidFill>
            </a:endParaRPr>
          </a:p>
        </p:txBody>
      </p:sp>
      <p:sp>
        <p:nvSpPr>
          <p:cNvPr id="122883" name="Rectangle 3"/>
          <p:cNvSpPr>
            <a:spLocks noGrp="1" noChangeArrowheads="1"/>
          </p:cNvSpPr>
          <p:nvPr>
            <p:ph idx="1"/>
          </p:nvPr>
        </p:nvSpPr>
        <p:spPr/>
        <p:txBody>
          <a:bodyPr/>
          <a:lstStyle/>
          <a:p>
            <a:pPr eaLnBrk="1" hangingPunct="1"/>
            <a:r>
              <a:rPr lang="es-MX" altLang="es-CL" dirty="0"/>
              <a:t>Formación de estructuras glandulares, papilas o la presencia de secreción mucosa, vacuolas citoplasmáticas con mucus.</a:t>
            </a:r>
          </a:p>
          <a:p>
            <a:pPr eaLnBrk="1" hangingPunct="1"/>
            <a:endParaRPr lang="es-MX" altLang="es-CL" dirty="0"/>
          </a:p>
        </p:txBody>
      </p:sp>
      <p:pic>
        <p:nvPicPr>
          <p:cNvPr id="2050" name="Picture 2" descr="Pathology Outlines - Adenocarcinoma 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560" y="2878581"/>
            <a:ext cx="5100004" cy="363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918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getpic-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476251"/>
            <a:ext cx="806450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771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external file that holds a picture, illustration, etc.&#10;Object name is nihms-628623-f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136" y="440354"/>
            <a:ext cx="8224946" cy="559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697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
          <p:cNvSpPr>
            <a:spLocks noGrp="1" noChangeArrowheads="1"/>
          </p:cNvSpPr>
          <p:nvPr>
            <p:ph type="title"/>
          </p:nvPr>
        </p:nvSpPr>
        <p:spPr/>
        <p:txBody>
          <a:bodyPr rtlCol="0">
            <a:normAutofit/>
          </a:bodyPr>
          <a:lstStyle/>
          <a:p>
            <a:pPr>
              <a:defRPr/>
            </a:pPr>
            <a:r>
              <a:rPr lang="es-ES" sz="3600"/>
              <a:t>ADENOCARCINOMA CON PATRON LEPIDICO.</a:t>
            </a:r>
            <a:endParaRPr lang="es-MX" sz="3600"/>
          </a:p>
        </p:txBody>
      </p:sp>
      <p:sp>
        <p:nvSpPr>
          <p:cNvPr id="36866" name="Rectangle 3"/>
          <p:cNvSpPr>
            <a:spLocks noGrp="1" noChangeArrowheads="1"/>
          </p:cNvSpPr>
          <p:nvPr>
            <p:ph type="body" sz="half" idx="1"/>
          </p:nvPr>
        </p:nvSpPr>
        <p:spPr/>
        <p:txBody>
          <a:bodyPr rtlCol="0">
            <a:normAutofit/>
          </a:bodyPr>
          <a:lstStyle/>
          <a:p>
            <a:pPr marL="182880" indent="-182880">
              <a:buClr>
                <a:schemeClr val="tx1">
                  <a:lumMod val="85000"/>
                  <a:lumOff val="15000"/>
                </a:schemeClr>
              </a:buClr>
              <a:defRPr/>
            </a:pPr>
            <a:r>
              <a:rPr lang="es-MX" altLang="es-CL" sz="2200"/>
              <a:t>Originado en pared alveolar</a:t>
            </a:r>
          </a:p>
          <a:p>
            <a:pPr marL="182880" indent="-182880">
              <a:buClr>
                <a:schemeClr val="tx1">
                  <a:lumMod val="85000"/>
                  <a:lumOff val="15000"/>
                </a:schemeClr>
              </a:buClr>
              <a:defRPr/>
            </a:pPr>
            <a:r>
              <a:rPr lang="es-MX" altLang="es-CL" sz="2200"/>
              <a:t>1-9% de carcinomas pulmonares</a:t>
            </a:r>
          </a:p>
          <a:p>
            <a:pPr marL="182880" indent="-182880">
              <a:buClr>
                <a:schemeClr val="tx1">
                  <a:lumMod val="85000"/>
                  <a:lumOff val="15000"/>
                </a:schemeClr>
              </a:buClr>
              <a:defRPr/>
            </a:pPr>
            <a:r>
              <a:rPr lang="es-MX" altLang="es-CL" sz="2200"/>
              <a:t>Lesiones solitarias resecables. </a:t>
            </a:r>
          </a:p>
          <a:p>
            <a:pPr marL="182880" indent="-182880">
              <a:buClr>
                <a:schemeClr val="tx1">
                  <a:lumMod val="85000"/>
                  <a:lumOff val="15000"/>
                </a:schemeClr>
              </a:buClr>
              <a:defRPr/>
            </a:pPr>
            <a:r>
              <a:rPr lang="es-MX" altLang="es-CL" sz="2200"/>
              <a:t>Macro: uno o más nódulos con tendencia a cohalescer. </a:t>
            </a:r>
          </a:p>
          <a:p>
            <a:pPr marL="182880" indent="-182880">
              <a:buClr>
                <a:schemeClr val="tx1">
                  <a:lumMod val="85000"/>
                  <a:lumOff val="15000"/>
                </a:schemeClr>
              </a:buClr>
              <a:defRPr/>
            </a:pPr>
            <a:r>
              <a:rPr lang="es-MX" altLang="es-CL" sz="2200"/>
              <a:t>Semeja bronconeumonía a la Rx y en la macroscopia.</a:t>
            </a:r>
          </a:p>
          <a:p>
            <a:pPr marL="182880" indent="-182880">
              <a:buClr>
                <a:schemeClr val="tx1">
                  <a:lumMod val="85000"/>
                  <a:lumOff val="15000"/>
                </a:schemeClr>
              </a:buClr>
              <a:defRPr/>
            </a:pPr>
            <a:endParaRPr lang="es-MX" altLang="es-CL" sz="2200"/>
          </a:p>
        </p:txBody>
      </p:sp>
      <p:pic>
        <p:nvPicPr>
          <p:cNvPr id="29700" name="Picture 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519864" y="1600200"/>
            <a:ext cx="3343275" cy="2185988"/>
          </a:xfrm>
          <a:noFill/>
        </p:spPr>
      </p:pic>
      <p:pic>
        <p:nvPicPr>
          <p:cNvPr id="29701" name="Picture 9"/>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472364" y="3938589"/>
            <a:ext cx="1438275" cy="2187575"/>
          </a:xfrm>
          <a:noFill/>
        </p:spPr>
      </p:pic>
    </p:spTree>
    <p:extLst>
      <p:ext uri="{BB962C8B-B14F-4D97-AF65-F5344CB8AC3E}">
        <p14:creationId xmlns:p14="http://schemas.microsoft.com/office/powerpoint/2010/main" val="475590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2 Título"/>
          <p:cNvSpPr>
            <a:spLocks noGrp="1"/>
          </p:cNvSpPr>
          <p:nvPr>
            <p:ph type="title"/>
          </p:nvPr>
        </p:nvSpPr>
        <p:spPr>
          <a:xfrm>
            <a:off x="8496300" y="608013"/>
            <a:ext cx="1822450" cy="1644650"/>
          </a:xfrm>
        </p:spPr>
        <p:txBody>
          <a:bodyPr rtlCol="0"/>
          <a:lstStyle/>
          <a:p>
            <a:pPr>
              <a:defRPr/>
            </a:pPr>
            <a:r>
              <a:rPr lang="es-MX" sz="2800"/>
              <a:t>Adenocarcinoma in situ</a:t>
            </a:r>
            <a:endParaRPr lang="es-CL" sz="2800"/>
          </a:p>
        </p:txBody>
      </p:sp>
      <p:pic>
        <p:nvPicPr>
          <p:cNvPr id="4" name="Picture Placeholder 1" descr="Figure 2"/>
          <p:cNvPicPr>
            <a:picLocks noGrp="1" noChangeAspect="1"/>
          </p:cNvPicPr>
          <p:nvPr>
            <p:ph idx="1"/>
          </p:nvPr>
        </p:nvPicPr>
        <p:blipFill>
          <a:blip r:embed="rId2"/>
          <a:stretch>
            <a:fillRect/>
          </a:stretch>
        </p:blipFill>
        <p:spPr>
          <a:xfrm>
            <a:off x="5232400" y="476251"/>
            <a:ext cx="5111750" cy="1971675"/>
          </a:xfrm>
          <a:ln>
            <a:solidFill>
              <a:schemeClr val="tx1">
                <a:lumMod val="50000"/>
                <a:lumOff val="50000"/>
              </a:schemeClr>
            </a:solidFill>
          </a:ln>
        </p:spPr>
      </p:pic>
      <p:sp>
        <p:nvSpPr>
          <p:cNvPr id="30724" name="4 Marcador de texto"/>
          <p:cNvSpPr>
            <a:spLocks noGrp="1"/>
          </p:cNvSpPr>
          <p:nvPr>
            <p:ph type="body" sz="half" idx="2"/>
          </p:nvPr>
        </p:nvSpPr>
        <p:spPr>
          <a:xfrm>
            <a:off x="6743700" y="1435101"/>
            <a:ext cx="3384550" cy="4691063"/>
          </a:xfrm>
        </p:spPr>
        <p:txBody>
          <a:bodyPr/>
          <a:lstStyle/>
          <a:p>
            <a:pPr eaLnBrk="1" hangingPunct="1"/>
            <a:endParaRPr lang="es-MX" altLang="es-CL" smtClean="0">
              <a:solidFill>
                <a:srgbClr val="3C3E3F"/>
              </a:solidFill>
            </a:endParaRPr>
          </a:p>
          <a:p>
            <a:pPr eaLnBrk="1" hangingPunct="1">
              <a:buFont typeface="Arial" panose="020B0604020202020204" pitchFamily="34" charset="0"/>
              <a:buChar char="•"/>
            </a:pPr>
            <a:endParaRPr lang="es-MX" altLang="es-CL" sz="2400">
              <a:solidFill>
                <a:srgbClr val="3C3E3F"/>
              </a:solidFill>
            </a:endParaRPr>
          </a:p>
          <a:p>
            <a:pPr eaLnBrk="1" hangingPunct="1">
              <a:buFont typeface="Arial" panose="020B0604020202020204" pitchFamily="34" charset="0"/>
              <a:buChar char="•"/>
            </a:pPr>
            <a:endParaRPr lang="es-MX" altLang="es-CL" sz="2400">
              <a:solidFill>
                <a:srgbClr val="3C3E3F"/>
              </a:solidFill>
            </a:endParaRPr>
          </a:p>
          <a:p>
            <a:pPr eaLnBrk="1" hangingPunct="1">
              <a:buFont typeface="Arial" panose="020B0604020202020204" pitchFamily="34" charset="0"/>
              <a:buChar char="•"/>
            </a:pPr>
            <a:r>
              <a:rPr lang="es-MX" altLang="es-CL" sz="2400">
                <a:solidFill>
                  <a:srgbClr val="3C3E3F"/>
                </a:solidFill>
              </a:rPr>
              <a:t>Adenocarcinoma de hasta 3 cm. Con patrón lepídico</a:t>
            </a:r>
          </a:p>
          <a:p>
            <a:pPr eaLnBrk="1" hangingPunct="1">
              <a:buFont typeface="Arial" panose="020B0604020202020204" pitchFamily="34" charset="0"/>
              <a:buChar char="•"/>
            </a:pPr>
            <a:r>
              <a:rPr lang="es-MX" altLang="es-CL" sz="2400">
                <a:solidFill>
                  <a:srgbClr val="3C3E3F"/>
                </a:solidFill>
              </a:rPr>
              <a:t> Sin invasión estromal, vascular o pleural.</a:t>
            </a:r>
          </a:p>
        </p:txBody>
      </p:sp>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864" y="2792506"/>
            <a:ext cx="4718050"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 Rectángulo"/>
          <p:cNvSpPr>
            <a:spLocks noChangeArrowheads="1"/>
          </p:cNvSpPr>
          <p:nvPr/>
        </p:nvSpPr>
        <p:spPr bwMode="auto">
          <a:xfrm>
            <a:off x="1689895" y="650090"/>
            <a:ext cx="19298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MX" altLang="es-CL" dirty="0"/>
              <a:t>Adenocarcinoma   </a:t>
            </a:r>
          </a:p>
          <a:p>
            <a:pPr eaLnBrk="1" hangingPunct="1"/>
            <a:r>
              <a:rPr lang="es-MX" altLang="es-CL" dirty="0" smtClean="0"/>
              <a:t>In situ</a:t>
            </a:r>
            <a:endParaRPr lang="es-CL" altLang="es-CL" dirty="0"/>
          </a:p>
        </p:txBody>
      </p:sp>
    </p:spTree>
    <p:extLst>
      <p:ext uri="{BB962C8B-B14F-4D97-AF65-F5344CB8AC3E}">
        <p14:creationId xmlns:p14="http://schemas.microsoft.com/office/powerpoint/2010/main" val="560227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Forma libre"/>
          <p:cNvSpPr/>
          <p:nvPr/>
        </p:nvSpPr>
        <p:spPr>
          <a:xfrm>
            <a:off x="2370138" y="1344614"/>
            <a:ext cx="4038600" cy="2662237"/>
          </a:xfrm>
          <a:custGeom>
            <a:avLst/>
            <a:gdLst>
              <a:gd name="connsiteX0" fmla="*/ 1514631 w 4039267"/>
              <a:gd name="connsiteY0" fmla="*/ 428129 h 2661049"/>
              <a:gd name="connsiteX1" fmla="*/ 2748008 w 4039267"/>
              <a:gd name="connsiteY1" fmla="*/ 534454 h 2661049"/>
              <a:gd name="connsiteX2" fmla="*/ 2854333 w 4039267"/>
              <a:gd name="connsiteY2" fmla="*/ 938491 h 2661049"/>
              <a:gd name="connsiteX3" fmla="*/ 4023915 w 4039267"/>
              <a:gd name="connsiteY3" fmla="*/ 1363794 h 2661049"/>
              <a:gd name="connsiteX4" fmla="*/ 3449756 w 4039267"/>
              <a:gd name="connsiteY4" fmla="*/ 2299459 h 2661049"/>
              <a:gd name="connsiteX5" fmla="*/ 2407766 w 4039267"/>
              <a:gd name="connsiteY5" fmla="*/ 2065543 h 2661049"/>
              <a:gd name="connsiteX6" fmla="*/ 1344510 w 4039267"/>
              <a:gd name="connsiteY6" fmla="*/ 2660966 h 2661049"/>
              <a:gd name="connsiteX7" fmla="*/ 897943 w 4039267"/>
              <a:gd name="connsiteY7" fmla="*/ 2108073 h 2661049"/>
              <a:gd name="connsiteX8" fmla="*/ 323784 w 4039267"/>
              <a:gd name="connsiteY8" fmla="*/ 1980482 h 2661049"/>
              <a:gd name="connsiteX9" fmla="*/ 408845 w 4039267"/>
              <a:gd name="connsiteY9" fmla="*/ 1129877 h 2661049"/>
              <a:gd name="connsiteX10" fmla="*/ 4808 w 4039267"/>
              <a:gd name="connsiteY10" fmla="*/ 640780 h 2661049"/>
              <a:gd name="connsiteX11" fmla="*/ 727822 w 4039267"/>
              <a:gd name="connsiteY11" fmla="*/ 2826 h 2661049"/>
              <a:gd name="connsiteX12" fmla="*/ 1514631 w 4039267"/>
              <a:gd name="connsiteY12" fmla="*/ 428129 h 266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267" h="2661049">
                <a:moveTo>
                  <a:pt x="1514631" y="428129"/>
                </a:moveTo>
                <a:cubicBezTo>
                  <a:pt x="1851329" y="516734"/>
                  <a:pt x="2524724" y="449394"/>
                  <a:pt x="2748008" y="534454"/>
                </a:cubicBezTo>
                <a:cubicBezTo>
                  <a:pt x="2971292" y="619514"/>
                  <a:pt x="2641682" y="800268"/>
                  <a:pt x="2854333" y="938491"/>
                </a:cubicBezTo>
                <a:cubicBezTo>
                  <a:pt x="3066984" y="1076714"/>
                  <a:pt x="3924678" y="1136966"/>
                  <a:pt x="4023915" y="1363794"/>
                </a:cubicBezTo>
                <a:cubicBezTo>
                  <a:pt x="4123152" y="1590622"/>
                  <a:pt x="3719114" y="2182501"/>
                  <a:pt x="3449756" y="2299459"/>
                </a:cubicBezTo>
                <a:cubicBezTo>
                  <a:pt x="3180398" y="2416417"/>
                  <a:pt x="2758640" y="2005292"/>
                  <a:pt x="2407766" y="2065543"/>
                </a:cubicBezTo>
                <a:cubicBezTo>
                  <a:pt x="2056892" y="2125794"/>
                  <a:pt x="1596147" y="2653878"/>
                  <a:pt x="1344510" y="2660966"/>
                </a:cubicBezTo>
                <a:cubicBezTo>
                  <a:pt x="1092873" y="2668054"/>
                  <a:pt x="1068064" y="2221487"/>
                  <a:pt x="897943" y="2108073"/>
                </a:cubicBezTo>
                <a:cubicBezTo>
                  <a:pt x="727822" y="1994659"/>
                  <a:pt x="405300" y="2143515"/>
                  <a:pt x="323784" y="1980482"/>
                </a:cubicBezTo>
                <a:cubicBezTo>
                  <a:pt x="242268" y="1817449"/>
                  <a:pt x="462008" y="1353161"/>
                  <a:pt x="408845" y="1129877"/>
                </a:cubicBezTo>
                <a:cubicBezTo>
                  <a:pt x="355682" y="906593"/>
                  <a:pt x="-48355" y="828622"/>
                  <a:pt x="4808" y="640780"/>
                </a:cubicBezTo>
                <a:cubicBezTo>
                  <a:pt x="57971" y="452938"/>
                  <a:pt x="469096" y="41812"/>
                  <a:pt x="727822" y="2826"/>
                </a:cubicBezTo>
                <a:cubicBezTo>
                  <a:pt x="986548" y="-36160"/>
                  <a:pt x="1177933" y="339524"/>
                  <a:pt x="1514631" y="428129"/>
                </a:cubicBezTo>
                <a:close/>
              </a:path>
            </a:pathLst>
          </a:cu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p>
        </p:txBody>
      </p:sp>
      <p:cxnSp>
        <p:nvCxnSpPr>
          <p:cNvPr id="12" name="11 Conector recto"/>
          <p:cNvCxnSpPr/>
          <p:nvPr/>
        </p:nvCxnSpPr>
        <p:spPr>
          <a:xfrm>
            <a:off x="2370138" y="981075"/>
            <a:ext cx="4038600" cy="0"/>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2370139" y="4437063"/>
            <a:ext cx="387032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1749" name="14 CuadroTexto"/>
          <p:cNvSpPr txBox="1">
            <a:spLocks noChangeArrowheads="1"/>
          </p:cNvSpPr>
          <p:nvPr/>
        </p:nvSpPr>
        <p:spPr bwMode="auto">
          <a:xfrm>
            <a:off x="2589213" y="4868864"/>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t>                 3 cm</a:t>
            </a:r>
          </a:p>
        </p:txBody>
      </p:sp>
      <p:sp>
        <p:nvSpPr>
          <p:cNvPr id="18" name="17 Anillo"/>
          <p:cNvSpPr/>
          <p:nvPr/>
        </p:nvSpPr>
        <p:spPr>
          <a:xfrm>
            <a:off x="2606675" y="1938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19" name="18 Anillo"/>
          <p:cNvSpPr/>
          <p:nvPr/>
        </p:nvSpPr>
        <p:spPr>
          <a:xfrm>
            <a:off x="2589213" y="154781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0" name="19 Anillo"/>
          <p:cNvSpPr/>
          <p:nvPr/>
        </p:nvSpPr>
        <p:spPr>
          <a:xfrm>
            <a:off x="2862263" y="26114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1" name="20 Anillo"/>
          <p:cNvSpPr/>
          <p:nvPr/>
        </p:nvSpPr>
        <p:spPr>
          <a:xfrm>
            <a:off x="2840038" y="22193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2" name="21 Anillo"/>
          <p:cNvSpPr/>
          <p:nvPr/>
        </p:nvSpPr>
        <p:spPr>
          <a:xfrm>
            <a:off x="3090863" y="30686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3" name="22 Anillo"/>
          <p:cNvSpPr/>
          <p:nvPr/>
        </p:nvSpPr>
        <p:spPr>
          <a:xfrm>
            <a:off x="3695700" y="1731963"/>
            <a:ext cx="457200" cy="48736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4" name="23 Anillo"/>
          <p:cNvSpPr/>
          <p:nvPr/>
        </p:nvSpPr>
        <p:spPr>
          <a:xfrm>
            <a:off x="3319463" y="2573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5" name="24 Anillo"/>
          <p:cNvSpPr/>
          <p:nvPr/>
        </p:nvSpPr>
        <p:spPr>
          <a:xfrm>
            <a:off x="3467100" y="333375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6" name="25 Anillo"/>
          <p:cNvSpPr/>
          <p:nvPr/>
        </p:nvSpPr>
        <p:spPr>
          <a:xfrm>
            <a:off x="4786313" y="25431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7" name="26 Anillo"/>
          <p:cNvSpPr/>
          <p:nvPr/>
        </p:nvSpPr>
        <p:spPr>
          <a:xfrm>
            <a:off x="5043488" y="2319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8" name="27 Anillo"/>
          <p:cNvSpPr/>
          <p:nvPr/>
        </p:nvSpPr>
        <p:spPr>
          <a:xfrm>
            <a:off x="4814888" y="30003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9" name="28 Anillo"/>
          <p:cNvSpPr/>
          <p:nvPr/>
        </p:nvSpPr>
        <p:spPr>
          <a:xfrm>
            <a:off x="5272088" y="28575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0" name="29 Anillo"/>
          <p:cNvSpPr/>
          <p:nvPr/>
        </p:nvSpPr>
        <p:spPr>
          <a:xfrm>
            <a:off x="5500688" y="24733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1" name="30 Anillo"/>
          <p:cNvSpPr/>
          <p:nvPr/>
        </p:nvSpPr>
        <p:spPr>
          <a:xfrm>
            <a:off x="5951538" y="260826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2" name="31 Anillo"/>
          <p:cNvSpPr/>
          <p:nvPr/>
        </p:nvSpPr>
        <p:spPr>
          <a:xfrm>
            <a:off x="5783263" y="30051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3" name="32 Anillo"/>
          <p:cNvSpPr/>
          <p:nvPr/>
        </p:nvSpPr>
        <p:spPr>
          <a:xfrm>
            <a:off x="5448300" y="32337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4" name="33 Anillo"/>
          <p:cNvSpPr/>
          <p:nvPr/>
        </p:nvSpPr>
        <p:spPr>
          <a:xfrm>
            <a:off x="3521075" y="21351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5" name="34 Anillo"/>
          <p:cNvSpPr/>
          <p:nvPr/>
        </p:nvSpPr>
        <p:spPr>
          <a:xfrm>
            <a:off x="3632200" y="292576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6" name="35 Anillo"/>
          <p:cNvSpPr/>
          <p:nvPr/>
        </p:nvSpPr>
        <p:spPr>
          <a:xfrm>
            <a:off x="3951288" y="26050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7" name="36 Anillo"/>
          <p:cNvSpPr/>
          <p:nvPr/>
        </p:nvSpPr>
        <p:spPr>
          <a:xfrm>
            <a:off x="3932238" y="215106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8" name="37 Anillo"/>
          <p:cNvSpPr/>
          <p:nvPr/>
        </p:nvSpPr>
        <p:spPr>
          <a:xfrm>
            <a:off x="4179888" y="17875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9" name="38 Anillo"/>
          <p:cNvSpPr/>
          <p:nvPr/>
        </p:nvSpPr>
        <p:spPr>
          <a:xfrm>
            <a:off x="4618038" y="20161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0" name="39 Anillo"/>
          <p:cNvSpPr/>
          <p:nvPr/>
        </p:nvSpPr>
        <p:spPr>
          <a:xfrm>
            <a:off x="4329113" y="23955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1" name="40 Anillo"/>
          <p:cNvSpPr/>
          <p:nvPr/>
        </p:nvSpPr>
        <p:spPr>
          <a:xfrm>
            <a:off x="4121150" y="31210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2" name="41 Anillo"/>
          <p:cNvSpPr/>
          <p:nvPr/>
        </p:nvSpPr>
        <p:spPr>
          <a:xfrm>
            <a:off x="4367213" y="27717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3" name="42 Anillo"/>
          <p:cNvSpPr/>
          <p:nvPr/>
        </p:nvSpPr>
        <p:spPr>
          <a:xfrm>
            <a:off x="3175000" y="18621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4" name="43 Anillo"/>
          <p:cNvSpPr/>
          <p:nvPr/>
        </p:nvSpPr>
        <p:spPr>
          <a:xfrm>
            <a:off x="2901950" y="1557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5" name="44 Cerrar llave"/>
          <p:cNvSpPr/>
          <p:nvPr/>
        </p:nvSpPr>
        <p:spPr>
          <a:xfrm>
            <a:off x="7104063" y="1336675"/>
            <a:ext cx="1079500" cy="310038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L"/>
          </a:p>
        </p:txBody>
      </p:sp>
      <p:sp>
        <p:nvSpPr>
          <p:cNvPr id="31778" name="45 CuadroTexto"/>
          <p:cNvSpPr txBox="1">
            <a:spLocks noChangeArrowheads="1"/>
          </p:cNvSpPr>
          <p:nvPr/>
        </p:nvSpPr>
        <p:spPr bwMode="auto">
          <a:xfrm>
            <a:off x="8396289" y="2670175"/>
            <a:ext cx="19446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t>Neoplasia</a:t>
            </a:r>
          </a:p>
        </p:txBody>
      </p:sp>
      <p:sp>
        <p:nvSpPr>
          <p:cNvPr id="31779" name="46 CuadroTexto"/>
          <p:cNvSpPr txBox="1">
            <a:spLocks noChangeArrowheads="1"/>
          </p:cNvSpPr>
          <p:nvPr/>
        </p:nvSpPr>
        <p:spPr bwMode="auto">
          <a:xfrm>
            <a:off x="2916238" y="188914"/>
            <a:ext cx="2597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t>Pleura</a:t>
            </a:r>
          </a:p>
        </p:txBody>
      </p:sp>
      <p:sp>
        <p:nvSpPr>
          <p:cNvPr id="48" name="47 CuadroTexto"/>
          <p:cNvSpPr txBox="1"/>
          <p:nvPr/>
        </p:nvSpPr>
        <p:spPr>
          <a:xfrm>
            <a:off x="2160589" y="5392738"/>
            <a:ext cx="7488237" cy="646112"/>
          </a:xfrm>
          <a:prstGeom prst="rect">
            <a:avLst/>
          </a:prstGeom>
          <a:noFill/>
        </p:spPr>
        <p:txBody>
          <a:bodyPr>
            <a:spAutoFit/>
          </a:bodyPr>
          <a:lstStyle/>
          <a:p>
            <a:pPr eaLnBrk="1" hangingPunct="1">
              <a:defRPr/>
            </a:pPr>
            <a:r>
              <a:rPr lang="es-CL" sz="3600" dirty="0">
                <a:solidFill>
                  <a:schemeClr val="tx1">
                    <a:lumMod val="75000"/>
                    <a:lumOff val="25000"/>
                  </a:schemeClr>
                </a:solidFill>
                <a:cs typeface="Arial" charset="0"/>
              </a:rPr>
              <a:t>Adenocarcinoma in Situ</a:t>
            </a:r>
          </a:p>
        </p:txBody>
      </p:sp>
    </p:spTree>
    <p:extLst>
      <p:ext uri="{BB962C8B-B14F-4D97-AF65-F5344CB8AC3E}">
        <p14:creationId xmlns:p14="http://schemas.microsoft.com/office/powerpoint/2010/main" val="3868620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 descr="Figure 4"/>
          <p:cNvPicPr>
            <a:picLocks noGrp="1" noChangeAspect="1"/>
          </p:cNvPicPr>
          <p:nvPr>
            <p:ph idx="1"/>
          </p:nvPr>
        </p:nvPicPr>
        <p:blipFill>
          <a:blip r:embed="rId2"/>
          <a:stretch>
            <a:fillRect/>
          </a:stretch>
        </p:blipFill>
        <p:spPr>
          <a:xfrm>
            <a:off x="5303839" y="190501"/>
            <a:ext cx="4922837" cy="3743325"/>
          </a:xfrm>
          <a:ln>
            <a:solidFill>
              <a:schemeClr val="tx1">
                <a:lumMod val="50000"/>
                <a:lumOff val="50000"/>
              </a:schemeClr>
            </a:solidFill>
          </a:ln>
        </p:spPr>
      </p:pic>
      <p:sp>
        <p:nvSpPr>
          <p:cNvPr id="32772" name="3 Marcador de texto"/>
          <p:cNvSpPr>
            <a:spLocks noGrp="1"/>
          </p:cNvSpPr>
          <p:nvPr>
            <p:ph type="body" sz="half" idx="2"/>
          </p:nvPr>
        </p:nvSpPr>
        <p:spPr>
          <a:xfrm>
            <a:off x="6557964" y="4079876"/>
            <a:ext cx="3413125" cy="2517775"/>
          </a:xfrm>
        </p:spPr>
        <p:txBody>
          <a:bodyPr/>
          <a:lstStyle/>
          <a:p>
            <a:pPr marL="358775" lvl="1" indent="-342900">
              <a:buFont typeface="Arial" panose="020B0604020202020204" pitchFamily="34" charset="0"/>
              <a:buChar char="•"/>
            </a:pPr>
            <a:r>
              <a:rPr lang="es-MX" altLang="es-CL" sz="2400"/>
              <a:t>ADC de hasta 3 cm con patrón predominantemente lepidico con un solo foco de invasión de hasta 5 mm de eje mayor.</a:t>
            </a:r>
          </a:p>
          <a:p>
            <a:pPr eaLnBrk="1" hangingPunct="1">
              <a:lnSpc>
                <a:spcPct val="90000"/>
              </a:lnSpc>
            </a:pPr>
            <a:endParaRPr lang="es-CL" altLang="es-CL" smtClean="0">
              <a:solidFill>
                <a:srgbClr val="3C3E3F"/>
              </a:solidFill>
            </a:endParaRPr>
          </a:p>
        </p:txBody>
      </p:sp>
      <p:sp>
        <p:nvSpPr>
          <p:cNvPr id="32773" name="1 Rectángulo"/>
          <p:cNvSpPr>
            <a:spLocks noChangeArrowheads="1"/>
          </p:cNvSpPr>
          <p:nvPr/>
        </p:nvSpPr>
        <p:spPr bwMode="auto">
          <a:xfrm>
            <a:off x="2135189" y="2420938"/>
            <a:ext cx="2281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MX" altLang="es-CL" dirty="0"/>
              <a:t>Adenocarcinoma   </a:t>
            </a:r>
          </a:p>
          <a:p>
            <a:pPr eaLnBrk="1" hangingPunct="1"/>
            <a:r>
              <a:rPr lang="es-MX" altLang="es-CL" dirty="0"/>
              <a:t>mínimamente invasor </a:t>
            </a:r>
          </a:p>
          <a:p>
            <a:pPr eaLnBrk="1" hangingPunct="1"/>
            <a:endParaRPr lang="es-MX" altLang="es-CL" dirty="0"/>
          </a:p>
          <a:p>
            <a:pPr eaLnBrk="1" hangingPunct="1"/>
            <a:r>
              <a:rPr lang="es-MX" altLang="es-CL" dirty="0"/>
              <a:t>(MIA)</a:t>
            </a:r>
            <a:endParaRPr lang="es-CL" altLang="es-CL" dirty="0"/>
          </a:p>
        </p:txBody>
      </p:sp>
    </p:spTree>
    <p:extLst>
      <p:ext uri="{BB962C8B-B14F-4D97-AF65-F5344CB8AC3E}">
        <p14:creationId xmlns:p14="http://schemas.microsoft.com/office/powerpoint/2010/main" val="2230882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Forma libre"/>
          <p:cNvSpPr/>
          <p:nvPr/>
        </p:nvSpPr>
        <p:spPr>
          <a:xfrm>
            <a:off x="2370138" y="1333500"/>
            <a:ext cx="4038600" cy="2660650"/>
          </a:xfrm>
          <a:custGeom>
            <a:avLst/>
            <a:gdLst>
              <a:gd name="connsiteX0" fmla="*/ 1514631 w 4039267"/>
              <a:gd name="connsiteY0" fmla="*/ 428129 h 2661049"/>
              <a:gd name="connsiteX1" fmla="*/ 2748008 w 4039267"/>
              <a:gd name="connsiteY1" fmla="*/ 534454 h 2661049"/>
              <a:gd name="connsiteX2" fmla="*/ 2854333 w 4039267"/>
              <a:gd name="connsiteY2" fmla="*/ 938491 h 2661049"/>
              <a:gd name="connsiteX3" fmla="*/ 4023915 w 4039267"/>
              <a:gd name="connsiteY3" fmla="*/ 1363794 h 2661049"/>
              <a:gd name="connsiteX4" fmla="*/ 3449756 w 4039267"/>
              <a:gd name="connsiteY4" fmla="*/ 2299459 h 2661049"/>
              <a:gd name="connsiteX5" fmla="*/ 2407766 w 4039267"/>
              <a:gd name="connsiteY5" fmla="*/ 2065543 h 2661049"/>
              <a:gd name="connsiteX6" fmla="*/ 1344510 w 4039267"/>
              <a:gd name="connsiteY6" fmla="*/ 2660966 h 2661049"/>
              <a:gd name="connsiteX7" fmla="*/ 897943 w 4039267"/>
              <a:gd name="connsiteY7" fmla="*/ 2108073 h 2661049"/>
              <a:gd name="connsiteX8" fmla="*/ 323784 w 4039267"/>
              <a:gd name="connsiteY8" fmla="*/ 1980482 h 2661049"/>
              <a:gd name="connsiteX9" fmla="*/ 408845 w 4039267"/>
              <a:gd name="connsiteY9" fmla="*/ 1129877 h 2661049"/>
              <a:gd name="connsiteX10" fmla="*/ 4808 w 4039267"/>
              <a:gd name="connsiteY10" fmla="*/ 640780 h 2661049"/>
              <a:gd name="connsiteX11" fmla="*/ 727822 w 4039267"/>
              <a:gd name="connsiteY11" fmla="*/ 2826 h 2661049"/>
              <a:gd name="connsiteX12" fmla="*/ 1514631 w 4039267"/>
              <a:gd name="connsiteY12" fmla="*/ 428129 h 266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267" h="2661049">
                <a:moveTo>
                  <a:pt x="1514631" y="428129"/>
                </a:moveTo>
                <a:cubicBezTo>
                  <a:pt x="1851329" y="516734"/>
                  <a:pt x="2524724" y="449394"/>
                  <a:pt x="2748008" y="534454"/>
                </a:cubicBezTo>
                <a:cubicBezTo>
                  <a:pt x="2971292" y="619514"/>
                  <a:pt x="2641682" y="800268"/>
                  <a:pt x="2854333" y="938491"/>
                </a:cubicBezTo>
                <a:cubicBezTo>
                  <a:pt x="3066984" y="1076714"/>
                  <a:pt x="3924678" y="1136966"/>
                  <a:pt x="4023915" y="1363794"/>
                </a:cubicBezTo>
                <a:cubicBezTo>
                  <a:pt x="4123152" y="1590622"/>
                  <a:pt x="3719114" y="2182501"/>
                  <a:pt x="3449756" y="2299459"/>
                </a:cubicBezTo>
                <a:cubicBezTo>
                  <a:pt x="3180398" y="2416417"/>
                  <a:pt x="2758640" y="2005292"/>
                  <a:pt x="2407766" y="2065543"/>
                </a:cubicBezTo>
                <a:cubicBezTo>
                  <a:pt x="2056892" y="2125794"/>
                  <a:pt x="1596147" y="2653878"/>
                  <a:pt x="1344510" y="2660966"/>
                </a:cubicBezTo>
                <a:cubicBezTo>
                  <a:pt x="1092873" y="2668054"/>
                  <a:pt x="1068064" y="2221487"/>
                  <a:pt x="897943" y="2108073"/>
                </a:cubicBezTo>
                <a:cubicBezTo>
                  <a:pt x="727822" y="1994659"/>
                  <a:pt x="405300" y="2143515"/>
                  <a:pt x="323784" y="1980482"/>
                </a:cubicBezTo>
                <a:cubicBezTo>
                  <a:pt x="242268" y="1817449"/>
                  <a:pt x="462008" y="1353161"/>
                  <a:pt x="408845" y="1129877"/>
                </a:cubicBezTo>
                <a:cubicBezTo>
                  <a:pt x="355682" y="906593"/>
                  <a:pt x="-48355" y="828622"/>
                  <a:pt x="4808" y="640780"/>
                </a:cubicBezTo>
                <a:cubicBezTo>
                  <a:pt x="57971" y="452938"/>
                  <a:pt x="469096" y="41812"/>
                  <a:pt x="727822" y="2826"/>
                </a:cubicBezTo>
                <a:cubicBezTo>
                  <a:pt x="986548" y="-36160"/>
                  <a:pt x="1177933" y="339524"/>
                  <a:pt x="1514631" y="428129"/>
                </a:cubicBezTo>
                <a:close/>
              </a:path>
            </a:pathLst>
          </a:cu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white"/>
              </a:solidFill>
            </a:endParaRPr>
          </a:p>
        </p:txBody>
      </p:sp>
      <p:cxnSp>
        <p:nvCxnSpPr>
          <p:cNvPr id="12" name="11 Conector recto"/>
          <p:cNvCxnSpPr/>
          <p:nvPr/>
        </p:nvCxnSpPr>
        <p:spPr>
          <a:xfrm>
            <a:off x="2370138" y="981075"/>
            <a:ext cx="4038600" cy="0"/>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2370139" y="4437063"/>
            <a:ext cx="387032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3797" name="14 CuadroTexto"/>
          <p:cNvSpPr txBox="1">
            <a:spLocks noChangeArrowheads="1"/>
          </p:cNvSpPr>
          <p:nvPr/>
        </p:nvSpPr>
        <p:spPr bwMode="auto">
          <a:xfrm>
            <a:off x="2589213" y="4868864"/>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solidFill>
                  <a:srgbClr val="000000"/>
                </a:solidFill>
              </a:rPr>
              <a:t>                 3 cm</a:t>
            </a:r>
          </a:p>
        </p:txBody>
      </p:sp>
      <p:sp>
        <p:nvSpPr>
          <p:cNvPr id="18" name="17 Anillo"/>
          <p:cNvSpPr/>
          <p:nvPr/>
        </p:nvSpPr>
        <p:spPr>
          <a:xfrm>
            <a:off x="2606675" y="1938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19" name="18 Anillo"/>
          <p:cNvSpPr/>
          <p:nvPr/>
        </p:nvSpPr>
        <p:spPr>
          <a:xfrm>
            <a:off x="2589213" y="154781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0" name="19 Anillo"/>
          <p:cNvSpPr/>
          <p:nvPr/>
        </p:nvSpPr>
        <p:spPr>
          <a:xfrm>
            <a:off x="2862263" y="26114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1" name="20 Anillo"/>
          <p:cNvSpPr/>
          <p:nvPr/>
        </p:nvSpPr>
        <p:spPr>
          <a:xfrm>
            <a:off x="2840038" y="22193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2" name="21 Anillo"/>
          <p:cNvSpPr/>
          <p:nvPr/>
        </p:nvSpPr>
        <p:spPr>
          <a:xfrm>
            <a:off x="3090863" y="30686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3" name="22 Anillo"/>
          <p:cNvSpPr/>
          <p:nvPr/>
        </p:nvSpPr>
        <p:spPr>
          <a:xfrm>
            <a:off x="3686175" y="1731963"/>
            <a:ext cx="457200" cy="48736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4" name="23 Anillo"/>
          <p:cNvSpPr/>
          <p:nvPr/>
        </p:nvSpPr>
        <p:spPr>
          <a:xfrm>
            <a:off x="3319463" y="2573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5" name="24 Anillo"/>
          <p:cNvSpPr/>
          <p:nvPr/>
        </p:nvSpPr>
        <p:spPr>
          <a:xfrm>
            <a:off x="3517900" y="3462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6" name="25 Anillo"/>
          <p:cNvSpPr/>
          <p:nvPr/>
        </p:nvSpPr>
        <p:spPr>
          <a:xfrm>
            <a:off x="4786313" y="25431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7" name="26 Anillo"/>
          <p:cNvSpPr/>
          <p:nvPr/>
        </p:nvSpPr>
        <p:spPr>
          <a:xfrm>
            <a:off x="5043488" y="2319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8" name="27 Anillo"/>
          <p:cNvSpPr/>
          <p:nvPr/>
        </p:nvSpPr>
        <p:spPr>
          <a:xfrm>
            <a:off x="4814888" y="30003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29" name="28 Anillo"/>
          <p:cNvSpPr/>
          <p:nvPr/>
        </p:nvSpPr>
        <p:spPr>
          <a:xfrm>
            <a:off x="5272088" y="28575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0" name="29 Anillo"/>
          <p:cNvSpPr/>
          <p:nvPr/>
        </p:nvSpPr>
        <p:spPr>
          <a:xfrm>
            <a:off x="5500688" y="24733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1" name="30 Anillo"/>
          <p:cNvSpPr/>
          <p:nvPr/>
        </p:nvSpPr>
        <p:spPr>
          <a:xfrm>
            <a:off x="5951538" y="260826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2" name="31 Anillo"/>
          <p:cNvSpPr/>
          <p:nvPr/>
        </p:nvSpPr>
        <p:spPr>
          <a:xfrm>
            <a:off x="5783263" y="30051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3" name="32 Anillo"/>
          <p:cNvSpPr/>
          <p:nvPr/>
        </p:nvSpPr>
        <p:spPr>
          <a:xfrm>
            <a:off x="5448300" y="32337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4" name="33 Anillo"/>
          <p:cNvSpPr/>
          <p:nvPr/>
        </p:nvSpPr>
        <p:spPr>
          <a:xfrm>
            <a:off x="3521075" y="21351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5" name="34 Anillo"/>
          <p:cNvSpPr/>
          <p:nvPr/>
        </p:nvSpPr>
        <p:spPr>
          <a:xfrm>
            <a:off x="3521075" y="30051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7" name="36 Anillo"/>
          <p:cNvSpPr/>
          <p:nvPr/>
        </p:nvSpPr>
        <p:spPr>
          <a:xfrm>
            <a:off x="3932238" y="215106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8" name="37 Anillo"/>
          <p:cNvSpPr/>
          <p:nvPr/>
        </p:nvSpPr>
        <p:spPr>
          <a:xfrm>
            <a:off x="4214813" y="18303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39" name="38 Anillo"/>
          <p:cNvSpPr/>
          <p:nvPr/>
        </p:nvSpPr>
        <p:spPr>
          <a:xfrm>
            <a:off x="4618038" y="20605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40" name="39 Anillo"/>
          <p:cNvSpPr/>
          <p:nvPr/>
        </p:nvSpPr>
        <p:spPr>
          <a:xfrm>
            <a:off x="4329113" y="23955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41" name="40 Anillo"/>
          <p:cNvSpPr/>
          <p:nvPr/>
        </p:nvSpPr>
        <p:spPr>
          <a:xfrm>
            <a:off x="3975100" y="31908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42" name="41 Anillo"/>
          <p:cNvSpPr/>
          <p:nvPr/>
        </p:nvSpPr>
        <p:spPr>
          <a:xfrm>
            <a:off x="4367213" y="27717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43" name="42 Anillo"/>
          <p:cNvSpPr/>
          <p:nvPr/>
        </p:nvSpPr>
        <p:spPr>
          <a:xfrm>
            <a:off x="3175000" y="21161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44" name="43 Anillo"/>
          <p:cNvSpPr/>
          <p:nvPr/>
        </p:nvSpPr>
        <p:spPr>
          <a:xfrm>
            <a:off x="3228975" y="16891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
        <p:nvSpPr>
          <p:cNvPr id="45" name="44 Cerrar llave"/>
          <p:cNvSpPr/>
          <p:nvPr/>
        </p:nvSpPr>
        <p:spPr>
          <a:xfrm>
            <a:off x="7104063" y="1336675"/>
            <a:ext cx="1079500" cy="310038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L">
              <a:solidFill>
                <a:prstClr val="black"/>
              </a:solidFill>
            </a:endParaRPr>
          </a:p>
        </p:txBody>
      </p:sp>
      <p:sp>
        <p:nvSpPr>
          <p:cNvPr id="33825" name="45 CuadroTexto"/>
          <p:cNvSpPr txBox="1">
            <a:spLocks noChangeArrowheads="1"/>
          </p:cNvSpPr>
          <p:nvPr/>
        </p:nvSpPr>
        <p:spPr bwMode="auto">
          <a:xfrm>
            <a:off x="8396289" y="2670175"/>
            <a:ext cx="19446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solidFill>
                  <a:srgbClr val="000000"/>
                </a:solidFill>
              </a:rPr>
              <a:t>Neoplasia</a:t>
            </a:r>
          </a:p>
        </p:txBody>
      </p:sp>
      <p:sp>
        <p:nvSpPr>
          <p:cNvPr id="33826" name="46 CuadroTexto"/>
          <p:cNvSpPr txBox="1">
            <a:spLocks noChangeArrowheads="1"/>
          </p:cNvSpPr>
          <p:nvPr/>
        </p:nvSpPr>
        <p:spPr bwMode="auto">
          <a:xfrm>
            <a:off x="2916238" y="188914"/>
            <a:ext cx="2597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solidFill>
                  <a:srgbClr val="000000"/>
                </a:solidFill>
              </a:rPr>
              <a:t>Pleura</a:t>
            </a:r>
          </a:p>
        </p:txBody>
      </p:sp>
      <p:sp>
        <p:nvSpPr>
          <p:cNvPr id="33827" name="47 CuadroTexto"/>
          <p:cNvSpPr txBox="1">
            <a:spLocks noChangeArrowheads="1"/>
          </p:cNvSpPr>
          <p:nvPr/>
        </p:nvSpPr>
        <p:spPr bwMode="auto">
          <a:xfrm>
            <a:off x="2160589" y="5732463"/>
            <a:ext cx="74882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3600">
                <a:solidFill>
                  <a:srgbClr val="404040"/>
                </a:solidFill>
              </a:rPr>
              <a:t>Adenocarcinoma minimamente invasor</a:t>
            </a:r>
          </a:p>
        </p:txBody>
      </p:sp>
      <p:sp>
        <p:nvSpPr>
          <p:cNvPr id="2" name="1 Elipse"/>
          <p:cNvSpPr/>
          <p:nvPr/>
        </p:nvSpPr>
        <p:spPr>
          <a:xfrm>
            <a:off x="3794125" y="2601913"/>
            <a:ext cx="534988" cy="53975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rgbClr val="A09781">
                  <a:lumMod val="75000"/>
                </a:srgbClr>
              </a:solidFill>
            </a:endParaRPr>
          </a:p>
        </p:txBody>
      </p:sp>
      <p:sp>
        <p:nvSpPr>
          <p:cNvPr id="49" name="48 Elipse"/>
          <p:cNvSpPr/>
          <p:nvPr/>
        </p:nvSpPr>
        <p:spPr>
          <a:xfrm>
            <a:off x="8834439" y="4365626"/>
            <a:ext cx="534987" cy="538163"/>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rgbClr val="A09781">
                  <a:lumMod val="75000"/>
                </a:srgbClr>
              </a:solidFill>
            </a:endParaRPr>
          </a:p>
        </p:txBody>
      </p:sp>
      <p:cxnSp>
        <p:nvCxnSpPr>
          <p:cNvPr id="8" name="7 Conector recto de flecha"/>
          <p:cNvCxnSpPr/>
          <p:nvPr/>
        </p:nvCxnSpPr>
        <p:spPr>
          <a:xfrm>
            <a:off x="8834439" y="5084763"/>
            <a:ext cx="534987"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3831" name="8 CuadroTexto"/>
          <p:cNvSpPr txBox="1">
            <a:spLocks noChangeArrowheads="1"/>
          </p:cNvSpPr>
          <p:nvPr/>
        </p:nvSpPr>
        <p:spPr bwMode="auto">
          <a:xfrm>
            <a:off x="8759825" y="5300664"/>
            <a:ext cx="814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solidFill>
                  <a:srgbClr val="000000"/>
                </a:solidFill>
              </a:rPr>
              <a:t>5 mm</a:t>
            </a:r>
          </a:p>
        </p:txBody>
      </p:sp>
      <p:sp>
        <p:nvSpPr>
          <p:cNvPr id="50" name="49 Anillo"/>
          <p:cNvSpPr/>
          <p:nvPr/>
        </p:nvSpPr>
        <p:spPr>
          <a:xfrm>
            <a:off x="2960688" y="13477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prstClr val="black"/>
              </a:solidFill>
            </a:endParaRPr>
          </a:p>
        </p:txBody>
      </p:sp>
    </p:spTree>
    <p:extLst>
      <p:ext uri="{BB962C8B-B14F-4D97-AF65-F5344CB8AC3E}">
        <p14:creationId xmlns:p14="http://schemas.microsoft.com/office/powerpoint/2010/main" val="1130990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Forma libre"/>
          <p:cNvSpPr/>
          <p:nvPr/>
        </p:nvSpPr>
        <p:spPr>
          <a:xfrm>
            <a:off x="2319339" y="1312863"/>
            <a:ext cx="5087937" cy="3376612"/>
          </a:xfrm>
          <a:custGeom>
            <a:avLst/>
            <a:gdLst>
              <a:gd name="connsiteX0" fmla="*/ 1514631 w 4039267"/>
              <a:gd name="connsiteY0" fmla="*/ 428129 h 2661049"/>
              <a:gd name="connsiteX1" fmla="*/ 2748008 w 4039267"/>
              <a:gd name="connsiteY1" fmla="*/ 534454 h 2661049"/>
              <a:gd name="connsiteX2" fmla="*/ 2854333 w 4039267"/>
              <a:gd name="connsiteY2" fmla="*/ 938491 h 2661049"/>
              <a:gd name="connsiteX3" fmla="*/ 4023915 w 4039267"/>
              <a:gd name="connsiteY3" fmla="*/ 1363794 h 2661049"/>
              <a:gd name="connsiteX4" fmla="*/ 3449756 w 4039267"/>
              <a:gd name="connsiteY4" fmla="*/ 2299459 h 2661049"/>
              <a:gd name="connsiteX5" fmla="*/ 2407766 w 4039267"/>
              <a:gd name="connsiteY5" fmla="*/ 2065543 h 2661049"/>
              <a:gd name="connsiteX6" fmla="*/ 1344510 w 4039267"/>
              <a:gd name="connsiteY6" fmla="*/ 2660966 h 2661049"/>
              <a:gd name="connsiteX7" fmla="*/ 897943 w 4039267"/>
              <a:gd name="connsiteY7" fmla="*/ 2108073 h 2661049"/>
              <a:gd name="connsiteX8" fmla="*/ 323784 w 4039267"/>
              <a:gd name="connsiteY8" fmla="*/ 1980482 h 2661049"/>
              <a:gd name="connsiteX9" fmla="*/ 408845 w 4039267"/>
              <a:gd name="connsiteY9" fmla="*/ 1129877 h 2661049"/>
              <a:gd name="connsiteX10" fmla="*/ 4808 w 4039267"/>
              <a:gd name="connsiteY10" fmla="*/ 640780 h 2661049"/>
              <a:gd name="connsiteX11" fmla="*/ 727822 w 4039267"/>
              <a:gd name="connsiteY11" fmla="*/ 2826 h 2661049"/>
              <a:gd name="connsiteX12" fmla="*/ 1514631 w 4039267"/>
              <a:gd name="connsiteY12" fmla="*/ 428129 h 266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9267" h="2661049">
                <a:moveTo>
                  <a:pt x="1514631" y="428129"/>
                </a:moveTo>
                <a:cubicBezTo>
                  <a:pt x="1851329" y="516734"/>
                  <a:pt x="2524724" y="449394"/>
                  <a:pt x="2748008" y="534454"/>
                </a:cubicBezTo>
                <a:cubicBezTo>
                  <a:pt x="2971292" y="619514"/>
                  <a:pt x="2641682" y="800268"/>
                  <a:pt x="2854333" y="938491"/>
                </a:cubicBezTo>
                <a:cubicBezTo>
                  <a:pt x="3066984" y="1076714"/>
                  <a:pt x="3924678" y="1136966"/>
                  <a:pt x="4023915" y="1363794"/>
                </a:cubicBezTo>
                <a:cubicBezTo>
                  <a:pt x="4123152" y="1590622"/>
                  <a:pt x="3719114" y="2182501"/>
                  <a:pt x="3449756" y="2299459"/>
                </a:cubicBezTo>
                <a:cubicBezTo>
                  <a:pt x="3180398" y="2416417"/>
                  <a:pt x="2758640" y="2005292"/>
                  <a:pt x="2407766" y="2065543"/>
                </a:cubicBezTo>
                <a:cubicBezTo>
                  <a:pt x="2056892" y="2125794"/>
                  <a:pt x="1596147" y="2653878"/>
                  <a:pt x="1344510" y="2660966"/>
                </a:cubicBezTo>
                <a:cubicBezTo>
                  <a:pt x="1092873" y="2668054"/>
                  <a:pt x="1068064" y="2221487"/>
                  <a:pt x="897943" y="2108073"/>
                </a:cubicBezTo>
                <a:cubicBezTo>
                  <a:pt x="727822" y="1994659"/>
                  <a:pt x="405300" y="2143515"/>
                  <a:pt x="323784" y="1980482"/>
                </a:cubicBezTo>
                <a:cubicBezTo>
                  <a:pt x="242268" y="1817449"/>
                  <a:pt x="462008" y="1353161"/>
                  <a:pt x="408845" y="1129877"/>
                </a:cubicBezTo>
                <a:cubicBezTo>
                  <a:pt x="355682" y="906593"/>
                  <a:pt x="-48355" y="828622"/>
                  <a:pt x="4808" y="640780"/>
                </a:cubicBezTo>
                <a:cubicBezTo>
                  <a:pt x="57971" y="452938"/>
                  <a:pt x="469096" y="41812"/>
                  <a:pt x="727822" y="2826"/>
                </a:cubicBezTo>
                <a:cubicBezTo>
                  <a:pt x="986548" y="-36160"/>
                  <a:pt x="1177933" y="339524"/>
                  <a:pt x="1514631" y="428129"/>
                </a:cubicBezTo>
                <a:close/>
              </a:path>
            </a:pathLst>
          </a:cu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p>
        </p:txBody>
      </p:sp>
      <p:cxnSp>
        <p:nvCxnSpPr>
          <p:cNvPr id="12" name="11 Conector recto"/>
          <p:cNvCxnSpPr/>
          <p:nvPr/>
        </p:nvCxnSpPr>
        <p:spPr>
          <a:xfrm>
            <a:off x="2370138" y="981075"/>
            <a:ext cx="4038600" cy="0"/>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2319339" y="4941888"/>
            <a:ext cx="387032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4821" name="14 CuadroTexto"/>
          <p:cNvSpPr txBox="1">
            <a:spLocks noChangeArrowheads="1"/>
          </p:cNvSpPr>
          <p:nvPr/>
        </p:nvSpPr>
        <p:spPr bwMode="auto">
          <a:xfrm>
            <a:off x="2589213" y="4868864"/>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s-CL" altLang="es-CL" sz="2800" b="1" u="sng" dirty="0" smtClean="0"/>
              <a:t>&gt; </a:t>
            </a:r>
            <a:r>
              <a:rPr lang="es-CL" altLang="es-CL" sz="2800" b="1" u="sng" dirty="0"/>
              <a:t>3 cm</a:t>
            </a:r>
          </a:p>
        </p:txBody>
      </p:sp>
      <p:sp>
        <p:nvSpPr>
          <p:cNvPr id="18" name="17 Anillo"/>
          <p:cNvSpPr/>
          <p:nvPr/>
        </p:nvSpPr>
        <p:spPr>
          <a:xfrm>
            <a:off x="2606675" y="1938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19" name="18 Anillo"/>
          <p:cNvSpPr/>
          <p:nvPr/>
        </p:nvSpPr>
        <p:spPr>
          <a:xfrm>
            <a:off x="2589213" y="154781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0" name="19 Anillo"/>
          <p:cNvSpPr/>
          <p:nvPr/>
        </p:nvSpPr>
        <p:spPr>
          <a:xfrm>
            <a:off x="2862263" y="26114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1" name="20 Anillo"/>
          <p:cNvSpPr/>
          <p:nvPr/>
        </p:nvSpPr>
        <p:spPr>
          <a:xfrm>
            <a:off x="2840038" y="22193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2" name="21 Anillo"/>
          <p:cNvSpPr/>
          <p:nvPr/>
        </p:nvSpPr>
        <p:spPr>
          <a:xfrm>
            <a:off x="3090863" y="30686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3" name="22 Anillo"/>
          <p:cNvSpPr/>
          <p:nvPr/>
        </p:nvSpPr>
        <p:spPr>
          <a:xfrm>
            <a:off x="3686175" y="1731963"/>
            <a:ext cx="457200" cy="48736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4" name="23 Anillo"/>
          <p:cNvSpPr/>
          <p:nvPr/>
        </p:nvSpPr>
        <p:spPr>
          <a:xfrm>
            <a:off x="3319463" y="2573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5" name="24 Anillo"/>
          <p:cNvSpPr/>
          <p:nvPr/>
        </p:nvSpPr>
        <p:spPr>
          <a:xfrm>
            <a:off x="3517900" y="3462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6" name="25 Anillo"/>
          <p:cNvSpPr/>
          <p:nvPr/>
        </p:nvSpPr>
        <p:spPr>
          <a:xfrm>
            <a:off x="4786313" y="25431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7" name="26 Anillo"/>
          <p:cNvSpPr/>
          <p:nvPr/>
        </p:nvSpPr>
        <p:spPr>
          <a:xfrm>
            <a:off x="5043488" y="2319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8" name="27 Anillo"/>
          <p:cNvSpPr/>
          <p:nvPr/>
        </p:nvSpPr>
        <p:spPr>
          <a:xfrm>
            <a:off x="4814888" y="30003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29" name="28 Anillo"/>
          <p:cNvSpPr/>
          <p:nvPr/>
        </p:nvSpPr>
        <p:spPr>
          <a:xfrm>
            <a:off x="5272088" y="28575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0" name="29 Anillo"/>
          <p:cNvSpPr/>
          <p:nvPr/>
        </p:nvSpPr>
        <p:spPr>
          <a:xfrm>
            <a:off x="5500688" y="247332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1" name="30 Anillo"/>
          <p:cNvSpPr/>
          <p:nvPr/>
        </p:nvSpPr>
        <p:spPr>
          <a:xfrm>
            <a:off x="5951538" y="260826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2" name="31 Anillo"/>
          <p:cNvSpPr/>
          <p:nvPr/>
        </p:nvSpPr>
        <p:spPr>
          <a:xfrm>
            <a:off x="5783263" y="30051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3" name="32 Anillo"/>
          <p:cNvSpPr/>
          <p:nvPr/>
        </p:nvSpPr>
        <p:spPr>
          <a:xfrm>
            <a:off x="5448300" y="32337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4" name="33 Anillo"/>
          <p:cNvSpPr/>
          <p:nvPr/>
        </p:nvSpPr>
        <p:spPr>
          <a:xfrm>
            <a:off x="3521075" y="21351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5" name="34 Anillo"/>
          <p:cNvSpPr/>
          <p:nvPr/>
        </p:nvSpPr>
        <p:spPr>
          <a:xfrm>
            <a:off x="3521075" y="30051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7" name="36 Anillo"/>
          <p:cNvSpPr/>
          <p:nvPr/>
        </p:nvSpPr>
        <p:spPr>
          <a:xfrm>
            <a:off x="3932238" y="215106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8" name="37 Anillo"/>
          <p:cNvSpPr/>
          <p:nvPr/>
        </p:nvSpPr>
        <p:spPr>
          <a:xfrm>
            <a:off x="3740150" y="25939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39" name="38 Anillo"/>
          <p:cNvSpPr/>
          <p:nvPr/>
        </p:nvSpPr>
        <p:spPr>
          <a:xfrm>
            <a:off x="5243513" y="200501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0" name="39 Anillo"/>
          <p:cNvSpPr/>
          <p:nvPr/>
        </p:nvSpPr>
        <p:spPr>
          <a:xfrm>
            <a:off x="4329113" y="23955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1" name="40 Anillo"/>
          <p:cNvSpPr/>
          <p:nvPr/>
        </p:nvSpPr>
        <p:spPr>
          <a:xfrm>
            <a:off x="3975100" y="31908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2" name="41 Anillo"/>
          <p:cNvSpPr/>
          <p:nvPr/>
        </p:nvSpPr>
        <p:spPr>
          <a:xfrm>
            <a:off x="4367213" y="27717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3" name="42 Anillo"/>
          <p:cNvSpPr/>
          <p:nvPr/>
        </p:nvSpPr>
        <p:spPr>
          <a:xfrm>
            <a:off x="3175000" y="21161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4" name="43 Anillo"/>
          <p:cNvSpPr/>
          <p:nvPr/>
        </p:nvSpPr>
        <p:spPr>
          <a:xfrm>
            <a:off x="3228975" y="16891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45" name="44 Cerrar llave"/>
          <p:cNvSpPr/>
          <p:nvPr/>
        </p:nvSpPr>
        <p:spPr>
          <a:xfrm>
            <a:off x="7104063" y="1336675"/>
            <a:ext cx="1079500" cy="3100388"/>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L"/>
          </a:p>
        </p:txBody>
      </p:sp>
      <p:sp>
        <p:nvSpPr>
          <p:cNvPr id="34849" name="45 CuadroTexto"/>
          <p:cNvSpPr txBox="1">
            <a:spLocks noChangeArrowheads="1"/>
          </p:cNvSpPr>
          <p:nvPr/>
        </p:nvSpPr>
        <p:spPr bwMode="auto">
          <a:xfrm>
            <a:off x="8396289" y="2670175"/>
            <a:ext cx="19446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t>Neoplasia</a:t>
            </a:r>
          </a:p>
        </p:txBody>
      </p:sp>
      <p:sp>
        <p:nvSpPr>
          <p:cNvPr id="34850" name="46 CuadroTexto"/>
          <p:cNvSpPr txBox="1">
            <a:spLocks noChangeArrowheads="1"/>
          </p:cNvSpPr>
          <p:nvPr/>
        </p:nvSpPr>
        <p:spPr bwMode="auto">
          <a:xfrm>
            <a:off x="2916238" y="188914"/>
            <a:ext cx="2597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t>Pleura</a:t>
            </a:r>
          </a:p>
        </p:txBody>
      </p:sp>
      <p:sp>
        <p:nvSpPr>
          <p:cNvPr id="48" name="47 CuadroTexto"/>
          <p:cNvSpPr txBox="1"/>
          <p:nvPr/>
        </p:nvSpPr>
        <p:spPr>
          <a:xfrm>
            <a:off x="2160589" y="5516564"/>
            <a:ext cx="7488237" cy="1201737"/>
          </a:xfrm>
          <a:prstGeom prst="rect">
            <a:avLst/>
          </a:prstGeom>
          <a:noFill/>
        </p:spPr>
        <p:txBody>
          <a:bodyPr>
            <a:spAutoFit/>
          </a:bodyPr>
          <a:lstStyle/>
          <a:p>
            <a:pPr eaLnBrk="1" hangingPunct="1">
              <a:defRPr/>
            </a:pPr>
            <a:r>
              <a:rPr lang="es-CL" sz="3600" dirty="0">
                <a:solidFill>
                  <a:schemeClr val="tx1">
                    <a:lumMod val="75000"/>
                    <a:lumOff val="25000"/>
                  </a:schemeClr>
                </a:solidFill>
                <a:cs typeface="Arial" charset="0"/>
              </a:rPr>
              <a:t>Adenocarcinoma Predominantemente </a:t>
            </a:r>
            <a:r>
              <a:rPr lang="es-CL" sz="3600" dirty="0" err="1">
                <a:solidFill>
                  <a:schemeClr val="tx1">
                    <a:lumMod val="75000"/>
                    <a:lumOff val="25000"/>
                  </a:schemeClr>
                </a:solidFill>
                <a:cs typeface="Arial" charset="0"/>
              </a:rPr>
              <a:t>lepidico</a:t>
            </a:r>
            <a:endParaRPr lang="es-CL" sz="3600" dirty="0">
              <a:solidFill>
                <a:schemeClr val="tx1">
                  <a:lumMod val="75000"/>
                  <a:lumOff val="25000"/>
                </a:schemeClr>
              </a:solidFill>
              <a:cs typeface="Arial" charset="0"/>
            </a:endParaRPr>
          </a:p>
        </p:txBody>
      </p:sp>
      <p:sp>
        <p:nvSpPr>
          <p:cNvPr id="50" name="49 Anillo"/>
          <p:cNvSpPr/>
          <p:nvPr/>
        </p:nvSpPr>
        <p:spPr>
          <a:xfrm>
            <a:off x="2960688" y="13477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52" name="51 Anillo"/>
          <p:cNvSpPr/>
          <p:nvPr/>
        </p:nvSpPr>
        <p:spPr>
          <a:xfrm>
            <a:off x="2779713" y="33147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53" name="52 Anillo"/>
          <p:cNvSpPr/>
          <p:nvPr/>
        </p:nvSpPr>
        <p:spPr>
          <a:xfrm>
            <a:off x="3986213" y="28098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54" name="53 Anillo"/>
          <p:cNvSpPr/>
          <p:nvPr/>
        </p:nvSpPr>
        <p:spPr>
          <a:xfrm>
            <a:off x="4427538" y="3267075"/>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55" name="54 Anillo"/>
          <p:cNvSpPr/>
          <p:nvPr/>
        </p:nvSpPr>
        <p:spPr>
          <a:xfrm>
            <a:off x="4654550" y="20589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56" name="55 Anillo"/>
          <p:cNvSpPr/>
          <p:nvPr/>
        </p:nvSpPr>
        <p:spPr>
          <a:xfrm>
            <a:off x="6637338" y="293211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57" name="56 Anillo"/>
          <p:cNvSpPr/>
          <p:nvPr/>
        </p:nvSpPr>
        <p:spPr>
          <a:xfrm>
            <a:off x="6240463" y="28400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58" name="57 Anillo"/>
          <p:cNvSpPr/>
          <p:nvPr/>
        </p:nvSpPr>
        <p:spPr>
          <a:xfrm>
            <a:off x="3703638" y="40005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59" name="58 Anillo"/>
          <p:cNvSpPr/>
          <p:nvPr/>
        </p:nvSpPr>
        <p:spPr>
          <a:xfrm>
            <a:off x="3987800" y="375126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60" name="59 Anillo"/>
          <p:cNvSpPr/>
          <p:nvPr/>
        </p:nvSpPr>
        <p:spPr>
          <a:xfrm>
            <a:off x="4979988" y="346233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61" name="60 Anillo"/>
          <p:cNvSpPr/>
          <p:nvPr/>
        </p:nvSpPr>
        <p:spPr>
          <a:xfrm>
            <a:off x="6180138" y="33147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62" name="61 Anillo"/>
          <p:cNvSpPr/>
          <p:nvPr/>
        </p:nvSpPr>
        <p:spPr>
          <a:xfrm>
            <a:off x="4514850" y="37719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63" name="62 Anillo"/>
          <p:cNvSpPr/>
          <p:nvPr/>
        </p:nvSpPr>
        <p:spPr>
          <a:xfrm>
            <a:off x="5786438" y="35433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64" name="63 Anillo"/>
          <p:cNvSpPr/>
          <p:nvPr/>
        </p:nvSpPr>
        <p:spPr>
          <a:xfrm>
            <a:off x="6646863" y="3314700"/>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65" name="64 Anillo"/>
          <p:cNvSpPr/>
          <p:nvPr/>
        </p:nvSpPr>
        <p:spPr>
          <a:xfrm>
            <a:off x="6408738" y="3770313"/>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
        <p:nvSpPr>
          <p:cNvPr id="66" name="65 Anillo"/>
          <p:cNvSpPr/>
          <p:nvPr/>
        </p:nvSpPr>
        <p:spPr>
          <a:xfrm>
            <a:off x="4214813" y="1830388"/>
            <a:ext cx="457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solidFill>
                <a:schemeClr val="tx1"/>
              </a:solidFill>
            </a:endParaRPr>
          </a:p>
        </p:txBody>
      </p:sp>
    </p:spTree>
    <p:extLst>
      <p:ext uri="{BB962C8B-B14F-4D97-AF65-F5344CB8AC3E}">
        <p14:creationId xmlns:p14="http://schemas.microsoft.com/office/powerpoint/2010/main" val="4189699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1" y="1979613"/>
            <a:ext cx="431641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rtlCol="0">
            <a:normAutofit/>
          </a:bodyPr>
          <a:lstStyle/>
          <a:p>
            <a:pPr>
              <a:defRPr/>
            </a:pPr>
            <a:r>
              <a:rPr lang="es-CL" smtClean="0">
                <a:solidFill>
                  <a:schemeClr val="accent1">
                    <a:lumMod val="75000"/>
                  </a:schemeClr>
                </a:solidFill>
                <a:ea typeface="+mj-ea"/>
                <a:cs typeface="+mj-cs"/>
              </a:rPr>
              <a:t>ADC LEPIDICO Multifocal</a:t>
            </a:r>
            <a:endParaRPr lang="es-CL">
              <a:solidFill>
                <a:schemeClr val="accent1">
                  <a:lumMod val="75000"/>
                </a:schemeClr>
              </a:solidFill>
              <a:ea typeface="+mj-ea"/>
              <a:cs typeface="+mj-cs"/>
            </a:endParaRPr>
          </a:p>
        </p:txBody>
      </p:sp>
      <p:sp>
        <p:nvSpPr>
          <p:cNvPr id="35845" name="3 CuadroTexto"/>
          <p:cNvSpPr txBox="1">
            <a:spLocks noChangeArrowheads="1"/>
          </p:cNvSpPr>
          <p:nvPr/>
        </p:nvSpPr>
        <p:spPr bwMode="auto">
          <a:xfrm flipH="1">
            <a:off x="4965701" y="5413376"/>
            <a:ext cx="3268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3600"/>
              <a:t>No es in situ</a:t>
            </a:r>
          </a:p>
        </p:txBody>
      </p:sp>
    </p:spTree>
    <p:extLst>
      <p:ext uri="{BB962C8B-B14F-4D97-AF65-F5344CB8AC3E}">
        <p14:creationId xmlns:p14="http://schemas.microsoft.com/office/powerpoint/2010/main" val="3786468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0" descr="preencoded.png"/>
          <p:cNvPicPr>
            <a:picLocks noChangeAspect="1"/>
          </p:cNvPicPr>
          <p:nvPr/>
        </p:nvPicPr>
        <p:blipFill>
          <a:blip r:embed="rId2"/>
          <a:stretch>
            <a:fillRect/>
          </a:stretch>
        </p:blipFill>
        <p:spPr>
          <a:xfrm>
            <a:off x="1981200" y="857250"/>
            <a:ext cx="8229600" cy="5143500"/>
          </a:xfrm>
          <a:prstGeom prst="rect">
            <a:avLst/>
          </a:prstGeom>
        </p:spPr>
      </p:pic>
      <p:cxnSp>
        <p:nvCxnSpPr>
          <p:cNvPr id="7" name="Conector recto de flecha 6"/>
          <p:cNvCxnSpPr/>
          <p:nvPr/>
        </p:nvCxnSpPr>
        <p:spPr>
          <a:xfrm>
            <a:off x="3456264" y="1577130"/>
            <a:ext cx="369116" cy="8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233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p:txBody>
          <a:bodyPr/>
          <a:lstStyle/>
          <a:p>
            <a:pPr eaLnBrk="1" hangingPunct="1"/>
            <a:r>
              <a:rPr lang="es-ES" altLang="es-CL" sz="3200"/>
              <a:t>CARCINOMA INDIFERENCIADO DE CÉLULAS GRANDES.</a:t>
            </a:r>
            <a:endParaRPr lang="es-MX" altLang="es-CL" sz="3200"/>
          </a:p>
        </p:txBody>
      </p:sp>
      <p:sp>
        <p:nvSpPr>
          <p:cNvPr id="36867" name="Rectangle 3"/>
          <p:cNvSpPr>
            <a:spLocks noGrp="1" noChangeArrowheads="1"/>
          </p:cNvSpPr>
          <p:nvPr>
            <p:ph type="body" sz="half" idx="1"/>
          </p:nvPr>
        </p:nvSpPr>
        <p:spPr/>
        <p:txBody>
          <a:bodyPr/>
          <a:lstStyle/>
          <a:p>
            <a:pPr eaLnBrk="1" hangingPunct="1">
              <a:lnSpc>
                <a:spcPct val="90000"/>
              </a:lnSpc>
            </a:pPr>
            <a:r>
              <a:rPr lang="es-MX" altLang="es-CL"/>
              <a:t>Poco frecuente(2-5%)</a:t>
            </a:r>
          </a:p>
          <a:p>
            <a:pPr eaLnBrk="1" hangingPunct="1">
              <a:lnSpc>
                <a:spcPct val="90000"/>
              </a:lnSpc>
              <a:buFontTx/>
              <a:buNone/>
            </a:pPr>
            <a:r>
              <a:rPr lang="es-MX" altLang="es-CL"/>
              <a:t> </a:t>
            </a:r>
          </a:p>
          <a:p>
            <a:pPr eaLnBrk="1" hangingPunct="1">
              <a:lnSpc>
                <a:spcPct val="90000"/>
              </a:lnSpc>
            </a:pPr>
            <a:r>
              <a:rPr lang="es-MX" altLang="es-CL"/>
              <a:t>Conducta similar a adenocarcinoma</a:t>
            </a:r>
          </a:p>
          <a:p>
            <a:pPr eaLnBrk="1" hangingPunct="1">
              <a:lnSpc>
                <a:spcPct val="90000"/>
              </a:lnSpc>
              <a:buFontTx/>
              <a:buNone/>
            </a:pPr>
            <a:endParaRPr lang="es-MX" altLang="es-CL"/>
          </a:p>
          <a:p>
            <a:pPr eaLnBrk="1" hangingPunct="1">
              <a:lnSpc>
                <a:spcPct val="90000"/>
              </a:lnSpc>
            </a:pPr>
            <a:r>
              <a:rPr lang="es-MX" altLang="es-CL"/>
              <a:t>Habitualmente periférico,   y agresivo en su comportamiento</a:t>
            </a:r>
          </a:p>
          <a:p>
            <a:pPr eaLnBrk="1" hangingPunct="1">
              <a:lnSpc>
                <a:spcPct val="90000"/>
              </a:lnSpc>
            </a:pPr>
            <a:endParaRPr lang="es-MX" altLang="es-CL"/>
          </a:p>
        </p:txBody>
      </p:sp>
      <p:pic>
        <p:nvPicPr>
          <p:cNvPr id="36868"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1" y="1844675"/>
            <a:ext cx="4327525" cy="3067050"/>
          </a:xfrm>
          <a:noFill/>
        </p:spPr>
      </p:pic>
    </p:spTree>
    <p:extLst>
      <p:ext uri="{BB962C8B-B14F-4D97-AF65-F5344CB8AC3E}">
        <p14:creationId xmlns:p14="http://schemas.microsoft.com/office/powerpoint/2010/main" val="34458997"/>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5 Título"/>
          <p:cNvSpPr>
            <a:spLocks noGrp="1"/>
          </p:cNvSpPr>
          <p:nvPr>
            <p:ph type="title"/>
          </p:nvPr>
        </p:nvSpPr>
        <p:spPr/>
        <p:txBody>
          <a:bodyPr/>
          <a:lstStyle/>
          <a:p>
            <a:pPr eaLnBrk="1" hangingPunct="1"/>
            <a:r>
              <a:rPr lang="es-CL" altLang="es-CL" sz="2900"/>
              <a:t>CARCINOMA POBREMENTE DIFERENCIADO DE CÉLULA GRANDE</a:t>
            </a:r>
          </a:p>
        </p:txBody>
      </p:sp>
      <p:pic>
        <p:nvPicPr>
          <p:cNvPr id="37891" name="4 Marcador de contenido"/>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5039" y="2103439"/>
            <a:ext cx="5241925" cy="3932237"/>
          </a:xfrm>
        </p:spPr>
      </p:pic>
    </p:spTree>
    <p:extLst>
      <p:ext uri="{BB962C8B-B14F-4D97-AF65-F5344CB8AC3E}">
        <p14:creationId xmlns:p14="http://schemas.microsoft.com/office/powerpoint/2010/main" val="2731432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a:defRPr/>
            </a:pPr>
            <a:r>
              <a:rPr lang="es-CL" sz="2800">
                <a:solidFill>
                  <a:schemeClr val="accent1">
                    <a:lumMod val="75000"/>
                  </a:schemeClr>
                </a:solidFill>
              </a:rPr>
              <a:t>NEOPLASIAS NEUROENDOCRINAS</a:t>
            </a:r>
          </a:p>
        </p:txBody>
      </p:sp>
      <p:sp>
        <p:nvSpPr>
          <p:cNvPr id="38915" name="2 Marcador de contenido"/>
          <p:cNvSpPr>
            <a:spLocks noGrp="1"/>
          </p:cNvSpPr>
          <p:nvPr>
            <p:ph idx="1"/>
          </p:nvPr>
        </p:nvSpPr>
        <p:spPr>
          <a:xfrm>
            <a:off x="4367214" y="1600200"/>
            <a:ext cx="5843587" cy="4997450"/>
          </a:xfrm>
        </p:spPr>
        <p:txBody>
          <a:bodyPr>
            <a:normAutofit lnSpcReduction="10000"/>
          </a:bodyPr>
          <a:lstStyle/>
          <a:p>
            <a:pPr eaLnBrk="1" hangingPunct="1"/>
            <a:endParaRPr lang="es-CL" altLang="es-CL" smtClean="0"/>
          </a:p>
          <a:p>
            <a:pPr eaLnBrk="1" hangingPunct="1"/>
            <a:endParaRPr lang="es-CL" altLang="es-CL" smtClean="0"/>
          </a:p>
          <a:p>
            <a:pPr eaLnBrk="1" hangingPunct="1"/>
            <a:r>
              <a:rPr lang="es-CL" altLang="es-CL" smtClean="0"/>
              <a:t>Tumor Carcinoide Típico.</a:t>
            </a:r>
          </a:p>
          <a:p>
            <a:pPr eaLnBrk="1" hangingPunct="1"/>
            <a:endParaRPr lang="es-CL" altLang="es-CL" smtClean="0"/>
          </a:p>
          <a:p>
            <a:pPr eaLnBrk="1" hangingPunct="1"/>
            <a:r>
              <a:rPr lang="es-CL" altLang="es-CL" smtClean="0"/>
              <a:t>Tumor Carcinoide Atípico</a:t>
            </a:r>
          </a:p>
          <a:p>
            <a:pPr eaLnBrk="1" hangingPunct="1"/>
            <a:endParaRPr lang="es-CL" altLang="es-CL" smtClean="0"/>
          </a:p>
          <a:p>
            <a:pPr eaLnBrk="1" hangingPunct="1"/>
            <a:r>
              <a:rPr lang="es-CL" altLang="es-CL" smtClean="0"/>
              <a:t>Carcinoma Neuroendocrino de Célula Grande.</a:t>
            </a:r>
          </a:p>
          <a:p>
            <a:pPr eaLnBrk="1" hangingPunct="1">
              <a:buFont typeface="Arial" panose="020B0604020202020204" pitchFamily="34" charset="0"/>
              <a:buNone/>
            </a:pPr>
            <a:endParaRPr lang="es-CL" altLang="es-CL" smtClean="0"/>
          </a:p>
          <a:p>
            <a:pPr eaLnBrk="1" hangingPunct="1"/>
            <a:r>
              <a:rPr lang="es-CL" altLang="es-CL" smtClean="0"/>
              <a:t>Carcinoma Neuroendocrino de Célula Pequeña.</a:t>
            </a:r>
          </a:p>
          <a:p>
            <a:pPr eaLnBrk="1" hangingPunct="1">
              <a:buFont typeface="Arial" panose="020B0604020202020204" pitchFamily="34" charset="0"/>
              <a:buNone/>
            </a:pPr>
            <a:endParaRPr lang="es-CL" altLang="es-CL" smtClean="0"/>
          </a:p>
        </p:txBody>
      </p:sp>
      <p:sp>
        <p:nvSpPr>
          <p:cNvPr id="4" name="3 Flecha abajo"/>
          <p:cNvSpPr/>
          <p:nvPr/>
        </p:nvSpPr>
        <p:spPr>
          <a:xfrm>
            <a:off x="2927351" y="1916114"/>
            <a:ext cx="504825" cy="46815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L"/>
          </a:p>
        </p:txBody>
      </p:sp>
    </p:spTree>
    <p:extLst>
      <p:ext uri="{BB962C8B-B14F-4D97-AF65-F5344CB8AC3E}">
        <p14:creationId xmlns:p14="http://schemas.microsoft.com/office/powerpoint/2010/main" val="678545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s-ES" altLang="es-CL" sz="2800"/>
              <a:t>CARCINOMA NEUROENDOCRINO DE CÉLULAS PEQUEÑAS (OAT CELL)</a:t>
            </a:r>
            <a:endParaRPr lang="es-MX" altLang="es-CL" sz="2800"/>
          </a:p>
        </p:txBody>
      </p:sp>
      <p:sp>
        <p:nvSpPr>
          <p:cNvPr id="39939" name="Rectangle 3"/>
          <p:cNvSpPr>
            <a:spLocks noGrp="1" noChangeArrowheads="1"/>
          </p:cNvSpPr>
          <p:nvPr>
            <p:ph idx="1"/>
          </p:nvPr>
        </p:nvSpPr>
        <p:spPr/>
        <p:txBody>
          <a:bodyPr>
            <a:normAutofit/>
          </a:bodyPr>
          <a:lstStyle/>
          <a:p>
            <a:pPr eaLnBrk="1" hangingPunct="1">
              <a:lnSpc>
                <a:spcPct val="90000"/>
              </a:lnSpc>
            </a:pPr>
            <a:r>
              <a:rPr lang="es-MX" altLang="es-CL" dirty="0" smtClean="0"/>
              <a:t>HOMBRES 19:1.</a:t>
            </a:r>
          </a:p>
          <a:p>
            <a:pPr eaLnBrk="1" hangingPunct="1">
              <a:lnSpc>
                <a:spcPct val="90000"/>
              </a:lnSpc>
            </a:pPr>
            <a:r>
              <a:rPr lang="es-MX" altLang="es-CL" dirty="0" smtClean="0"/>
              <a:t>Más de 90% fumadores.</a:t>
            </a:r>
          </a:p>
          <a:p>
            <a:pPr eaLnBrk="1" hangingPunct="1">
              <a:lnSpc>
                <a:spcPct val="90000"/>
              </a:lnSpc>
            </a:pPr>
            <a:r>
              <a:rPr lang="es-MX" altLang="es-CL" dirty="0" smtClean="0"/>
              <a:t>ACTIVIDAD NEUROENDOCRINA (Síndromes </a:t>
            </a:r>
            <a:r>
              <a:rPr lang="es-MX" altLang="es-CL" dirty="0" err="1" smtClean="0"/>
              <a:t>paraneoplásicos</a:t>
            </a:r>
            <a:r>
              <a:rPr lang="es-MX" altLang="es-CL" dirty="0" smtClean="0"/>
              <a:t>)</a:t>
            </a:r>
          </a:p>
          <a:p>
            <a:pPr eaLnBrk="1" hangingPunct="1">
              <a:lnSpc>
                <a:spcPct val="90000"/>
              </a:lnSpc>
            </a:pPr>
            <a:r>
              <a:rPr lang="es-MX" altLang="es-CL" dirty="0" smtClean="0"/>
              <a:t>Localización central submucosa con compromiso precoz de mediastino</a:t>
            </a:r>
            <a:r>
              <a:rPr lang="es-MX" altLang="es-CL" dirty="0" smtClean="0"/>
              <a:t>.</a:t>
            </a:r>
            <a:endParaRPr lang="es-MX" altLang="es-CL" dirty="0" smtClean="0"/>
          </a:p>
          <a:p>
            <a:pPr eaLnBrk="1" hangingPunct="1">
              <a:lnSpc>
                <a:spcPct val="90000"/>
              </a:lnSpc>
            </a:pPr>
            <a:r>
              <a:rPr lang="es-MX" altLang="es-CL" dirty="0" smtClean="0"/>
              <a:t>Frecuentes metástasis suprarrenales</a:t>
            </a:r>
            <a:r>
              <a:rPr lang="es-MX" altLang="es-CL" dirty="0" smtClean="0"/>
              <a:t>.</a:t>
            </a:r>
            <a:endParaRPr lang="es-MX" altLang="es-CL" dirty="0" smtClean="0"/>
          </a:p>
          <a:p>
            <a:pPr eaLnBrk="1" hangingPunct="1">
              <a:lnSpc>
                <a:spcPct val="90000"/>
              </a:lnSpc>
            </a:pPr>
            <a:r>
              <a:rPr lang="es-MX" altLang="es-CL" dirty="0" smtClean="0"/>
              <a:t>TRATAMIENTO: Quimioterapia y radioterapia</a:t>
            </a:r>
            <a:r>
              <a:rPr lang="es-MX" altLang="es-CL" dirty="0" smtClean="0"/>
              <a:t>.</a:t>
            </a:r>
            <a:endParaRPr lang="es-MX" altLang="es-CL" dirty="0" smtClean="0"/>
          </a:p>
        </p:txBody>
      </p:sp>
    </p:spTree>
    <p:extLst>
      <p:ext uri="{BB962C8B-B14F-4D97-AF65-F5344CB8AC3E}">
        <p14:creationId xmlns:p14="http://schemas.microsoft.com/office/powerpoint/2010/main" val="6613097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YAC\DOCENCIA\RESPIRATORIO\fotos\o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1" y="381000"/>
            <a:ext cx="35274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p:cNvSpPr txBox="1">
            <a:spLocks noChangeArrowheads="1"/>
          </p:cNvSpPr>
          <p:nvPr/>
        </p:nvSpPr>
        <p:spPr bwMode="auto">
          <a:xfrm>
            <a:off x="1524000" y="0"/>
            <a:ext cx="50292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Char char="•"/>
            </a:pPr>
            <a:endParaRPr lang="es-ES_tradnl" altLang="es-CL" sz="2000">
              <a:latin typeface="Arial" panose="020B0604020202020204" pitchFamily="34" charset="0"/>
            </a:endParaRPr>
          </a:p>
          <a:p>
            <a:pPr eaLnBrk="1" hangingPunct="1">
              <a:spcBef>
                <a:spcPct val="50000"/>
              </a:spcBef>
              <a:buFontTx/>
              <a:buChar char="•"/>
            </a:pPr>
            <a:r>
              <a:rPr lang="es-ES_tradnl" altLang="es-CL" sz="2000">
                <a:latin typeface="Arial" panose="020B0604020202020204" pitchFamily="34" charset="0"/>
              </a:rPr>
              <a:t>SÍNDROMES PARANEOPLÁSICOS:</a:t>
            </a:r>
          </a:p>
          <a:p>
            <a:pPr lvl="1" eaLnBrk="1" hangingPunct="1">
              <a:spcBef>
                <a:spcPct val="50000"/>
              </a:spcBef>
              <a:buFontTx/>
              <a:buChar char="•"/>
            </a:pPr>
            <a:r>
              <a:rPr lang="es-ES_tradnl" altLang="es-CL" sz="2000">
                <a:latin typeface="Arial" panose="020B0604020202020204" pitchFamily="34" charset="0"/>
              </a:rPr>
              <a:t>ADH (hiponatremia)</a:t>
            </a:r>
          </a:p>
          <a:p>
            <a:pPr lvl="1" eaLnBrk="1" hangingPunct="1">
              <a:spcBef>
                <a:spcPct val="50000"/>
              </a:spcBef>
              <a:buFontTx/>
              <a:buChar char="•"/>
            </a:pPr>
            <a:r>
              <a:rPr lang="es-ES_tradnl" altLang="es-CL" sz="2000">
                <a:latin typeface="Arial" panose="020B0604020202020204" pitchFamily="34" charset="0"/>
              </a:rPr>
              <a:t>ACTH (Cushing)</a:t>
            </a:r>
          </a:p>
          <a:p>
            <a:pPr lvl="1" eaLnBrk="1" hangingPunct="1">
              <a:spcBef>
                <a:spcPct val="50000"/>
              </a:spcBef>
              <a:buFontTx/>
              <a:buChar char="•"/>
            </a:pPr>
            <a:r>
              <a:rPr lang="es-ES_tradnl" altLang="es-CL" sz="2000">
                <a:latin typeface="Arial" panose="020B0604020202020204" pitchFamily="34" charset="0"/>
              </a:rPr>
              <a:t>PTH (hiperparatiroidismo)</a:t>
            </a:r>
          </a:p>
          <a:p>
            <a:pPr lvl="1" eaLnBrk="1" hangingPunct="1">
              <a:spcBef>
                <a:spcPct val="50000"/>
              </a:spcBef>
              <a:buFontTx/>
              <a:buChar char="•"/>
            </a:pPr>
            <a:r>
              <a:rPr lang="es-ES_tradnl" altLang="es-CL" sz="2000">
                <a:latin typeface="Arial" panose="020B0604020202020204" pitchFamily="34" charset="0"/>
              </a:rPr>
              <a:t>Calcitonina (hipocalcemia)</a:t>
            </a:r>
          </a:p>
          <a:p>
            <a:pPr lvl="1" eaLnBrk="1" hangingPunct="1">
              <a:spcBef>
                <a:spcPct val="50000"/>
              </a:spcBef>
              <a:buFontTx/>
              <a:buChar char="•"/>
            </a:pPr>
            <a:r>
              <a:rPr lang="es-ES_tradnl" altLang="es-CL" sz="2000">
                <a:latin typeface="Arial" panose="020B0604020202020204" pitchFamily="34" charset="0"/>
              </a:rPr>
              <a:t>Gonadotropinas (ginecomastia)</a:t>
            </a:r>
          </a:p>
          <a:p>
            <a:pPr lvl="1" eaLnBrk="1" hangingPunct="1">
              <a:spcBef>
                <a:spcPct val="50000"/>
              </a:spcBef>
              <a:buFontTx/>
              <a:buChar char="•"/>
            </a:pPr>
            <a:r>
              <a:rPr lang="es-ES_tradnl" altLang="es-CL" sz="2000">
                <a:latin typeface="Arial" panose="020B0604020202020204" pitchFamily="34" charset="0"/>
              </a:rPr>
              <a:t>Serotonina (s. Carcinoide)</a:t>
            </a:r>
          </a:p>
          <a:p>
            <a:pPr lvl="1" eaLnBrk="1" hangingPunct="1">
              <a:spcBef>
                <a:spcPct val="50000"/>
              </a:spcBef>
              <a:buFontTx/>
              <a:buChar char="•"/>
            </a:pPr>
            <a:r>
              <a:rPr lang="es-ES_tradnl" altLang="es-CL" sz="2000">
                <a:latin typeface="Arial" panose="020B0604020202020204" pitchFamily="34" charset="0"/>
              </a:rPr>
              <a:t>Encefalomielitis</a:t>
            </a:r>
          </a:p>
          <a:p>
            <a:pPr lvl="1" eaLnBrk="1" hangingPunct="1">
              <a:spcBef>
                <a:spcPct val="50000"/>
              </a:spcBef>
              <a:buFontTx/>
              <a:buChar char="•"/>
            </a:pPr>
            <a:r>
              <a:rPr lang="es-ES_tradnl" altLang="es-CL" sz="2000">
                <a:latin typeface="Arial" panose="020B0604020202020204" pitchFamily="34" charset="0"/>
              </a:rPr>
              <a:t>Neuropatía</a:t>
            </a:r>
          </a:p>
          <a:p>
            <a:pPr eaLnBrk="1" hangingPunct="1">
              <a:spcBef>
                <a:spcPct val="50000"/>
              </a:spcBef>
              <a:buFontTx/>
              <a:buChar char="•"/>
            </a:pPr>
            <a:endParaRPr lang="es-ES_tradnl" altLang="es-CL" sz="2400">
              <a:latin typeface="Arial" panose="020B0604020202020204" pitchFamily="34" charset="0"/>
            </a:endParaRPr>
          </a:p>
          <a:p>
            <a:pPr eaLnBrk="1" hangingPunct="1">
              <a:spcBef>
                <a:spcPct val="50000"/>
              </a:spcBef>
            </a:pPr>
            <a:endParaRPr lang="en-US" altLang="es-CL" sz="2400">
              <a:solidFill>
                <a:srgbClr val="FFFF00"/>
              </a:solidFill>
              <a:latin typeface="Arial" panose="020B0604020202020204" pitchFamily="34" charset="0"/>
            </a:endParaRPr>
          </a:p>
        </p:txBody>
      </p:sp>
    </p:spTree>
    <p:extLst>
      <p:ext uri="{BB962C8B-B14F-4D97-AF65-F5344CB8AC3E}">
        <p14:creationId xmlns:p14="http://schemas.microsoft.com/office/powerpoint/2010/main" val="247187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p:txBody>
          <a:bodyPr>
            <a:normAutofit/>
          </a:bodyPr>
          <a:lstStyle/>
          <a:p>
            <a:pPr eaLnBrk="1" hangingPunct="1"/>
            <a:r>
              <a:rPr lang="es-CL" altLang="es-CL" sz="2400" dirty="0"/>
              <a:t>CARCINOMA NEUROENDOCRINO POBREMENTE DIFERENCIADO DE </a:t>
            </a:r>
            <a:r>
              <a:rPr lang="es-CL" altLang="es-CL" sz="2400" dirty="0" smtClean="0"/>
              <a:t>CÉLULA </a:t>
            </a:r>
            <a:r>
              <a:rPr lang="es-CL" altLang="es-CL" sz="2400" dirty="0"/>
              <a:t>PEQUEÑA</a:t>
            </a:r>
          </a:p>
        </p:txBody>
      </p:sp>
      <p:sp>
        <p:nvSpPr>
          <p:cNvPr id="43011" name="Rectangle 3"/>
          <p:cNvSpPr>
            <a:spLocks noGrp="1" noChangeArrowheads="1"/>
          </p:cNvSpPr>
          <p:nvPr>
            <p:ph sz="half" idx="1"/>
          </p:nvPr>
        </p:nvSpPr>
        <p:spPr>
          <a:xfrm>
            <a:off x="2255838" y="2103439"/>
            <a:ext cx="3657600" cy="3932237"/>
          </a:xfrm>
        </p:spPr>
        <p:txBody>
          <a:bodyPr/>
          <a:lstStyle/>
          <a:p>
            <a:pPr eaLnBrk="1" hangingPunct="1"/>
            <a:r>
              <a:rPr lang="es-MX" altLang="es-CL" smtClean="0"/>
              <a:t>Agresivo, más del 70% de los pacientes tiene extensión extra-torácica al momento del diagnóstico, con una sobrevida tan pobre como 2 % a 5 años.</a:t>
            </a:r>
          </a:p>
        </p:txBody>
      </p:sp>
      <p:pic>
        <p:nvPicPr>
          <p:cNvPr id="43012"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11900" y="2060575"/>
            <a:ext cx="4038600" cy="3028950"/>
          </a:xfrm>
          <a:noFill/>
        </p:spPr>
      </p:pic>
    </p:spTree>
    <p:extLst>
      <p:ext uri="{BB962C8B-B14F-4D97-AF65-F5344CB8AC3E}">
        <p14:creationId xmlns:p14="http://schemas.microsoft.com/office/powerpoint/2010/main" val="3610636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etpic-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700213"/>
            <a:ext cx="507682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p:nvPr>
        </p:nvSpPr>
        <p:spPr/>
        <p:txBody>
          <a:bodyPr/>
          <a:lstStyle/>
          <a:p>
            <a:pPr eaLnBrk="1" hangingPunct="1"/>
            <a:r>
              <a:rPr lang="es-ES" altLang="es-CL" sz="3200"/>
              <a:t>CARCINOMA DE CÉLULAS PEQUEÑAS</a:t>
            </a:r>
          </a:p>
        </p:txBody>
      </p:sp>
      <p:sp>
        <p:nvSpPr>
          <p:cNvPr id="44036" name="Rectangle 5"/>
          <p:cNvSpPr>
            <a:spLocks noGrp="1" noChangeArrowheads="1"/>
          </p:cNvSpPr>
          <p:nvPr>
            <p:ph sz="half" idx="1"/>
          </p:nvPr>
        </p:nvSpPr>
        <p:spPr>
          <a:xfrm>
            <a:off x="6383338" y="1628776"/>
            <a:ext cx="4038600" cy="4525963"/>
          </a:xfrm>
        </p:spPr>
        <p:txBody>
          <a:bodyPr/>
          <a:lstStyle/>
          <a:p>
            <a:pPr eaLnBrk="1" hangingPunct="1">
              <a:lnSpc>
                <a:spcPct val="90000"/>
              </a:lnSpc>
            </a:pPr>
            <a:r>
              <a:rPr lang="es-MX" altLang="es-CL" smtClean="0"/>
              <a:t>Células epiteliales pequeñas, con escaso citoplasma, redondas y ovaladas que se parecen a los linfocitos, pero del doble de tamaño.</a:t>
            </a:r>
          </a:p>
          <a:p>
            <a:pPr eaLnBrk="1" hangingPunct="1">
              <a:lnSpc>
                <a:spcPct val="90000"/>
              </a:lnSpc>
            </a:pPr>
            <a:r>
              <a:rPr lang="es-ES" altLang="es-CL" smtClean="0"/>
              <a:t>Cromatina en sal y pimienta.</a:t>
            </a:r>
          </a:p>
          <a:p>
            <a:pPr eaLnBrk="1" hangingPunct="1">
              <a:lnSpc>
                <a:spcPct val="90000"/>
              </a:lnSpc>
              <a:buFont typeface="Arial" panose="020B0604020202020204" pitchFamily="34" charset="0"/>
              <a:buNone/>
            </a:pPr>
            <a:endParaRPr lang="es-MX" altLang="es-CL" smtClean="0"/>
          </a:p>
        </p:txBody>
      </p:sp>
    </p:spTree>
    <p:extLst>
      <p:ext uri="{BB962C8B-B14F-4D97-AF65-F5344CB8AC3E}">
        <p14:creationId xmlns:p14="http://schemas.microsoft.com/office/powerpoint/2010/main" val="3601823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etpic-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549276"/>
            <a:ext cx="78486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3564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Título"/>
          <p:cNvSpPr>
            <a:spLocks noGrp="1"/>
          </p:cNvSpPr>
          <p:nvPr>
            <p:ph type="title"/>
          </p:nvPr>
        </p:nvSpPr>
        <p:spPr/>
        <p:txBody>
          <a:bodyPr/>
          <a:lstStyle/>
          <a:p>
            <a:pPr eaLnBrk="1" hangingPunct="1"/>
            <a:r>
              <a:rPr lang="es-CL" altLang="es-CL" smtClean="0"/>
              <a:t>DIAGNÓSTICO</a:t>
            </a:r>
          </a:p>
        </p:txBody>
      </p:sp>
      <p:sp>
        <p:nvSpPr>
          <p:cNvPr id="46083" name="4 Marcador de contenido"/>
          <p:cNvSpPr>
            <a:spLocks noGrp="1"/>
          </p:cNvSpPr>
          <p:nvPr>
            <p:ph sz="half" idx="1"/>
          </p:nvPr>
        </p:nvSpPr>
        <p:spPr>
          <a:xfrm>
            <a:off x="2255838" y="2103439"/>
            <a:ext cx="3657600" cy="3932237"/>
          </a:xfrm>
          <a:ln>
            <a:solidFill>
              <a:srgbClr val="0070C0"/>
            </a:solidFill>
            <a:miter lim="800000"/>
            <a:headEnd/>
            <a:tailEnd/>
          </a:ln>
        </p:spPr>
        <p:txBody>
          <a:bodyPr>
            <a:normAutofit/>
          </a:bodyPr>
          <a:lstStyle/>
          <a:p>
            <a:pPr eaLnBrk="1" hangingPunct="1">
              <a:lnSpc>
                <a:spcPct val="90000"/>
              </a:lnSpc>
            </a:pPr>
            <a:r>
              <a:rPr lang="es-CL" altLang="es-CL" smtClean="0"/>
              <a:t>Citológico: Sólo con inmunohistoquímica</a:t>
            </a:r>
          </a:p>
          <a:p>
            <a:pPr eaLnBrk="1" hangingPunct="1">
              <a:lnSpc>
                <a:spcPct val="90000"/>
              </a:lnSpc>
            </a:pPr>
            <a:endParaRPr lang="es-CL" altLang="es-CL" smtClean="0"/>
          </a:p>
          <a:p>
            <a:pPr eaLnBrk="1" hangingPunct="1">
              <a:lnSpc>
                <a:spcPct val="90000"/>
              </a:lnSpc>
            </a:pPr>
            <a:r>
              <a:rPr lang="es-CL" altLang="es-CL" smtClean="0"/>
              <a:t>Biopsia: Sólo con inmunohistoquímica.</a:t>
            </a:r>
          </a:p>
        </p:txBody>
      </p:sp>
      <p:sp>
        <p:nvSpPr>
          <p:cNvPr id="46084" name="5 Marcador de contenido"/>
          <p:cNvSpPr>
            <a:spLocks noGrp="1"/>
          </p:cNvSpPr>
          <p:nvPr>
            <p:ph sz="half" idx="2"/>
          </p:nvPr>
        </p:nvSpPr>
        <p:spPr>
          <a:xfrm>
            <a:off x="6278563" y="2103439"/>
            <a:ext cx="3657600" cy="3932237"/>
          </a:xfrm>
          <a:ln>
            <a:solidFill>
              <a:srgbClr val="0070C0"/>
            </a:solidFill>
            <a:miter lim="800000"/>
            <a:headEnd/>
            <a:tailEnd/>
          </a:ln>
        </p:spPr>
        <p:txBody>
          <a:bodyPr>
            <a:normAutofit/>
          </a:bodyPr>
          <a:lstStyle/>
          <a:p>
            <a:pPr eaLnBrk="1" hangingPunct="1">
              <a:lnSpc>
                <a:spcPct val="90000"/>
              </a:lnSpc>
            </a:pPr>
            <a:r>
              <a:rPr lang="es-CL" altLang="es-CL" dirty="0" smtClean="0"/>
              <a:t>Diagnósticos diferenciales:</a:t>
            </a:r>
          </a:p>
          <a:p>
            <a:pPr eaLnBrk="1" hangingPunct="1">
              <a:lnSpc>
                <a:spcPct val="90000"/>
              </a:lnSpc>
            </a:pPr>
            <a:r>
              <a:rPr lang="es-CL" altLang="es-CL" dirty="0" smtClean="0"/>
              <a:t>NSCC áreas pobremente diferenciadas.</a:t>
            </a:r>
          </a:p>
          <a:p>
            <a:pPr eaLnBrk="1" hangingPunct="1">
              <a:lnSpc>
                <a:spcPct val="90000"/>
              </a:lnSpc>
            </a:pPr>
            <a:r>
              <a:rPr lang="es-CL" altLang="es-CL" dirty="0" smtClean="0"/>
              <a:t>Linfoma</a:t>
            </a:r>
            <a:endParaRPr lang="es-CL" altLang="es-CL" dirty="0" smtClean="0"/>
          </a:p>
          <a:p>
            <a:pPr eaLnBrk="1" hangingPunct="1">
              <a:lnSpc>
                <a:spcPct val="90000"/>
              </a:lnSpc>
            </a:pPr>
            <a:r>
              <a:rPr lang="es-CL" altLang="es-CL" dirty="0" smtClean="0"/>
              <a:t>Carcinoma Neuroendocrino de Célula grande</a:t>
            </a:r>
          </a:p>
        </p:txBody>
      </p:sp>
    </p:spTree>
    <p:extLst>
      <p:ext uri="{BB962C8B-B14F-4D97-AF65-F5344CB8AC3E}">
        <p14:creationId xmlns:p14="http://schemas.microsoft.com/office/powerpoint/2010/main" val="11645989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L" dirty="0" smtClean="0"/>
              <a:t>Mutaciones en ADC</a:t>
            </a:r>
            <a:endParaRPr lang="es-CL" dirty="0"/>
          </a:p>
        </p:txBody>
      </p:sp>
      <p:sp>
        <p:nvSpPr>
          <p:cNvPr id="6" name="Marcador de contenido 5"/>
          <p:cNvSpPr>
            <a:spLocks noGrp="1"/>
          </p:cNvSpPr>
          <p:nvPr>
            <p:ph idx="1"/>
          </p:nvPr>
        </p:nvSpPr>
        <p:spPr/>
        <p:txBody>
          <a:bodyPr/>
          <a:lstStyle/>
          <a:p>
            <a:r>
              <a:rPr lang="es-CL" dirty="0" smtClean="0"/>
              <a:t>EGFR: 10 – 15% general, 49% en Asia, raro en subtipo </a:t>
            </a:r>
            <a:r>
              <a:rPr lang="es-CL" dirty="0" err="1" smtClean="0"/>
              <a:t>mucinoso</a:t>
            </a:r>
            <a:r>
              <a:rPr lang="es-CL" dirty="0" smtClean="0"/>
              <a:t>.</a:t>
            </a:r>
          </a:p>
          <a:p>
            <a:r>
              <a:rPr lang="es-CL" dirty="0" smtClean="0"/>
              <a:t>KRAS: 20 – 25% general, 76% en subtipo </a:t>
            </a:r>
            <a:r>
              <a:rPr lang="es-CL" dirty="0" err="1" smtClean="0"/>
              <a:t>mucinoso</a:t>
            </a:r>
            <a:r>
              <a:rPr lang="es-CL" dirty="0" smtClean="0"/>
              <a:t>.</a:t>
            </a:r>
          </a:p>
          <a:p>
            <a:r>
              <a:rPr lang="es-CL" dirty="0" smtClean="0"/>
              <a:t>ALK: 4%.</a:t>
            </a:r>
          </a:p>
          <a:p>
            <a:r>
              <a:rPr lang="es-CL" dirty="0" smtClean="0"/>
              <a:t>Fusión de gen ROS1: 1 – 2%.</a:t>
            </a:r>
          </a:p>
          <a:p>
            <a:r>
              <a:rPr lang="es-CL" dirty="0" smtClean="0"/>
              <a:t>Otros: BRAF, NTRK, fusión RET, amplificación HER2, amplificación MET, pérdida de SMARCA4.</a:t>
            </a:r>
            <a:endParaRPr lang="es-CL" dirty="0"/>
          </a:p>
        </p:txBody>
      </p:sp>
    </p:spTree>
    <p:extLst>
      <p:ext uri="{BB962C8B-B14F-4D97-AF65-F5344CB8AC3E}">
        <p14:creationId xmlns:p14="http://schemas.microsoft.com/office/powerpoint/2010/main" val="312850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a:bodyPr>
          <a:lstStyle/>
          <a:p>
            <a:pPr>
              <a:defRPr/>
            </a:pPr>
            <a:r>
              <a:rPr lang="es-MX" smtClean="0">
                <a:solidFill>
                  <a:schemeClr val="tx1"/>
                </a:solidFill>
                <a:ea typeface="+mj-ea"/>
                <a:cs typeface="+mj-cs"/>
              </a:rPr>
              <a:t>NEOPLASIAS PULMONARES</a:t>
            </a:r>
          </a:p>
        </p:txBody>
      </p:sp>
      <p:sp>
        <p:nvSpPr>
          <p:cNvPr id="12291" name="Rectangle 3"/>
          <p:cNvSpPr>
            <a:spLocks noGrp="1" noChangeArrowheads="1"/>
          </p:cNvSpPr>
          <p:nvPr>
            <p:ph idx="1"/>
          </p:nvPr>
        </p:nvSpPr>
        <p:spPr/>
        <p:txBody>
          <a:bodyPr/>
          <a:lstStyle/>
          <a:p>
            <a:pPr eaLnBrk="1" hangingPunct="1"/>
            <a:r>
              <a:rPr lang="es-MX" altLang="es-CL" smtClean="0"/>
              <a:t>BENIGNAS</a:t>
            </a:r>
          </a:p>
          <a:p>
            <a:pPr lvl="1" eaLnBrk="1" hangingPunct="1"/>
            <a:r>
              <a:rPr lang="es-MX" altLang="es-CL" smtClean="0"/>
              <a:t>HAMARTOMA PULMONAR</a:t>
            </a:r>
          </a:p>
          <a:p>
            <a:pPr eaLnBrk="1" hangingPunct="1">
              <a:buFontTx/>
              <a:buNone/>
            </a:pPr>
            <a:r>
              <a:rPr lang="es-MX" altLang="es-CL" smtClean="0"/>
              <a:t>• MALIGNAS</a:t>
            </a:r>
          </a:p>
          <a:p>
            <a:pPr eaLnBrk="1" hangingPunct="1">
              <a:buFontTx/>
              <a:buNone/>
            </a:pPr>
            <a:r>
              <a:rPr lang="es-MX" altLang="es-CL" smtClean="0"/>
              <a:t>	- NEOPLASIAS BRONQUIALES (95%)</a:t>
            </a:r>
          </a:p>
          <a:p>
            <a:pPr eaLnBrk="1" hangingPunct="1">
              <a:buFontTx/>
              <a:buNone/>
            </a:pPr>
            <a:r>
              <a:rPr lang="es-MX" altLang="es-CL" smtClean="0"/>
              <a:t>	- NEOPLASIAS MESENQUIMÁTICAS</a:t>
            </a:r>
          </a:p>
          <a:p>
            <a:pPr eaLnBrk="1" hangingPunct="1">
              <a:buFontTx/>
              <a:buNone/>
            </a:pPr>
            <a:r>
              <a:rPr lang="es-MX" altLang="es-CL" smtClean="0"/>
              <a:t>	- METÁSTASIS</a:t>
            </a:r>
          </a:p>
          <a:p>
            <a:pPr eaLnBrk="1" hangingPunct="1"/>
            <a:endParaRPr lang="es-MX" altLang="es-CL" smtClean="0"/>
          </a:p>
        </p:txBody>
      </p:sp>
    </p:spTree>
    <p:extLst>
      <p:ext uri="{BB962C8B-B14F-4D97-AF65-F5344CB8AC3E}">
        <p14:creationId xmlns:p14="http://schemas.microsoft.com/office/powerpoint/2010/main" val="42365460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p:txBody>
          <a:bodyPr rtlCol="0">
            <a:normAutofit/>
          </a:bodyPr>
          <a:lstStyle/>
          <a:p>
            <a:pPr>
              <a:defRPr/>
            </a:pPr>
            <a:r>
              <a:rPr lang="es-ES" smtClean="0">
                <a:solidFill>
                  <a:schemeClr val="tx2">
                    <a:satMod val="200000"/>
                  </a:schemeClr>
                </a:solidFill>
                <a:ea typeface="+mj-ea"/>
                <a:cs typeface="+mj-cs"/>
              </a:rPr>
              <a:t>BAC NO MUCINOSO</a:t>
            </a:r>
          </a:p>
        </p:txBody>
      </p:sp>
      <p:pic>
        <p:nvPicPr>
          <p:cNvPr id="5" name="4 Marcador de contenido" descr="BAC no mucinoso.jpg"/>
          <p:cNvPicPr>
            <a:picLocks noGrp="1" noChangeAspect="1"/>
          </p:cNvPicPr>
          <p:nvPr>
            <p:ph idx="1"/>
          </p:nvPr>
        </p:nvPicPr>
        <p:blipFill>
          <a:blip r:embed="rId3"/>
          <a:stretch>
            <a:fillRect/>
          </a:stretch>
        </p:blipFill>
        <p:spPr>
          <a:xfrm>
            <a:off x="1847851" y="2243138"/>
            <a:ext cx="4613275" cy="4279900"/>
          </a:xfrm>
          <a:ln w="28575">
            <a:solidFill>
              <a:schemeClr val="tx2">
                <a:lumMod val="50000"/>
              </a:schemeClr>
            </a:solidFill>
          </a:ln>
        </p:spPr>
      </p:pic>
      <p:sp>
        <p:nvSpPr>
          <p:cNvPr id="55300" name="2 CuadroTexto"/>
          <p:cNvSpPr txBox="1">
            <a:spLocks noChangeArrowheads="1"/>
          </p:cNvSpPr>
          <p:nvPr/>
        </p:nvSpPr>
        <p:spPr bwMode="auto">
          <a:xfrm>
            <a:off x="6743700" y="2420938"/>
            <a:ext cx="273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17-22% RESPONDEN A INHIBIDORES DE TKI</a:t>
            </a:r>
          </a:p>
        </p:txBody>
      </p:sp>
      <p:sp>
        <p:nvSpPr>
          <p:cNvPr id="55301" name="5 CuadroTexto"/>
          <p:cNvSpPr txBox="1">
            <a:spLocks noChangeArrowheads="1"/>
          </p:cNvSpPr>
          <p:nvPr/>
        </p:nvSpPr>
        <p:spPr bwMode="auto">
          <a:xfrm>
            <a:off x="6743700" y="38608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NO FUMADORES</a:t>
            </a:r>
          </a:p>
        </p:txBody>
      </p:sp>
    </p:spTree>
    <p:extLst>
      <p:ext uri="{BB962C8B-B14F-4D97-AF65-F5344CB8AC3E}">
        <p14:creationId xmlns:p14="http://schemas.microsoft.com/office/powerpoint/2010/main" val="1100951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p:txBody>
          <a:bodyPr rtlCol="0">
            <a:normAutofit/>
          </a:bodyPr>
          <a:lstStyle/>
          <a:p>
            <a:pPr>
              <a:defRPr/>
            </a:pPr>
            <a:r>
              <a:rPr lang="es-ES" smtClean="0">
                <a:solidFill>
                  <a:schemeClr val="tx2">
                    <a:satMod val="200000"/>
                  </a:schemeClr>
                </a:solidFill>
                <a:ea typeface="+mj-ea"/>
                <a:cs typeface="+mj-cs"/>
              </a:rPr>
              <a:t>ADC ACINAR</a:t>
            </a:r>
          </a:p>
        </p:txBody>
      </p:sp>
      <p:pic>
        <p:nvPicPr>
          <p:cNvPr id="5" name="4 Marcador de contenido" descr="adc acinar.jpg"/>
          <p:cNvPicPr>
            <a:picLocks noGrp="1" noChangeAspect="1"/>
          </p:cNvPicPr>
          <p:nvPr>
            <p:ph sz="half" idx="1"/>
          </p:nvPr>
        </p:nvPicPr>
        <p:blipFill>
          <a:blip r:embed="rId3"/>
          <a:stretch>
            <a:fillRect/>
          </a:stretch>
        </p:blipFill>
        <p:spPr>
          <a:xfrm>
            <a:off x="2255838" y="2778126"/>
            <a:ext cx="3657600" cy="2582863"/>
          </a:xfrm>
          <a:ln w="28575">
            <a:solidFill>
              <a:schemeClr val="tx2">
                <a:lumMod val="75000"/>
              </a:schemeClr>
            </a:solidFill>
          </a:ln>
        </p:spPr>
      </p:pic>
      <p:sp>
        <p:nvSpPr>
          <p:cNvPr id="57348" name="2 CuadroTexto"/>
          <p:cNvSpPr txBox="1">
            <a:spLocks noChangeArrowheads="1"/>
          </p:cNvSpPr>
          <p:nvPr/>
        </p:nvSpPr>
        <p:spPr bwMode="auto">
          <a:xfrm>
            <a:off x="6456364" y="2492376"/>
            <a:ext cx="2663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62,5% PRESENTAN EGFR MUT</a:t>
            </a:r>
          </a:p>
        </p:txBody>
      </p:sp>
      <p:sp>
        <p:nvSpPr>
          <p:cNvPr id="57349" name="3 CuadroTexto"/>
          <p:cNvSpPr txBox="1">
            <a:spLocks noChangeArrowheads="1"/>
          </p:cNvSpPr>
          <p:nvPr/>
        </p:nvSpPr>
        <p:spPr bwMode="auto">
          <a:xfrm>
            <a:off x="6465889" y="3573463"/>
            <a:ext cx="2663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32% KRAS MUT</a:t>
            </a:r>
          </a:p>
        </p:txBody>
      </p:sp>
      <p:sp>
        <p:nvSpPr>
          <p:cNvPr id="57350" name="5 CuadroTexto"/>
          <p:cNvSpPr txBox="1">
            <a:spLocks noChangeArrowheads="1"/>
          </p:cNvSpPr>
          <p:nvPr/>
        </p:nvSpPr>
        <p:spPr bwMode="auto">
          <a:xfrm>
            <a:off x="6465889" y="4508500"/>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32%KRAS Y EGFR -</a:t>
            </a:r>
          </a:p>
        </p:txBody>
      </p:sp>
      <p:sp>
        <p:nvSpPr>
          <p:cNvPr id="57351" name="6 CuadroTexto"/>
          <p:cNvSpPr txBox="1">
            <a:spLocks noChangeArrowheads="1"/>
          </p:cNvSpPr>
          <p:nvPr/>
        </p:nvSpPr>
        <p:spPr bwMode="auto">
          <a:xfrm>
            <a:off x="6465889" y="5445126"/>
            <a:ext cx="2808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PATRON CLASICO DE ADC PEQUEÑOS PUROS INFILTRANTES</a:t>
            </a:r>
          </a:p>
        </p:txBody>
      </p:sp>
    </p:spTree>
    <p:extLst>
      <p:ext uri="{BB962C8B-B14F-4D97-AF65-F5344CB8AC3E}">
        <p14:creationId xmlns:p14="http://schemas.microsoft.com/office/powerpoint/2010/main" val="26912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p:txBody>
          <a:bodyPr rtlCol="0">
            <a:normAutofit/>
          </a:bodyPr>
          <a:lstStyle/>
          <a:p>
            <a:pPr>
              <a:defRPr/>
            </a:pPr>
            <a:r>
              <a:rPr lang="es-ES" smtClean="0">
                <a:solidFill>
                  <a:schemeClr val="tx2">
                    <a:satMod val="200000"/>
                  </a:schemeClr>
                </a:solidFill>
                <a:ea typeface="+mj-ea"/>
                <a:cs typeface="+mj-cs"/>
              </a:rPr>
              <a:t>ADC PAPILAR</a:t>
            </a:r>
          </a:p>
        </p:txBody>
      </p:sp>
      <p:pic>
        <p:nvPicPr>
          <p:cNvPr id="7" name="6 Marcador de contenido" descr="papilar2.jpg"/>
          <p:cNvPicPr>
            <a:picLocks noGrp="1" noChangeAspect="1"/>
          </p:cNvPicPr>
          <p:nvPr>
            <p:ph sz="half" idx="1"/>
          </p:nvPr>
        </p:nvPicPr>
        <p:blipFill>
          <a:blip r:embed="rId2"/>
          <a:stretch>
            <a:fillRect/>
          </a:stretch>
        </p:blipFill>
        <p:spPr>
          <a:xfrm>
            <a:off x="2255838" y="2606676"/>
            <a:ext cx="3657600" cy="2925763"/>
          </a:xfrm>
          <a:ln w="28575">
            <a:solidFill>
              <a:schemeClr val="tx2">
                <a:lumMod val="75000"/>
              </a:schemeClr>
            </a:solidFill>
          </a:ln>
        </p:spPr>
      </p:pic>
      <p:sp>
        <p:nvSpPr>
          <p:cNvPr id="59396" name="2 CuadroTexto"/>
          <p:cNvSpPr txBox="1">
            <a:spLocks noChangeArrowheads="1"/>
          </p:cNvSpPr>
          <p:nvPr/>
        </p:nvSpPr>
        <p:spPr bwMode="auto">
          <a:xfrm>
            <a:off x="6959600" y="2924175"/>
            <a:ext cx="3024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NO FUMADORES</a:t>
            </a:r>
          </a:p>
        </p:txBody>
      </p:sp>
      <p:sp>
        <p:nvSpPr>
          <p:cNvPr id="59397" name="3 CuadroTexto"/>
          <p:cNvSpPr txBox="1">
            <a:spLocks noChangeArrowheads="1"/>
          </p:cNvSpPr>
          <p:nvPr/>
        </p:nvSpPr>
        <p:spPr bwMode="auto">
          <a:xfrm>
            <a:off x="6959600" y="3789363"/>
            <a:ext cx="30241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MENOR SOBREVIDA Y MAYOR INVASION VASCULAR EN ESTADIOS PRECOCES</a:t>
            </a:r>
          </a:p>
        </p:txBody>
      </p:sp>
      <p:sp>
        <p:nvSpPr>
          <p:cNvPr id="59398" name="4 CuadroTexto"/>
          <p:cNvSpPr txBox="1">
            <a:spLocks noChangeArrowheads="1"/>
          </p:cNvSpPr>
          <p:nvPr/>
        </p:nvSpPr>
        <p:spPr bwMode="auto">
          <a:xfrm>
            <a:off x="6959600" y="5373689"/>
            <a:ext cx="30241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SOBREVIDA ESTADIO I 79% VS 93% DE OTROS TIPOS HISTOLOGICOS</a:t>
            </a:r>
          </a:p>
        </p:txBody>
      </p:sp>
    </p:spTree>
    <p:extLst>
      <p:ext uri="{BB962C8B-B14F-4D97-AF65-F5344CB8AC3E}">
        <p14:creationId xmlns:p14="http://schemas.microsoft.com/office/powerpoint/2010/main" val="7708068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p:cNvSpPr>
            <a:spLocks noGrp="1"/>
          </p:cNvSpPr>
          <p:nvPr>
            <p:ph type="title"/>
          </p:nvPr>
        </p:nvSpPr>
        <p:spPr/>
        <p:txBody>
          <a:bodyPr rtlCol="0">
            <a:normAutofit/>
          </a:bodyPr>
          <a:lstStyle/>
          <a:p>
            <a:pPr>
              <a:defRPr/>
            </a:pPr>
            <a:r>
              <a:rPr lang="es-CL" sz="4800">
                <a:solidFill>
                  <a:schemeClr val="accent1">
                    <a:lumMod val="75000"/>
                  </a:schemeClr>
                </a:solidFill>
              </a:rPr>
              <a:t>ADC MICROPAPILAR</a:t>
            </a:r>
          </a:p>
        </p:txBody>
      </p:sp>
      <p:pic>
        <p:nvPicPr>
          <p:cNvPr id="4" name="3 Marcador de contenido" descr="micropapilar acerca.jpg"/>
          <p:cNvPicPr>
            <a:picLocks noGrp="1" noChangeAspect="1"/>
          </p:cNvPicPr>
          <p:nvPr>
            <p:ph idx="1"/>
          </p:nvPr>
        </p:nvPicPr>
        <p:blipFill>
          <a:blip r:embed="rId2"/>
          <a:stretch>
            <a:fillRect/>
          </a:stretch>
        </p:blipFill>
        <p:spPr>
          <a:xfrm>
            <a:off x="1919288" y="2947989"/>
            <a:ext cx="3509962" cy="2808287"/>
          </a:xfrm>
          <a:ln w="28575">
            <a:solidFill>
              <a:schemeClr val="tx2">
                <a:lumMod val="75000"/>
              </a:schemeClr>
            </a:solidFill>
          </a:ln>
          <a:extLst/>
        </p:spPr>
      </p:pic>
      <p:sp>
        <p:nvSpPr>
          <p:cNvPr id="60420" name="4 CuadroTexto"/>
          <p:cNvSpPr txBox="1">
            <a:spLocks noChangeArrowheads="1"/>
          </p:cNvSpPr>
          <p:nvPr/>
        </p:nvSpPr>
        <p:spPr bwMode="auto">
          <a:xfrm>
            <a:off x="5843589" y="2060576"/>
            <a:ext cx="3527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11163">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ES" altLang="es-CL"/>
              <a:t>  75% de los casos presenta mutación  para EGFR, KARAS o BRAF</a:t>
            </a:r>
          </a:p>
        </p:txBody>
      </p:sp>
      <p:sp>
        <p:nvSpPr>
          <p:cNvPr id="60421" name="6 CuadroTexto"/>
          <p:cNvSpPr txBox="1">
            <a:spLocks noChangeArrowheads="1"/>
          </p:cNvSpPr>
          <p:nvPr/>
        </p:nvSpPr>
        <p:spPr bwMode="auto">
          <a:xfrm>
            <a:off x="6348413" y="3573463"/>
            <a:ext cx="29511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Mayor invasión pleural y metástasis  que otros  subtipos del mismo tamaño</a:t>
            </a:r>
          </a:p>
        </p:txBody>
      </p:sp>
      <p:sp>
        <p:nvSpPr>
          <p:cNvPr id="60422" name="7 CuadroTexto"/>
          <p:cNvSpPr txBox="1">
            <a:spLocks noChangeArrowheads="1"/>
          </p:cNvSpPr>
          <p:nvPr/>
        </p:nvSpPr>
        <p:spPr bwMode="auto">
          <a:xfrm>
            <a:off x="6370638" y="5157788"/>
            <a:ext cx="2951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Su presencia sobre el 10% empeora el pronóstico </a:t>
            </a:r>
          </a:p>
        </p:txBody>
      </p:sp>
    </p:spTree>
    <p:extLst>
      <p:ext uri="{BB962C8B-B14F-4D97-AF65-F5344CB8AC3E}">
        <p14:creationId xmlns:p14="http://schemas.microsoft.com/office/powerpoint/2010/main" val="4171505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p:cNvSpPr>
            <a:spLocks noGrp="1"/>
          </p:cNvSpPr>
          <p:nvPr>
            <p:ph type="title"/>
          </p:nvPr>
        </p:nvSpPr>
        <p:spPr/>
        <p:txBody>
          <a:bodyPr rtlCol="0">
            <a:normAutofit/>
          </a:bodyPr>
          <a:lstStyle/>
          <a:p>
            <a:pPr>
              <a:defRPr/>
            </a:pPr>
            <a:r>
              <a:rPr lang="es-CL" sz="4800">
                <a:solidFill>
                  <a:schemeClr val="accent1">
                    <a:lumMod val="75000"/>
                  </a:schemeClr>
                </a:solidFill>
              </a:rPr>
              <a:t>SUBTIPOS NEGATIVOS</a:t>
            </a:r>
          </a:p>
        </p:txBody>
      </p:sp>
      <p:pic>
        <p:nvPicPr>
          <p:cNvPr id="5" name="12 Marcador de contenido" descr="carcinoma  coloideo.jpg"/>
          <p:cNvPicPr>
            <a:picLocks noGrp="1" noChangeAspect="1"/>
          </p:cNvPicPr>
          <p:nvPr>
            <p:ph sz="half" idx="1"/>
          </p:nvPr>
        </p:nvPicPr>
        <p:blipFill>
          <a:blip r:embed="rId3"/>
          <a:stretch>
            <a:fillRect/>
          </a:stretch>
        </p:blipFill>
        <p:spPr>
          <a:xfrm>
            <a:off x="1909763" y="2070100"/>
            <a:ext cx="2817812" cy="2254250"/>
          </a:xfrm>
          <a:ln w="28575">
            <a:solidFill>
              <a:schemeClr val="tx2">
                <a:lumMod val="75000"/>
              </a:schemeClr>
            </a:solidFill>
          </a:ln>
        </p:spPr>
      </p:pic>
      <p:pic>
        <p:nvPicPr>
          <p:cNvPr id="6" name="5 Imagen" descr="carcinoma solido.jpg"/>
          <p:cNvPicPr>
            <a:picLocks noChangeAspect="1"/>
          </p:cNvPicPr>
          <p:nvPr/>
        </p:nvPicPr>
        <p:blipFill>
          <a:blip r:embed="rId4"/>
          <a:stretch>
            <a:fillRect/>
          </a:stretch>
        </p:blipFill>
        <p:spPr>
          <a:xfrm>
            <a:off x="1919289" y="4497388"/>
            <a:ext cx="2808287" cy="2247900"/>
          </a:xfrm>
          <a:prstGeom prst="rect">
            <a:avLst/>
          </a:prstGeom>
          <a:ln w="28575">
            <a:solidFill>
              <a:schemeClr val="tx2">
                <a:lumMod val="75000"/>
              </a:schemeClr>
            </a:solidFill>
          </a:ln>
        </p:spPr>
      </p:pic>
      <p:pic>
        <p:nvPicPr>
          <p:cNvPr id="7" name="1 Imagen" descr="aq2.jpg"/>
          <p:cNvPicPr>
            <a:picLocks noChangeAspect="1"/>
          </p:cNvPicPr>
          <p:nvPr isPhoto="1"/>
        </p:nvPicPr>
        <p:blipFill>
          <a:blip r:embed="rId5"/>
          <a:srcRect/>
          <a:stretch>
            <a:fillRect/>
          </a:stretch>
        </p:blipFill>
        <p:spPr>
          <a:xfrm>
            <a:off x="5273675" y="2095500"/>
            <a:ext cx="2808288" cy="2247900"/>
          </a:xfrm>
          <a:prstGeom prst="rect">
            <a:avLst/>
          </a:prstGeom>
          <a:ln w="28575">
            <a:solidFill>
              <a:schemeClr val="tx2">
                <a:lumMod val="50000"/>
              </a:schemeClr>
            </a:solidFill>
          </a:ln>
        </p:spPr>
      </p:pic>
      <p:pic>
        <p:nvPicPr>
          <p:cNvPr id="8" name="4 Marcador de contenido" descr="celuls grandes solido bonito.jpg"/>
          <p:cNvPicPr>
            <a:picLocks noChangeAspect="1"/>
          </p:cNvPicPr>
          <p:nvPr/>
        </p:nvPicPr>
        <p:blipFill>
          <a:blip r:embed="rId6"/>
          <a:stretch>
            <a:fillRect/>
          </a:stretch>
        </p:blipFill>
        <p:spPr>
          <a:xfrm>
            <a:off x="5273675" y="4497388"/>
            <a:ext cx="2808288" cy="2247900"/>
          </a:xfrm>
          <a:prstGeom prst="rect">
            <a:avLst/>
          </a:prstGeom>
          <a:ln w="28575">
            <a:solidFill>
              <a:schemeClr val="tx2">
                <a:lumMod val="75000"/>
              </a:schemeClr>
            </a:solidFill>
          </a:ln>
        </p:spPr>
      </p:pic>
      <p:sp>
        <p:nvSpPr>
          <p:cNvPr id="61447" name="8 CuadroTexto"/>
          <p:cNvSpPr txBox="1">
            <a:spLocks noChangeArrowheads="1"/>
          </p:cNvSpPr>
          <p:nvPr/>
        </p:nvSpPr>
        <p:spPr bwMode="auto">
          <a:xfrm>
            <a:off x="8137526" y="207010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EGFR –  KRAS+</a:t>
            </a:r>
          </a:p>
        </p:txBody>
      </p:sp>
      <p:sp>
        <p:nvSpPr>
          <p:cNvPr id="61448" name="9 CuadroTexto"/>
          <p:cNvSpPr txBox="1">
            <a:spLocks noChangeArrowheads="1"/>
          </p:cNvSpPr>
          <p:nvPr/>
        </p:nvSpPr>
        <p:spPr bwMode="auto">
          <a:xfrm>
            <a:off x="8150226" y="2776539"/>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TTF1 -</a:t>
            </a:r>
          </a:p>
        </p:txBody>
      </p:sp>
      <p:sp>
        <p:nvSpPr>
          <p:cNvPr id="61449" name="10 CuadroTexto"/>
          <p:cNvSpPr txBox="1">
            <a:spLocks noChangeArrowheads="1"/>
          </p:cNvSpPr>
          <p:nvPr/>
        </p:nvSpPr>
        <p:spPr bwMode="auto">
          <a:xfrm>
            <a:off x="8220076" y="350202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5-12% ALK MUT</a:t>
            </a:r>
          </a:p>
        </p:txBody>
      </p:sp>
      <p:sp>
        <p:nvSpPr>
          <p:cNvPr id="61450" name="11 CuadroTexto"/>
          <p:cNvSpPr txBox="1">
            <a:spLocks noChangeArrowheads="1"/>
          </p:cNvSpPr>
          <p:nvPr/>
        </p:nvSpPr>
        <p:spPr bwMode="auto">
          <a:xfrm>
            <a:off x="2208213" y="3502025"/>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COLOIDEO</a:t>
            </a:r>
          </a:p>
        </p:txBody>
      </p:sp>
      <p:sp>
        <p:nvSpPr>
          <p:cNvPr id="61451" name="12 CuadroTexto"/>
          <p:cNvSpPr txBox="1">
            <a:spLocks noChangeArrowheads="1"/>
          </p:cNvSpPr>
          <p:nvPr/>
        </p:nvSpPr>
        <p:spPr bwMode="auto">
          <a:xfrm>
            <a:off x="5735638" y="3502025"/>
            <a:ext cx="1439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G. SALIVAL</a:t>
            </a:r>
          </a:p>
        </p:txBody>
      </p:sp>
      <p:sp>
        <p:nvSpPr>
          <p:cNvPr id="61452" name="13 CuadroTexto"/>
          <p:cNvSpPr txBox="1">
            <a:spLocks noChangeArrowheads="1"/>
          </p:cNvSpPr>
          <p:nvPr/>
        </p:nvSpPr>
        <p:spPr bwMode="auto">
          <a:xfrm>
            <a:off x="2208213" y="5732464"/>
            <a:ext cx="172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ADC SOLIDO</a:t>
            </a:r>
          </a:p>
        </p:txBody>
      </p:sp>
      <p:sp>
        <p:nvSpPr>
          <p:cNvPr id="61453" name="14 CuadroTexto"/>
          <p:cNvSpPr txBox="1">
            <a:spLocks noChangeArrowheads="1"/>
          </p:cNvSpPr>
          <p:nvPr/>
        </p:nvSpPr>
        <p:spPr bwMode="auto">
          <a:xfrm>
            <a:off x="5591175" y="5732464"/>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CELULA GRANDE</a:t>
            </a:r>
          </a:p>
        </p:txBody>
      </p:sp>
      <p:sp>
        <p:nvSpPr>
          <p:cNvPr id="61454" name="2 CuadroTexto"/>
          <p:cNvSpPr txBox="1">
            <a:spLocks noChangeArrowheads="1"/>
          </p:cNvSpPr>
          <p:nvPr/>
        </p:nvSpPr>
        <p:spPr bwMode="auto">
          <a:xfrm>
            <a:off x="8220076" y="4494214"/>
            <a:ext cx="1984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Tienen una alta reproducibilidad diagnostica</a:t>
            </a:r>
          </a:p>
        </p:txBody>
      </p:sp>
    </p:spTree>
    <p:extLst>
      <p:ext uri="{BB962C8B-B14F-4D97-AF65-F5344CB8AC3E}">
        <p14:creationId xmlns:p14="http://schemas.microsoft.com/office/powerpoint/2010/main" val="721523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5 Marcador de contenido"/>
          <p:cNvSpPr>
            <a:spLocks noGrp="1"/>
          </p:cNvSpPr>
          <p:nvPr>
            <p:ph idx="4294967295"/>
          </p:nvPr>
        </p:nvSpPr>
        <p:spPr>
          <a:xfrm>
            <a:off x="1524000" y="404813"/>
            <a:ext cx="7747000" cy="5721350"/>
          </a:xfrm>
        </p:spPr>
        <p:txBody>
          <a:bodyPr>
            <a:normAutofit fontScale="92500" lnSpcReduction="10000"/>
          </a:bodyPr>
          <a:lstStyle/>
          <a:p>
            <a:pPr eaLnBrk="1" hangingPunct="1">
              <a:lnSpc>
                <a:spcPct val="90000"/>
              </a:lnSpc>
            </a:pPr>
            <a:r>
              <a:rPr lang="es-CL" altLang="es-CL" smtClean="0"/>
              <a:t>80% De los adenocarcinomas son mixtos</a:t>
            </a:r>
          </a:p>
          <a:p>
            <a:pPr eaLnBrk="1" hangingPunct="1">
              <a:lnSpc>
                <a:spcPct val="90000"/>
              </a:lnSpc>
            </a:pPr>
            <a:endParaRPr lang="es-CL" altLang="es-CL" smtClean="0"/>
          </a:p>
          <a:p>
            <a:pPr eaLnBrk="1" hangingPunct="1">
              <a:lnSpc>
                <a:spcPct val="90000"/>
              </a:lnSpc>
            </a:pPr>
            <a:endParaRPr lang="es-CL" altLang="es-CL" smtClean="0"/>
          </a:p>
          <a:p>
            <a:pPr eaLnBrk="1" hangingPunct="1">
              <a:lnSpc>
                <a:spcPct val="90000"/>
              </a:lnSpc>
            </a:pPr>
            <a:r>
              <a:rPr lang="es-CL" altLang="es-CL" smtClean="0"/>
              <a:t>Suele metastizar el subtipo más frecuente y el más agresivo.</a:t>
            </a:r>
          </a:p>
          <a:p>
            <a:pPr eaLnBrk="1" hangingPunct="1">
              <a:lnSpc>
                <a:spcPct val="90000"/>
              </a:lnSpc>
              <a:buFont typeface="Arial" panose="020B0604020202020204" pitchFamily="34" charset="0"/>
              <a:buNone/>
            </a:pPr>
            <a:endParaRPr lang="es-CL" altLang="es-CL" smtClean="0"/>
          </a:p>
          <a:p>
            <a:pPr eaLnBrk="1" hangingPunct="1">
              <a:lnSpc>
                <a:spcPct val="90000"/>
              </a:lnSpc>
              <a:buFont typeface="Arial" panose="020B0604020202020204" pitchFamily="34" charset="0"/>
              <a:buNone/>
            </a:pPr>
            <a:endParaRPr lang="es-CL" altLang="es-CL" smtClean="0"/>
          </a:p>
          <a:p>
            <a:pPr eaLnBrk="1" hangingPunct="1">
              <a:lnSpc>
                <a:spcPct val="90000"/>
              </a:lnSpc>
            </a:pPr>
            <a:r>
              <a:rPr lang="es-CL" altLang="es-CL" smtClean="0"/>
              <a:t>Debe informarse el subtipo predominante y los subtipos presentes sobre el 10%</a:t>
            </a:r>
          </a:p>
          <a:p>
            <a:pPr eaLnBrk="1" hangingPunct="1">
              <a:lnSpc>
                <a:spcPct val="90000"/>
              </a:lnSpc>
            </a:pPr>
            <a:endParaRPr lang="es-CL" altLang="es-CL" smtClean="0"/>
          </a:p>
          <a:p>
            <a:pPr eaLnBrk="1" hangingPunct="1">
              <a:lnSpc>
                <a:spcPct val="90000"/>
              </a:lnSpc>
              <a:buFont typeface="Arial" panose="020B0604020202020204" pitchFamily="34" charset="0"/>
              <a:buNone/>
            </a:pPr>
            <a:endParaRPr lang="es-CL" altLang="es-CL" smtClean="0"/>
          </a:p>
          <a:p>
            <a:pPr eaLnBrk="1" hangingPunct="1">
              <a:lnSpc>
                <a:spcPct val="90000"/>
              </a:lnSpc>
            </a:pPr>
            <a:r>
              <a:rPr lang="es-CL" altLang="es-CL" smtClean="0"/>
              <a:t>El patrón papilar sobre el 10% empeora el pronóstico y aumenta las posibilidades de metátasis.</a:t>
            </a:r>
          </a:p>
        </p:txBody>
      </p:sp>
    </p:spTree>
    <p:extLst>
      <p:ext uri="{BB962C8B-B14F-4D97-AF65-F5344CB8AC3E}">
        <p14:creationId xmlns:p14="http://schemas.microsoft.com/office/powerpoint/2010/main" val="1499900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1062039"/>
            <a:ext cx="3960812"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1 CuadroTexto"/>
          <p:cNvSpPr txBox="1">
            <a:spLocks noChangeArrowheads="1"/>
          </p:cNvSpPr>
          <p:nvPr/>
        </p:nvSpPr>
        <p:spPr bwMode="auto">
          <a:xfrm>
            <a:off x="7464426" y="1484314"/>
            <a:ext cx="2303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              BAC</a:t>
            </a:r>
          </a:p>
        </p:txBody>
      </p:sp>
      <p:sp>
        <p:nvSpPr>
          <p:cNvPr id="64516" name="2 CuadroTexto"/>
          <p:cNvSpPr txBox="1">
            <a:spLocks noChangeArrowheads="1"/>
          </p:cNvSpPr>
          <p:nvPr/>
        </p:nvSpPr>
        <p:spPr bwMode="auto">
          <a:xfrm>
            <a:off x="7680325" y="2781300"/>
            <a:ext cx="2592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ACINAR O PAPILAR</a:t>
            </a:r>
          </a:p>
        </p:txBody>
      </p:sp>
      <p:sp>
        <p:nvSpPr>
          <p:cNvPr id="64517" name="3 CuadroTexto"/>
          <p:cNvSpPr txBox="1">
            <a:spLocks noChangeArrowheads="1"/>
          </p:cNvSpPr>
          <p:nvPr/>
        </p:nvSpPr>
        <p:spPr bwMode="auto">
          <a:xfrm>
            <a:off x="7824789" y="4292601"/>
            <a:ext cx="244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a:t>SOLIDO MICROPAPILAR</a:t>
            </a:r>
          </a:p>
          <a:p>
            <a:pPr eaLnBrk="1" hangingPunct="1"/>
            <a:r>
              <a:rPr lang="es-CL" altLang="es-CL"/>
              <a:t>CRIBIFORME</a:t>
            </a:r>
          </a:p>
        </p:txBody>
      </p:sp>
      <p:sp>
        <p:nvSpPr>
          <p:cNvPr id="64518" name="6 CuadroTexto"/>
          <p:cNvSpPr txBox="1">
            <a:spLocks noChangeArrowheads="1"/>
          </p:cNvSpPr>
          <p:nvPr/>
        </p:nvSpPr>
        <p:spPr bwMode="auto">
          <a:xfrm>
            <a:off x="2279650" y="333375"/>
            <a:ext cx="7488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800"/>
              <a:t>                         GRADO HISTOLOGICO</a:t>
            </a:r>
          </a:p>
        </p:txBody>
      </p:sp>
      <p:pic>
        <p:nvPicPr>
          <p:cNvPr id="645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6200775"/>
            <a:ext cx="7400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266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a:defRPr/>
            </a:pPr>
            <a:r>
              <a:rPr lang="es-CL" smtClean="0">
                <a:solidFill>
                  <a:schemeClr val="accent1">
                    <a:lumMod val="75000"/>
                  </a:schemeClr>
                </a:solidFill>
                <a:ea typeface="+mj-ea"/>
                <a:cs typeface="+mj-cs"/>
              </a:rPr>
              <a:t>EN LAS RESECCIONES</a:t>
            </a:r>
            <a:endParaRPr lang="es-CL">
              <a:solidFill>
                <a:schemeClr val="accent1">
                  <a:lumMod val="75000"/>
                </a:schemeClr>
              </a:solidFill>
              <a:ea typeface="+mj-ea"/>
              <a:cs typeface="+mj-cs"/>
            </a:endParaRPr>
          </a:p>
        </p:txBody>
      </p:sp>
      <p:sp>
        <p:nvSpPr>
          <p:cNvPr id="66563" name="3 CuadroTexto"/>
          <p:cNvSpPr txBox="1">
            <a:spLocks noChangeArrowheads="1"/>
          </p:cNvSpPr>
          <p:nvPr/>
        </p:nvSpPr>
        <p:spPr bwMode="auto">
          <a:xfrm>
            <a:off x="2844800" y="2420938"/>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000"/>
              <a:t> DEBE INFORMARSE SUBTIPO PREDOMINANTE</a:t>
            </a:r>
          </a:p>
        </p:txBody>
      </p:sp>
      <p:sp>
        <p:nvSpPr>
          <p:cNvPr id="66564" name="5 CuadroTexto"/>
          <p:cNvSpPr txBox="1">
            <a:spLocks noChangeArrowheads="1"/>
          </p:cNvSpPr>
          <p:nvPr/>
        </p:nvSpPr>
        <p:spPr bwMode="auto">
          <a:xfrm>
            <a:off x="2927350" y="3716338"/>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000"/>
              <a:t>PATRON SECUNDARIO</a:t>
            </a:r>
          </a:p>
        </p:txBody>
      </p:sp>
      <p:sp>
        <p:nvSpPr>
          <p:cNvPr id="66565" name="6 CuadroTexto"/>
          <p:cNvSpPr txBox="1">
            <a:spLocks noChangeArrowheads="1"/>
          </p:cNvSpPr>
          <p:nvPr/>
        </p:nvSpPr>
        <p:spPr bwMode="auto">
          <a:xfrm>
            <a:off x="2927350" y="4941888"/>
            <a:ext cx="676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000"/>
              <a:t>SUBTIPOS SOBRE EL 10%</a:t>
            </a:r>
          </a:p>
        </p:txBody>
      </p:sp>
      <p:sp>
        <p:nvSpPr>
          <p:cNvPr id="66566" name="7 CuadroTexto"/>
          <p:cNvSpPr txBox="1">
            <a:spLocks noChangeArrowheads="1"/>
          </p:cNvSpPr>
          <p:nvPr/>
        </p:nvSpPr>
        <p:spPr bwMode="auto">
          <a:xfrm>
            <a:off x="2927350" y="6021389"/>
            <a:ext cx="6769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L" sz="2000"/>
              <a:t>EVENTUALMENTE EL ESTADO DE LOS GENES SUPRESORES TUMORALES</a:t>
            </a:r>
          </a:p>
        </p:txBody>
      </p:sp>
    </p:spTree>
    <p:extLst>
      <p:ext uri="{BB962C8B-B14F-4D97-AF65-F5344CB8AC3E}">
        <p14:creationId xmlns:p14="http://schemas.microsoft.com/office/powerpoint/2010/main" val="1607666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4 Marcador de contenido"/>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919288" y="1125538"/>
            <a:ext cx="8362950" cy="4318000"/>
          </a:xfrm>
        </p:spPr>
      </p:pic>
    </p:spTree>
    <p:extLst>
      <p:ext uri="{BB962C8B-B14F-4D97-AF65-F5344CB8AC3E}">
        <p14:creationId xmlns:p14="http://schemas.microsoft.com/office/powerpoint/2010/main" val="38628314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Título"/>
          <p:cNvSpPr>
            <a:spLocks noGrp="1"/>
          </p:cNvSpPr>
          <p:nvPr>
            <p:ph type="title"/>
          </p:nvPr>
        </p:nvSpPr>
        <p:spPr/>
        <p:txBody>
          <a:bodyPr rtlCol="0">
            <a:normAutofit/>
          </a:bodyPr>
          <a:lstStyle/>
          <a:p>
            <a:pPr>
              <a:defRPr/>
            </a:pPr>
            <a:r>
              <a:rPr lang="es-CL" smtClean="0">
                <a:solidFill>
                  <a:schemeClr val="accent1">
                    <a:lumMod val="75000"/>
                  </a:schemeClr>
                </a:solidFill>
                <a:ea typeface="+mj-ea"/>
                <a:cs typeface="+mj-cs"/>
              </a:rPr>
              <a:t>CARCINOMAS NO RESECABLES</a:t>
            </a:r>
          </a:p>
        </p:txBody>
      </p:sp>
      <p:sp>
        <p:nvSpPr>
          <p:cNvPr id="69635" name="2 Marcador de contenido"/>
          <p:cNvSpPr>
            <a:spLocks noGrp="1"/>
          </p:cNvSpPr>
          <p:nvPr>
            <p:ph idx="1"/>
          </p:nvPr>
        </p:nvSpPr>
        <p:spPr/>
        <p:txBody>
          <a:bodyPr/>
          <a:lstStyle/>
          <a:p>
            <a:pPr eaLnBrk="1" hangingPunct="1"/>
            <a:r>
              <a:rPr lang="es-CL" altLang="es-CL" smtClean="0"/>
              <a:t>Necesidad de tejido para diagnóstico.</a:t>
            </a:r>
          </a:p>
          <a:p>
            <a:pPr eaLnBrk="1" hangingPunct="1">
              <a:buFont typeface="Arial" panose="020B0604020202020204" pitchFamily="34" charset="0"/>
              <a:buNone/>
            </a:pPr>
            <a:endParaRPr lang="es-CL" altLang="es-CL" smtClean="0"/>
          </a:p>
          <a:p>
            <a:pPr eaLnBrk="1" hangingPunct="1"/>
            <a:r>
              <a:rPr lang="es-CL" altLang="es-CL" smtClean="0"/>
              <a:t>Necesidad de precisión en el tipo histológico.</a:t>
            </a:r>
          </a:p>
          <a:p>
            <a:pPr eaLnBrk="1" hangingPunct="1">
              <a:buFont typeface="Arial" panose="020B0604020202020204" pitchFamily="34" charset="0"/>
              <a:buNone/>
            </a:pPr>
            <a:endParaRPr lang="es-CL" altLang="es-CL" smtClean="0"/>
          </a:p>
          <a:p>
            <a:pPr eaLnBrk="1" hangingPunct="1"/>
            <a:r>
              <a:rPr lang="es-CL" altLang="es-CL" smtClean="0"/>
              <a:t>Necesidad de muestra suficiente para estudios complementarios.</a:t>
            </a:r>
          </a:p>
          <a:p>
            <a:pPr eaLnBrk="1" hangingPunct="1">
              <a:buFont typeface="Arial" panose="020B0604020202020204" pitchFamily="34" charset="0"/>
              <a:buNone/>
            </a:pPr>
            <a:r>
              <a:rPr lang="es-CL" altLang="es-CL" smtClean="0"/>
              <a:t>              - Inmunohistoquímica.</a:t>
            </a:r>
          </a:p>
          <a:p>
            <a:pPr eaLnBrk="1" hangingPunct="1">
              <a:buFont typeface="Arial" panose="020B0604020202020204" pitchFamily="34" charset="0"/>
              <a:buNone/>
            </a:pPr>
            <a:r>
              <a:rPr lang="es-CL" altLang="es-CL" smtClean="0"/>
              <a:t>              - Análisis de mutaciones.</a:t>
            </a:r>
          </a:p>
        </p:txBody>
      </p:sp>
      <p:pic>
        <p:nvPicPr>
          <p:cNvPr id="69636" name="Picture 2" descr="C:\Users\cristina\Desktop\Respaldo\Mis documentos\Mis imágenes\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292600"/>
            <a:ext cx="2160587"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3311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rtlCol="0">
            <a:normAutofit/>
          </a:bodyPr>
          <a:lstStyle/>
          <a:p>
            <a:pPr>
              <a:defRPr/>
            </a:pPr>
            <a:r>
              <a:rPr lang="es-ES" smtClean="0">
                <a:solidFill>
                  <a:schemeClr val="tx1"/>
                </a:solidFill>
                <a:ea typeface="+mj-ea"/>
                <a:cs typeface="+mj-cs"/>
              </a:rPr>
              <a:t>Hamartoma</a:t>
            </a:r>
            <a:endParaRPr lang="es-MX" smtClean="0">
              <a:solidFill>
                <a:schemeClr val="tx1"/>
              </a:solidFill>
              <a:ea typeface="+mj-ea"/>
              <a:cs typeface="+mj-cs"/>
            </a:endParaRPr>
          </a:p>
        </p:txBody>
      </p:sp>
      <p:sp>
        <p:nvSpPr>
          <p:cNvPr id="13315" name="Rectangle 3"/>
          <p:cNvSpPr>
            <a:spLocks noGrp="1" noChangeArrowheads="1"/>
          </p:cNvSpPr>
          <p:nvPr>
            <p:ph idx="1"/>
          </p:nvPr>
        </p:nvSpPr>
        <p:spPr/>
        <p:txBody>
          <a:bodyPr/>
          <a:lstStyle/>
          <a:p>
            <a:pPr eaLnBrk="1" hangingPunct="1"/>
            <a:r>
              <a:rPr lang="es-MX" altLang="es-CL" smtClean="0"/>
              <a:t>ADULTOS</a:t>
            </a:r>
          </a:p>
          <a:p>
            <a:pPr eaLnBrk="1" hangingPunct="1"/>
            <a:r>
              <a:rPr lang="es-MX" altLang="es-CL" smtClean="0"/>
              <a:t>USUALMENTE SOLITARIO</a:t>
            </a:r>
          </a:p>
          <a:p>
            <a:pPr eaLnBrk="1" hangingPunct="1"/>
            <a:r>
              <a:rPr lang="es-MX" altLang="es-CL" smtClean="0"/>
              <a:t>SUBPLEURAL</a:t>
            </a:r>
          </a:p>
          <a:p>
            <a:pPr eaLnBrk="1" hangingPunct="1"/>
            <a:r>
              <a:rPr lang="es-MX" altLang="es-CL" smtClean="0"/>
              <a:t>TAMAÑO Y FORMA DE MONEDA</a:t>
            </a:r>
          </a:p>
          <a:p>
            <a:pPr eaLnBrk="1" hangingPunct="1"/>
            <a:r>
              <a:rPr lang="es-MX" altLang="es-CL" smtClean="0"/>
              <a:t>(&lt;4CM)</a:t>
            </a:r>
          </a:p>
          <a:p>
            <a:pPr eaLnBrk="1" hangingPunct="1"/>
            <a:r>
              <a:rPr lang="es-MX" altLang="es-CL" smtClean="0"/>
              <a:t>ASPECTO RX DE POPCORN CON CALCIFICACIÓN</a:t>
            </a:r>
          </a:p>
          <a:p>
            <a:pPr eaLnBrk="1" hangingPunct="1"/>
            <a:endParaRPr lang="es-MX" altLang="es-CL" smtClean="0"/>
          </a:p>
        </p:txBody>
      </p:sp>
    </p:spTree>
    <p:extLst>
      <p:ext uri="{BB962C8B-B14F-4D97-AF65-F5344CB8AC3E}">
        <p14:creationId xmlns:p14="http://schemas.microsoft.com/office/powerpoint/2010/main" val="372235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688" y="1524000"/>
            <a:ext cx="2043112"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065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926" y="3275013"/>
            <a:ext cx="204787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066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526" y="5049838"/>
            <a:ext cx="2073275"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83973" name="Rectangle 5"/>
          <p:cNvSpPr>
            <a:spLocks noGrp="1" noChangeArrowheads="1"/>
          </p:cNvSpPr>
          <p:nvPr>
            <p:ph type="title"/>
          </p:nvPr>
        </p:nvSpPr>
        <p:spPr>
          <a:xfrm>
            <a:off x="2279651" y="620713"/>
            <a:ext cx="7756525" cy="1054100"/>
          </a:xfrm>
        </p:spPr>
        <p:txBody>
          <a:bodyPr rtlCol="0">
            <a:normAutofit fontScale="90000"/>
          </a:bodyPr>
          <a:lstStyle/>
          <a:p>
            <a:pPr>
              <a:defRPr/>
            </a:pPr>
            <a:r>
              <a:rPr lang="en-GB" smtClean="0">
                <a:solidFill>
                  <a:schemeClr val="tx2">
                    <a:satMod val="200000"/>
                  </a:schemeClr>
                </a:solidFill>
                <a:ea typeface="+mj-ea"/>
                <a:cs typeface="+mj-cs"/>
              </a:rPr>
              <a:t>ELECCION DE LA TOMA DE MUESTRA</a:t>
            </a:r>
          </a:p>
        </p:txBody>
      </p:sp>
      <p:sp>
        <p:nvSpPr>
          <p:cNvPr id="70662" name="Rectangle 6"/>
          <p:cNvSpPr>
            <a:spLocks noGrp="1" noChangeArrowheads="1"/>
          </p:cNvSpPr>
          <p:nvPr>
            <p:ph idx="1"/>
          </p:nvPr>
        </p:nvSpPr>
        <p:spPr>
          <a:xfrm>
            <a:off x="1981201" y="1600200"/>
            <a:ext cx="5959475" cy="4954588"/>
          </a:xfrm>
        </p:spPr>
        <p:txBody>
          <a:bodyPr/>
          <a:lstStyle/>
          <a:p>
            <a:pPr eaLnBrk="1" hangingPunct="1"/>
            <a:endParaRPr lang="en-GB" altLang="es-CL" smtClean="0"/>
          </a:p>
          <a:p>
            <a:pPr eaLnBrk="1" hangingPunct="1"/>
            <a:endParaRPr lang="en-GB" altLang="es-CL" smtClean="0"/>
          </a:p>
          <a:p>
            <a:pPr eaLnBrk="1" hangingPunct="1"/>
            <a:r>
              <a:rPr lang="en-GB" altLang="es-CL" smtClean="0"/>
              <a:t>Localizacion del tumor</a:t>
            </a:r>
          </a:p>
          <a:p>
            <a:pPr eaLnBrk="1" hangingPunct="1"/>
            <a:r>
              <a:rPr lang="en-GB" altLang="es-CL" smtClean="0"/>
              <a:t>Muestra de suficiente tamaño y calidad de ADN</a:t>
            </a:r>
          </a:p>
          <a:p>
            <a:pPr eaLnBrk="1" hangingPunct="1"/>
            <a:r>
              <a:rPr lang="en-GB" altLang="es-CL" smtClean="0"/>
              <a:t>Fase preanalítica estandarizada</a:t>
            </a:r>
          </a:p>
        </p:txBody>
      </p:sp>
    </p:spTree>
    <p:extLst>
      <p:ext uri="{BB962C8B-B14F-4D97-AF65-F5344CB8AC3E}">
        <p14:creationId xmlns:p14="http://schemas.microsoft.com/office/powerpoint/2010/main" val="212310181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Título"/>
          <p:cNvSpPr>
            <a:spLocks noGrp="1"/>
          </p:cNvSpPr>
          <p:nvPr>
            <p:ph type="title"/>
          </p:nvPr>
        </p:nvSpPr>
        <p:spPr/>
        <p:txBody>
          <a:bodyPr rtlCol="0">
            <a:normAutofit/>
          </a:bodyPr>
          <a:lstStyle/>
          <a:p>
            <a:pPr>
              <a:defRPr/>
            </a:pPr>
            <a:r>
              <a:rPr lang="es-CL" smtClean="0">
                <a:solidFill>
                  <a:schemeClr val="accent1">
                    <a:lumMod val="75000"/>
                  </a:schemeClr>
                </a:solidFill>
                <a:ea typeface="+mj-ea"/>
                <a:cs typeface="+mj-cs"/>
              </a:rPr>
              <a:t>A QUIEN HACER ANALISIS DE EGFR</a:t>
            </a:r>
          </a:p>
        </p:txBody>
      </p:sp>
      <p:sp>
        <p:nvSpPr>
          <p:cNvPr id="3" name="2 Marcador de contenido"/>
          <p:cNvSpPr>
            <a:spLocks noGrp="1"/>
          </p:cNvSpPr>
          <p:nvPr>
            <p:ph idx="1"/>
          </p:nvPr>
        </p:nvSpPr>
        <p:spPr/>
        <p:txBody>
          <a:bodyPr rtlCol="0">
            <a:normAutofit/>
          </a:bodyPr>
          <a:lstStyle/>
          <a:p>
            <a:pPr marL="182880" indent="-182880">
              <a:buClr>
                <a:schemeClr val="tx1">
                  <a:lumMod val="85000"/>
                  <a:lumOff val="15000"/>
                </a:schemeClr>
              </a:buClr>
              <a:defRPr/>
            </a:pPr>
            <a:r>
              <a:rPr lang="es-CL" dirty="0" smtClean="0"/>
              <a:t>TODOS LOS ADENOCARCINOMAS</a:t>
            </a:r>
          </a:p>
          <a:p>
            <a:pPr marL="0" indent="0">
              <a:buClr>
                <a:schemeClr val="tx1">
                  <a:lumMod val="85000"/>
                  <a:lumOff val="15000"/>
                </a:schemeClr>
              </a:buClr>
              <a:buNone/>
              <a:defRPr/>
            </a:pPr>
            <a:endParaRPr lang="es-CL" dirty="0" smtClean="0"/>
          </a:p>
          <a:p>
            <a:pPr marL="182880" indent="-182880">
              <a:buClr>
                <a:schemeClr val="tx1">
                  <a:lumMod val="85000"/>
                  <a:lumOff val="15000"/>
                </a:schemeClr>
              </a:buClr>
              <a:defRPr/>
            </a:pPr>
            <a:r>
              <a:rPr lang="es-CL" dirty="0" smtClean="0"/>
              <a:t>CARCINOMAS ADENOESCAMOSOS</a:t>
            </a:r>
          </a:p>
          <a:p>
            <a:pPr marL="0" indent="0">
              <a:buClr>
                <a:schemeClr val="tx1">
                  <a:lumMod val="85000"/>
                  <a:lumOff val="15000"/>
                </a:schemeClr>
              </a:buClr>
              <a:buNone/>
              <a:defRPr/>
            </a:pPr>
            <a:endParaRPr lang="es-CL" dirty="0" smtClean="0"/>
          </a:p>
          <a:p>
            <a:pPr marL="182880" indent="-182880">
              <a:buClr>
                <a:schemeClr val="tx1">
                  <a:lumMod val="85000"/>
                  <a:lumOff val="15000"/>
                </a:schemeClr>
              </a:buClr>
              <a:defRPr/>
            </a:pPr>
            <a:r>
              <a:rPr lang="es-CL" dirty="0" smtClean="0"/>
              <a:t>CARCINOMAS NOS</a:t>
            </a:r>
          </a:p>
          <a:p>
            <a:pPr marL="0" indent="0">
              <a:buClr>
                <a:schemeClr val="tx1">
                  <a:lumMod val="85000"/>
                  <a:lumOff val="15000"/>
                </a:schemeClr>
              </a:buClr>
              <a:buNone/>
              <a:defRPr/>
            </a:pPr>
            <a:endParaRPr lang="es-CL" dirty="0" smtClean="0"/>
          </a:p>
          <a:p>
            <a:pPr marL="182880" indent="-182880">
              <a:buClr>
                <a:schemeClr val="tx1">
                  <a:lumMod val="85000"/>
                  <a:lumOff val="15000"/>
                </a:schemeClr>
              </a:buClr>
              <a:defRPr/>
            </a:pPr>
            <a:r>
              <a:rPr lang="es-CL" dirty="0"/>
              <a:t> </a:t>
            </a:r>
            <a:r>
              <a:rPr lang="es-CL" dirty="0" smtClean="0"/>
              <a:t>ETAPA IV</a:t>
            </a:r>
            <a:endParaRPr lang="es-CL" dirty="0"/>
          </a:p>
        </p:txBody>
      </p:sp>
      <p:sp>
        <p:nvSpPr>
          <p:cNvPr id="72708" name="3 CuadroTexto"/>
          <p:cNvSpPr txBox="1">
            <a:spLocks noChangeArrowheads="1"/>
          </p:cNvSpPr>
          <p:nvPr/>
        </p:nvSpPr>
        <p:spPr bwMode="auto">
          <a:xfrm>
            <a:off x="2185989" y="5924550"/>
            <a:ext cx="7704137"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s-CL"/>
              <a:t>Journal of Thoracic Oncology: February 2011 - Volume 6 - Issue 2 - pp 244-285</a:t>
            </a:r>
            <a:endParaRPr lang="es-CL" altLang="es-CL"/>
          </a:p>
        </p:txBody>
      </p:sp>
      <p:pic>
        <p:nvPicPr>
          <p:cNvPr id="72709"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2950" y="4111625"/>
            <a:ext cx="133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0923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4 Título"/>
          <p:cNvSpPr>
            <a:spLocks noGrp="1"/>
          </p:cNvSpPr>
          <p:nvPr>
            <p:ph type="ctrTitle"/>
          </p:nvPr>
        </p:nvSpPr>
        <p:spPr>
          <a:xfrm>
            <a:off x="2695575" y="2090738"/>
            <a:ext cx="6800850" cy="2590800"/>
          </a:xfrm>
        </p:spPr>
        <p:txBody>
          <a:bodyPr rtlCol="0"/>
          <a:lstStyle/>
          <a:p>
            <a:pPr>
              <a:defRPr/>
            </a:pPr>
            <a:r>
              <a:rPr lang="es-ES" altLang="es-CL" sz="3600">
                <a:solidFill>
                  <a:srgbClr val="444442"/>
                </a:solidFill>
              </a:rPr>
              <a:t>TIPOS DE MUESTRAS PARA ANÁLISIS GENÉTICO</a:t>
            </a:r>
          </a:p>
        </p:txBody>
      </p:sp>
    </p:spTree>
    <p:extLst>
      <p:ext uri="{BB962C8B-B14F-4D97-AF65-F5344CB8AC3E}">
        <p14:creationId xmlns:p14="http://schemas.microsoft.com/office/powerpoint/2010/main" val="25583375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
          <p:cNvSpPr>
            <a:spLocks noGrp="1" noChangeArrowheads="1"/>
          </p:cNvSpPr>
          <p:nvPr>
            <p:ph type="title" idx="4294967295"/>
          </p:nvPr>
        </p:nvSpPr>
        <p:spPr>
          <a:xfrm>
            <a:off x="1524000" y="274638"/>
            <a:ext cx="8229600" cy="1143000"/>
          </a:xfrm>
        </p:spPr>
        <p:txBody>
          <a:bodyPr vert="horz" lIns="0" tIns="45720" rIns="91440" bIns="45720" rtlCol="0" anchor="ctr">
            <a:normAutofit/>
          </a:bodyPr>
          <a:lstStyle/>
          <a:p>
            <a:pPr>
              <a:defRPr/>
            </a:pPr>
            <a:r>
              <a:rPr lang="en-GB" smtClean="0">
                <a:solidFill>
                  <a:schemeClr val="tx2">
                    <a:satMod val="200000"/>
                  </a:schemeClr>
                </a:solidFill>
                <a:ea typeface="+mj-ea"/>
                <a:cs typeface="+mj-cs"/>
              </a:rPr>
              <a:t>      TIPOS DE MUESTRAS</a:t>
            </a:r>
          </a:p>
        </p:txBody>
      </p:sp>
      <p:sp>
        <p:nvSpPr>
          <p:cNvPr id="74755" name="AutoShape 4"/>
          <p:cNvSpPr>
            <a:spLocks noChangeArrowheads="1"/>
          </p:cNvSpPr>
          <p:nvPr/>
        </p:nvSpPr>
        <p:spPr bwMode="auto">
          <a:xfrm>
            <a:off x="2017714" y="3429000"/>
            <a:ext cx="1889125" cy="1079500"/>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BIOPSIA INCISIONAL</a:t>
            </a:r>
          </a:p>
        </p:txBody>
      </p:sp>
      <p:sp>
        <p:nvSpPr>
          <p:cNvPr id="74756" name="AutoShape 5"/>
          <p:cNvSpPr>
            <a:spLocks noChangeArrowheads="1"/>
          </p:cNvSpPr>
          <p:nvPr/>
        </p:nvSpPr>
        <p:spPr bwMode="auto">
          <a:xfrm>
            <a:off x="6530975" y="3417888"/>
            <a:ext cx="1841500" cy="1090612"/>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BIOPSIA ENDOSCOPICA</a:t>
            </a:r>
          </a:p>
          <a:p>
            <a:pPr algn="ctr"/>
            <a:r>
              <a:rPr lang="en-GB" altLang="es-CL" b="1"/>
              <a:t>300 CELULAS</a:t>
            </a:r>
          </a:p>
        </p:txBody>
      </p:sp>
      <p:sp>
        <p:nvSpPr>
          <p:cNvPr id="74757" name="AutoShape 6"/>
          <p:cNvSpPr>
            <a:spLocks noChangeArrowheads="1"/>
          </p:cNvSpPr>
          <p:nvPr/>
        </p:nvSpPr>
        <p:spPr bwMode="auto">
          <a:xfrm>
            <a:off x="4383089" y="3427413"/>
            <a:ext cx="1844675" cy="1079500"/>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BIOPSIA POR PUNCION</a:t>
            </a:r>
          </a:p>
          <a:p>
            <a:pPr algn="ctr"/>
            <a:r>
              <a:rPr lang="en-GB" altLang="es-CL" b="1"/>
              <a:t>500 CELULAS</a:t>
            </a:r>
          </a:p>
        </p:txBody>
      </p:sp>
      <p:sp>
        <p:nvSpPr>
          <p:cNvPr id="74758" name="Rectangle 12"/>
          <p:cNvSpPr>
            <a:spLocks noChangeArrowheads="1"/>
          </p:cNvSpPr>
          <p:nvPr/>
        </p:nvSpPr>
        <p:spPr bwMode="auto">
          <a:xfrm>
            <a:off x="1981200" y="4508500"/>
            <a:ext cx="8229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ct val="20000"/>
              </a:spcAft>
              <a:buClr>
                <a:schemeClr val="accent1"/>
              </a:buClr>
              <a:buFont typeface="Wingdings" panose="05000000000000000000" pitchFamily="2" charset="2"/>
              <a:buChar char="l"/>
            </a:pPr>
            <a:endParaRPr lang="en-GB" altLang="es-CL" sz="2200" b="1"/>
          </a:p>
          <a:p>
            <a:pPr eaLnBrk="1" hangingPunct="1">
              <a:spcAft>
                <a:spcPct val="20000"/>
              </a:spcAft>
              <a:buClr>
                <a:schemeClr val="accent1"/>
              </a:buClr>
              <a:buFont typeface="Wingdings" panose="05000000000000000000" pitchFamily="2" charset="2"/>
              <a:buChar char="l"/>
            </a:pPr>
            <a:r>
              <a:rPr lang="en-GB" altLang="es-CL" sz="2200" b="1"/>
              <a:t>Preferible el uso de tumor primario con respecto a las metastasis.</a:t>
            </a:r>
          </a:p>
          <a:p>
            <a:pPr eaLnBrk="1" hangingPunct="1">
              <a:spcAft>
                <a:spcPct val="20000"/>
              </a:spcAft>
              <a:buClr>
                <a:schemeClr val="accent1"/>
              </a:buClr>
              <a:buFont typeface="Wingdings" panose="05000000000000000000" pitchFamily="2" charset="2"/>
              <a:buChar char="l"/>
            </a:pPr>
            <a:r>
              <a:rPr lang="en-GB" altLang="es-CL" sz="2200" b="1"/>
              <a:t>Idealmente al menos 200-400 células malignas para secuenciación.</a:t>
            </a:r>
          </a:p>
        </p:txBody>
      </p:sp>
      <p:pic>
        <p:nvPicPr>
          <p:cNvPr id="74759"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088" y="1962151"/>
            <a:ext cx="180975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476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039" y="1962151"/>
            <a:ext cx="184943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476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13" y="2033589"/>
            <a:ext cx="18859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4762" name="AutoShape 6"/>
          <p:cNvSpPr>
            <a:spLocks noChangeArrowheads="1"/>
          </p:cNvSpPr>
          <p:nvPr/>
        </p:nvSpPr>
        <p:spPr bwMode="auto">
          <a:xfrm>
            <a:off x="8688389" y="3429000"/>
            <a:ext cx="1800225" cy="1079500"/>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AGUJA 21G</a:t>
            </a:r>
          </a:p>
          <a:p>
            <a:pPr algn="ctr"/>
            <a:r>
              <a:rPr lang="en-GB" altLang="es-CL" b="1"/>
              <a:t>100 CELULAS</a:t>
            </a:r>
          </a:p>
        </p:txBody>
      </p:sp>
      <p:pic>
        <p:nvPicPr>
          <p:cNvPr id="74763"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563" y="1936751"/>
            <a:ext cx="18097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4764" name="4 Marcador de contenido"/>
          <p:cNvPicPr>
            <a:picLocks noChangeAspect="1"/>
          </p:cNvPicPr>
          <p:nvPr/>
        </p:nvPicPr>
        <p:blipFill>
          <a:blip r:embed="rId5" cstate="print">
            <a:extLst>
              <a:ext uri="{28A0092B-C50C-407E-A947-70E740481C1C}">
                <a14:useLocalDpi xmlns:a14="http://schemas.microsoft.com/office/drawing/2010/main" val="0"/>
              </a:ext>
            </a:extLst>
          </a:blip>
          <a:srcRect l="13942" t="22231" r="14700" b="16840"/>
          <a:stretch>
            <a:fillRect/>
          </a:stretch>
        </p:blipFill>
        <p:spPr bwMode="auto">
          <a:xfrm>
            <a:off x="8688388" y="1936751"/>
            <a:ext cx="17716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29227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Título"/>
          <p:cNvSpPr>
            <a:spLocks noGrp="1"/>
          </p:cNvSpPr>
          <p:nvPr>
            <p:ph type="title"/>
          </p:nvPr>
        </p:nvSpPr>
        <p:spPr/>
        <p:txBody>
          <a:bodyPr rtlCol="0">
            <a:normAutofit/>
          </a:bodyPr>
          <a:lstStyle/>
          <a:p>
            <a:pPr>
              <a:defRPr/>
            </a:pPr>
            <a:r>
              <a:rPr lang="es-CL" smtClean="0">
                <a:solidFill>
                  <a:schemeClr val="accent1">
                    <a:lumMod val="75000"/>
                  </a:schemeClr>
                </a:solidFill>
                <a:ea typeface="+mj-ea"/>
                <a:cs typeface="+mj-cs"/>
              </a:rPr>
              <a:t>BLOQUE CELULAR</a:t>
            </a:r>
          </a:p>
        </p:txBody>
      </p:sp>
      <p:pic>
        <p:nvPicPr>
          <p:cNvPr id="75779"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95775" y="4149726"/>
            <a:ext cx="2520950" cy="1889125"/>
          </a:xfrm>
          <a:ln w="12700">
            <a:solidFill>
              <a:schemeClr val="tx1"/>
            </a:solidFill>
            <a:miter lim="800000"/>
            <a:headEnd/>
            <a:tailEnd/>
          </a:ln>
        </p:spPr>
      </p:pic>
      <p:sp>
        <p:nvSpPr>
          <p:cNvPr id="75780" name="5 CuadroTexto"/>
          <p:cNvSpPr txBox="1">
            <a:spLocks noChangeArrowheads="1"/>
          </p:cNvSpPr>
          <p:nvPr/>
        </p:nvSpPr>
        <p:spPr bwMode="auto">
          <a:xfrm>
            <a:off x="6167439" y="2276475"/>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s-ES" altLang="es-CL"/>
          </a:p>
        </p:txBody>
      </p:sp>
      <p:pic>
        <p:nvPicPr>
          <p:cNvPr id="75781" name="Picture 18" descr="C:\Users\papis\Desktop\My Dropbox\TORAX\PROYECTOS\pleuroteca\CITOBLOQBPIHQ\ppt y textos finales\image2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4724400"/>
            <a:ext cx="2592388" cy="1944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763" y="2224088"/>
            <a:ext cx="2024062" cy="2500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1616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5501" y="3563939"/>
            <a:ext cx="1089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6114" y="3524251"/>
            <a:ext cx="1089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68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0689" y="3479801"/>
            <a:ext cx="1089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6805" name="AutoShape 3"/>
          <p:cNvSpPr>
            <a:spLocks noChangeArrowheads="1"/>
          </p:cNvSpPr>
          <p:nvPr/>
        </p:nvSpPr>
        <p:spPr bwMode="auto">
          <a:xfrm>
            <a:off x="1865313" y="4230689"/>
            <a:ext cx="7605712" cy="719137"/>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Extraccion de celulas tumorales ( macrodiseccion o microdisección)</a:t>
            </a:r>
          </a:p>
        </p:txBody>
      </p:sp>
      <p:sp>
        <p:nvSpPr>
          <p:cNvPr id="76806" name="AutoShape 8"/>
          <p:cNvSpPr>
            <a:spLocks noChangeArrowheads="1"/>
          </p:cNvSpPr>
          <p:nvPr/>
        </p:nvSpPr>
        <p:spPr bwMode="auto">
          <a:xfrm>
            <a:off x="1865313" y="2371725"/>
            <a:ext cx="4456112" cy="719138"/>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Preservacion = tejido fijado en formalina y embebido en parafina</a:t>
            </a:r>
          </a:p>
        </p:txBody>
      </p:sp>
      <p:sp>
        <p:nvSpPr>
          <p:cNvPr id="76807" name="AutoShape 3"/>
          <p:cNvSpPr>
            <a:spLocks noChangeArrowheads="1"/>
          </p:cNvSpPr>
          <p:nvPr/>
        </p:nvSpPr>
        <p:spPr bwMode="auto">
          <a:xfrm>
            <a:off x="1865313" y="3302000"/>
            <a:ext cx="4475162" cy="719138"/>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Cortes y tincion de HE</a:t>
            </a:r>
          </a:p>
        </p:txBody>
      </p:sp>
      <p:sp>
        <p:nvSpPr>
          <p:cNvPr id="76808" name="AutoShape 4"/>
          <p:cNvSpPr>
            <a:spLocks noChangeArrowheads="1"/>
          </p:cNvSpPr>
          <p:nvPr/>
        </p:nvSpPr>
        <p:spPr bwMode="auto">
          <a:xfrm>
            <a:off x="1865314" y="5160963"/>
            <a:ext cx="4543425" cy="577850"/>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Extracción de ADN</a:t>
            </a:r>
          </a:p>
        </p:txBody>
      </p:sp>
      <p:sp>
        <p:nvSpPr>
          <p:cNvPr id="76809" name="AutoShape 5"/>
          <p:cNvSpPr>
            <a:spLocks noChangeArrowheads="1"/>
          </p:cNvSpPr>
          <p:nvPr/>
        </p:nvSpPr>
        <p:spPr bwMode="auto">
          <a:xfrm>
            <a:off x="1865314" y="5949950"/>
            <a:ext cx="4543425" cy="577850"/>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Análisis de la mutación</a:t>
            </a:r>
          </a:p>
        </p:txBody>
      </p:sp>
      <p:sp>
        <p:nvSpPr>
          <p:cNvPr id="76810" name="AutoShape 6"/>
          <p:cNvSpPr>
            <a:spLocks noChangeArrowheads="1"/>
          </p:cNvSpPr>
          <p:nvPr/>
        </p:nvSpPr>
        <p:spPr bwMode="auto">
          <a:xfrm flipV="1">
            <a:off x="4122739" y="3108325"/>
            <a:ext cx="427037" cy="230188"/>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s-CL"/>
          </a:p>
        </p:txBody>
      </p:sp>
      <p:sp>
        <p:nvSpPr>
          <p:cNvPr id="76811" name="AutoShape 7"/>
          <p:cNvSpPr>
            <a:spLocks noChangeArrowheads="1"/>
          </p:cNvSpPr>
          <p:nvPr/>
        </p:nvSpPr>
        <p:spPr bwMode="auto">
          <a:xfrm flipV="1">
            <a:off x="4122739" y="4008439"/>
            <a:ext cx="427037" cy="230187"/>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s-CL"/>
          </a:p>
        </p:txBody>
      </p:sp>
      <p:sp>
        <p:nvSpPr>
          <p:cNvPr id="76812" name="AutoShape 8"/>
          <p:cNvSpPr>
            <a:spLocks noChangeArrowheads="1"/>
          </p:cNvSpPr>
          <p:nvPr/>
        </p:nvSpPr>
        <p:spPr bwMode="auto">
          <a:xfrm>
            <a:off x="1865313" y="1584325"/>
            <a:ext cx="6964362" cy="577850"/>
          </a:xfrm>
          <a:prstGeom prst="roundRect">
            <a:avLst>
              <a:gd name="adj" fmla="val 16667"/>
            </a:avLst>
          </a:prstGeom>
          <a:solidFill>
            <a:schemeClr val="tx2">
              <a:alpha val="23921"/>
            </a:schemeClr>
          </a:solidFill>
          <a:ln w="25400">
            <a:solidFill>
              <a:schemeClr val="tx2"/>
            </a:solidFill>
            <a:round/>
            <a:headEnd type="none" w="sm" len="sm"/>
            <a:tailEnd type="none" w="sm" len="sm"/>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s-CL" b="1"/>
              <a:t>Toma de muestra</a:t>
            </a:r>
          </a:p>
        </p:txBody>
      </p:sp>
      <p:sp>
        <p:nvSpPr>
          <p:cNvPr id="76813" name="AutoShape 9"/>
          <p:cNvSpPr>
            <a:spLocks noChangeArrowheads="1"/>
          </p:cNvSpPr>
          <p:nvPr/>
        </p:nvSpPr>
        <p:spPr bwMode="auto">
          <a:xfrm flipV="1">
            <a:off x="4122739" y="2162175"/>
            <a:ext cx="427037" cy="230188"/>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s-CL"/>
          </a:p>
        </p:txBody>
      </p:sp>
      <p:pic>
        <p:nvPicPr>
          <p:cNvPr id="76814" name="Picture 15" descr="bronchoscopy.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9688" y="1652589"/>
            <a:ext cx="1281112" cy="153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5" name="Picture 16" descr="Paraffin Bloc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1789" y="2419350"/>
            <a:ext cx="8477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1301" y="3440114"/>
            <a:ext cx="1089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6817" name="AutoShape 7"/>
          <p:cNvSpPr>
            <a:spLocks noChangeArrowheads="1"/>
          </p:cNvSpPr>
          <p:nvPr/>
        </p:nvSpPr>
        <p:spPr bwMode="auto">
          <a:xfrm flipV="1">
            <a:off x="4122739" y="4954589"/>
            <a:ext cx="427037" cy="230187"/>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s-CL"/>
          </a:p>
        </p:txBody>
      </p:sp>
      <p:sp>
        <p:nvSpPr>
          <p:cNvPr id="76818" name="AutoShape 7"/>
          <p:cNvSpPr>
            <a:spLocks noChangeArrowheads="1"/>
          </p:cNvSpPr>
          <p:nvPr/>
        </p:nvSpPr>
        <p:spPr bwMode="auto">
          <a:xfrm flipV="1">
            <a:off x="4122739" y="5738814"/>
            <a:ext cx="427037" cy="230187"/>
          </a:xfrm>
          <a:prstGeom prst="triangle">
            <a:avLst>
              <a:gd name="adj" fmla="val 50000"/>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rot="10800000"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s-CL"/>
          </a:p>
        </p:txBody>
      </p:sp>
      <p:pic>
        <p:nvPicPr>
          <p:cNvPr id="76819" name="Picture 20" descr="Eppendorf Closed Clip Ar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65165">
            <a:off x="6996113" y="5100639"/>
            <a:ext cx="28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0" name="Picture 21" descr="01474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5138" y="5459413"/>
            <a:ext cx="18669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95607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Título"/>
          <p:cNvSpPr>
            <a:spLocks noGrp="1"/>
          </p:cNvSpPr>
          <p:nvPr>
            <p:ph type="title"/>
          </p:nvPr>
        </p:nvSpPr>
        <p:spPr/>
        <p:txBody>
          <a:bodyPr rtlCol="0">
            <a:normAutofit/>
          </a:bodyPr>
          <a:lstStyle/>
          <a:p>
            <a:pPr>
              <a:defRPr/>
            </a:pPr>
            <a:r>
              <a:rPr lang="es-CL" smtClean="0">
                <a:solidFill>
                  <a:schemeClr val="accent1">
                    <a:lumMod val="75000"/>
                  </a:schemeClr>
                </a:solidFill>
                <a:ea typeface="+mj-ea"/>
                <a:cs typeface="+mj-cs"/>
              </a:rPr>
              <a:t>Como pedir el test</a:t>
            </a:r>
          </a:p>
        </p:txBody>
      </p:sp>
      <p:pic>
        <p:nvPicPr>
          <p:cNvPr id="77827" name="Picture 2" descr="C:\Users\cristina\Desktop\Respaldo\Mis documentos\Mis imágenes\bt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922588" y="2520951"/>
            <a:ext cx="2324100" cy="3097213"/>
          </a:xfrm>
          <a:noFill/>
        </p:spPr>
      </p:pic>
      <p:pic>
        <p:nvPicPr>
          <p:cNvPr id="82947" name="Picture 5"/>
          <p:cNvPicPr>
            <a:picLocks noGrp="1" noChangeAspect="1" noChangeArrowheads="1"/>
          </p:cNvPicPr>
          <p:nvPr>
            <p:ph sz="half" idx="2"/>
          </p:nvPr>
        </p:nvPicPr>
        <p:blipFill>
          <a:blip r:embed="rId3"/>
          <a:stretch>
            <a:fillRect/>
          </a:stretch>
        </p:blipFill>
        <p:spPr>
          <a:xfrm>
            <a:off x="6278563" y="2698751"/>
            <a:ext cx="3657600" cy="2741613"/>
          </a:xfrm>
          <a:effectLst>
            <a:outerShdw blurRad="63500" dist="17961" dir="2700000" algn="ctr" rotWithShape="0">
              <a:srgbClr val="494A4C"/>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9152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a:defRPr/>
            </a:pPr>
            <a:r>
              <a:rPr lang="es-CL" sz="2800">
                <a:solidFill>
                  <a:schemeClr val="accent1">
                    <a:lumMod val="75000"/>
                  </a:schemeClr>
                </a:solidFill>
              </a:rPr>
              <a:t>TUMORES SINCRONICOS</a:t>
            </a:r>
          </a:p>
        </p:txBody>
      </p:sp>
      <p:sp>
        <p:nvSpPr>
          <p:cNvPr id="78851" name="2 Marcador de contenido"/>
          <p:cNvSpPr>
            <a:spLocks noGrp="1"/>
          </p:cNvSpPr>
          <p:nvPr>
            <p:ph idx="1"/>
          </p:nvPr>
        </p:nvSpPr>
        <p:spPr/>
        <p:txBody>
          <a:bodyPr/>
          <a:lstStyle/>
          <a:p>
            <a:pPr eaLnBrk="1" hangingPunct="1"/>
            <a:r>
              <a:rPr lang="es-CL" altLang="es-CL" smtClean="0"/>
              <a:t>DEFINICION DE TUMORES SINCRONICOS:</a:t>
            </a:r>
          </a:p>
          <a:p>
            <a:pPr eaLnBrk="1" hangingPunct="1"/>
            <a:r>
              <a:rPr lang="es-CL" altLang="es-CL" smtClean="0"/>
              <a:t>Se recomienda el estudio histológico de neoplasias contemporáneas en distintos lóbulos</a:t>
            </a:r>
          </a:p>
          <a:p>
            <a:pPr eaLnBrk="1" hangingPunct="1">
              <a:buFont typeface="Arial" panose="020B0604020202020204" pitchFamily="34" charset="0"/>
              <a:buNone/>
            </a:pPr>
            <a:endParaRPr lang="es-CL" altLang="es-CL" smtClean="0"/>
          </a:p>
          <a:p>
            <a:pPr eaLnBrk="1" hangingPunct="1"/>
            <a:r>
              <a:rPr lang="es-CL" altLang="es-CL" smtClean="0"/>
              <a:t>Tumores múltiples de distintos subtipos histológicos.</a:t>
            </a:r>
          </a:p>
          <a:p>
            <a:pPr eaLnBrk="1" hangingPunct="1">
              <a:buFont typeface="Arial" panose="020B0604020202020204" pitchFamily="34" charset="0"/>
              <a:buNone/>
            </a:pPr>
            <a:endParaRPr lang="es-CL" altLang="es-CL" smtClean="0"/>
          </a:p>
          <a:p>
            <a:pPr eaLnBrk="1" hangingPunct="1"/>
            <a:r>
              <a:rPr lang="es-CL" altLang="es-CL" smtClean="0"/>
              <a:t> Adenocarcinomas múltiples mixtos, todos con componente de PATRON LEPIDICO.</a:t>
            </a:r>
          </a:p>
          <a:p>
            <a:pPr eaLnBrk="1" hangingPunct="1">
              <a:buFont typeface="Arial" panose="020B0604020202020204" pitchFamily="34" charset="0"/>
              <a:buNone/>
            </a:pPr>
            <a:endParaRPr lang="es-CL" altLang="es-CL" smtClean="0"/>
          </a:p>
          <a:p>
            <a:pPr eaLnBrk="1" hangingPunct="1"/>
            <a:endParaRPr lang="es-CL" altLang="es-CL" smtClean="0"/>
          </a:p>
          <a:p>
            <a:pPr eaLnBrk="1" hangingPunct="1"/>
            <a:endParaRPr lang="es-CL" altLang="es-CL" smtClean="0"/>
          </a:p>
        </p:txBody>
      </p:sp>
    </p:spTree>
    <p:extLst>
      <p:ext uri="{BB962C8B-B14F-4D97-AF65-F5344CB8AC3E}">
        <p14:creationId xmlns:p14="http://schemas.microsoft.com/office/powerpoint/2010/main" val="2597688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a:defRPr/>
            </a:pPr>
            <a:r>
              <a:rPr lang="es-CL" sz="2800">
                <a:solidFill>
                  <a:schemeClr val="accent1">
                    <a:lumMod val="75000"/>
                  </a:schemeClr>
                </a:solidFill>
              </a:rPr>
              <a:t>TUMORES SINCRONICOS</a:t>
            </a:r>
          </a:p>
        </p:txBody>
      </p:sp>
      <p:sp>
        <p:nvSpPr>
          <p:cNvPr id="79875" name="2 Marcador de contenido"/>
          <p:cNvSpPr>
            <a:spLocks noGrp="1"/>
          </p:cNvSpPr>
          <p:nvPr>
            <p:ph idx="1"/>
          </p:nvPr>
        </p:nvSpPr>
        <p:spPr/>
        <p:txBody>
          <a:bodyPr/>
          <a:lstStyle/>
          <a:p>
            <a:pPr eaLnBrk="1" hangingPunct="1"/>
            <a:endParaRPr lang="es-CL" altLang="es-CL" smtClean="0"/>
          </a:p>
          <a:p>
            <a:pPr eaLnBrk="1" hangingPunct="1"/>
            <a:endParaRPr lang="es-CL" altLang="es-CL" smtClean="0"/>
          </a:p>
          <a:p>
            <a:pPr eaLnBrk="1" hangingPunct="1"/>
            <a:r>
              <a:rPr lang="es-CL" altLang="es-CL" smtClean="0"/>
              <a:t>Cada sincrónico debe ser estadiado por separado y se asignará en el informe el estadío mayor y entre paréntesis la multiplicidad o el número de tumores. Ejemplo: T2 (m) o T2 (3)</a:t>
            </a:r>
          </a:p>
        </p:txBody>
      </p:sp>
    </p:spTree>
    <p:extLst>
      <p:ext uri="{BB962C8B-B14F-4D97-AF65-F5344CB8AC3E}">
        <p14:creationId xmlns:p14="http://schemas.microsoft.com/office/powerpoint/2010/main" val="1537203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476251"/>
            <a:ext cx="452755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3500438"/>
            <a:ext cx="452755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963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s-MX" altLang="es-CL" sz="2900"/>
              <a:t>CARCINOMA BRONCOGÉNICO</a:t>
            </a:r>
            <a:r>
              <a:rPr lang="es-MX" altLang="es-CL" sz="3200"/>
              <a:t/>
            </a:r>
            <a:br>
              <a:rPr lang="es-MX" altLang="es-CL" sz="3200"/>
            </a:br>
            <a:endParaRPr lang="es-MX" altLang="es-CL" sz="3200"/>
          </a:p>
        </p:txBody>
      </p:sp>
      <p:sp>
        <p:nvSpPr>
          <p:cNvPr id="15363" name="Rectangle 3"/>
          <p:cNvSpPr>
            <a:spLocks noGrp="1" noChangeArrowheads="1"/>
          </p:cNvSpPr>
          <p:nvPr>
            <p:ph idx="1"/>
          </p:nvPr>
        </p:nvSpPr>
        <p:spPr/>
        <p:txBody>
          <a:bodyPr>
            <a:normAutofit fontScale="92500" lnSpcReduction="20000"/>
          </a:bodyPr>
          <a:lstStyle/>
          <a:p>
            <a:pPr eaLnBrk="1" hangingPunct="1">
              <a:lnSpc>
                <a:spcPct val="80000"/>
              </a:lnSpc>
              <a:buFontTx/>
              <a:buNone/>
            </a:pPr>
            <a:r>
              <a:rPr lang="es-MX" altLang="es-CL" smtClean="0"/>
              <a:t>• 30% NEOPLASIAS DEL SER HUMANO</a:t>
            </a:r>
          </a:p>
          <a:p>
            <a:pPr eaLnBrk="1" hangingPunct="1">
              <a:lnSpc>
                <a:spcPct val="80000"/>
              </a:lnSpc>
              <a:buFontTx/>
              <a:buNone/>
            </a:pPr>
            <a:endParaRPr lang="es-MX" altLang="es-CL" smtClean="0"/>
          </a:p>
          <a:p>
            <a:pPr eaLnBrk="1" hangingPunct="1">
              <a:lnSpc>
                <a:spcPct val="80000"/>
              </a:lnSpc>
              <a:buFontTx/>
              <a:buNone/>
            </a:pPr>
            <a:r>
              <a:rPr lang="es-MX" altLang="es-CL" smtClean="0"/>
              <a:t>• 95% DE NEOPLASIAS PULMONARES</a:t>
            </a:r>
          </a:p>
          <a:p>
            <a:pPr eaLnBrk="1" hangingPunct="1">
              <a:lnSpc>
                <a:spcPct val="80000"/>
              </a:lnSpc>
              <a:buFontTx/>
              <a:buNone/>
            </a:pPr>
            <a:endParaRPr lang="es-MX" altLang="es-CL" smtClean="0"/>
          </a:p>
          <a:p>
            <a:pPr eaLnBrk="1" hangingPunct="1">
              <a:lnSpc>
                <a:spcPct val="80000"/>
              </a:lnSpc>
              <a:buFontTx/>
              <a:buNone/>
            </a:pPr>
            <a:r>
              <a:rPr lang="es-MX" altLang="es-CL" smtClean="0"/>
              <a:t>• HOMBRES 60 AÑOS</a:t>
            </a:r>
          </a:p>
          <a:p>
            <a:pPr eaLnBrk="1" hangingPunct="1">
              <a:lnSpc>
                <a:spcPct val="80000"/>
              </a:lnSpc>
              <a:buFontTx/>
              <a:buNone/>
            </a:pPr>
            <a:endParaRPr lang="es-MX" altLang="es-CL" smtClean="0"/>
          </a:p>
          <a:p>
            <a:pPr eaLnBrk="1" hangingPunct="1">
              <a:lnSpc>
                <a:spcPct val="80000"/>
              </a:lnSpc>
              <a:buFontTx/>
              <a:buNone/>
            </a:pPr>
            <a:r>
              <a:rPr lang="es-MX" altLang="es-CL" smtClean="0"/>
              <a:t>• SOBREVIDA A 1 AÑO DEL DG ES 20% Y A</a:t>
            </a:r>
          </a:p>
          <a:p>
            <a:pPr eaLnBrk="1" hangingPunct="1">
              <a:lnSpc>
                <a:spcPct val="80000"/>
              </a:lnSpc>
              <a:buFontTx/>
              <a:buNone/>
            </a:pPr>
            <a:r>
              <a:rPr lang="es-MX" altLang="es-CL" smtClean="0"/>
              <a:t>5 AÑOS ES 5%</a:t>
            </a:r>
          </a:p>
          <a:p>
            <a:pPr eaLnBrk="1" hangingPunct="1">
              <a:lnSpc>
                <a:spcPct val="80000"/>
              </a:lnSpc>
              <a:buFontTx/>
              <a:buNone/>
            </a:pPr>
            <a:endParaRPr lang="es-MX" altLang="es-CL" smtClean="0"/>
          </a:p>
          <a:p>
            <a:pPr eaLnBrk="1" hangingPunct="1">
              <a:lnSpc>
                <a:spcPct val="80000"/>
              </a:lnSpc>
              <a:buFontTx/>
              <a:buNone/>
            </a:pPr>
            <a:r>
              <a:rPr lang="es-MX" altLang="es-CL" smtClean="0"/>
              <a:t>• ETIOLOGIA: OCUPACIONAL, AMBIENTAL,</a:t>
            </a:r>
          </a:p>
          <a:p>
            <a:pPr eaLnBrk="1" hangingPunct="1">
              <a:lnSpc>
                <a:spcPct val="80000"/>
              </a:lnSpc>
              <a:buFontTx/>
              <a:buNone/>
            </a:pPr>
            <a:r>
              <a:rPr lang="es-MX" altLang="es-CL" smtClean="0"/>
              <a:t>HÁBITOS</a:t>
            </a:r>
          </a:p>
          <a:p>
            <a:pPr eaLnBrk="1" hangingPunct="1">
              <a:lnSpc>
                <a:spcPct val="80000"/>
              </a:lnSpc>
              <a:buFontTx/>
              <a:buNone/>
            </a:pPr>
            <a:endParaRPr lang="es-MX" altLang="es-CL" smtClean="0"/>
          </a:p>
        </p:txBody>
      </p:sp>
    </p:spTree>
    <p:extLst>
      <p:ext uri="{BB962C8B-B14F-4D97-AF65-F5344CB8AC3E}">
        <p14:creationId xmlns:p14="http://schemas.microsoft.com/office/powerpoint/2010/main" val="3869394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srcRect l="5779" t="14008" r="4127" b="5691"/>
          <a:stretch/>
        </p:blipFill>
        <p:spPr>
          <a:xfrm>
            <a:off x="1083434" y="658182"/>
            <a:ext cx="10210061" cy="5118931"/>
          </a:xfrm>
          <a:prstGeom prst="rect">
            <a:avLst/>
          </a:prstGeom>
        </p:spPr>
      </p:pic>
    </p:spTree>
    <p:extLst>
      <p:ext uri="{BB962C8B-B14F-4D97-AF65-F5344CB8AC3E}">
        <p14:creationId xmlns:p14="http://schemas.microsoft.com/office/powerpoint/2010/main" val="2102909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s-MX" altLang="es-CL" sz="2900"/>
              <a:t>CLASIFICACIÓN HISTOLÓGICA SEGÚN LA OMS</a:t>
            </a:r>
            <a:endParaRPr lang="es-CL" altLang="es-CL" sz="2900"/>
          </a:p>
        </p:txBody>
      </p:sp>
      <p:sp>
        <p:nvSpPr>
          <p:cNvPr id="16387" name="Rectangle 3"/>
          <p:cNvSpPr>
            <a:spLocks noGrp="1" noChangeArrowheads="1"/>
          </p:cNvSpPr>
          <p:nvPr>
            <p:ph idx="1"/>
          </p:nvPr>
        </p:nvSpPr>
        <p:spPr/>
        <p:txBody>
          <a:bodyPr/>
          <a:lstStyle/>
          <a:p>
            <a:pPr lvl="1" eaLnBrk="1" hangingPunct="1">
              <a:lnSpc>
                <a:spcPct val="90000"/>
              </a:lnSpc>
            </a:pPr>
            <a:r>
              <a:rPr lang="es-MX" altLang="es-CL" dirty="0" smtClean="0"/>
              <a:t>Carcinoma escamoso </a:t>
            </a:r>
            <a:r>
              <a:rPr lang="es-MX" altLang="es-CL" dirty="0" smtClean="0"/>
              <a:t>(20 </a:t>
            </a:r>
            <a:r>
              <a:rPr lang="es-MX" altLang="es-CL" dirty="0" smtClean="0"/>
              <a:t>% de los casos) </a:t>
            </a:r>
          </a:p>
          <a:p>
            <a:pPr lvl="1" eaLnBrk="1" hangingPunct="1">
              <a:lnSpc>
                <a:spcPct val="90000"/>
              </a:lnSpc>
              <a:buFontTx/>
              <a:buNone/>
            </a:pPr>
            <a:endParaRPr lang="es-MX" altLang="es-CL" dirty="0" smtClean="0"/>
          </a:p>
          <a:p>
            <a:pPr lvl="1" eaLnBrk="1" hangingPunct="1">
              <a:lnSpc>
                <a:spcPct val="90000"/>
              </a:lnSpc>
            </a:pPr>
            <a:r>
              <a:rPr lang="es-MX" altLang="es-CL" dirty="0" smtClean="0"/>
              <a:t>Adenocarcinoma (25 a 40 % de los casos).</a:t>
            </a:r>
          </a:p>
          <a:p>
            <a:pPr lvl="1" eaLnBrk="1" hangingPunct="1">
              <a:lnSpc>
                <a:spcPct val="90000"/>
              </a:lnSpc>
              <a:buFontTx/>
              <a:buNone/>
            </a:pPr>
            <a:endParaRPr lang="es-MX" altLang="es-CL" dirty="0" smtClean="0"/>
          </a:p>
          <a:p>
            <a:pPr lvl="1" eaLnBrk="1" hangingPunct="1">
              <a:lnSpc>
                <a:spcPct val="90000"/>
              </a:lnSpc>
            </a:pPr>
            <a:r>
              <a:rPr lang="es-MX" altLang="es-CL" dirty="0" smtClean="0"/>
              <a:t>Carcinoma indiferenciado de células grandes (20 a 25 % de los casos) </a:t>
            </a:r>
          </a:p>
          <a:p>
            <a:pPr lvl="1" eaLnBrk="1" hangingPunct="1">
              <a:lnSpc>
                <a:spcPct val="90000"/>
              </a:lnSpc>
              <a:buFontTx/>
              <a:buNone/>
            </a:pPr>
            <a:endParaRPr lang="es-MX" altLang="es-CL" dirty="0" smtClean="0"/>
          </a:p>
          <a:p>
            <a:pPr lvl="1" eaLnBrk="1" hangingPunct="1">
              <a:lnSpc>
                <a:spcPct val="90000"/>
              </a:lnSpc>
            </a:pPr>
            <a:r>
              <a:rPr lang="es-MX" altLang="es-CL" dirty="0" smtClean="0"/>
              <a:t>Carcinoma indiferenciado de células pequeñas (10 a 15 % de los casos) </a:t>
            </a:r>
          </a:p>
          <a:p>
            <a:pPr lvl="1" eaLnBrk="1" hangingPunct="1">
              <a:lnSpc>
                <a:spcPct val="90000"/>
              </a:lnSpc>
            </a:pPr>
            <a:r>
              <a:rPr lang="es-MX" altLang="es-CL" dirty="0" smtClean="0"/>
              <a:t>Carcinoma </a:t>
            </a:r>
            <a:r>
              <a:rPr lang="es-MX" altLang="es-CL" dirty="0" err="1" smtClean="0"/>
              <a:t>adenoescamoso</a:t>
            </a:r>
            <a:endParaRPr lang="es-MX" altLang="es-CL" dirty="0" smtClean="0"/>
          </a:p>
          <a:p>
            <a:pPr eaLnBrk="1" hangingPunct="1">
              <a:lnSpc>
                <a:spcPct val="90000"/>
              </a:lnSpc>
            </a:pPr>
            <a:endParaRPr lang="es-MX" altLang="es-CL" dirty="0" smtClean="0"/>
          </a:p>
        </p:txBody>
      </p:sp>
    </p:spTree>
    <p:extLst>
      <p:ext uri="{BB962C8B-B14F-4D97-AF65-F5344CB8AC3E}">
        <p14:creationId xmlns:p14="http://schemas.microsoft.com/office/powerpoint/2010/main" val="1062736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1510</Words>
  <Application>Microsoft Office PowerPoint</Application>
  <PresentationFormat>Panorámica</PresentationFormat>
  <Paragraphs>321</Paragraphs>
  <Slides>58</Slides>
  <Notes>10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58</vt:i4>
      </vt:variant>
    </vt:vector>
  </HeadingPairs>
  <TitlesOfParts>
    <vt:vector size="64" baseType="lpstr">
      <vt:lpstr>MS PGothic</vt:lpstr>
      <vt:lpstr>Arial</vt:lpstr>
      <vt:lpstr>Calibri</vt:lpstr>
      <vt:lpstr>Calibri Light</vt:lpstr>
      <vt:lpstr>Wingdings</vt:lpstr>
      <vt:lpstr>Tema de Office</vt:lpstr>
      <vt:lpstr>Patología respiratoria 2</vt:lpstr>
      <vt:lpstr>Presentación de PowerPoint</vt:lpstr>
      <vt:lpstr>Presentación de PowerPoint</vt:lpstr>
      <vt:lpstr>NEOPLASIAS PULMONARES</vt:lpstr>
      <vt:lpstr>Hamartoma</vt:lpstr>
      <vt:lpstr>Presentación de PowerPoint</vt:lpstr>
      <vt:lpstr>CARCINOMA BRONCOGÉNICO </vt:lpstr>
      <vt:lpstr>Presentación de PowerPoint</vt:lpstr>
      <vt:lpstr>CLASIFICACIÓN HISTOLÓGICA SEGÚN LA OMS</vt:lpstr>
      <vt:lpstr>CLASIFICACIÓN HISTOLÓGICA DE CÁNCER CELULAS NO PEQUEÑAS DE PULMÓN</vt:lpstr>
      <vt:lpstr>CARCINOMA ESCAMOSO </vt:lpstr>
      <vt:lpstr>CARCINOMA ESCAMOSO: MACROSCOPÍA: </vt:lpstr>
      <vt:lpstr>CARCINOMA ESCAMOSO</vt:lpstr>
      <vt:lpstr>CARCINOMA ESCAMOSO: HISTOLOGÍA: </vt:lpstr>
      <vt:lpstr>Presentación de PowerPoint</vt:lpstr>
      <vt:lpstr>CARCINOMA ESCAMOSO ( VARIANTES)</vt:lpstr>
      <vt:lpstr>CARCINOMA ESCAMOSO </vt:lpstr>
      <vt:lpstr>ADENOCARCINOMA</vt:lpstr>
      <vt:lpstr>Adenocarcinoma</vt:lpstr>
      <vt:lpstr>HISTOLOGÍA:</vt:lpstr>
      <vt:lpstr>Presentación de PowerPoint</vt:lpstr>
      <vt:lpstr>Presentación de PowerPoint</vt:lpstr>
      <vt:lpstr>ADENOCARCINOMA CON PATRON LEPIDICO.</vt:lpstr>
      <vt:lpstr>Adenocarcinoma in situ</vt:lpstr>
      <vt:lpstr>Presentación de PowerPoint</vt:lpstr>
      <vt:lpstr>Presentación de PowerPoint</vt:lpstr>
      <vt:lpstr>Presentación de PowerPoint</vt:lpstr>
      <vt:lpstr>Presentación de PowerPoint</vt:lpstr>
      <vt:lpstr>ADC LEPIDICO Multifocal</vt:lpstr>
      <vt:lpstr>CARCINOMA INDIFERENCIADO DE CÉLULAS GRANDES.</vt:lpstr>
      <vt:lpstr>CARCINOMA POBREMENTE DIFERENCIADO DE CÉLULA GRANDE</vt:lpstr>
      <vt:lpstr>NEOPLASIAS NEUROENDOCRINAS</vt:lpstr>
      <vt:lpstr>CARCINOMA NEUROENDOCRINO DE CÉLULAS PEQUEÑAS (OAT CELL)</vt:lpstr>
      <vt:lpstr>Presentación de PowerPoint</vt:lpstr>
      <vt:lpstr>CARCINOMA NEUROENDOCRINO POBREMENTE DIFERENCIADO DE CÉLULA PEQUEÑA</vt:lpstr>
      <vt:lpstr>CARCINOMA DE CÉLULAS PEQUEÑAS</vt:lpstr>
      <vt:lpstr>Presentación de PowerPoint</vt:lpstr>
      <vt:lpstr>DIAGNÓSTICO</vt:lpstr>
      <vt:lpstr>Mutaciones en ADC</vt:lpstr>
      <vt:lpstr>BAC NO MUCINOSO</vt:lpstr>
      <vt:lpstr>ADC ACINAR</vt:lpstr>
      <vt:lpstr>ADC PAPILAR</vt:lpstr>
      <vt:lpstr>ADC MICROPAPILAR</vt:lpstr>
      <vt:lpstr>SUBTIPOS NEGATIVOS</vt:lpstr>
      <vt:lpstr>Presentación de PowerPoint</vt:lpstr>
      <vt:lpstr>Presentación de PowerPoint</vt:lpstr>
      <vt:lpstr>EN LAS RESECCIONES</vt:lpstr>
      <vt:lpstr>Presentación de PowerPoint</vt:lpstr>
      <vt:lpstr>CARCINOMAS NO RESECABLES</vt:lpstr>
      <vt:lpstr>ELECCION DE LA TOMA DE MUESTRA</vt:lpstr>
      <vt:lpstr>A QUIEN HACER ANALISIS DE EGFR</vt:lpstr>
      <vt:lpstr>TIPOS DE MUESTRAS PARA ANÁLISIS GENÉTICO</vt:lpstr>
      <vt:lpstr>      TIPOS DE MUESTRAS</vt:lpstr>
      <vt:lpstr>BLOQUE CELULAR</vt:lpstr>
      <vt:lpstr>Presentación de PowerPoint</vt:lpstr>
      <vt:lpstr>Como pedir el test</vt:lpstr>
      <vt:lpstr>TUMORES SINCRONICOS</vt:lpstr>
      <vt:lpstr>TUMORES SINCRONICOS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Patología respiratoria 2</dc:title>
  <dc:creator>Usuario</dc:creator>
  <cp:lastModifiedBy>Usuario</cp:lastModifiedBy>
  <cp:revision>7</cp:revision>
  <dcterms:created xsi:type="dcterms:W3CDTF">2023-04-26T14:35:47Z</dcterms:created>
  <dcterms:modified xsi:type="dcterms:W3CDTF">2023-04-26T15:18:09Z</dcterms:modified>
</cp:coreProperties>
</file>